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1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6A69A-8C66-4369-A79F-20C53BBACDC7}" type="datetimeFigureOut">
              <a:rPr lang="en-US" smtClean="0"/>
              <a:t>02-Oct-17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2AD60-0E78-4FA1-B7E9-2197A539C99C}" type="slidenum">
              <a:rPr lang="en-US" smtClean="0"/>
              <a:t>‹#›</a:t>
            </a:fld>
            <a:endParaRPr lang="en-US"/>
          </a:p>
        </p:txBody>
      </p:sp>
    </p:spTree>
    <p:extLst>
      <p:ext uri="{BB962C8B-B14F-4D97-AF65-F5344CB8AC3E}">
        <p14:creationId xmlns:p14="http://schemas.microsoft.com/office/powerpoint/2010/main" val="24598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72AD60-0E78-4FA1-B7E9-2197A539C99C}" type="slidenum">
              <a:rPr lang="en-US" smtClean="0"/>
              <a:t>9</a:t>
            </a:fld>
            <a:endParaRPr lang="en-US"/>
          </a:p>
        </p:txBody>
      </p:sp>
    </p:spTree>
    <p:extLst>
      <p:ext uri="{BB962C8B-B14F-4D97-AF65-F5344CB8AC3E}">
        <p14:creationId xmlns:p14="http://schemas.microsoft.com/office/powerpoint/2010/main" val="82245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FF4797-AFBC-4064-9FB0-F35BA6008FEF}"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28075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F4797-AFBC-4064-9FB0-F35BA6008FEF}"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168305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F4797-AFBC-4064-9FB0-F35BA6008FEF}"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78988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F4797-AFBC-4064-9FB0-F35BA6008FEF}"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38634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FF4797-AFBC-4064-9FB0-F35BA6008FEF}"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107083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FF4797-AFBC-4064-9FB0-F35BA6008FEF}" type="datetimeFigureOut">
              <a:rPr lang="en-US" smtClean="0"/>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391069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FF4797-AFBC-4064-9FB0-F35BA6008FEF}" type="datetimeFigureOut">
              <a:rPr lang="en-US" smtClean="0"/>
              <a:t>02-Oct-17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360672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FF4797-AFBC-4064-9FB0-F35BA6008FEF}" type="datetimeFigureOut">
              <a:rPr lang="en-US" smtClean="0"/>
              <a:t>02-Oct-17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403755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F4797-AFBC-4064-9FB0-F35BA6008FEF}" type="datetimeFigureOut">
              <a:rPr lang="en-US" smtClean="0"/>
              <a:t>02-Oct-17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34541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F4797-AFBC-4064-9FB0-F35BA6008FEF}" type="datetimeFigureOut">
              <a:rPr lang="en-US" smtClean="0"/>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91114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F4797-AFBC-4064-9FB0-F35BA6008FEF}" type="datetimeFigureOut">
              <a:rPr lang="en-US" smtClean="0"/>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CB1AD-269A-46FB-8E04-225428CAEAF5}" type="slidenum">
              <a:rPr lang="en-US" smtClean="0"/>
              <a:t>‹#›</a:t>
            </a:fld>
            <a:endParaRPr lang="en-US"/>
          </a:p>
        </p:txBody>
      </p:sp>
    </p:spTree>
    <p:extLst>
      <p:ext uri="{BB962C8B-B14F-4D97-AF65-F5344CB8AC3E}">
        <p14:creationId xmlns:p14="http://schemas.microsoft.com/office/powerpoint/2010/main" val="90653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F4797-AFBC-4064-9FB0-F35BA6008FEF}" type="datetimeFigureOut">
              <a:rPr lang="en-US" smtClean="0"/>
              <a:t>02-Oct-17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CB1AD-269A-46FB-8E04-225428CAEAF5}" type="slidenum">
              <a:rPr lang="en-US" smtClean="0"/>
              <a:t>‹#›</a:t>
            </a:fld>
            <a:endParaRPr lang="en-US"/>
          </a:p>
        </p:txBody>
      </p:sp>
    </p:spTree>
    <p:extLst>
      <p:ext uri="{BB962C8B-B14F-4D97-AF65-F5344CB8AC3E}">
        <p14:creationId xmlns:p14="http://schemas.microsoft.com/office/powerpoint/2010/main" val="1950778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738481"/>
            <a:ext cx="9144000" cy="1202861"/>
          </a:xfrm>
        </p:spPr>
        <p:txBody>
          <a:bodyPr>
            <a:normAutofit fontScale="90000"/>
          </a:bodyPr>
          <a:lstStyle/>
          <a:p>
            <a:r>
              <a:rPr lang="en-US" sz="7200" i="1" dirty="0" smtClean="0">
                <a:latin typeface="VintageOne" panose="02000603000000000000" pitchFamily="2" charset="0"/>
              </a:rPr>
              <a:t>E-Waste</a:t>
            </a:r>
            <a:r>
              <a:rPr lang="en-US" sz="6600" i="1" dirty="0" smtClean="0">
                <a:latin typeface="VintageOne" panose="02000603000000000000" pitchFamily="2" charset="0"/>
              </a:rPr>
              <a:t> Management</a:t>
            </a:r>
            <a:endParaRPr lang="en-US" sz="6600" i="1" dirty="0">
              <a:latin typeface="VintageOne" panose="02000603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4604" y="1941342"/>
            <a:ext cx="4597396" cy="4916658"/>
          </a:xfrm>
          <a:prstGeom prst="rect">
            <a:avLst/>
          </a:prstGeom>
        </p:spPr>
      </p:pic>
      <p:sp>
        <p:nvSpPr>
          <p:cNvPr id="6" name="TextBox 5"/>
          <p:cNvSpPr txBox="1"/>
          <p:nvPr/>
        </p:nvSpPr>
        <p:spPr>
          <a:xfrm>
            <a:off x="450166" y="3568674"/>
            <a:ext cx="6274191" cy="1569660"/>
          </a:xfrm>
          <a:prstGeom prst="rect">
            <a:avLst/>
          </a:prstGeom>
          <a:noFill/>
        </p:spPr>
        <p:txBody>
          <a:bodyPr wrap="square" rtlCol="0">
            <a:spAutoFit/>
          </a:bodyPr>
          <a:lstStyle/>
          <a:p>
            <a:pPr algn="ctr"/>
            <a:r>
              <a:rPr lang="en-US" sz="3200" b="1" dirty="0" smtClean="0">
                <a:latin typeface="Curlz MT" panose="04040404050702020202" pitchFamily="82" charset="0"/>
              </a:rPr>
              <a:t>“Globally, an estimated 50 million tons of </a:t>
            </a:r>
          </a:p>
          <a:p>
            <a:pPr algn="ctr"/>
            <a:r>
              <a:rPr lang="en-US" sz="3200" b="1" dirty="0" smtClean="0">
                <a:latin typeface="Curlz MT" panose="04040404050702020202" pitchFamily="82" charset="0"/>
              </a:rPr>
              <a:t>E-waste is produced annually”</a:t>
            </a:r>
            <a:endParaRPr lang="en-US" sz="3200" b="1" dirty="0">
              <a:latin typeface="Curlz MT" panose="04040404050702020202" pitchFamily="82" charset="0"/>
            </a:endParaRPr>
          </a:p>
        </p:txBody>
      </p:sp>
    </p:spTree>
    <p:extLst>
      <p:ext uri="{BB962C8B-B14F-4D97-AF65-F5344CB8AC3E}">
        <p14:creationId xmlns:p14="http://schemas.microsoft.com/office/powerpoint/2010/main" val="181274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p:cTn id="13"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91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dirty="0" smtClean="0">
                <a:latin typeface="Curlz MT" panose="04040404050702020202" pitchFamily="82" charset="0"/>
              </a:rPr>
              <a:t>What is E-Waste?</a:t>
            </a:r>
            <a:endParaRPr lang="en-US" sz="5400" b="1" i="1" dirty="0">
              <a:latin typeface="Curlz MT" panose="04040404050702020202" pitchFamily="82" charset="0"/>
            </a:endParaRPr>
          </a:p>
        </p:txBody>
      </p:sp>
      <p:sp>
        <p:nvSpPr>
          <p:cNvPr id="3" name="Content Placeholder 2"/>
          <p:cNvSpPr>
            <a:spLocks noGrp="1"/>
          </p:cNvSpPr>
          <p:nvPr>
            <p:ph sz="half" idx="1"/>
          </p:nvPr>
        </p:nvSpPr>
        <p:spPr>
          <a:xfrm>
            <a:off x="365760" y="1825624"/>
            <a:ext cx="5654040" cy="5032375"/>
          </a:xfrm>
        </p:spPr>
        <p:txBody>
          <a:bodyPr>
            <a:noAutofit/>
          </a:bodyPr>
          <a:lstStyle/>
          <a:p>
            <a:pPr marL="0" indent="0">
              <a:buNone/>
            </a:pPr>
            <a:r>
              <a:rPr lang="en-US" sz="2000" b="1" i="1" dirty="0"/>
              <a:t>"Electronic waste" or "E-Waste" may be defined as discarded computers, office electronic equipment, entertainment device </a:t>
            </a:r>
            <a:r>
              <a:rPr lang="en-US" sz="2000" b="1" i="1" dirty="0" smtClean="0"/>
              <a:t>electronics,</a:t>
            </a:r>
            <a:r>
              <a:rPr lang="en-US" sz="2000" b="1" i="1" dirty="0"/>
              <a:t> mobile </a:t>
            </a:r>
            <a:r>
              <a:rPr lang="en-US" sz="2000" b="1" i="1" dirty="0" smtClean="0"/>
              <a:t>phones,</a:t>
            </a:r>
            <a:r>
              <a:rPr lang="en-US" sz="2000" b="1" i="1" dirty="0"/>
              <a:t> </a:t>
            </a:r>
            <a:r>
              <a:rPr lang="en-US" sz="2000" b="1" i="1" dirty="0" smtClean="0"/>
              <a:t>television sets, </a:t>
            </a:r>
            <a:r>
              <a:rPr lang="en-US" sz="2000" b="1" i="1" dirty="0"/>
              <a:t>and </a:t>
            </a:r>
            <a:r>
              <a:rPr lang="en-US" sz="2000" b="1" i="1" dirty="0" smtClean="0"/>
              <a:t>refrigerators. </a:t>
            </a:r>
            <a:r>
              <a:rPr lang="en-US" sz="2000" b="1" i="1" dirty="0"/>
              <a:t>This includes used electronics which are destined for reuse, resale, salvage, recycling, or disposal. Others are re-usable (working and repairable electronics) and secondary scrap (copper, steel, plastic, etc.) to be "commodities", and reserve the term "waste" for residue or material which is dumped by the buyer rather than recycled, including residue from reuse and recycling operations, because loads of surplus electronics are frequently commingled (good, recyclable, and non-recyclable), several public policy advocates apply the term "e-waste" broadly to all surplus electronics.</a:t>
            </a:r>
            <a:r>
              <a:rPr lang="en-US" sz="2000" b="1" dirty="0"/>
              <a:t> </a:t>
            </a:r>
            <a:endParaRPr lang="en-US" sz="2000"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1024" y="1690688"/>
            <a:ext cx="4268219" cy="2402008"/>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6720" y="4146339"/>
            <a:ext cx="4025837" cy="2548882"/>
          </a:xfrm>
          <a:prstGeom prst="rect">
            <a:avLst/>
          </a:prstGeom>
        </p:spPr>
      </p:pic>
    </p:spTree>
    <p:extLst>
      <p:ext uri="{BB962C8B-B14F-4D97-AF65-F5344CB8AC3E}">
        <p14:creationId xmlns:p14="http://schemas.microsoft.com/office/powerpoint/2010/main" val="269846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1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dirty="0">
                <a:latin typeface="Curlz MT" panose="04040404050702020202" pitchFamily="82" charset="0"/>
              </a:rPr>
              <a:t>Amount of E-waste Worldwide</a:t>
            </a:r>
            <a:endParaRPr lang="en-US" sz="5400" i="1" dirty="0">
              <a:latin typeface="Curlz MT" panose="04040404050702020202" pitchFamily="82" charset="0"/>
            </a:endParaRPr>
          </a:p>
        </p:txBody>
      </p:sp>
      <p:sp>
        <p:nvSpPr>
          <p:cNvPr id="3" name="Content Placeholder 2"/>
          <p:cNvSpPr>
            <a:spLocks noGrp="1"/>
          </p:cNvSpPr>
          <p:nvPr>
            <p:ph sz="half" idx="1"/>
          </p:nvPr>
        </p:nvSpPr>
        <p:spPr/>
        <p:txBody>
          <a:bodyPr/>
          <a:lstStyle/>
          <a:p>
            <a:pPr marL="0" indent="0">
              <a:buNone/>
            </a:pPr>
            <a:r>
              <a:rPr lang="en-US" b="1" i="1" dirty="0"/>
              <a:t> An estimated 50 million tons of E-waste are produced each year. The USA discards 30 million computers each year and 100 million phones are disposed of in Europe each year. The Environmental Protection Agency estimates that only 15–20% of e-waste is recycled, the rest of these electronics go directly into landfills and incinerators.</a:t>
            </a:r>
            <a:endParaRPr lang="en-US" i="1"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51962" y="2290482"/>
            <a:ext cx="5135645" cy="3421624"/>
          </a:xfrm>
        </p:spPr>
      </p:pic>
    </p:spTree>
    <p:extLst>
      <p:ext uri="{BB962C8B-B14F-4D97-AF65-F5344CB8AC3E}">
        <p14:creationId xmlns:p14="http://schemas.microsoft.com/office/powerpoint/2010/main" val="50234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530" y="1262129"/>
            <a:ext cx="11577033" cy="1790163"/>
          </a:xfrm>
        </p:spPr>
        <p:txBody>
          <a:bodyPr>
            <a:noAutofit/>
          </a:bodyPr>
          <a:lstStyle/>
          <a:p>
            <a:pPr algn="ctr"/>
            <a:r>
              <a:rPr lang="en-US" sz="7200" i="1" cap="all" dirty="0" smtClean="0">
                <a:latin typeface="Curlz MT" panose="04040404050702020202" pitchFamily="82" charset="0"/>
              </a:rPr>
              <a:t>Effects of E-waste</a:t>
            </a:r>
            <a:br>
              <a:rPr lang="en-US" sz="7200" i="1" cap="all" dirty="0" smtClean="0">
                <a:latin typeface="Curlz MT" panose="04040404050702020202" pitchFamily="82" charset="0"/>
              </a:rPr>
            </a:br>
            <a:r>
              <a:rPr lang="en-US" sz="7200" i="1" cap="all" dirty="0" smtClean="0">
                <a:latin typeface="Curlz MT" panose="04040404050702020202" pitchFamily="82" charset="0"/>
              </a:rPr>
              <a:t>on Environment- </a:t>
            </a:r>
            <a:r>
              <a:rPr lang="en-US" sz="7200" i="1" dirty="0">
                <a:latin typeface="Colonna MT" panose="04020805060202030203" pitchFamily="82" charset="0"/>
              </a:rPr>
              <a:t/>
            </a:r>
            <a:br>
              <a:rPr lang="en-US" sz="7200" i="1" dirty="0">
                <a:latin typeface="Colonna MT" panose="04020805060202030203" pitchFamily="82" charset="0"/>
              </a:rPr>
            </a:br>
            <a:endParaRPr lang="en-US" sz="7200" i="1" dirty="0">
              <a:latin typeface="Colonna MT" panose="04020805060202030203"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992" y="3758550"/>
            <a:ext cx="5795494" cy="28462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37" y="3399808"/>
            <a:ext cx="4514046" cy="3204973"/>
          </a:xfrm>
          <a:prstGeom prst="rect">
            <a:avLst/>
          </a:prstGeom>
        </p:spPr>
      </p:pic>
    </p:spTree>
    <p:extLst>
      <p:ext uri="{BB962C8B-B14F-4D97-AF65-F5344CB8AC3E}">
        <p14:creationId xmlns:p14="http://schemas.microsoft.com/office/powerpoint/2010/main" val="10366025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i="1" dirty="0" smtClean="0">
                <a:latin typeface="Curlz MT" panose="04040404050702020202" pitchFamily="82" charset="0"/>
              </a:rPr>
              <a:t>1. </a:t>
            </a:r>
            <a:r>
              <a:rPr lang="en-US" sz="3600" b="1" i="1" dirty="0">
                <a:latin typeface="Curlz MT" panose="04040404050702020202" pitchFamily="82" charset="0"/>
              </a:rPr>
              <a:t>Improper Electronic Waste Disposal leads to negative effects of E-waste on Environment</a:t>
            </a:r>
            <a:br>
              <a:rPr lang="en-US" sz="3600" b="1" i="1" dirty="0">
                <a:latin typeface="Curlz MT" panose="04040404050702020202" pitchFamily="82" charset="0"/>
              </a:rPr>
            </a:br>
            <a:endParaRPr lang="en-US" sz="3600" b="1" i="1" dirty="0">
              <a:latin typeface="Curlz MT" panose="04040404050702020202" pitchFamily="82" charset="0"/>
            </a:endParaRPr>
          </a:p>
        </p:txBody>
      </p:sp>
      <p:sp>
        <p:nvSpPr>
          <p:cNvPr id="3" name="Content Placeholder 2"/>
          <p:cNvSpPr>
            <a:spLocks noGrp="1"/>
          </p:cNvSpPr>
          <p:nvPr>
            <p:ph sz="half" idx="1"/>
          </p:nvPr>
        </p:nvSpPr>
        <p:spPr/>
        <p:txBody>
          <a:bodyPr>
            <a:noAutofit/>
          </a:bodyPr>
          <a:lstStyle/>
          <a:p>
            <a:r>
              <a:rPr lang="en-US" b="1" i="1" dirty="0"/>
              <a:t>Computers contain toxic materials like zinc, nickel, lead, barium and chromium, which is why it’s critical to do proper computer </a:t>
            </a:r>
            <a:r>
              <a:rPr lang="en-US" b="1" i="1" dirty="0" smtClean="0"/>
              <a:t>recycling.</a:t>
            </a:r>
          </a:p>
          <a:p>
            <a:r>
              <a:rPr lang="en-US" b="1" i="1" dirty="0"/>
              <a:t>Each of these metals occur in concentrations that are higher than the federally regulated levels. Our growing stream of e-waste is a threat to our environment.</a:t>
            </a:r>
            <a:endParaRPr lang="en-US" i="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58194"/>
            <a:ext cx="5181600" cy="3886200"/>
          </a:xfrm>
        </p:spPr>
      </p:pic>
    </p:spTree>
    <p:extLst>
      <p:ext uri="{BB962C8B-B14F-4D97-AF65-F5344CB8AC3E}">
        <p14:creationId xmlns:p14="http://schemas.microsoft.com/office/powerpoint/2010/main" val="1703906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i="1" dirty="0" smtClean="0">
                <a:latin typeface="Curlz MT" panose="04040404050702020202" pitchFamily="82" charset="0"/>
              </a:rPr>
              <a:t>2. Effects </a:t>
            </a:r>
            <a:r>
              <a:rPr lang="en-US" b="1" i="1" dirty="0">
                <a:latin typeface="Curlz MT" panose="04040404050702020202" pitchFamily="82" charset="0"/>
              </a:rPr>
              <a:t>of </a:t>
            </a:r>
            <a:r>
              <a:rPr lang="en-US" b="1" i="1" dirty="0" smtClean="0">
                <a:latin typeface="Curlz MT" panose="04040404050702020202" pitchFamily="82" charset="0"/>
              </a:rPr>
              <a:t>E-waste </a:t>
            </a:r>
            <a:r>
              <a:rPr lang="en-US" b="1" i="1" dirty="0">
                <a:latin typeface="Curlz MT" panose="04040404050702020202" pitchFamily="82" charset="0"/>
              </a:rPr>
              <a:t>on Environment through Landfills</a:t>
            </a:r>
            <a:br>
              <a:rPr lang="en-US" b="1" i="1" dirty="0">
                <a:latin typeface="Curlz MT" panose="04040404050702020202" pitchFamily="82" charset="0"/>
              </a:rPr>
            </a:br>
            <a:endParaRPr lang="en-US" dirty="0">
              <a:latin typeface="Curlz MT" panose="04040404050702020202" pitchFamily="82" charset="0"/>
            </a:endParaRP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68040" y="2099231"/>
            <a:ext cx="3670648" cy="3804126"/>
          </a:xfrm>
        </p:spPr>
      </p:pic>
      <p:sp>
        <p:nvSpPr>
          <p:cNvPr id="4" name="Content Placeholder 3"/>
          <p:cNvSpPr>
            <a:spLocks noGrp="1"/>
          </p:cNvSpPr>
          <p:nvPr>
            <p:ph sz="half" idx="2"/>
          </p:nvPr>
        </p:nvSpPr>
        <p:spPr>
          <a:xfrm>
            <a:off x="6172200" y="1825625"/>
            <a:ext cx="5349240" cy="4535986"/>
          </a:xfrm>
        </p:spPr>
        <p:txBody>
          <a:bodyPr>
            <a:normAutofit fontScale="92500" lnSpcReduction="20000"/>
          </a:bodyPr>
          <a:lstStyle/>
          <a:p>
            <a:r>
              <a:rPr lang="en-US" b="1" i="1" dirty="0"/>
              <a:t>When we throw out our computers, they wind up in landfills, causing the possibility of toxic metal leaching into the groundwater. Toxic metals in e-waste leach into our supply of resources, threatening their integrity. </a:t>
            </a:r>
          </a:p>
          <a:p>
            <a:r>
              <a:rPr lang="en-US" b="1" i="1" dirty="0"/>
              <a:t>When e-waste is warmed up, toxic chemicals are released in to the air, damaging the atmosphere. E-waste management is a critical consideration for future generations as proper electronic recycling is becoming harder to find.</a:t>
            </a:r>
            <a:endParaRPr lang="en-US" i="1" dirty="0"/>
          </a:p>
          <a:p>
            <a:endParaRPr lang="en-US" i="1" dirty="0"/>
          </a:p>
        </p:txBody>
      </p:sp>
    </p:spTree>
    <p:extLst>
      <p:ext uri="{BB962C8B-B14F-4D97-AF65-F5344CB8AC3E}">
        <p14:creationId xmlns:p14="http://schemas.microsoft.com/office/powerpoint/2010/main" val="25643323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5"/>
                                        </p:tgtEl>
                                        <p:attrNameLst>
                                          <p:attrName>style.color</p:attrName>
                                        </p:attrNameLst>
                                      </p:cBhvr>
                                      <p:by>
                                        <p:hsl h="7200000" s="0" l="0"/>
                                      </p:by>
                                    </p:animClr>
                                    <p:animClr clrSpc="hsl" dir="cw">
                                      <p:cBhvr>
                                        <p:cTn id="7" dur="500" fill="hold"/>
                                        <p:tgtEl>
                                          <p:spTgt spid="5"/>
                                        </p:tgtEl>
                                        <p:attrNameLst>
                                          <p:attrName>fillcolor</p:attrName>
                                        </p:attrNameLst>
                                      </p:cBhvr>
                                      <p:by>
                                        <p:hsl h="7200000" s="0" l="0"/>
                                      </p:by>
                                    </p:animClr>
                                    <p:animClr clrSpc="hsl" dir="cw">
                                      <p:cBhvr>
                                        <p:cTn id="8" dur="500" fill="hold"/>
                                        <p:tgtEl>
                                          <p:spTgt spid="5"/>
                                        </p:tgtEl>
                                        <p:attrNameLst>
                                          <p:attrName>stroke.color</p:attrName>
                                        </p:attrNameLst>
                                      </p:cBhvr>
                                      <p:by>
                                        <p:hsl h="7200000" s="0" l="0"/>
                                      </p:by>
                                    </p:animClr>
                                    <p:set>
                                      <p:cBhvr>
                                        <p:cTn id="9"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dirty="0" smtClean="0">
                <a:latin typeface="Curlz MT" panose="04040404050702020202" pitchFamily="82" charset="0"/>
              </a:rPr>
              <a:t>3. Effects </a:t>
            </a:r>
            <a:r>
              <a:rPr lang="en-US" b="1" i="1" dirty="0">
                <a:latin typeface="Curlz MT" panose="04040404050702020202" pitchFamily="82" charset="0"/>
              </a:rPr>
              <a:t>of E-waste on Environments in Third World Countries</a:t>
            </a:r>
            <a:br>
              <a:rPr lang="en-US" b="1" i="1" dirty="0">
                <a:latin typeface="Curlz MT" panose="04040404050702020202" pitchFamily="82" charset="0"/>
              </a:rPr>
            </a:br>
            <a:endParaRPr lang="en-US" b="1" i="1" dirty="0">
              <a:latin typeface="Curlz MT" panose="04040404050702020202" pitchFamily="82" charset="0"/>
            </a:endParaRPr>
          </a:p>
        </p:txBody>
      </p:sp>
      <p:sp>
        <p:nvSpPr>
          <p:cNvPr id="3" name="Content Placeholder 2"/>
          <p:cNvSpPr>
            <a:spLocks noGrp="1"/>
          </p:cNvSpPr>
          <p:nvPr>
            <p:ph sz="half" idx="1"/>
          </p:nvPr>
        </p:nvSpPr>
        <p:spPr>
          <a:xfrm>
            <a:off x="548640" y="1410789"/>
            <a:ext cx="5471160" cy="4766174"/>
          </a:xfrm>
        </p:spPr>
        <p:txBody>
          <a:bodyPr>
            <a:noAutofit/>
          </a:bodyPr>
          <a:lstStyle/>
          <a:p>
            <a:r>
              <a:rPr lang="en-US" sz="2000" b="1" dirty="0"/>
              <a:t>E-waste adversely affects our developing nations. Instead of responsibly recycling our electronic devices, America sends our e-waste to these countries. The e-waste piles up in the landfills, which cause harm to the environment in various ways. Toxins from the metals in electronics are released in to the atmosphere, and what is worse, when e-waste disposal is not subsidized, the pollutants from our electronic waste can end up in toys for our children that are sent back to us. </a:t>
            </a:r>
            <a:endParaRPr lang="en-US" sz="2000" b="1" dirty="0" smtClean="0"/>
          </a:p>
          <a:p>
            <a:r>
              <a:rPr lang="en-US" sz="2000" b="1" dirty="0" smtClean="0"/>
              <a:t>Instead </a:t>
            </a:r>
            <a:r>
              <a:rPr lang="en-US" sz="2000" b="1" dirty="0"/>
              <a:t>of exporting e-waste, or letting it rot in landfills, we can help our environment by returning our electrical products to stores and manufacturers, sending them to responsible recycling centers, selling them to people that will find them useful, or donating them to stores such as Goodwill donation center.</a:t>
            </a:r>
            <a:endParaRPr lang="en-US" sz="2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4112" y="2043906"/>
            <a:ext cx="5057775" cy="3914775"/>
          </a:xfrm>
        </p:spPr>
      </p:pic>
    </p:spTree>
    <p:extLst>
      <p:ext uri="{BB962C8B-B14F-4D97-AF65-F5344CB8AC3E}">
        <p14:creationId xmlns:p14="http://schemas.microsoft.com/office/powerpoint/2010/main" val="218463156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0515600" cy="1325563"/>
          </a:xfrm>
        </p:spPr>
        <p:txBody>
          <a:bodyPr>
            <a:normAutofit/>
          </a:bodyPr>
          <a:lstStyle/>
          <a:p>
            <a:pPr algn="ctr"/>
            <a:r>
              <a:rPr lang="en-US" sz="5400" b="1" i="1" dirty="0" smtClean="0">
                <a:latin typeface="Curlz MT" panose="04040404050702020202" pitchFamily="82" charset="0"/>
              </a:rPr>
              <a:t>Information Security</a:t>
            </a:r>
            <a:endParaRPr lang="en-US" sz="5400" b="1" i="1" dirty="0">
              <a:latin typeface="Curlz MT" panose="04040404050702020202" pitchFamily="82" charset="0"/>
            </a:endParaRPr>
          </a:p>
        </p:txBody>
      </p:sp>
      <p:sp>
        <p:nvSpPr>
          <p:cNvPr id="3" name="Content Placeholder 2"/>
          <p:cNvSpPr>
            <a:spLocks noGrp="1"/>
          </p:cNvSpPr>
          <p:nvPr>
            <p:ph sz="half" idx="1"/>
          </p:nvPr>
        </p:nvSpPr>
        <p:spPr>
          <a:xfrm>
            <a:off x="6807925" y="1792099"/>
            <a:ext cx="5181600" cy="4351338"/>
          </a:xfrm>
        </p:spPr>
        <p:txBody>
          <a:bodyPr>
            <a:normAutofit fontScale="92500" lnSpcReduction="10000"/>
          </a:bodyPr>
          <a:lstStyle/>
          <a:p>
            <a:pPr marL="0" indent="0">
              <a:buNone/>
            </a:pPr>
            <a:r>
              <a:rPr lang="en-US" b="1" dirty="0"/>
              <a:t>E-waste presents a potential security threat to individuals and exporting countries. </a:t>
            </a:r>
            <a:r>
              <a:rPr lang="en-US" b="1" dirty="0" smtClean="0"/>
              <a:t>Hard drives</a:t>
            </a:r>
            <a:r>
              <a:rPr lang="en-US" b="1" dirty="0"/>
              <a:t> that are not properly erased before the computer is disposed of can be reopened, exposing sensitive information. Credit card numbers, private financial data, account information, and records of online transactions can be accessed by most willing individuals. </a:t>
            </a:r>
            <a:endParaRPr lang="en-US" dirty="0"/>
          </a:p>
          <a:p>
            <a:pPr marL="0" indent="0">
              <a:buNone/>
            </a:pP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18012" y="1280805"/>
            <a:ext cx="4452749" cy="4452749"/>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8869" y="365125"/>
            <a:ext cx="1227280" cy="112500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5250" t="-1593" b="1593"/>
          <a:stretch/>
        </p:blipFill>
        <p:spPr>
          <a:xfrm>
            <a:off x="3696789" y="5733554"/>
            <a:ext cx="2693125" cy="819765"/>
          </a:xfrm>
          <a:prstGeom prst="rect">
            <a:avLst/>
          </a:prstGeom>
        </p:spPr>
      </p:pic>
    </p:spTree>
    <p:extLst>
      <p:ext uri="{BB962C8B-B14F-4D97-AF65-F5344CB8AC3E}">
        <p14:creationId xmlns:p14="http://schemas.microsoft.com/office/powerpoint/2010/main" val="25769997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6"/>
                                        </p:tgtEl>
                                        <p:attrNameLst>
                                          <p:attrName>style.color</p:attrName>
                                        </p:attrNameLst>
                                      </p:cBhvr>
                                      <p:by>
                                        <p:hsl h="0" s="-70588" l="0"/>
                                      </p:by>
                                    </p:animClr>
                                    <p:animClr clrSpc="hsl" dir="cw">
                                      <p:cBhvr>
                                        <p:cTn id="7" dur="500" fill="hold"/>
                                        <p:tgtEl>
                                          <p:spTgt spid="6"/>
                                        </p:tgtEl>
                                        <p:attrNameLst>
                                          <p:attrName>fillcolor</p:attrName>
                                        </p:attrNameLst>
                                      </p:cBhvr>
                                      <p:by>
                                        <p:hsl h="0" s="-70588" l="0"/>
                                      </p:by>
                                    </p:animClr>
                                    <p:animClr clrSpc="hsl" dir="cw">
                                      <p:cBhvr>
                                        <p:cTn id="8" dur="500" fill="hold"/>
                                        <p:tgtEl>
                                          <p:spTgt spid="6"/>
                                        </p:tgtEl>
                                        <p:attrNameLst>
                                          <p:attrName>stroke.color</p:attrName>
                                        </p:attrNameLst>
                                      </p:cBhvr>
                                      <p:by>
                                        <p:hsl h="0" s="-70588" l="0"/>
                                      </p:by>
                                    </p:animClr>
                                    <p:set>
                                      <p:cBhvr>
                                        <p:cTn id="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32666"/>
            <a:ext cx="12192000" cy="1325563"/>
          </a:xfrm>
          <a:blipFill>
            <a:blip r:embed="rId4"/>
            <a:tile tx="0" ty="0" sx="100000" sy="100000" flip="none" algn="tl"/>
          </a:blipFill>
        </p:spPr>
        <p:txBody>
          <a:bodyPr>
            <a:normAutofit/>
          </a:bodyPr>
          <a:lstStyle/>
          <a:p>
            <a:pPr algn="ctr"/>
            <a:r>
              <a:rPr lang="en-US" sz="7200" dirty="0" smtClean="0">
                <a:latin typeface="VintageOne" panose="02000603000000000000" pitchFamily="2" charset="0"/>
              </a:rPr>
              <a:t>Thank You</a:t>
            </a:r>
            <a:endParaRPr lang="en-US" sz="7200" dirty="0">
              <a:latin typeface="VintageOne" panose="02000603000000000000" pitchFamily="2"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04891" y="3173639"/>
            <a:ext cx="3732651" cy="4146412"/>
          </a:xfrm>
          <a:prstGeom prst="rect">
            <a:avLst/>
          </a:prstGeom>
        </p:spPr>
      </p:pic>
      <p:sp>
        <p:nvSpPr>
          <p:cNvPr id="4" name="TextBox 3"/>
          <p:cNvSpPr txBox="1"/>
          <p:nvPr/>
        </p:nvSpPr>
        <p:spPr>
          <a:xfrm>
            <a:off x="6579566" y="4951966"/>
            <a:ext cx="5612434" cy="1815882"/>
          </a:xfrm>
          <a:prstGeom prst="rect">
            <a:avLst/>
          </a:prstGeom>
          <a:noFill/>
        </p:spPr>
        <p:txBody>
          <a:bodyPr wrap="none" rtlCol="0">
            <a:spAutoFit/>
          </a:bodyPr>
          <a:lstStyle/>
          <a:p>
            <a:r>
              <a:rPr lang="en-US" sz="2800" dirty="0" smtClean="0">
                <a:latin typeface="VintageOne" panose="02000603000000000000" pitchFamily="2" charset="0"/>
              </a:rPr>
              <a:t>Efforts By:- </a:t>
            </a:r>
            <a:br>
              <a:rPr lang="en-US" sz="2800" dirty="0" smtClean="0">
                <a:latin typeface="VintageOne" panose="02000603000000000000" pitchFamily="2" charset="0"/>
              </a:rPr>
            </a:br>
            <a:r>
              <a:rPr lang="en-US" sz="2800" dirty="0" smtClean="0">
                <a:latin typeface="VintageOne" panose="02000603000000000000" pitchFamily="2" charset="0"/>
              </a:rPr>
              <a:t>                     UTKARSH</a:t>
            </a:r>
            <a:br>
              <a:rPr lang="en-US" sz="2800" dirty="0" smtClean="0">
                <a:latin typeface="VintageOne" panose="02000603000000000000" pitchFamily="2" charset="0"/>
              </a:rPr>
            </a:br>
            <a:r>
              <a:rPr lang="en-US" sz="2800" dirty="0" smtClean="0">
                <a:latin typeface="VintageOne" panose="02000603000000000000" pitchFamily="2" charset="0"/>
              </a:rPr>
              <a:t>                                DUBEY</a:t>
            </a:r>
          </a:p>
          <a:p>
            <a:r>
              <a:rPr lang="en-US" sz="2800" dirty="0">
                <a:latin typeface="VintageOne" panose="02000603000000000000" pitchFamily="2" charset="0"/>
              </a:rPr>
              <a:t> </a:t>
            </a:r>
            <a:r>
              <a:rPr lang="en-US" sz="2800" dirty="0" smtClean="0">
                <a:latin typeface="VintageOne" panose="02000603000000000000" pitchFamily="2" charset="0"/>
              </a:rPr>
              <a:t>                                     (VII-A)</a:t>
            </a:r>
            <a:endParaRPr lang="en-US" sz="2800" dirty="0">
              <a:latin typeface="VintageOne" panose="02000603000000000000" pitchFamily="2" charset="0"/>
            </a:endParaRPr>
          </a:p>
        </p:txBody>
      </p:sp>
    </p:spTree>
    <p:extLst>
      <p:ext uri="{BB962C8B-B14F-4D97-AF65-F5344CB8AC3E}">
        <p14:creationId xmlns:p14="http://schemas.microsoft.com/office/powerpoint/2010/main" val="30706033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248</Words>
  <Application>Microsoft Office PowerPoint</Application>
  <PresentationFormat>Widescreen</PresentationFormat>
  <Paragraphs>23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Colonna MT</vt:lpstr>
      <vt:lpstr>Curlz MT</vt:lpstr>
      <vt:lpstr>VintageOne</vt:lpstr>
      <vt:lpstr>Office Theme</vt:lpstr>
      <vt:lpstr>E-Waste Management</vt:lpstr>
      <vt:lpstr>What is E-Waste?</vt:lpstr>
      <vt:lpstr>Amount of E-waste Worldwide</vt:lpstr>
      <vt:lpstr>Effects of E-waste on Environment-  </vt:lpstr>
      <vt:lpstr>1. Improper Electronic Waste Disposal leads to negative effects of E-waste on Environment </vt:lpstr>
      <vt:lpstr>2. Effects of E-waste on Environment through Landfills </vt:lpstr>
      <vt:lpstr>3. Effects of E-waste on Environments in Third World Countries </vt:lpstr>
      <vt:lpstr>Information Security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E-Waste Management</dc:title>
  <dc:creator>Utkarsh Dubey</dc:creator>
  <cp:lastModifiedBy>Utkarsh Dubey</cp:lastModifiedBy>
  <cp:revision>14</cp:revision>
  <dcterms:created xsi:type="dcterms:W3CDTF">2017-06-09T08:09:01Z</dcterms:created>
  <dcterms:modified xsi:type="dcterms:W3CDTF">2017-10-02T11:56:06Z</dcterms:modified>
</cp:coreProperties>
</file>