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78" r:id="rId9"/>
    <p:sldId id="288" r:id="rId10"/>
    <p:sldId id="279" r:id="rId11"/>
    <p:sldId id="287" r:id="rId12"/>
    <p:sldId id="263" r:id="rId13"/>
    <p:sldId id="264" r:id="rId14"/>
    <p:sldId id="281" r:id="rId15"/>
    <p:sldId id="283" r:id="rId16"/>
    <p:sldId id="265" r:id="rId17"/>
    <p:sldId id="273" r:id="rId18"/>
    <p:sldId id="274" r:id="rId19"/>
    <p:sldId id="272" r:id="rId20"/>
    <p:sldId id="268" r:id="rId21"/>
    <p:sldId id="269" r:id="rId22"/>
    <p:sldId id="275" r:id="rId23"/>
    <p:sldId id="276" r:id="rId24"/>
    <p:sldId id="266" r:id="rId25"/>
    <p:sldId id="289" r:id="rId26"/>
    <p:sldId id="290" r:id="rId27"/>
    <p:sldId id="291" r:id="rId28"/>
    <p:sldId id="292" r:id="rId29"/>
    <p:sldId id="294" r:id="rId30"/>
    <p:sldId id="293" r:id="rId31"/>
    <p:sldId id="295" r:id="rId32"/>
    <p:sldId id="296" r:id="rId33"/>
    <p:sldId id="297" r:id="rId34"/>
    <p:sldId id="298" r:id="rId35"/>
    <p:sldId id="299" r:id="rId36"/>
    <p:sldId id="301" r:id="rId37"/>
    <p:sldId id="302" r:id="rId38"/>
    <p:sldId id="303" r:id="rId39"/>
    <p:sldId id="304" r:id="rId40"/>
    <p:sldId id="270" r:id="rId41"/>
    <p:sldId id="27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6BC81-3293-4BC5-B9DB-4909C9A33E06}" v="1389" dt="2023-04-08T13:54:21.143"/>
    <p1510:client id="{CBC97E9E-50F5-03F2-4828-B72056AC49E7}" v="646" dt="2023-04-15T11:56:15.597"/>
    <p1510:client id="{EFA4B96D-5014-9A29-8C12-E1880EBDB5DF}" v="337" dt="2023-04-14T18:11:02.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778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8692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0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533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949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777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438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947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896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059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7767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983232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67909" y="2023110"/>
            <a:ext cx="2469624" cy="2846070"/>
          </a:xfrm>
        </p:spPr>
        <p:txBody>
          <a:bodyPr anchor="ctr">
            <a:normAutofit/>
          </a:bodyPr>
          <a:lstStyle/>
          <a:p>
            <a:pPr algn="l"/>
            <a:r>
              <a:rPr lang="en-US" sz="3400">
                <a:cs typeface="Calibri Light"/>
              </a:rPr>
              <a:t>ELECTION RESULT PREDICTION</a:t>
            </a:r>
            <a:endParaRPr lang="en-US" sz="3400"/>
          </a:p>
        </p:txBody>
      </p:sp>
      <p:sp>
        <p:nvSpPr>
          <p:cNvPr id="3" name="Subtitle 2"/>
          <p:cNvSpPr>
            <a:spLocks noGrp="1"/>
          </p:cNvSpPr>
          <p:nvPr>
            <p:ph type="subTitle" idx="1"/>
          </p:nvPr>
        </p:nvSpPr>
        <p:spPr>
          <a:xfrm>
            <a:off x="9267908" y="5086350"/>
            <a:ext cx="2446465" cy="1178298"/>
          </a:xfrm>
        </p:spPr>
        <p:txBody>
          <a:bodyPr vert="horz" lIns="91440" tIns="45720" rIns="91440" bIns="45720" rtlCol="0">
            <a:normAutofit/>
          </a:bodyPr>
          <a:lstStyle/>
          <a:p>
            <a:pPr algn="l"/>
            <a:r>
              <a:rPr lang="en-US" sz="1600">
                <a:cs typeface="Calibri"/>
              </a:rPr>
              <a:t>USING SENTIMENT ANALYSIS OF TWEETS</a:t>
            </a:r>
          </a:p>
        </p:txBody>
      </p:sp>
      <p:sp>
        <p:nvSpPr>
          <p:cNvPr id="7"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EA0CADC-C118-CDF8-0B89-58ED17A1C746}"/>
              </a:ext>
            </a:extLst>
          </p:cNvPr>
          <p:cNvPicPr>
            <a:picLocks noChangeAspect="1"/>
          </p:cNvPicPr>
          <p:nvPr/>
        </p:nvPicPr>
        <p:blipFill>
          <a:blip r:embed="rId2"/>
          <a:stretch>
            <a:fillRect/>
          </a:stretch>
        </p:blipFill>
        <p:spPr>
          <a:xfrm>
            <a:off x="545238" y="868144"/>
            <a:ext cx="7608304" cy="5192667"/>
          </a:xfrm>
          <a:prstGeom prst="rect">
            <a:avLst/>
          </a:prstGeom>
        </p:spPr>
      </p:pic>
      <p:sp>
        <p:nvSpPr>
          <p:cNvPr id="10"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090D1A-2089-82BE-EFAC-483117E00648}"/>
              </a:ext>
            </a:extLst>
          </p:cNvPr>
          <p:cNvSpPr>
            <a:spLocks noGrp="1"/>
          </p:cNvSpPr>
          <p:nvPr>
            <p:ph idx="1"/>
          </p:nvPr>
        </p:nvSpPr>
        <p:spPr>
          <a:xfrm>
            <a:off x="1312221" y="1716943"/>
            <a:ext cx="9849751" cy="5060348"/>
          </a:xfrm>
        </p:spPr>
        <p:txBody>
          <a:bodyPr vert="horz" lIns="91440" tIns="45720" rIns="91440" bIns="45720" rtlCol="0" anchor="ctr">
            <a:normAutofit/>
          </a:bodyPr>
          <a:lstStyle/>
          <a:p>
            <a:pPr>
              <a:buNone/>
            </a:pPr>
            <a:r>
              <a:rPr lang="en-US" sz="1700" dirty="0">
                <a:ea typeface="+mn-lt"/>
                <a:cs typeface="+mn-lt"/>
              </a:rPr>
              <a:t>     </a:t>
            </a:r>
            <a:endParaRPr lang="en-US" sz="2200" dirty="0">
              <a:cs typeface="Calibri"/>
            </a:endParaRPr>
          </a:p>
          <a:p>
            <a:pPr>
              <a:buNone/>
            </a:pPr>
            <a:endParaRPr lang="en-US" sz="1700">
              <a:cs typeface="Calibri"/>
            </a:endParaRPr>
          </a:p>
          <a:p>
            <a:pPr>
              <a:buNone/>
            </a:pPr>
            <a:endParaRPr lang="en-US" sz="1700">
              <a:cs typeface="Calibri"/>
            </a:endParaRPr>
          </a:p>
          <a:p>
            <a:pPr>
              <a:buNone/>
            </a:pPr>
            <a:endParaRPr lang="en-US" sz="1700">
              <a:cs typeface="Calibri"/>
            </a:endParaRPr>
          </a:p>
          <a:p>
            <a:pPr>
              <a:buNone/>
            </a:pPr>
            <a:endParaRPr lang="en-US" sz="1700">
              <a:cs typeface="Calibri"/>
            </a:endParaRPr>
          </a:p>
        </p:txBody>
      </p:sp>
      <p:sp>
        <p:nvSpPr>
          <p:cNvPr id="2" name="TextBox 1">
            <a:extLst>
              <a:ext uri="{FF2B5EF4-FFF2-40B4-BE49-F238E27FC236}">
                <a16:creationId xmlns:a16="http://schemas.microsoft.com/office/drawing/2014/main" id="{DC4324DA-483B-9F68-4241-83CEB9EDC723}"/>
              </a:ext>
            </a:extLst>
          </p:cNvPr>
          <p:cNvSpPr txBox="1"/>
          <p:nvPr/>
        </p:nvSpPr>
        <p:spPr>
          <a:xfrm>
            <a:off x="1002631" y="870857"/>
            <a:ext cx="10014857"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highlight>
                  <a:srgbClr val="FFFFFF"/>
                </a:highlight>
                <a:ea typeface="+mn-lt"/>
                <a:cs typeface="+mn-lt"/>
              </a:rPr>
              <a:t>Once each word in the text is labeled, we can derive an overall sentiment score by counting the numbers of positive and negative words and combining these values mathematically. A popular formula to calculate the sentiment score (</a:t>
            </a:r>
            <a:r>
              <a:rPr lang="en-US" sz="2000" dirty="0" err="1">
                <a:highlight>
                  <a:srgbClr val="FFFFFF"/>
                </a:highlight>
                <a:ea typeface="+mn-lt"/>
                <a:cs typeface="+mn-lt"/>
              </a:rPr>
              <a:t>StSc</a:t>
            </a:r>
            <a:r>
              <a:rPr lang="en-US" sz="2000" dirty="0">
                <a:highlight>
                  <a:srgbClr val="FFFFFF"/>
                </a:highlight>
                <a:ea typeface="+mn-lt"/>
                <a:cs typeface="+mn-lt"/>
              </a:rPr>
              <a:t>) is</a:t>
            </a:r>
            <a:r>
              <a:rPr lang="en-US" sz="1400" dirty="0">
                <a:solidFill>
                  <a:srgbClr val="3E3A39"/>
                </a:solidFill>
                <a:highlight>
                  <a:srgbClr val="FFFFFF"/>
                </a:highlight>
                <a:ea typeface="+mn-lt"/>
                <a:cs typeface="+mn-lt"/>
              </a:rPr>
              <a:t>:</a:t>
            </a:r>
            <a:endParaRPr lang="en-US" sz="1400">
              <a:solidFill>
                <a:srgbClr val="3E3A39"/>
              </a:solidFill>
              <a:ea typeface="+mn-lt"/>
              <a:cs typeface="+mn-lt"/>
            </a:endParaRPr>
          </a:p>
          <a:p>
            <a:endParaRPr lang="en-US" sz="1400" dirty="0">
              <a:solidFill>
                <a:srgbClr val="3E3A39"/>
              </a:solidFill>
              <a:highlight>
                <a:srgbClr val="FFFFFF"/>
              </a:highlight>
              <a:ea typeface="+mn-lt"/>
              <a:cs typeface="+mn-lt"/>
            </a:endParaRPr>
          </a:p>
          <a:p>
            <a:endParaRPr lang="en-US" sz="1400" dirty="0">
              <a:solidFill>
                <a:srgbClr val="3E3A39"/>
              </a:solidFill>
              <a:highlight>
                <a:srgbClr val="FFFFFF"/>
              </a:highlight>
              <a:ea typeface="+mn-lt"/>
              <a:cs typeface="+mn-lt"/>
            </a:endParaRPr>
          </a:p>
          <a:p>
            <a:endParaRPr lang="en-US" sz="22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mn-lt"/>
                <a:cs typeface="+mn-lt"/>
              </a:rPr>
              <a:t>If the sentiment score is negative, the text is classified as negative. It follows that a positive score means a positive text, and a score of zero means the text is classified as neutral. </a:t>
            </a:r>
            <a:endParaRPr lang="en-US" sz="2000">
              <a:cs typeface="Calibri"/>
            </a:endParaRPr>
          </a:p>
          <a:p>
            <a:r>
              <a:rPr lang="en-US" sz="2000" dirty="0">
                <a:highlight>
                  <a:srgbClr val="FFFFFF"/>
                </a:highlight>
                <a:ea typeface="+mn-lt"/>
                <a:cs typeface="+mn-lt"/>
              </a:rPr>
              <a:t>The overall sentiment of the text is determined on-the-fly, depending only on the dictionary that is used for labeling words.</a:t>
            </a:r>
            <a:endParaRPr lang="en-US" sz="2000" dirty="0">
              <a:ea typeface="+mn-lt"/>
              <a:cs typeface="+mn-lt"/>
            </a:endParaRPr>
          </a:p>
          <a:p>
            <a:endParaRPr lang="en-US" dirty="0">
              <a:cs typeface="Calibri"/>
            </a:endParaRPr>
          </a:p>
          <a:p>
            <a:br>
              <a:rPr lang="en-US" dirty="0"/>
            </a:br>
            <a:endParaRPr lang="en-US" dirty="0"/>
          </a:p>
          <a:p>
            <a:pPr algn="l"/>
            <a:endParaRPr lang="en-US" sz="2800" dirty="0">
              <a:cs typeface="Calibri"/>
            </a:endParaRPr>
          </a:p>
          <a:p>
            <a:endParaRPr lang="en-US" dirty="0">
              <a:cs typeface="Calibri"/>
            </a:endParaRPr>
          </a:p>
        </p:txBody>
      </p:sp>
      <p:pic>
        <p:nvPicPr>
          <p:cNvPr id="4" name="Picture 7">
            <a:extLst>
              <a:ext uri="{FF2B5EF4-FFF2-40B4-BE49-F238E27FC236}">
                <a16:creationId xmlns:a16="http://schemas.microsoft.com/office/drawing/2014/main" id="{2DDC4E53-0849-1282-88F8-76719148B8AE}"/>
              </a:ext>
            </a:extLst>
          </p:cNvPr>
          <p:cNvPicPr>
            <a:picLocks noChangeAspect="1"/>
          </p:cNvPicPr>
          <p:nvPr/>
        </p:nvPicPr>
        <p:blipFill>
          <a:blip r:embed="rId2"/>
          <a:stretch>
            <a:fillRect/>
          </a:stretch>
        </p:blipFill>
        <p:spPr>
          <a:xfrm>
            <a:off x="1000340" y="2321076"/>
            <a:ext cx="5865681" cy="966857"/>
          </a:xfrm>
          <a:prstGeom prst="rect">
            <a:avLst/>
          </a:prstGeom>
        </p:spPr>
      </p:pic>
    </p:spTree>
    <p:extLst>
      <p:ext uri="{BB962C8B-B14F-4D97-AF65-F5344CB8AC3E}">
        <p14:creationId xmlns:p14="http://schemas.microsoft.com/office/powerpoint/2010/main" val="369978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24DE94B5-D878-77D1-FBAD-90E85373479F}"/>
              </a:ext>
            </a:extLst>
          </p:cNvPr>
          <p:cNvPicPr>
            <a:picLocks noGrp="1" noChangeAspect="1"/>
          </p:cNvPicPr>
          <p:nvPr>
            <p:ph idx="1"/>
          </p:nvPr>
        </p:nvPicPr>
        <p:blipFill>
          <a:blip r:embed="rId2"/>
          <a:stretch>
            <a:fillRect/>
          </a:stretch>
        </p:blipFill>
        <p:spPr>
          <a:xfrm>
            <a:off x="1510760" y="643467"/>
            <a:ext cx="9170480"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56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808638" y="386930"/>
            <a:ext cx="9236700" cy="1188950"/>
          </a:xfrm>
        </p:spPr>
        <p:txBody>
          <a:bodyPr anchor="b">
            <a:normAutofit/>
          </a:bodyPr>
          <a:lstStyle/>
          <a:p>
            <a:r>
              <a:rPr lang="en-US" sz="5400">
                <a:cs typeface="Calibri Light"/>
              </a:rPr>
              <a:t>Tools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514350" indent="-514350">
              <a:buAutoNum type="arabicPeriod"/>
            </a:pPr>
            <a:r>
              <a:rPr lang="en-US" sz="2200" b="1">
                <a:cs typeface="Calibri"/>
              </a:rPr>
              <a:t>Tweepy </a:t>
            </a:r>
          </a:p>
          <a:p>
            <a:pPr marL="0" indent="0">
              <a:buNone/>
            </a:pPr>
            <a:r>
              <a:rPr lang="en-US" sz="2200">
                <a:ea typeface="+mn-lt"/>
                <a:cs typeface="+mn-lt"/>
              </a:rPr>
              <a:t>Tweepy is an open source Python package that gives you a very convenient way to access the Twitter API with Python.</a:t>
            </a:r>
            <a:endParaRPr lang="en-US" sz="2200">
              <a:cs typeface="Calibri"/>
            </a:endParaRPr>
          </a:p>
          <a:p>
            <a:pPr marL="0" indent="0">
              <a:buNone/>
            </a:pPr>
            <a:endParaRPr lang="en-US" sz="2200">
              <a:cs typeface="Calibri"/>
            </a:endParaRPr>
          </a:p>
          <a:p>
            <a:pPr marL="0" indent="0">
              <a:buNone/>
            </a:pPr>
            <a:r>
              <a:rPr lang="en-US" sz="2200">
                <a:cs typeface="Calibri"/>
              </a:rPr>
              <a:t>2.   </a:t>
            </a:r>
            <a:r>
              <a:rPr lang="en-US" sz="2200" b="1">
                <a:cs typeface="Calibri"/>
              </a:rPr>
              <a:t>Textblob</a:t>
            </a:r>
          </a:p>
          <a:p>
            <a:pPr marL="0" indent="0">
              <a:buNone/>
            </a:pPr>
            <a:r>
              <a:rPr lang="en-US" sz="2200" i="1">
                <a:ea typeface="+mn-lt"/>
                <a:cs typeface="+mn-lt"/>
              </a:rPr>
              <a:t>TextBlob</a:t>
            </a:r>
            <a:r>
              <a:rPr lang="en-US" sz="2200">
                <a:ea typeface="+mn-lt"/>
                <a:cs typeface="+mn-lt"/>
              </a:rPr>
              <a:t> is a Python (2 and 3) library for processing textual data. It provides a simple API for diving into common natural language processing (NLP) tasks such as part-of-speech tagging, noun phrase extraction, sentiment analysis, classification, translation, and more.</a:t>
            </a:r>
            <a:endParaRPr lang="en-US" sz="2200">
              <a:cs typeface="Calibri"/>
            </a:endParaRPr>
          </a:p>
        </p:txBody>
      </p:sp>
    </p:spTree>
    <p:extLst>
      <p:ext uri="{BB962C8B-B14F-4D97-AF65-F5344CB8AC3E}">
        <p14:creationId xmlns:p14="http://schemas.microsoft.com/office/powerpoint/2010/main" val="106730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CEB4E7-1325-509C-5698-C3F86A425F27}"/>
              </a:ext>
            </a:extLst>
          </p:cNvPr>
          <p:cNvSpPr>
            <a:spLocks noGrp="1"/>
          </p:cNvSpPr>
          <p:nvPr>
            <p:ph idx="1"/>
          </p:nvPr>
        </p:nvSpPr>
        <p:spPr>
          <a:xfrm>
            <a:off x="793660" y="2599509"/>
            <a:ext cx="10143668" cy="3435531"/>
          </a:xfrm>
        </p:spPr>
        <p:txBody>
          <a:bodyPr vert="horz" lIns="91440" tIns="45720" rIns="91440" bIns="45720" rtlCol="0" anchor="ctr">
            <a:noAutofit/>
          </a:bodyPr>
          <a:lstStyle/>
          <a:p>
            <a:pPr marL="0" indent="0">
              <a:buNone/>
            </a:pPr>
            <a:r>
              <a:rPr lang="en-US" sz="1400" dirty="0">
                <a:cs typeface="Calibri" panose="020F0502020204030204"/>
              </a:rPr>
              <a:t>3.   </a:t>
            </a:r>
            <a:r>
              <a:rPr lang="en-US" sz="1400" b="1" dirty="0">
                <a:cs typeface="Calibri" panose="020F0502020204030204"/>
              </a:rPr>
              <a:t>Pandas </a:t>
            </a:r>
          </a:p>
          <a:p>
            <a:pPr marL="0" indent="0">
              <a:buNone/>
            </a:pPr>
            <a:r>
              <a:rPr lang="en-US" sz="1400" dirty="0">
                <a:cs typeface="Calibri" panose="020F0502020204030204"/>
              </a:rPr>
              <a:t>Data Manipulation and analysis library</a:t>
            </a:r>
          </a:p>
          <a:p>
            <a:pPr marL="0" indent="0">
              <a:buNone/>
            </a:pPr>
            <a:r>
              <a:rPr lang="en-US" sz="1400" dirty="0">
                <a:cs typeface="Calibri" panose="020F0502020204030204"/>
              </a:rPr>
              <a:t>4.   </a:t>
            </a:r>
            <a:r>
              <a:rPr lang="en-US" sz="1400" b="1" dirty="0" err="1">
                <a:cs typeface="Calibri" panose="020F0502020204030204"/>
              </a:rPr>
              <a:t>Numpy</a:t>
            </a:r>
            <a:r>
              <a:rPr lang="en-US" sz="1400" b="1" dirty="0">
                <a:cs typeface="Calibri" panose="020F0502020204030204"/>
              </a:rPr>
              <a:t> </a:t>
            </a:r>
          </a:p>
          <a:p>
            <a:pPr marL="0" indent="0">
              <a:buNone/>
            </a:pPr>
            <a:r>
              <a:rPr lang="en-US" sz="1400" dirty="0">
                <a:cs typeface="Calibri" panose="020F0502020204030204"/>
              </a:rPr>
              <a:t>Scientific computing library </a:t>
            </a:r>
          </a:p>
          <a:p>
            <a:pPr marL="0" indent="0">
              <a:buNone/>
            </a:pPr>
            <a:r>
              <a:rPr lang="en-US" sz="1400" dirty="0">
                <a:cs typeface="Calibri" panose="020F0502020204030204"/>
              </a:rPr>
              <a:t>5.   </a:t>
            </a:r>
            <a:r>
              <a:rPr lang="en-US" sz="1400" b="1" dirty="0">
                <a:cs typeface="Calibri" panose="020F0502020204030204"/>
              </a:rPr>
              <a:t>Matplotlib </a:t>
            </a:r>
          </a:p>
          <a:p>
            <a:pPr marL="0" indent="0">
              <a:buNone/>
            </a:pPr>
            <a:r>
              <a:rPr lang="en-US" sz="1400" dirty="0">
                <a:cs typeface="Calibri" panose="020F0502020204030204"/>
              </a:rPr>
              <a:t>Plotting library in python</a:t>
            </a:r>
          </a:p>
          <a:p>
            <a:pPr marL="0" indent="0">
              <a:buNone/>
            </a:pPr>
            <a:r>
              <a:rPr lang="en-US" sz="1400" dirty="0">
                <a:cs typeface="Calibri" panose="020F0502020204030204"/>
              </a:rPr>
              <a:t>6.   </a:t>
            </a:r>
            <a:r>
              <a:rPr lang="en-US" sz="1400" b="1" dirty="0" err="1">
                <a:cs typeface="Calibri" panose="020F0502020204030204"/>
              </a:rPr>
              <a:t>Plotly</a:t>
            </a:r>
            <a:r>
              <a:rPr lang="en-US" sz="1400" b="1" dirty="0">
                <a:cs typeface="Calibri" panose="020F0502020204030204"/>
              </a:rPr>
              <a:t> </a:t>
            </a:r>
          </a:p>
          <a:p>
            <a:pPr marL="0" indent="0">
              <a:buNone/>
            </a:pPr>
            <a:r>
              <a:rPr lang="en-US" sz="1400" dirty="0">
                <a:cs typeface="Calibri" panose="020F0502020204030204"/>
              </a:rPr>
              <a:t>Another plotting library in python</a:t>
            </a:r>
          </a:p>
          <a:p>
            <a:pPr marL="0" indent="0">
              <a:buNone/>
            </a:pPr>
            <a:r>
              <a:rPr lang="en-US" sz="1400" dirty="0">
                <a:cs typeface="Calibri" panose="020F0502020204030204"/>
              </a:rPr>
              <a:t>7.   </a:t>
            </a:r>
            <a:r>
              <a:rPr lang="en-US" sz="1400" b="1" dirty="0">
                <a:cs typeface="Calibri" panose="020F0502020204030204"/>
              </a:rPr>
              <a:t>Seaborn </a:t>
            </a:r>
          </a:p>
          <a:p>
            <a:pPr marL="0" indent="0">
              <a:buNone/>
            </a:pPr>
            <a:r>
              <a:rPr lang="en-US" sz="1400" dirty="0">
                <a:cs typeface="Calibri" panose="020F0502020204030204"/>
              </a:rPr>
              <a:t>Data visualization library based on matplotlib</a:t>
            </a:r>
          </a:p>
          <a:p>
            <a:pPr marL="0" indent="0">
              <a:buNone/>
            </a:pPr>
            <a:r>
              <a:rPr lang="en-US" sz="1400" dirty="0">
                <a:cs typeface="Calibri" panose="020F0502020204030204"/>
              </a:rPr>
              <a:t>8.   </a:t>
            </a:r>
            <a:r>
              <a:rPr lang="en-US" sz="1400" b="1" dirty="0" err="1">
                <a:cs typeface="Calibri" panose="020F0502020204030204"/>
              </a:rPr>
              <a:t>Wordcloud</a:t>
            </a:r>
            <a:r>
              <a:rPr lang="en-US" sz="1400" b="1" dirty="0">
                <a:cs typeface="Calibri" panose="020F0502020204030204"/>
              </a:rPr>
              <a:t> </a:t>
            </a:r>
          </a:p>
          <a:p>
            <a:pPr marL="0" indent="0">
              <a:buNone/>
            </a:pPr>
            <a:r>
              <a:rPr lang="en-US" sz="1400" dirty="0">
                <a:cs typeface="Calibri" panose="020F0502020204030204"/>
              </a:rPr>
              <a:t>Library for visual representation of textual data</a:t>
            </a:r>
          </a:p>
        </p:txBody>
      </p:sp>
    </p:spTree>
    <p:extLst>
      <p:ext uri="{BB962C8B-B14F-4D97-AF65-F5344CB8AC3E}">
        <p14:creationId xmlns:p14="http://schemas.microsoft.com/office/powerpoint/2010/main" val="329781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808638" y="386930"/>
            <a:ext cx="9236700" cy="1188950"/>
          </a:xfrm>
        </p:spPr>
        <p:txBody>
          <a:bodyPr anchor="b">
            <a:normAutofit fontScale="90000"/>
          </a:bodyPr>
          <a:lstStyle/>
          <a:p>
            <a:r>
              <a:rPr lang="en-US" sz="5400" dirty="0">
                <a:cs typeface="Calibri Light"/>
              </a:rPr>
              <a:t>Sentiment Analysis using </a:t>
            </a:r>
            <a:r>
              <a:rPr lang="en-US" sz="5400" dirty="0" err="1">
                <a:cs typeface="Calibri Light"/>
              </a:rPr>
              <a:t>Textblob</a:t>
            </a:r>
            <a:endParaRPr lang="en-US" sz="5400" dirty="0" err="1"/>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000" dirty="0" err="1">
                <a:solidFill>
                  <a:srgbClr val="292929"/>
                </a:solidFill>
                <a:highlight>
                  <a:srgbClr val="FFFFFF"/>
                </a:highlight>
                <a:ea typeface="+mn-lt"/>
                <a:cs typeface="+mn-lt"/>
              </a:rPr>
              <a:t>TextBlob</a:t>
            </a:r>
            <a:r>
              <a:rPr lang="en-US" sz="2000" dirty="0">
                <a:solidFill>
                  <a:srgbClr val="292929"/>
                </a:solidFill>
                <a:highlight>
                  <a:srgbClr val="FFFFFF"/>
                </a:highlight>
                <a:ea typeface="+mn-lt"/>
                <a:cs typeface="+mn-lt"/>
              </a:rPr>
              <a:t> is a python library for Natural Language Processing (NLP). </a:t>
            </a:r>
            <a:r>
              <a:rPr lang="en-US" sz="2000" dirty="0" err="1">
                <a:solidFill>
                  <a:srgbClr val="292929"/>
                </a:solidFill>
                <a:highlight>
                  <a:srgbClr val="FFFFFF"/>
                </a:highlight>
                <a:ea typeface="+mn-lt"/>
                <a:cs typeface="+mn-lt"/>
              </a:rPr>
              <a:t>TextBlob</a:t>
            </a:r>
            <a:r>
              <a:rPr lang="en-US" sz="2000" dirty="0">
                <a:solidFill>
                  <a:srgbClr val="292929"/>
                </a:solidFill>
                <a:highlight>
                  <a:srgbClr val="FFFFFF"/>
                </a:highlight>
                <a:ea typeface="+mn-lt"/>
                <a:cs typeface="+mn-lt"/>
              </a:rPr>
              <a:t> actively used Natural Language Tool Kit (NLTK) to achieve its tasks. NLTK is a library which gives an easy access to a lot of lexical resources and allows users to work with categorization, classification and many other tasks. </a:t>
            </a:r>
            <a:r>
              <a:rPr lang="en-US" sz="2000" dirty="0" err="1">
                <a:solidFill>
                  <a:srgbClr val="292929"/>
                </a:solidFill>
                <a:highlight>
                  <a:srgbClr val="FFFFFF"/>
                </a:highlight>
                <a:ea typeface="+mn-lt"/>
                <a:cs typeface="+mn-lt"/>
              </a:rPr>
              <a:t>TextBlob</a:t>
            </a:r>
            <a:r>
              <a:rPr lang="en-US" sz="2000" dirty="0">
                <a:solidFill>
                  <a:srgbClr val="292929"/>
                </a:solidFill>
                <a:highlight>
                  <a:srgbClr val="FFFFFF"/>
                </a:highlight>
                <a:ea typeface="+mn-lt"/>
                <a:cs typeface="+mn-lt"/>
              </a:rPr>
              <a:t> is a simple library which supports complex analysis and operations on textual data.</a:t>
            </a:r>
          </a:p>
          <a:p>
            <a:pPr marL="0" indent="0">
              <a:buNone/>
            </a:pPr>
            <a:r>
              <a:rPr lang="en-US" sz="2000" dirty="0" err="1">
                <a:solidFill>
                  <a:srgbClr val="292929"/>
                </a:solidFill>
                <a:highlight>
                  <a:srgbClr val="FFFFFF"/>
                </a:highlight>
                <a:ea typeface="+mn-lt"/>
                <a:cs typeface="+mn-lt"/>
              </a:rPr>
              <a:t>TextBlob</a:t>
            </a:r>
            <a:r>
              <a:rPr lang="en-US" sz="2000" dirty="0">
                <a:solidFill>
                  <a:srgbClr val="292929"/>
                </a:solidFill>
                <a:highlight>
                  <a:srgbClr val="FFFFFF"/>
                </a:highlight>
                <a:ea typeface="+mn-lt"/>
                <a:cs typeface="+mn-lt"/>
              </a:rPr>
              <a:t> returns </a:t>
            </a:r>
            <a:r>
              <a:rPr lang="en-US" sz="2000" b="1" dirty="0">
                <a:solidFill>
                  <a:srgbClr val="292929"/>
                </a:solidFill>
                <a:highlight>
                  <a:srgbClr val="FFFFFF"/>
                </a:highlight>
                <a:ea typeface="+mn-lt"/>
                <a:cs typeface="+mn-lt"/>
              </a:rPr>
              <a:t>polarity</a:t>
            </a:r>
            <a:r>
              <a:rPr lang="en-US" sz="2000" dirty="0">
                <a:solidFill>
                  <a:srgbClr val="292929"/>
                </a:solidFill>
                <a:highlight>
                  <a:srgbClr val="FFFFFF"/>
                </a:highlight>
                <a:ea typeface="+mn-lt"/>
                <a:cs typeface="+mn-lt"/>
              </a:rPr>
              <a:t> and </a:t>
            </a:r>
            <a:r>
              <a:rPr lang="en-US" sz="2000" b="1" dirty="0">
                <a:solidFill>
                  <a:srgbClr val="292929"/>
                </a:solidFill>
                <a:highlight>
                  <a:srgbClr val="FFFFFF"/>
                </a:highlight>
                <a:ea typeface="+mn-lt"/>
                <a:cs typeface="+mn-lt"/>
              </a:rPr>
              <a:t>subjectivity</a:t>
            </a:r>
            <a:r>
              <a:rPr lang="en-US" sz="2000" dirty="0">
                <a:solidFill>
                  <a:srgbClr val="292929"/>
                </a:solidFill>
                <a:highlight>
                  <a:srgbClr val="FFFFFF"/>
                </a:highlight>
                <a:ea typeface="+mn-lt"/>
                <a:cs typeface="+mn-lt"/>
              </a:rPr>
              <a:t> of a sentence. Polarity lies between [-1,1], -1 defines a negative sentiment and 1 defines a positive sentiment.</a:t>
            </a:r>
            <a:endParaRPr lang="en-US" sz="2000" dirty="0">
              <a:solidFill>
                <a:srgbClr val="292929"/>
              </a:solidFill>
              <a:highlight>
                <a:srgbClr val="FFFFFF"/>
              </a:highlight>
              <a:cs typeface="Calibri"/>
            </a:endParaRPr>
          </a:p>
          <a:p>
            <a:pPr marL="0" indent="0">
              <a:buNone/>
            </a:pPr>
            <a:r>
              <a:rPr lang="en-US" sz="2000" dirty="0">
                <a:solidFill>
                  <a:srgbClr val="292929"/>
                </a:solidFill>
                <a:highlight>
                  <a:srgbClr val="FFFFFF"/>
                </a:highlight>
                <a:ea typeface="+mn-lt"/>
                <a:cs typeface="+mn-lt"/>
              </a:rPr>
              <a:t>Subjectivity lies between [0,1]. Subjectivity quantifies the amount of personal opinion and factual information contained in the text. The higher subjectivity means that the text contains personal opinion rather than factual information.</a:t>
            </a:r>
            <a:endParaRPr lang="en-US" sz="2000" dirty="0">
              <a:cs typeface="Calibri"/>
            </a:endParaRPr>
          </a:p>
          <a:p>
            <a:pPr marL="0" indent="0">
              <a:buNone/>
            </a:pPr>
            <a:endParaRPr lang="en-US" sz="2000" dirty="0">
              <a:solidFill>
                <a:srgbClr val="292929"/>
              </a:solidFill>
              <a:highlight>
                <a:srgbClr val="FFFFFF"/>
              </a:highlight>
              <a:cs typeface="Calibri"/>
            </a:endParaRPr>
          </a:p>
        </p:txBody>
      </p:sp>
    </p:spTree>
    <p:extLst>
      <p:ext uri="{BB962C8B-B14F-4D97-AF65-F5344CB8AC3E}">
        <p14:creationId xmlns:p14="http://schemas.microsoft.com/office/powerpoint/2010/main" val="7160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CEB4E7-1325-509C-5698-C3F86A425F27}"/>
              </a:ext>
            </a:extLst>
          </p:cNvPr>
          <p:cNvSpPr>
            <a:spLocks noGrp="1"/>
          </p:cNvSpPr>
          <p:nvPr>
            <p:ph idx="1"/>
          </p:nvPr>
        </p:nvSpPr>
        <p:spPr>
          <a:xfrm>
            <a:off x="793660" y="2599509"/>
            <a:ext cx="10143668" cy="3435531"/>
          </a:xfrm>
        </p:spPr>
        <p:txBody>
          <a:bodyPr vert="horz" lIns="91440" tIns="45720" rIns="91440" bIns="45720" rtlCol="0" anchor="ctr">
            <a:noAutofit/>
          </a:bodyPr>
          <a:lstStyle/>
          <a:p>
            <a:pPr marL="0" indent="0">
              <a:buNone/>
            </a:pPr>
            <a:r>
              <a:rPr lang="en-US" sz="2200" dirty="0">
                <a:solidFill>
                  <a:srgbClr val="292929"/>
                </a:solidFill>
                <a:highlight>
                  <a:srgbClr val="FFFFFF"/>
                </a:highlight>
                <a:ea typeface="+mn-lt"/>
                <a:cs typeface="+mn-lt"/>
              </a:rPr>
              <a:t>For example: We calculated polarity and subjectivity for “I do not like this example at all, it is too boring”. For this particular example, polarity = -1 and subjectivity is 1, which is fair.</a:t>
            </a:r>
          </a:p>
          <a:p>
            <a:pPr marL="0" indent="0">
              <a:buNone/>
            </a:pPr>
            <a:endParaRPr lang="en-US" sz="2200" dirty="0">
              <a:solidFill>
                <a:srgbClr val="292929"/>
              </a:solidFill>
              <a:highlight>
                <a:srgbClr val="FFFFFF"/>
              </a:highlight>
              <a:ea typeface="+mn-lt"/>
              <a:cs typeface="+mn-lt"/>
            </a:endParaRPr>
          </a:p>
          <a:p>
            <a:pPr marL="0" indent="0">
              <a:buNone/>
            </a:pPr>
            <a:r>
              <a:rPr lang="en-US" sz="2200" dirty="0">
                <a:solidFill>
                  <a:srgbClr val="292929"/>
                </a:solidFill>
                <a:highlight>
                  <a:srgbClr val="FFFFFF"/>
                </a:highlight>
                <a:ea typeface="+mn-lt"/>
                <a:cs typeface="+mn-lt"/>
              </a:rPr>
              <a:t>It is expected that if the library returns exactly 0.0 it means your sentence didn’t contain any words that had a polarity in the NLTK training set.</a:t>
            </a:r>
            <a:endParaRPr lang="en-US" sz="2200" dirty="0"/>
          </a:p>
        </p:txBody>
      </p:sp>
    </p:spTree>
    <p:extLst>
      <p:ext uri="{BB962C8B-B14F-4D97-AF65-F5344CB8AC3E}">
        <p14:creationId xmlns:p14="http://schemas.microsoft.com/office/powerpoint/2010/main" val="222438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53198-CA49-E7F1-D6E4-96007A52AA7F}"/>
              </a:ext>
            </a:extLst>
          </p:cNvPr>
          <p:cNvSpPr>
            <a:spLocks noGrp="1"/>
          </p:cNvSpPr>
          <p:nvPr>
            <p:ph type="title"/>
          </p:nvPr>
        </p:nvSpPr>
        <p:spPr>
          <a:xfrm>
            <a:off x="1043631" y="873940"/>
            <a:ext cx="5052369" cy="1035781"/>
          </a:xfrm>
        </p:spPr>
        <p:txBody>
          <a:bodyPr anchor="ctr">
            <a:normAutofit/>
          </a:bodyPr>
          <a:lstStyle/>
          <a:p>
            <a:r>
              <a:rPr lang="en-US" sz="3600">
                <a:cs typeface="Calibri Light"/>
              </a:rPr>
              <a:t>Results</a:t>
            </a:r>
            <a:endParaRPr lang="en-US" sz="3600"/>
          </a:p>
        </p:txBody>
      </p:sp>
      <p:sp>
        <p:nvSpPr>
          <p:cNvPr id="3" name="Content Placeholder 2">
            <a:extLst>
              <a:ext uri="{FF2B5EF4-FFF2-40B4-BE49-F238E27FC236}">
                <a16:creationId xmlns:a16="http://schemas.microsoft.com/office/drawing/2014/main" id="{4470C769-B706-0ACB-C496-5D230EE5CE00}"/>
              </a:ext>
            </a:extLst>
          </p:cNvPr>
          <p:cNvSpPr>
            <a:spLocks noGrp="1"/>
          </p:cNvSpPr>
          <p:nvPr>
            <p:ph idx="1"/>
          </p:nvPr>
        </p:nvSpPr>
        <p:spPr>
          <a:xfrm>
            <a:off x="1045029" y="2524721"/>
            <a:ext cx="4991629" cy="3677123"/>
          </a:xfrm>
        </p:spPr>
        <p:txBody>
          <a:bodyPr vert="horz" lIns="91440" tIns="45720" rIns="91440" bIns="45720" rtlCol="0" anchor="ctr">
            <a:normAutofit/>
          </a:bodyPr>
          <a:lstStyle/>
          <a:p>
            <a:pPr>
              <a:buNone/>
            </a:pPr>
            <a:r>
              <a:rPr lang="en-US" sz="1800">
                <a:ea typeface="+mn-lt"/>
                <a:cs typeface="+mn-lt"/>
              </a:rPr>
              <a:t>    We collect data through twitter API, after that we performed preprocessing on that data. </a:t>
            </a:r>
          </a:p>
          <a:p>
            <a:pPr>
              <a:buNone/>
            </a:pPr>
            <a:r>
              <a:rPr lang="en-US" sz="1800">
                <a:ea typeface="+mn-lt"/>
                <a:cs typeface="+mn-lt"/>
              </a:rPr>
              <a:t>    For collected data for US election we classified polarity. Classifying tweets in three categories positive, negative and neutral.</a:t>
            </a:r>
            <a:endParaRPr lang="en-US" sz="1800"/>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12019EB-7629-B762-C3B0-CC6293789D04}"/>
              </a:ext>
            </a:extLst>
          </p:cNvPr>
          <p:cNvPicPr>
            <a:picLocks noChangeAspect="1"/>
          </p:cNvPicPr>
          <p:nvPr/>
        </p:nvPicPr>
        <p:blipFill>
          <a:blip r:embed="rId2"/>
          <a:stretch>
            <a:fillRect/>
          </a:stretch>
        </p:blipFill>
        <p:spPr>
          <a:xfrm>
            <a:off x="6930493" y="2192167"/>
            <a:ext cx="4223252" cy="2533950"/>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19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10674-A497-38B8-1651-14955BCD850F}"/>
              </a:ext>
            </a:extLst>
          </p:cNvPr>
          <p:cNvSpPr>
            <a:spLocks noGrp="1"/>
          </p:cNvSpPr>
          <p:nvPr>
            <p:ph type="title"/>
          </p:nvPr>
        </p:nvSpPr>
        <p:spPr>
          <a:xfrm>
            <a:off x="589560" y="856180"/>
            <a:ext cx="5279408" cy="1128068"/>
          </a:xfrm>
        </p:spPr>
        <p:txBody>
          <a:bodyPr anchor="ctr">
            <a:normAutofit/>
          </a:bodyPr>
          <a:lstStyle/>
          <a:p>
            <a:r>
              <a:rPr lang="en-US" sz="3700">
                <a:cs typeface="Calibri Light"/>
              </a:rPr>
              <a:t>Comparing percentage counts</a:t>
            </a:r>
            <a:endParaRPr lang="en-US" sz="37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4C0385-9116-AD11-6705-D972C64EFF94}"/>
              </a:ext>
            </a:extLst>
          </p:cNvPr>
          <p:cNvSpPr>
            <a:spLocks noGrp="1"/>
          </p:cNvSpPr>
          <p:nvPr>
            <p:ph idx="1"/>
          </p:nvPr>
        </p:nvSpPr>
        <p:spPr>
          <a:xfrm>
            <a:off x="590719" y="2330505"/>
            <a:ext cx="5278066" cy="3979585"/>
          </a:xfrm>
        </p:spPr>
        <p:txBody>
          <a:bodyPr vert="horz" lIns="91440" tIns="45720" rIns="91440" bIns="45720" rtlCol="0" anchor="ctr">
            <a:normAutofit/>
          </a:bodyPr>
          <a:lstStyle/>
          <a:p>
            <a:pPr marL="0" indent="0">
              <a:buNone/>
            </a:pPr>
            <a:r>
              <a:rPr lang="en-US" sz="2000" dirty="0">
                <a:cs typeface="Calibri" panose="020F0502020204030204"/>
              </a:rPr>
              <a:t>For Donald Trump</a:t>
            </a:r>
          </a:p>
          <a:p>
            <a:pPr marL="0" indent="0">
              <a:buNone/>
            </a:pPr>
            <a:endParaRPr lang="en-US" sz="2000">
              <a:cs typeface="Calibri" panose="020F0502020204030204"/>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1E6390F1-572C-69BC-40B1-AAE9B31B28E6}"/>
              </a:ext>
            </a:extLst>
          </p:cNvPr>
          <p:cNvPicPr>
            <a:picLocks noChangeAspect="1"/>
          </p:cNvPicPr>
          <p:nvPr/>
        </p:nvPicPr>
        <p:blipFill>
          <a:blip r:embed="rId2"/>
          <a:stretch>
            <a:fillRect/>
          </a:stretch>
        </p:blipFill>
        <p:spPr>
          <a:xfrm>
            <a:off x="7083423" y="1516959"/>
            <a:ext cx="4397433" cy="648621"/>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8AC154A3-A49F-9A52-623A-D2E346B7C1A1}"/>
              </a:ext>
            </a:extLst>
          </p:cNvPr>
          <p:cNvPicPr>
            <a:picLocks noChangeAspect="1"/>
          </p:cNvPicPr>
          <p:nvPr/>
        </p:nvPicPr>
        <p:blipFill>
          <a:blip r:embed="rId3"/>
          <a:stretch>
            <a:fillRect/>
          </a:stretch>
        </p:blipFill>
        <p:spPr>
          <a:xfrm>
            <a:off x="7083423" y="4544198"/>
            <a:ext cx="4395569" cy="846147"/>
          </a:xfrm>
          <a:prstGeom prst="rect">
            <a:avLst/>
          </a:prstGeom>
        </p:spPr>
      </p:pic>
    </p:spTree>
    <p:extLst>
      <p:ext uri="{BB962C8B-B14F-4D97-AF65-F5344CB8AC3E}">
        <p14:creationId xmlns:p14="http://schemas.microsoft.com/office/powerpoint/2010/main" val="207621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16C87F-5334-5F0E-D12C-CB11661CA4F0}"/>
              </a:ext>
            </a:extLst>
          </p:cNvPr>
          <p:cNvSpPr>
            <a:spLocks noGrp="1"/>
          </p:cNvSpPr>
          <p:nvPr>
            <p:ph idx="1"/>
          </p:nvPr>
        </p:nvSpPr>
        <p:spPr>
          <a:xfrm>
            <a:off x="590719" y="2330505"/>
            <a:ext cx="5278066" cy="3979585"/>
          </a:xfrm>
        </p:spPr>
        <p:txBody>
          <a:bodyPr vert="horz" lIns="91440" tIns="45720" rIns="91440" bIns="45720" rtlCol="0" anchor="ctr">
            <a:normAutofit/>
          </a:bodyPr>
          <a:lstStyle/>
          <a:p>
            <a:pPr>
              <a:buNone/>
            </a:pPr>
            <a:r>
              <a:rPr lang="en-US" sz="2000">
                <a:cs typeface="Calibri"/>
              </a:rPr>
              <a:t>For Joe Biden</a:t>
            </a:r>
            <a:endParaRPr lang="en-US"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DCFA047-34FC-8880-E6EF-A48141D0DFF7}"/>
              </a:ext>
            </a:extLst>
          </p:cNvPr>
          <p:cNvPicPr>
            <a:picLocks noChangeAspect="1"/>
          </p:cNvPicPr>
          <p:nvPr/>
        </p:nvPicPr>
        <p:blipFill>
          <a:blip r:embed="rId2"/>
          <a:stretch>
            <a:fillRect/>
          </a:stretch>
        </p:blipFill>
        <p:spPr>
          <a:xfrm>
            <a:off x="7083423" y="1522456"/>
            <a:ext cx="4397433" cy="637627"/>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4BF2E231-A4C0-D7D9-5FB0-DFFC7D5F5ABE}"/>
              </a:ext>
            </a:extLst>
          </p:cNvPr>
          <p:cNvPicPr>
            <a:picLocks noChangeAspect="1"/>
          </p:cNvPicPr>
          <p:nvPr/>
        </p:nvPicPr>
        <p:blipFill>
          <a:blip r:embed="rId3"/>
          <a:stretch>
            <a:fillRect/>
          </a:stretch>
        </p:blipFill>
        <p:spPr>
          <a:xfrm>
            <a:off x="7083423" y="4544198"/>
            <a:ext cx="4395569" cy="846147"/>
          </a:xfrm>
          <a:prstGeom prst="rect">
            <a:avLst/>
          </a:prstGeom>
        </p:spPr>
      </p:pic>
      <p:sp>
        <p:nvSpPr>
          <p:cNvPr id="7" name="Title 1">
            <a:extLst>
              <a:ext uri="{FF2B5EF4-FFF2-40B4-BE49-F238E27FC236}">
                <a16:creationId xmlns:a16="http://schemas.microsoft.com/office/drawing/2014/main" id="{AD8EE3F6-71B4-9EAE-F346-35135AD46833}"/>
              </a:ext>
            </a:extLst>
          </p:cNvPr>
          <p:cNvSpPr>
            <a:spLocks noGrp="1"/>
          </p:cNvSpPr>
          <p:nvPr>
            <p:ph type="title"/>
          </p:nvPr>
        </p:nvSpPr>
        <p:spPr>
          <a:xfrm>
            <a:off x="589560" y="856180"/>
            <a:ext cx="5279408" cy="1128068"/>
          </a:xfrm>
        </p:spPr>
        <p:txBody>
          <a:bodyPr anchor="ctr">
            <a:normAutofit/>
          </a:bodyPr>
          <a:lstStyle/>
          <a:p>
            <a:r>
              <a:rPr lang="en-US" sz="3700">
                <a:cs typeface="Calibri Light"/>
              </a:rPr>
              <a:t>Comparing percentage counts</a:t>
            </a:r>
            <a:endParaRPr lang="en-US" sz="3700"/>
          </a:p>
        </p:txBody>
      </p:sp>
    </p:spTree>
    <p:extLst>
      <p:ext uri="{BB962C8B-B14F-4D97-AF65-F5344CB8AC3E}">
        <p14:creationId xmlns:p14="http://schemas.microsoft.com/office/powerpoint/2010/main" val="70976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C24BDF-B744-49AA-6689-87FB0F6E0622}"/>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kern="1200" dirty="0">
                <a:latin typeface="+mj-lt"/>
                <a:ea typeface="+mj-ea"/>
                <a:cs typeface="+mj-cs"/>
              </a:rPr>
              <a:t>Sentiment Polarity </a:t>
            </a:r>
            <a:r>
              <a:rPr lang="en-US" sz="4000" dirty="0"/>
              <a:t>Visualization</a:t>
            </a:r>
            <a:endParaRPr lang="en-US" sz="4000" kern="1200" dirty="0">
              <a:latin typeface="+mj-lt"/>
              <a:cs typeface="Calibri Light"/>
            </a:endParaRPr>
          </a:p>
        </p:txBody>
      </p:sp>
      <p:sp>
        <p:nvSpPr>
          <p:cNvPr id="14" name="Rectangle: Rounded Corners 13">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 name="Content Placeholder 2">
            <a:extLst>
              <a:ext uri="{FF2B5EF4-FFF2-40B4-BE49-F238E27FC236}">
                <a16:creationId xmlns:a16="http://schemas.microsoft.com/office/drawing/2014/main" id="{E35FEB44-8D40-3EC5-7F4E-2D0F2AA20CA9}"/>
              </a:ext>
            </a:extLst>
          </p:cNvPr>
          <p:cNvSpPr>
            <a:spLocks noGrp="1"/>
          </p:cNvSpPr>
          <p:nvPr>
            <p:ph idx="1"/>
          </p:nvPr>
        </p:nvSpPr>
        <p:spPr>
          <a:xfrm>
            <a:off x="2615184" y="1261872"/>
            <a:ext cx="6958584" cy="603504"/>
          </a:xfrm>
        </p:spPr>
        <p:txBody>
          <a:bodyPr vert="horz" lIns="91440" tIns="45720" rIns="91440" bIns="45720" rtlCol="0" anchor="ctr">
            <a:normAutofit/>
          </a:bodyPr>
          <a:lstStyle/>
          <a:p>
            <a:pPr marL="0" indent="0" algn="ctr">
              <a:buNone/>
            </a:pPr>
            <a:r>
              <a:rPr lang="en-US" sz="2000" kern="1200">
                <a:solidFill>
                  <a:schemeClr val="bg1"/>
                </a:solidFill>
                <a:latin typeface="+mn-lt"/>
                <a:ea typeface="+mn-ea"/>
                <a:cs typeface="+mn-cs"/>
              </a:rPr>
              <a:t>For Trump                                                 For Biden</a:t>
            </a:r>
          </a:p>
        </p:txBody>
      </p:sp>
      <p:pic>
        <p:nvPicPr>
          <p:cNvPr id="4" name="Picture 4">
            <a:extLst>
              <a:ext uri="{FF2B5EF4-FFF2-40B4-BE49-F238E27FC236}">
                <a16:creationId xmlns:a16="http://schemas.microsoft.com/office/drawing/2014/main" id="{A6FBB326-8E56-C435-C4D8-5306E664D413}"/>
              </a:ext>
            </a:extLst>
          </p:cNvPr>
          <p:cNvPicPr>
            <a:picLocks noChangeAspect="1"/>
          </p:cNvPicPr>
          <p:nvPr/>
        </p:nvPicPr>
        <p:blipFill rotWithShape="1">
          <a:blip r:embed="rId2"/>
          <a:srcRect t="3993" r="3" b="3"/>
          <a:stretch/>
        </p:blipFill>
        <p:spPr>
          <a:xfrm>
            <a:off x="419830" y="2128345"/>
            <a:ext cx="5577840" cy="4083269"/>
          </a:xfrm>
          <a:prstGeom prst="rect">
            <a:avLst/>
          </a:prstGeom>
        </p:spPr>
      </p:pic>
      <p:pic>
        <p:nvPicPr>
          <p:cNvPr id="5" name="Picture 5">
            <a:extLst>
              <a:ext uri="{FF2B5EF4-FFF2-40B4-BE49-F238E27FC236}">
                <a16:creationId xmlns:a16="http://schemas.microsoft.com/office/drawing/2014/main" id="{AD079583-A33C-6A71-9758-7CF2BB6A3344}"/>
              </a:ext>
            </a:extLst>
          </p:cNvPr>
          <p:cNvPicPr>
            <a:picLocks noChangeAspect="1"/>
          </p:cNvPicPr>
          <p:nvPr/>
        </p:nvPicPr>
        <p:blipFill rotWithShape="1">
          <a:blip r:embed="rId3"/>
          <a:srcRect t="3915" r="3" b="3"/>
          <a:stretch/>
        </p:blipFill>
        <p:spPr>
          <a:xfrm>
            <a:off x="6194332" y="2128367"/>
            <a:ext cx="5577840" cy="4086603"/>
          </a:xfrm>
          <a:prstGeom prst="rect">
            <a:avLst/>
          </a:prstGeom>
        </p:spPr>
      </p:pic>
    </p:spTree>
    <p:extLst>
      <p:ext uri="{BB962C8B-B14F-4D97-AF65-F5344CB8AC3E}">
        <p14:creationId xmlns:p14="http://schemas.microsoft.com/office/powerpoint/2010/main" val="301652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97174-AD6E-E5D6-9B78-1A918C764C7E}"/>
              </a:ext>
            </a:extLst>
          </p:cNvPr>
          <p:cNvSpPr>
            <a:spLocks noGrp="1"/>
          </p:cNvSpPr>
          <p:nvPr>
            <p:ph type="title"/>
          </p:nvPr>
        </p:nvSpPr>
        <p:spPr>
          <a:xfrm>
            <a:off x="808638" y="386930"/>
            <a:ext cx="9236700" cy="1188950"/>
          </a:xfrm>
        </p:spPr>
        <p:txBody>
          <a:bodyPr anchor="b">
            <a:normAutofit/>
          </a:bodyPr>
          <a:lstStyle/>
          <a:p>
            <a:r>
              <a:rPr lang="en-US" sz="5400">
                <a:cs typeface="Calibri Light"/>
              </a:rPr>
              <a:t>Project Idea</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DFA723-5DCE-4DD1-14B8-998370A8242A}"/>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a:ea typeface="+mn-lt"/>
                <a:cs typeface="+mn-lt"/>
              </a:rPr>
              <a:t>The ability to share thoughts through social media has grown significantly. To share thoughts, reviews, and ratings, social media sites like Facebook and Twitter are available. Millions of people follow the official Twitter accounts of all major political parties and their representatives worldwide. They see this platform as a way to interact with young people who might support them in elections. Due to the enormous increase in Twitter users during the pandemic, people have been more outspoken in their support or criticism of political decisions.</a:t>
            </a:r>
            <a:endParaRPr lang="en-US" sz="2400"/>
          </a:p>
        </p:txBody>
      </p:sp>
    </p:spTree>
    <p:extLst>
      <p:ext uri="{BB962C8B-B14F-4D97-AF65-F5344CB8AC3E}">
        <p14:creationId xmlns:p14="http://schemas.microsoft.com/office/powerpoint/2010/main" val="242900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C5E2FF-AF40-9FE0-D43A-E91ECC24135E}"/>
              </a:ext>
            </a:extLst>
          </p:cNvPr>
          <p:cNvSpPr>
            <a:spLocks noGrp="1"/>
          </p:cNvSpPr>
          <p:nvPr>
            <p:ph idx="1"/>
          </p:nvPr>
        </p:nvSpPr>
        <p:spPr>
          <a:xfrm>
            <a:off x="426985" y="2599509"/>
            <a:ext cx="4897574" cy="3639450"/>
          </a:xfrm>
        </p:spPr>
        <p:txBody>
          <a:bodyPr vert="horz" lIns="91440" tIns="45720" rIns="91440" bIns="45720" rtlCol="0" anchor="ctr">
            <a:normAutofit/>
          </a:bodyPr>
          <a:lstStyle/>
          <a:p>
            <a:pPr marL="0" indent="0">
              <a:buNone/>
            </a:pPr>
            <a:r>
              <a:rPr lang="en-US" sz="2000" dirty="0">
                <a:cs typeface="Calibri"/>
              </a:rPr>
              <a:t>Positive tweets comparison </a:t>
            </a:r>
            <a:endParaRPr lang="en-US" dirty="0"/>
          </a:p>
          <a:p>
            <a:pPr marL="0" indent="0">
              <a:buNone/>
            </a:pPr>
            <a:r>
              <a:rPr lang="en-US" sz="2000" dirty="0">
                <a:cs typeface="Calibri"/>
              </a:rPr>
              <a:t>of both candidates</a:t>
            </a:r>
            <a:endParaRPr lang="en-US" dirty="0"/>
          </a:p>
          <a:p>
            <a:pPr marL="0" indent="0">
              <a:buNone/>
            </a:pPr>
            <a:endParaRPr lang="en-US" sz="2000">
              <a:cs typeface="Calibri"/>
            </a:endParaRPr>
          </a:p>
          <a:p>
            <a:pPr marL="0" indent="0">
              <a:buNone/>
            </a:pPr>
            <a:endParaRPr lang="en-US" sz="2000">
              <a:cs typeface="Calibri"/>
            </a:endParaRPr>
          </a:p>
        </p:txBody>
      </p:sp>
      <p:pic>
        <p:nvPicPr>
          <p:cNvPr id="4" name="Picture 4">
            <a:extLst>
              <a:ext uri="{FF2B5EF4-FFF2-40B4-BE49-F238E27FC236}">
                <a16:creationId xmlns:a16="http://schemas.microsoft.com/office/drawing/2014/main" id="{99E21AA3-7C69-29EA-141A-8363A827A419}"/>
              </a:ext>
            </a:extLst>
          </p:cNvPr>
          <p:cNvPicPr>
            <a:picLocks noChangeAspect="1"/>
          </p:cNvPicPr>
          <p:nvPr/>
        </p:nvPicPr>
        <p:blipFill>
          <a:blip r:embed="rId2"/>
          <a:stretch>
            <a:fillRect/>
          </a:stretch>
        </p:blipFill>
        <p:spPr>
          <a:xfrm>
            <a:off x="5911532" y="2506591"/>
            <a:ext cx="5150277" cy="366957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343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C5E2FF-AF40-9FE0-D43A-E91ECC24135E}"/>
              </a:ext>
            </a:extLst>
          </p:cNvPr>
          <p:cNvSpPr>
            <a:spLocks noGrp="1"/>
          </p:cNvSpPr>
          <p:nvPr>
            <p:ph idx="1"/>
          </p:nvPr>
        </p:nvSpPr>
        <p:spPr>
          <a:xfrm>
            <a:off x="405472" y="2592320"/>
            <a:ext cx="4530898" cy="3639450"/>
          </a:xfrm>
        </p:spPr>
        <p:txBody>
          <a:bodyPr vert="horz" lIns="91440" tIns="45720" rIns="91440" bIns="45720" rtlCol="0" anchor="ctr">
            <a:normAutofit/>
          </a:bodyPr>
          <a:lstStyle/>
          <a:p>
            <a:pPr marL="0" indent="0">
              <a:buNone/>
            </a:pPr>
            <a:r>
              <a:rPr lang="en-US" sz="2000" dirty="0">
                <a:cs typeface="Calibri"/>
              </a:rPr>
              <a:t>Negative tweets comparison </a:t>
            </a:r>
            <a:endParaRPr lang="en-US" sz="2000"/>
          </a:p>
          <a:p>
            <a:pPr marL="0" indent="0">
              <a:buNone/>
            </a:pPr>
            <a:r>
              <a:rPr lang="en-US" sz="2000" dirty="0">
                <a:cs typeface="Calibri"/>
              </a:rPr>
              <a:t>of both candidates</a:t>
            </a:r>
            <a:endParaRPr lang="en-US" sz="2000"/>
          </a:p>
          <a:p>
            <a:pPr marL="0" indent="0">
              <a:buNone/>
            </a:pPr>
            <a:endParaRPr lang="en-US" sz="2000">
              <a:cs typeface="Calibri"/>
            </a:endParaRPr>
          </a:p>
          <a:p>
            <a:pPr marL="0" indent="0">
              <a:buNone/>
            </a:pPr>
            <a:endParaRPr lang="en-US" sz="2000">
              <a:cs typeface="Calibri"/>
            </a:endParaRPr>
          </a:p>
        </p:txBody>
      </p:sp>
      <p:pic>
        <p:nvPicPr>
          <p:cNvPr id="2" name="Picture 4">
            <a:extLst>
              <a:ext uri="{FF2B5EF4-FFF2-40B4-BE49-F238E27FC236}">
                <a16:creationId xmlns:a16="http://schemas.microsoft.com/office/drawing/2014/main" id="{5385095E-9EEC-3622-2299-907C5C3D409A}"/>
              </a:ext>
            </a:extLst>
          </p:cNvPr>
          <p:cNvPicPr>
            <a:picLocks noChangeAspect="1"/>
          </p:cNvPicPr>
          <p:nvPr/>
        </p:nvPicPr>
        <p:blipFill>
          <a:blip r:embed="rId2"/>
          <a:stretch>
            <a:fillRect/>
          </a:stretch>
        </p:blipFill>
        <p:spPr>
          <a:xfrm>
            <a:off x="5911532" y="2558093"/>
            <a:ext cx="5150277" cy="3566567"/>
          </a:xfrm>
          <a:prstGeom prst="rect">
            <a:avLst/>
          </a:prstGeom>
        </p:spPr>
      </p:pic>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184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40205CB-92C0-5A62-53D3-E6DB4A9A8566}"/>
              </a:ext>
            </a:extLst>
          </p:cNvPr>
          <p:cNvPicPr>
            <a:picLocks noGrp="1" noChangeAspect="1"/>
          </p:cNvPicPr>
          <p:nvPr>
            <p:ph idx="1"/>
          </p:nvPr>
        </p:nvPicPr>
        <p:blipFill>
          <a:blip r:embed="rId2"/>
          <a:stretch>
            <a:fillRect/>
          </a:stretch>
        </p:blipFill>
        <p:spPr>
          <a:xfrm>
            <a:off x="832471" y="939439"/>
            <a:ext cx="10515599" cy="1735047"/>
          </a:xfrm>
        </p:spPr>
      </p:pic>
      <p:pic>
        <p:nvPicPr>
          <p:cNvPr id="5" name="Picture 5">
            <a:extLst>
              <a:ext uri="{FF2B5EF4-FFF2-40B4-BE49-F238E27FC236}">
                <a16:creationId xmlns:a16="http://schemas.microsoft.com/office/drawing/2014/main" id="{9D98B400-2484-D929-C136-9102DB002BB9}"/>
              </a:ext>
            </a:extLst>
          </p:cNvPr>
          <p:cNvPicPr>
            <a:picLocks noChangeAspect="1"/>
          </p:cNvPicPr>
          <p:nvPr/>
        </p:nvPicPr>
        <p:blipFill>
          <a:blip r:embed="rId3"/>
          <a:stretch>
            <a:fillRect/>
          </a:stretch>
        </p:blipFill>
        <p:spPr>
          <a:xfrm>
            <a:off x="709065" y="2877042"/>
            <a:ext cx="10722902" cy="2024823"/>
          </a:xfrm>
          <a:prstGeom prst="rect">
            <a:avLst/>
          </a:prstGeom>
        </p:spPr>
      </p:pic>
      <p:sp>
        <p:nvSpPr>
          <p:cNvPr id="9" name="Title 1">
            <a:extLst>
              <a:ext uri="{FF2B5EF4-FFF2-40B4-BE49-F238E27FC236}">
                <a16:creationId xmlns:a16="http://schemas.microsoft.com/office/drawing/2014/main" id="{1DF474FC-295B-C0F1-1B05-2F127D9E434B}"/>
              </a:ext>
            </a:extLst>
          </p:cNvPr>
          <p:cNvSpPr txBox="1">
            <a:spLocks/>
          </p:cNvSpPr>
          <p:nvPr/>
        </p:nvSpPr>
        <p:spPr>
          <a:xfrm>
            <a:off x="517358" y="5358141"/>
            <a:ext cx="10939569" cy="942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t>Visualizing Most Positive and Negative tweets for Donald Trump</a:t>
            </a:r>
          </a:p>
        </p:txBody>
      </p:sp>
    </p:spTree>
    <p:extLst>
      <p:ext uri="{BB962C8B-B14F-4D97-AF65-F5344CB8AC3E}">
        <p14:creationId xmlns:p14="http://schemas.microsoft.com/office/powerpoint/2010/main" val="1669012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8">
            <a:extLst>
              <a:ext uri="{FF2B5EF4-FFF2-40B4-BE49-F238E27FC236}">
                <a16:creationId xmlns:a16="http://schemas.microsoft.com/office/drawing/2014/main" id="{701939CB-51AA-FB1E-F583-74D5E436ECAC}"/>
              </a:ext>
            </a:extLst>
          </p:cNvPr>
          <p:cNvPicPr>
            <a:picLocks noChangeAspect="1"/>
          </p:cNvPicPr>
          <p:nvPr/>
        </p:nvPicPr>
        <p:blipFill>
          <a:blip r:embed="rId2"/>
          <a:stretch>
            <a:fillRect/>
          </a:stretch>
        </p:blipFill>
        <p:spPr>
          <a:xfrm>
            <a:off x="688773" y="2943978"/>
            <a:ext cx="10904538" cy="1825183"/>
          </a:xfrm>
          <a:prstGeom prst="rect">
            <a:avLst/>
          </a:prstGeom>
        </p:spPr>
      </p:pic>
      <p:pic>
        <p:nvPicPr>
          <p:cNvPr id="7" name="Picture 7">
            <a:extLst>
              <a:ext uri="{FF2B5EF4-FFF2-40B4-BE49-F238E27FC236}">
                <a16:creationId xmlns:a16="http://schemas.microsoft.com/office/drawing/2014/main" id="{C5F68F9A-0131-CFA4-F84E-15A1553601F0}"/>
              </a:ext>
            </a:extLst>
          </p:cNvPr>
          <p:cNvPicPr>
            <a:picLocks noChangeAspect="1"/>
          </p:cNvPicPr>
          <p:nvPr/>
        </p:nvPicPr>
        <p:blipFill>
          <a:blip r:embed="rId3"/>
          <a:stretch>
            <a:fillRect/>
          </a:stretch>
        </p:blipFill>
        <p:spPr>
          <a:xfrm>
            <a:off x="688773" y="781683"/>
            <a:ext cx="10904538" cy="1860048"/>
          </a:xfrm>
          <a:prstGeom prst="rect">
            <a:avLst/>
          </a:prstGeom>
        </p:spPr>
      </p:pic>
      <p:sp>
        <p:nvSpPr>
          <p:cNvPr id="2" name="Title 1">
            <a:extLst>
              <a:ext uri="{FF2B5EF4-FFF2-40B4-BE49-F238E27FC236}">
                <a16:creationId xmlns:a16="http://schemas.microsoft.com/office/drawing/2014/main" id="{62C994A4-4D2E-7E6A-1862-AE371BC737DE}"/>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3300" kern="1200">
                <a:solidFill>
                  <a:schemeClr val="tx1"/>
                </a:solidFill>
                <a:latin typeface="+mj-lt"/>
                <a:ea typeface="+mj-ea"/>
                <a:cs typeface="+mj-cs"/>
              </a:rPr>
              <a:t>Visualizing Most Positive and Negative tweets for Joe Biden</a:t>
            </a:r>
          </a:p>
        </p:txBody>
      </p:sp>
    </p:spTree>
    <p:extLst>
      <p:ext uri="{BB962C8B-B14F-4D97-AF65-F5344CB8AC3E}">
        <p14:creationId xmlns:p14="http://schemas.microsoft.com/office/powerpoint/2010/main" val="273660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38B0C-E6CB-36F1-1C54-2E847FB5CF8A}"/>
              </a:ext>
            </a:extLst>
          </p:cNvPr>
          <p:cNvSpPr>
            <a:spLocks noGrp="1"/>
          </p:cNvSpPr>
          <p:nvPr>
            <p:ph idx="1"/>
          </p:nvPr>
        </p:nvSpPr>
        <p:spPr>
          <a:xfrm>
            <a:off x="660591" y="685490"/>
            <a:ext cx="10515600" cy="5485744"/>
          </a:xfrm>
        </p:spPr>
        <p:txBody>
          <a:bodyPr vert="horz" lIns="91440" tIns="45720" rIns="91440" bIns="45720" rtlCol="0" anchor="t">
            <a:normAutofit/>
          </a:bodyPr>
          <a:lstStyle/>
          <a:p>
            <a:pPr>
              <a:buNone/>
            </a:pPr>
            <a:r>
              <a:rPr lang="en-US" dirty="0">
                <a:ea typeface="+mn-lt"/>
                <a:cs typeface="+mn-lt"/>
              </a:rPr>
              <a:t>Trump's Tweets Analysis</a:t>
            </a:r>
          </a:p>
          <a:p>
            <a:pPr>
              <a:buNone/>
            </a:pPr>
            <a:endParaRPr lang="en-US" dirty="0">
              <a:cs typeface="Calibri" panose="020F0502020204030204"/>
            </a:endParaRPr>
          </a:p>
          <a:p>
            <a:pPr>
              <a:buNone/>
            </a:pPr>
            <a:endParaRPr lang="en-US" dirty="0">
              <a:cs typeface="Calibri" panose="020F0502020204030204"/>
            </a:endParaRPr>
          </a:p>
          <a:p>
            <a:pPr>
              <a:buNone/>
            </a:pPr>
            <a:endParaRPr lang="en-US" dirty="0">
              <a:cs typeface="Calibri" panose="020F0502020204030204"/>
            </a:endParaRPr>
          </a:p>
          <a:p>
            <a:pPr>
              <a:buNone/>
            </a:pPr>
            <a:endParaRPr lang="en-US" dirty="0">
              <a:ea typeface="+mn-lt"/>
              <a:cs typeface="+mn-lt"/>
            </a:endParaRPr>
          </a:p>
          <a:p>
            <a:pPr>
              <a:buNone/>
            </a:pPr>
            <a:endParaRPr lang="en-US" dirty="0">
              <a:ea typeface="+mn-lt"/>
              <a:cs typeface="+mn-lt"/>
            </a:endParaRPr>
          </a:p>
          <a:p>
            <a:pPr>
              <a:buNone/>
            </a:pPr>
            <a:r>
              <a:rPr lang="en-US" dirty="0">
                <a:ea typeface="+mn-lt"/>
                <a:cs typeface="+mn-lt"/>
              </a:rPr>
              <a:t>Biden's Tweets Analysis</a:t>
            </a:r>
            <a:endParaRPr lang="en-US" dirty="0">
              <a:cs typeface="Calibri" panose="020F0502020204030204"/>
            </a:endParaRPr>
          </a:p>
          <a:p>
            <a:pPr>
              <a:buNone/>
            </a:pPr>
            <a:endParaRPr lang="en-US" dirty="0">
              <a:cs typeface="Calibri" panose="020F0502020204030204"/>
            </a:endParaRPr>
          </a:p>
          <a:p>
            <a:pPr>
              <a:buNone/>
            </a:pPr>
            <a:endParaRPr lang="en-US" dirty="0">
              <a:cs typeface="Calibri" panose="020F0502020204030204"/>
            </a:endParaRPr>
          </a:p>
          <a:p>
            <a:pPr marL="0" indent="0">
              <a:buNone/>
            </a:pPr>
            <a:endParaRPr lang="en-US" dirty="0">
              <a:cs typeface="Calibri" panose="020F0502020204030204"/>
            </a:endParaRPr>
          </a:p>
        </p:txBody>
      </p:sp>
      <p:pic>
        <p:nvPicPr>
          <p:cNvPr id="4" name="Picture 4">
            <a:extLst>
              <a:ext uri="{FF2B5EF4-FFF2-40B4-BE49-F238E27FC236}">
                <a16:creationId xmlns:a16="http://schemas.microsoft.com/office/drawing/2014/main" id="{11B21C2C-B356-B9CB-C32C-6EC642B831F1}"/>
              </a:ext>
            </a:extLst>
          </p:cNvPr>
          <p:cNvPicPr>
            <a:picLocks noChangeAspect="1"/>
          </p:cNvPicPr>
          <p:nvPr/>
        </p:nvPicPr>
        <p:blipFill>
          <a:blip r:embed="rId2"/>
          <a:stretch>
            <a:fillRect/>
          </a:stretch>
        </p:blipFill>
        <p:spPr>
          <a:xfrm>
            <a:off x="656580" y="1276885"/>
            <a:ext cx="6341214" cy="1897911"/>
          </a:xfrm>
          <a:prstGeom prst="rect">
            <a:avLst/>
          </a:prstGeom>
        </p:spPr>
      </p:pic>
      <p:pic>
        <p:nvPicPr>
          <p:cNvPr id="5" name="Picture 5">
            <a:extLst>
              <a:ext uri="{FF2B5EF4-FFF2-40B4-BE49-F238E27FC236}">
                <a16:creationId xmlns:a16="http://schemas.microsoft.com/office/drawing/2014/main" id="{C408286B-7685-3E50-564D-CA94F0BAD8A1}"/>
              </a:ext>
            </a:extLst>
          </p:cNvPr>
          <p:cNvPicPr>
            <a:picLocks noChangeAspect="1"/>
          </p:cNvPicPr>
          <p:nvPr/>
        </p:nvPicPr>
        <p:blipFill>
          <a:blip r:embed="rId3"/>
          <a:stretch>
            <a:fillRect/>
          </a:stretch>
        </p:blipFill>
        <p:spPr>
          <a:xfrm>
            <a:off x="717333" y="4367135"/>
            <a:ext cx="6215169" cy="1878816"/>
          </a:xfrm>
          <a:prstGeom prst="rect">
            <a:avLst/>
          </a:prstGeom>
        </p:spPr>
      </p:pic>
      <p:sp>
        <p:nvSpPr>
          <p:cNvPr id="7" name="Half Frame 6">
            <a:extLst>
              <a:ext uri="{FF2B5EF4-FFF2-40B4-BE49-F238E27FC236}">
                <a16:creationId xmlns:a16="http://schemas.microsoft.com/office/drawing/2014/main" id="{6A802220-2DF7-2FD4-52F4-4AE658C4403E}"/>
              </a:ext>
            </a:extLst>
          </p:cNvPr>
          <p:cNvSpPr/>
          <p:nvPr/>
        </p:nvSpPr>
        <p:spPr>
          <a:xfrm>
            <a:off x="0" y="0"/>
            <a:ext cx="1317743" cy="1650045"/>
          </a:xfrm>
          <a:prstGeom prst="halfFram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AF9E93C1-6448-7877-6120-28249347ACD4}"/>
              </a:ext>
            </a:extLst>
          </p:cNvPr>
          <p:cNvSpPr/>
          <p:nvPr/>
        </p:nvSpPr>
        <p:spPr>
          <a:xfrm rot="10800000">
            <a:off x="10702375" y="4955866"/>
            <a:ext cx="1489624" cy="1890677"/>
          </a:xfrm>
          <a:prstGeom prst="halfFram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ontent Placeholder 2">
            <a:extLst>
              <a:ext uri="{FF2B5EF4-FFF2-40B4-BE49-F238E27FC236}">
                <a16:creationId xmlns:a16="http://schemas.microsoft.com/office/drawing/2014/main" id="{567AAA9D-98BA-71FF-7540-49D81218E38F}"/>
              </a:ext>
            </a:extLst>
          </p:cNvPr>
          <p:cNvSpPr txBox="1">
            <a:spLocks/>
          </p:cNvSpPr>
          <p:nvPr/>
        </p:nvSpPr>
        <p:spPr>
          <a:xfrm>
            <a:off x="6805840" y="2605794"/>
            <a:ext cx="5292773" cy="329286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800" dirty="0">
                <a:ea typeface="+mn-lt"/>
                <a:cs typeface="+mn-lt"/>
              </a:rPr>
              <a:t>    </a:t>
            </a:r>
            <a:r>
              <a:rPr lang="en-US" sz="2400" dirty="0">
                <a:ea typeface="+mn-lt"/>
                <a:cs typeface="+mn-lt"/>
              </a:rPr>
              <a:t>We can observe that in sentiment analysis positive tweets were more in Biden data than that of trump and vice versa. Neutral tweets are also more for Biden. </a:t>
            </a:r>
            <a:endParaRPr lang="en-US"/>
          </a:p>
          <a:p>
            <a:pPr>
              <a:buFont typeface="Arial" panose="020B0604020202020204" pitchFamily="34" charset="0"/>
              <a:buNone/>
            </a:pPr>
            <a:r>
              <a:rPr lang="en-US" sz="2400" dirty="0">
                <a:ea typeface="+mn-lt"/>
                <a:cs typeface="+mn-lt"/>
              </a:rPr>
              <a:t>   As prediction we can predict that Joe Biden will win elections from tweeter data we collected.</a:t>
            </a:r>
            <a:endParaRPr lang="en-US"/>
          </a:p>
          <a:p>
            <a:pPr>
              <a:buFont typeface="Arial" panose="020B0604020202020204" pitchFamily="34" charset="0"/>
              <a:buNone/>
            </a:pPr>
            <a:endParaRPr lang="en-US" sz="1800">
              <a:ea typeface="+mn-lt"/>
              <a:cs typeface="+mn-lt"/>
            </a:endParaRPr>
          </a:p>
          <a:p>
            <a:pPr>
              <a:buFont typeface="Arial" panose="020B0604020202020204" pitchFamily="34" charset="0"/>
              <a:buNone/>
            </a:pPr>
            <a:r>
              <a:rPr lang="en-US" sz="1800" dirty="0">
                <a:ea typeface="+mn-lt"/>
                <a:cs typeface="+mn-lt"/>
              </a:rPr>
              <a:t>   </a:t>
            </a:r>
            <a:endParaRPr lang="en-US" sz="1800" dirty="0">
              <a:cs typeface="Calibri"/>
            </a:endParaRPr>
          </a:p>
        </p:txBody>
      </p:sp>
    </p:spTree>
    <p:extLst>
      <p:ext uri="{BB962C8B-B14F-4D97-AF65-F5344CB8AC3E}">
        <p14:creationId xmlns:p14="http://schemas.microsoft.com/office/powerpoint/2010/main" val="4202845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476338" y="409847"/>
            <a:ext cx="11236233" cy="1188950"/>
          </a:xfrm>
        </p:spPr>
        <p:txBody>
          <a:bodyPr anchor="b">
            <a:normAutofit fontScale="90000"/>
          </a:bodyPr>
          <a:lstStyle/>
          <a:p>
            <a:r>
              <a:rPr lang="en-US" sz="5400" dirty="0">
                <a:cs typeface="Calibri Light"/>
              </a:rPr>
              <a:t>Predicting election results for our Lok Sabha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200" dirty="0">
                <a:solidFill>
                  <a:srgbClr val="292929"/>
                </a:solidFill>
                <a:highlight>
                  <a:srgbClr val="FFFFFF"/>
                </a:highlight>
                <a:cs typeface="Calibri"/>
              </a:rPr>
              <a:t>Here, we first followed the same approach for calculating the sentiment score for all three </a:t>
            </a:r>
            <a:r>
              <a:rPr lang="en-US" sz="2200">
                <a:solidFill>
                  <a:srgbClr val="292929"/>
                </a:solidFill>
                <a:highlight>
                  <a:srgbClr val="FFFFFF"/>
                </a:highlight>
                <a:cs typeface="Calibri"/>
              </a:rPr>
              <a:t>parties; BJP, NCP and AAP using TextBlob.</a:t>
            </a:r>
            <a:endParaRPr lang="en-US" sz="2200" dirty="0">
              <a:solidFill>
                <a:srgbClr val="292929"/>
              </a:solidFill>
              <a:highlight>
                <a:srgbClr val="FFFFFF"/>
              </a:highlight>
              <a:cs typeface="Calibri"/>
            </a:endParaRPr>
          </a:p>
          <a:p>
            <a:pPr marL="0" indent="0">
              <a:buNone/>
            </a:pPr>
            <a:r>
              <a:rPr lang="en-US" sz="2200">
                <a:solidFill>
                  <a:srgbClr val="292929"/>
                </a:solidFill>
                <a:highlight>
                  <a:srgbClr val="FFFFFF"/>
                </a:highlight>
                <a:cs typeface="Calibri"/>
              </a:rPr>
              <a:t>But now, we will also use different Machine Learning models for classification and compare them on the basis of precision, recall, accuracy and F-measure.</a:t>
            </a:r>
            <a:endParaRPr lang="en-US" sz="2200" dirty="0">
              <a:solidFill>
                <a:srgbClr val="292929"/>
              </a:solidFill>
              <a:highlight>
                <a:srgbClr val="FFFFFF"/>
              </a:highlight>
              <a:cs typeface="Calibri"/>
            </a:endParaRPr>
          </a:p>
          <a:p>
            <a:pPr marL="0" indent="0">
              <a:buNone/>
            </a:pPr>
            <a:r>
              <a:rPr lang="en-US" sz="2200">
                <a:solidFill>
                  <a:srgbClr val="292929"/>
                </a:solidFill>
                <a:highlight>
                  <a:srgbClr val="FFFFFF"/>
                </a:highlight>
                <a:cs typeface="Calibri"/>
              </a:rPr>
              <a:t>Now, Let's dicuss the ML models that we will use.</a:t>
            </a:r>
            <a:endParaRPr lang="en-US" sz="2200" dirty="0">
              <a:solidFill>
                <a:srgbClr val="292929"/>
              </a:solidFill>
              <a:highlight>
                <a:srgbClr val="FFFFFF"/>
              </a:highlight>
              <a:cs typeface="Calibri"/>
            </a:endParaRPr>
          </a:p>
        </p:txBody>
      </p:sp>
    </p:spTree>
    <p:extLst>
      <p:ext uri="{BB962C8B-B14F-4D97-AF65-F5344CB8AC3E}">
        <p14:creationId xmlns:p14="http://schemas.microsoft.com/office/powerpoint/2010/main" val="2364622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793662" y="386930"/>
            <a:ext cx="10066122" cy="1298448"/>
          </a:xfrm>
        </p:spPr>
        <p:txBody>
          <a:bodyPr anchor="b">
            <a:normAutofit/>
          </a:bodyPr>
          <a:lstStyle/>
          <a:p>
            <a:r>
              <a:rPr lang="en-US" sz="4800">
                <a:cs typeface="Calibri Light"/>
              </a:rPr>
              <a:t>Naïve Bayes</a:t>
            </a:r>
            <a:endParaRPr lang="en-US" sz="4800"/>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272961" y="2307409"/>
            <a:ext cx="5051598" cy="3931550"/>
          </a:xfrm>
        </p:spPr>
        <p:txBody>
          <a:bodyPr vert="horz" lIns="91440" tIns="45720" rIns="91440" bIns="45720" rtlCol="0" anchor="ctr">
            <a:normAutofit/>
          </a:bodyPr>
          <a:lstStyle/>
          <a:p>
            <a:pPr marL="0" indent="0">
              <a:buNone/>
            </a:pPr>
            <a:r>
              <a:rPr lang="en-US" sz="2000">
                <a:highlight>
                  <a:srgbClr val="FFFFFF"/>
                </a:highlight>
                <a:ea typeface="+mn-lt"/>
                <a:cs typeface="+mn-lt"/>
              </a:rPr>
              <a:t>Naive Bayes is the easiest and fastest classification algorithm for a large chunk of data. It is mainly used for unknown classification prediction. The use of Bayes’ theorem with a robust independence assumption between the facets is the foundation for naive Bayes classification. When used for textual information analysis, such as Natural Language Processing, the Naive Bayes classification yields true results.</a:t>
            </a:r>
            <a:endParaRPr lang="en-US" sz="2000" dirty="0">
              <a:highlight>
                <a:srgbClr val="FFFFFF"/>
              </a:highlight>
              <a:ea typeface="+mn-lt"/>
              <a:cs typeface="+mn-lt"/>
            </a:endParaRPr>
          </a:p>
          <a:p>
            <a:pPr marL="0" indent="0">
              <a:buNone/>
            </a:pPr>
            <a:r>
              <a:rPr lang="en-US" sz="2000" dirty="0">
                <a:highlight>
                  <a:srgbClr val="FFFFFF"/>
                </a:highlight>
                <a:ea typeface="+mn-lt"/>
                <a:cs typeface="+mn-lt"/>
              </a:rPr>
              <a:t>Bayes theorem offers a way of calculating posterior probability P(c|x) from P(c), P(x) </a:t>
            </a:r>
            <a:r>
              <a:rPr lang="en-US" sz="2000">
                <a:highlight>
                  <a:srgbClr val="FFFFFF"/>
                </a:highlight>
                <a:ea typeface="+mn-lt"/>
                <a:cs typeface="+mn-lt"/>
              </a:rPr>
              <a:t>and P(x|c). </a:t>
            </a:r>
            <a:endParaRPr lang="en-US" sz="2000">
              <a:cs typeface="Calibri"/>
            </a:endParaRPr>
          </a:p>
        </p:txBody>
      </p:sp>
      <p:pic>
        <p:nvPicPr>
          <p:cNvPr id="4" name="Picture 4">
            <a:extLst>
              <a:ext uri="{FF2B5EF4-FFF2-40B4-BE49-F238E27FC236}">
                <a16:creationId xmlns:a16="http://schemas.microsoft.com/office/drawing/2014/main" id="{5A2ADE22-A9F3-EA1E-DED3-22544EC26601}"/>
              </a:ext>
            </a:extLst>
          </p:cNvPr>
          <p:cNvPicPr>
            <a:picLocks noChangeAspect="1"/>
          </p:cNvPicPr>
          <p:nvPr/>
        </p:nvPicPr>
        <p:blipFill>
          <a:blip r:embed="rId2"/>
          <a:stretch>
            <a:fillRect/>
          </a:stretch>
        </p:blipFill>
        <p:spPr>
          <a:xfrm>
            <a:off x="5911532" y="2927691"/>
            <a:ext cx="5150277" cy="2827372"/>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865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476338" y="409847"/>
            <a:ext cx="11236233" cy="1188950"/>
          </a:xfrm>
        </p:spPr>
        <p:txBody>
          <a:bodyPr anchor="b">
            <a:normAutofit/>
          </a:bodyPr>
          <a:lstStyle/>
          <a:p>
            <a:r>
              <a:rPr lang="en-US" sz="5400">
                <a:cs typeface="Calibri Light"/>
              </a:rPr>
              <a:t>Support Vector Machine</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200">
                <a:highlight>
                  <a:srgbClr val="FFFFFF"/>
                </a:highlight>
                <a:ea typeface="+mn-lt"/>
                <a:cs typeface="+mn-lt"/>
              </a:rPr>
              <a:t>A universal learner is the Support Vector Machine. Both the input and output formats for the Support Vector Machine have been established. The input is vector space, and the output is either positive or negative.</a:t>
            </a:r>
          </a:p>
          <a:p>
            <a:pPr marL="0" indent="0">
              <a:buNone/>
            </a:pPr>
            <a:r>
              <a:rPr lang="en-US" sz="2200">
                <a:highlight>
                  <a:srgbClr val="FFFFFF"/>
                </a:highlight>
                <a:ea typeface="+mn-lt"/>
                <a:cs typeface="+mn-lt"/>
              </a:rPr>
              <a:t>The text is converted into a format that the machine learning system can understand. The texts' scores are computed, and the results are then fed into the Support Vector Machine. The Support Vector Machine has been proven to be one of the most powerful text categorization learning systems</a:t>
            </a:r>
            <a:endParaRPr lang="en-US"/>
          </a:p>
        </p:txBody>
      </p:sp>
    </p:spTree>
    <p:extLst>
      <p:ext uri="{BB962C8B-B14F-4D97-AF65-F5344CB8AC3E}">
        <p14:creationId xmlns:p14="http://schemas.microsoft.com/office/powerpoint/2010/main" val="3170162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476338" y="409847"/>
            <a:ext cx="11236233" cy="1188950"/>
          </a:xfrm>
        </p:spPr>
        <p:txBody>
          <a:bodyPr anchor="b">
            <a:normAutofit/>
          </a:bodyPr>
          <a:lstStyle/>
          <a:p>
            <a:r>
              <a:rPr lang="en-US" sz="5400">
                <a:cs typeface="Calibri Light"/>
              </a:rPr>
              <a:t>Decision Tree</a:t>
            </a:r>
            <a:endParaRPr lang="en-US" sz="5400" dirty="0">
              <a:cs typeface="Calibri Light"/>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200">
                <a:highlight>
                  <a:srgbClr val="FFFFFF"/>
                </a:highlight>
                <a:ea typeface="+mn-lt"/>
                <a:cs typeface="+mn-lt"/>
              </a:rPr>
              <a:t>The most powerful and widely used tool for categorization and prediction is the decision tree. A decision tree is a flowchart-like tree structure in which each internal node represents an attribute test, each branch reflects the test's conclusion, and each leaf node (terminal node) stores a class label. As decision trees are supervised algorithms, they must be trained using annotated data</a:t>
            </a:r>
            <a:endParaRPr lang="en-US"/>
          </a:p>
        </p:txBody>
      </p:sp>
    </p:spTree>
    <p:extLst>
      <p:ext uri="{BB962C8B-B14F-4D97-AF65-F5344CB8AC3E}">
        <p14:creationId xmlns:p14="http://schemas.microsoft.com/office/powerpoint/2010/main" val="358606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Evaluation Methods</a:t>
            </a:r>
          </a:p>
        </p:txBody>
      </p:sp>
      <p:sp>
        <p:nvSpPr>
          <p:cNvPr id="16"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2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1F81525-2559-DD51-9AD6-F7705F7F3FAE}"/>
              </a:ext>
            </a:extLst>
          </p:cNvPr>
          <p:cNvPicPr>
            <a:picLocks noGrp="1" noChangeAspect="1"/>
          </p:cNvPicPr>
          <p:nvPr>
            <p:ph idx="1"/>
          </p:nvPr>
        </p:nvPicPr>
        <p:blipFill>
          <a:blip r:embed="rId2"/>
          <a:stretch>
            <a:fillRect/>
          </a:stretch>
        </p:blipFill>
        <p:spPr>
          <a:xfrm>
            <a:off x="545238" y="1724079"/>
            <a:ext cx="7608304" cy="3480798"/>
          </a:xfrm>
          <a:prstGeom prst="rect">
            <a:avLst/>
          </a:prstGeom>
        </p:spPr>
      </p:pic>
      <p:sp>
        <p:nvSpPr>
          <p:cNvPr id="20" name="Rectangle 2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84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090D1A-2089-82BE-EFAC-483117E00648}"/>
              </a:ext>
            </a:extLst>
          </p:cNvPr>
          <p:cNvSpPr>
            <a:spLocks noGrp="1"/>
          </p:cNvSpPr>
          <p:nvPr>
            <p:ph idx="1"/>
          </p:nvPr>
        </p:nvSpPr>
        <p:spPr>
          <a:xfrm>
            <a:off x="1312221" y="1716943"/>
            <a:ext cx="9849751" cy="5060348"/>
          </a:xfrm>
        </p:spPr>
        <p:txBody>
          <a:bodyPr vert="horz" lIns="91440" tIns="45720" rIns="91440" bIns="45720" rtlCol="0" anchor="ctr">
            <a:normAutofit/>
          </a:bodyPr>
          <a:lstStyle/>
          <a:p>
            <a:pPr>
              <a:buNone/>
            </a:pPr>
            <a:r>
              <a:rPr lang="en-US" sz="1700" dirty="0">
                <a:ea typeface="+mn-lt"/>
                <a:cs typeface="+mn-lt"/>
              </a:rPr>
              <a:t>     </a:t>
            </a:r>
            <a:r>
              <a:rPr lang="en-US" sz="2200" dirty="0">
                <a:ea typeface="+mn-lt"/>
                <a:cs typeface="+mn-lt"/>
              </a:rPr>
              <a:t>In a democratic nation, elections are crucial. The Indian parliamentary system allows its citizens the power to choose who will serve as their leaders for the upcoming four years.  </a:t>
            </a:r>
          </a:p>
          <a:p>
            <a:pPr>
              <a:buNone/>
            </a:pPr>
            <a:r>
              <a:rPr lang="en-US" sz="2200" dirty="0">
                <a:ea typeface="+mn-lt"/>
                <a:cs typeface="+mn-lt"/>
              </a:rPr>
              <a:t>   The general public as well as political parties can utilize sentiment analysis of tweets relating to elections to understand the positive or negative sentiments of individuals regarding a particular political party, helping to anticipate the election results at that time.</a:t>
            </a:r>
            <a:endParaRPr lang="en-US" sz="2200">
              <a:cs typeface="Calibri"/>
            </a:endParaRPr>
          </a:p>
          <a:p>
            <a:pPr>
              <a:buNone/>
            </a:pPr>
            <a:r>
              <a:rPr lang="en-US" sz="2200" dirty="0">
                <a:ea typeface="+mn-lt"/>
                <a:cs typeface="+mn-lt"/>
              </a:rPr>
              <a:t>  </a:t>
            </a:r>
          </a:p>
          <a:p>
            <a:pPr>
              <a:buNone/>
            </a:pPr>
            <a:r>
              <a:rPr lang="en-US" sz="2200" dirty="0">
                <a:ea typeface="+mn-lt"/>
                <a:cs typeface="+mn-lt"/>
              </a:rPr>
              <a:t>   We have designed our project in such a manner that it will predict the result of an election by using the tweets of the citizens. It will basically analyze the sentiment of tweets and classify tweets in three categories positive, negative and neutral with respect to election candidates. Based on the percentage of positive and negative tweets, the election winner will be predicted.</a:t>
            </a:r>
            <a:endParaRPr lang="en-US" sz="2200">
              <a:cs typeface="Calibri"/>
            </a:endParaRPr>
          </a:p>
          <a:p>
            <a:pPr>
              <a:buNone/>
            </a:pPr>
            <a:endParaRPr lang="en-US" sz="1700">
              <a:cs typeface="Calibri"/>
            </a:endParaRPr>
          </a:p>
          <a:p>
            <a:pPr>
              <a:buNone/>
            </a:pPr>
            <a:endParaRPr lang="en-US" sz="1700">
              <a:cs typeface="Calibri"/>
            </a:endParaRPr>
          </a:p>
          <a:p>
            <a:pPr>
              <a:buNone/>
            </a:pPr>
            <a:endParaRPr lang="en-US" sz="1700">
              <a:cs typeface="Calibri"/>
            </a:endParaRPr>
          </a:p>
          <a:p>
            <a:pPr>
              <a:buNone/>
            </a:pPr>
            <a:endParaRPr lang="en-US" sz="1700">
              <a:cs typeface="Calibri"/>
            </a:endParaRPr>
          </a:p>
        </p:txBody>
      </p:sp>
    </p:spTree>
    <p:extLst>
      <p:ext uri="{BB962C8B-B14F-4D97-AF65-F5344CB8AC3E}">
        <p14:creationId xmlns:p14="http://schemas.microsoft.com/office/powerpoint/2010/main" val="673871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7239014" y="525982"/>
            <a:ext cx="4282983" cy="1200361"/>
          </a:xfrm>
        </p:spPr>
        <p:txBody>
          <a:bodyPr anchor="b">
            <a:normAutofit/>
          </a:bodyPr>
          <a:lstStyle/>
          <a:p>
            <a:r>
              <a:rPr lang="en-US" sz="3600">
                <a:cs typeface="Calibri Light"/>
              </a:rPr>
              <a:t>For BJP</a:t>
            </a:r>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917E684-ACD5-B75C-96EB-86EA4A6229DE}"/>
              </a:ext>
            </a:extLst>
          </p:cNvPr>
          <p:cNvPicPr>
            <a:picLocks noChangeAspect="1"/>
          </p:cNvPicPr>
          <p:nvPr/>
        </p:nvPicPr>
        <p:blipFill rotWithShape="1">
          <a:blip r:embed="rId2"/>
          <a:srcRect l="10566" r="1700" b="3"/>
          <a:stretch/>
        </p:blipFill>
        <p:spPr>
          <a:xfrm>
            <a:off x="576244" y="650494"/>
            <a:ext cx="5628018" cy="5324142"/>
          </a:xfrm>
          <a:prstGeom prst="rect">
            <a:avLst/>
          </a:prstGeom>
        </p:spPr>
      </p:pic>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239012" y="2031101"/>
            <a:ext cx="4282984" cy="3511943"/>
          </a:xfrm>
        </p:spPr>
        <p:txBody>
          <a:bodyPr vert="horz" lIns="91440" tIns="45720" rIns="91440" bIns="45720" rtlCol="0" anchor="ctr">
            <a:normAutofit/>
          </a:bodyPr>
          <a:lstStyle/>
          <a:p>
            <a:pPr marL="0" indent="0">
              <a:buNone/>
            </a:pPr>
            <a:r>
              <a:rPr lang="en-US" sz="1800">
                <a:highlight>
                  <a:srgbClr val="FFFFFF"/>
                </a:highlight>
                <a:cs typeface="Calibri"/>
              </a:rPr>
              <a:t>Results using Lexicon based approach</a:t>
            </a: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p:txBody>
      </p:sp>
      <p:sp>
        <p:nvSpPr>
          <p:cNvPr id="27"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820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506233" y="2218655"/>
            <a:ext cx="4343688" cy="1606163"/>
          </a:xfrm>
        </p:spPr>
        <p:txBody>
          <a:bodyPr vert="horz" lIns="91440" tIns="45720" rIns="91440" bIns="45720" rtlCol="0" anchor="b">
            <a:normAutofit/>
          </a:bodyPr>
          <a:lstStyle/>
          <a:p>
            <a:r>
              <a:rPr lang="en-US"/>
              <a:t>Results using ML models of BJP</a:t>
            </a:r>
          </a:p>
        </p:txBody>
      </p:sp>
      <p:pic>
        <p:nvPicPr>
          <p:cNvPr id="6" name="Picture 6">
            <a:extLst>
              <a:ext uri="{FF2B5EF4-FFF2-40B4-BE49-F238E27FC236}">
                <a16:creationId xmlns:a16="http://schemas.microsoft.com/office/drawing/2014/main" id="{C4944DC4-A931-F53F-1FF4-DFD0E2DAF70A}"/>
              </a:ext>
            </a:extLst>
          </p:cNvPr>
          <p:cNvPicPr>
            <a:picLocks noChangeAspect="1"/>
          </p:cNvPicPr>
          <p:nvPr/>
        </p:nvPicPr>
        <p:blipFill>
          <a:blip r:embed="rId2"/>
          <a:stretch>
            <a:fillRect/>
          </a:stretch>
        </p:blipFill>
        <p:spPr>
          <a:xfrm>
            <a:off x="7081669" y="345414"/>
            <a:ext cx="4371155" cy="1759389"/>
          </a:xfrm>
          <a:prstGeom prst="rect">
            <a:avLst/>
          </a:prstGeom>
        </p:spPr>
      </p:pic>
      <p:pic>
        <p:nvPicPr>
          <p:cNvPr id="4" name="Picture 4">
            <a:extLst>
              <a:ext uri="{FF2B5EF4-FFF2-40B4-BE49-F238E27FC236}">
                <a16:creationId xmlns:a16="http://schemas.microsoft.com/office/drawing/2014/main" id="{876E63B9-27CC-2776-D1E7-6CD20303EE8A}"/>
              </a:ext>
            </a:extLst>
          </p:cNvPr>
          <p:cNvPicPr>
            <a:picLocks noGrp="1" noChangeAspect="1"/>
          </p:cNvPicPr>
          <p:nvPr>
            <p:ph idx="1"/>
          </p:nvPr>
        </p:nvPicPr>
        <p:blipFill>
          <a:blip r:embed="rId3"/>
          <a:stretch>
            <a:fillRect/>
          </a:stretch>
        </p:blipFill>
        <p:spPr>
          <a:xfrm>
            <a:off x="7081669" y="2370723"/>
            <a:ext cx="4371155" cy="1792173"/>
          </a:xfrm>
          <a:prstGeom prst="rect">
            <a:avLst/>
          </a:prstGeom>
        </p:spPr>
      </p:pic>
      <p:pic>
        <p:nvPicPr>
          <p:cNvPr id="5" name="Picture 5">
            <a:extLst>
              <a:ext uri="{FF2B5EF4-FFF2-40B4-BE49-F238E27FC236}">
                <a16:creationId xmlns:a16="http://schemas.microsoft.com/office/drawing/2014/main" id="{E0DFF148-1D8B-25CE-C68A-7FAD893DDF93}"/>
              </a:ext>
            </a:extLst>
          </p:cNvPr>
          <p:cNvPicPr>
            <a:picLocks noChangeAspect="1"/>
          </p:cNvPicPr>
          <p:nvPr/>
        </p:nvPicPr>
        <p:blipFill>
          <a:blip r:embed="rId4"/>
          <a:stretch>
            <a:fillRect/>
          </a:stretch>
        </p:blipFill>
        <p:spPr>
          <a:xfrm>
            <a:off x="7081669" y="4439744"/>
            <a:ext cx="4371155" cy="1737534"/>
          </a:xfrm>
          <a:prstGeom prst="rect">
            <a:avLst/>
          </a:prstGeom>
        </p:spPr>
      </p:pic>
    </p:spTree>
    <p:extLst>
      <p:ext uri="{BB962C8B-B14F-4D97-AF65-F5344CB8AC3E}">
        <p14:creationId xmlns:p14="http://schemas.microsoft.com/office/powerpoint/2010/main" val="256371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7239014" y="525982"/>
            <a:ext cx="4282983" cy="1200361"/>
          </a:xfrm>
        </p:spPr>
        <p:txBody>
          <a:bodyPr anchor="b">
            <a:normAutofit/>
          </a:bodyPr>
          <a:lstStyle/>
          <a:p>
            <a:r>
              <a:rPr lang="en-US" sz="3600">
                <a:cs typeface="Calibri Light"/>
              </a:rPr>
              <a:t>For AAP</a:t>
            </a:r>
          </a:p>
        </p:txBody>
      </p:sp>
      <p:sp>
        <p:nvSpPr>
          <p:cNvPr id="34" name="Rectangle 3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77A6A9B6-2CC4-E925-88DE-6A9C6F7DB75C}"/>
              </a:ext>
            </a:extLst>
          </p:cNvPr>
          <p:cNvPicPr>
            <a:picLocks noChangeAspect="1"/>
          </p:cNvPicPr>
          <p:nvPr/>
        </p:nvPicPr>
        <p:blipFill>
          <a:blip r:embed="rId2"/>
          <a:stretch>
            <a:fillRect/>
          </a:stretch>
        </p:blipFill>
        <p:spPr>
          <a:xfrm>
            <a:off x="576244" y="1040253"/>
            <a:ext cx="5628018" cy="4544624"/>
          </a:xfrm>
          <a:prstGeom prst="rect">
            <a:avLst/>
          </a:prstGeom>
        </p:spPr>
      </p:pic>
      <p:sp>
        <p:nvSpPr>
          <p:cNvPr id="38" name="Rectangle 3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239012" y="2031101"/>
            <a:ext cx="4282984" cy="3511943"/>
          </a:xfrm>
        </p:spPr>
        <p:txBody>
          <a:bodyPr vert="horz" lIns="91440" tIns="45720" rIns="91440" bIns="45720" rtlCol="0" anchor="ctr">
            <a:normAutofit/>
          </a:bodyPr>
          <a:lstStyle/>
          <a:p>
            <a:pPr marL="0" indent="0">
              <a:buNone/>
            </a:pPr>
            <a:r>
              <a:rPr lang="en-US" sz="1800">
                <a:highlight>
                  <a:srgbClr val="FFFFFF"/>
                </a:highlight>
                <a:cs typeface="Calibri"/>
              </a:rPr>
              <a:t>Results using Lexicon based approach</a:t>
            </a: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p:txBody>
      </p:sp>
      <p:sp>
        <p:nvSpPr>
          <p:cNvPr id="40" name="Rectangle 3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2816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3F4F3421-6F09-5F12-783A-9261A99FB352}"/>
              </a:ext>
            </a:extLst>
          </p:cNvPr>
          <p:cNvSpPr>
            <a:spLocks noGrp="1"/>
          </p:cNvSpPr>
          <p:nvPr>
            <p:ph type="title"/>
          </p:nvPr>
        </p:nvSpPr>
        <p:spPr>
          <a:xfrm>
            <a:off x="506233" y="2218655"/>
            <a:ext cx="4343688" cy="1606163"/>
          </a:xfrm>
        </p:spPr>
        <p:txBody>
          <a:bodyPr vert="horz" lIns="91440" tIns="45720" rIns="91440" bIns="45720" rtlCol="0" anchor="b">
            <a:normAutofit/>
          </a:bodyPr>
          <a:lstStyle/>
          <a:p>
            <a:r>
              <a:rPr lang="en-US" sz="4100"/>
              <a:t>Results using ML models for AAP</a:t>
            </a:r>
          </a:p>
        </p:txBody>
      </p:sp>
      <p:pic>
        <p:nvPicPr>
          <p:cNvPr id="6" name="Picture 6">
            <a:extLst>
              <a:ext uri="{FF2B5EF4-FFF2-40B4-BE49-F238E27FC236}">
                <a16:creationId xmlns:a16="http://schemas.microsoft.com/office/drawing/2014/main" id="{EA8F930A-DA76-ECE0-C54C-7872427C7CCA}"/>
              </a:ext>
            </a:extLst>
          </p:cNvPr>
          <p:cNvPicPr>
            <a:picLocks noChangeAspect="1"/>
          </p:cNvPicPr>
          <p:nvPr/>
        </p:nvPicPr>
        <p:blipFill>
          <a:blip r:embed="rId2"/>
          <a:stretch>
            <a:fillRect/>
          </a:stretch>
        </p:blipFill>
        <p:spPr>
          <a:xfrm>
            <a:off x="7081669" y="345414"/>
            <a:ext cx="4371155" cy="1759389"/>
          </a:xfrm>
          <a:prstGeom prst="rect">
            <a:avLst/>
          </a:prstGeom>
        </p:spPr>
      </p:pic>
      <p:pic>
        <p:nvPicPr>
          <p:cNvPr id="4" name="Picture 4">
            <a:extLst>
              <a:ext uri="{FF2B5EF4-FFF2-40B4-BE49-F238E27FC236}">
                <a16:creationId xmlns:a16="http://schemas.microsoft.com/office/drawing/2014/main" id="{D99F629A-41F2-C4F4-CCA0-5A8DE9F42440}"/>
              </a:ext>
            </a:extLst>
          </p:cNvPr>
          <p:cNvPicPr>
            <a:picLocks noChangeAspect="1"/>
          </p:cNvPicPr>
          <p:nvPr/>
        </p:nvPicPr>
        <p:blipFill>
          <a:blip r:embed="rId3"/>
          <a:stretch>
            <a:fillRect/>
          </a:stretch>
        </p:blipFill>
        <p:spPr>
          <a:xfrm>
            <a:off x="7081669" y="2348867"/>
            <a:ext cx="4371155" cy="1835885"/>
          </a:xfrm>
          <a:prstGeom prst="rect">
            <a:avLst/>
          </a:prstGeom>
        </p:spPr>
      </p:pic>
      <p:pic>
        <p:nvPicPr>
          <p:cNvPr id="5" name="Picture 5">
            <a:extLst>
              <a:ext uri="{FF2B5EF4-FFF2-40B4-BE49-F238E27FC236}">
                <a16:creationId xmlns:a16="http://schemas.microsoft.com/office/drawing/2014/main" id="{526ACB9F-5622-9536-5616-70C27B0F7179}"/>
              </a:ext>
            </a:extLst>
          </p:cNvPr>
          <p:cNvPicPr>
            <a:picLocks noChangeAspect="1"/>
          </p:cNvPicPr>
          <p:nvPr/>
        </p:nvPicPr>
        <p:blipFill>
          <a:blip r:embed="rId4"/>
          <a:stretch>
            <a:fillRect/>
          </a:stretch>
        </p:blipFill>
        <p:spPr>
          <a:xfrm>
            <a:off x="7081669" y="4439744"/>
            <a:ext cx="4371155" cy="1737534"/>
          </a:xfrm>
          <a:prstGeom prst="rect">
            <a:avLst/>
          </a:prstGeom>
        </p:spPr>
      </p:pic>
    </p:spTree>
    <p:extLst>
      <p:ext uri="{BB962C8B-B14F-4D97-AF65-F5344CB8AC3E}">
        <p14:creationId xmlns:p14="http://schemas.microsoft.com/office/powerpoint/2010/main" val="1971075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7239014" y="525982"/>
            <a:ext cx="4282983" cy="1200361"/>
          </a:xfrm>
        </p:spPr>
        <p:txBody>
          <a:bodyPr anchor="b">
            <a:normAutofit/>
          </a:bodyPr>
          <a:lstStyle/>
          <a:p>
            <a:r>
              <a:rPr lang="en-US" sz="3600">
                <a:cs typeface="Calibri Light"/>
              </a:rPr>
              <a:t>For NCP</a:t>
            </a:r>
          </a:p>
        </p:txBody>
      </p:sp>
      <p:sp>
        <p:nvSpPr>
          <p:cNvPr id="47" name="Rectangle 4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FFB6D6BA-B78A-B930-8EA7-E8A5FD161A24}"/>
              </a:ext>
            </a:extLst>
          </p:cNvPr>
          <p:cNvPicPr>
            <a:picLocks noChangeAspect="1"/>
          </p:cNvPicPr>
          <p:nvPr/>
        </p:nvPicPr>
        <p:blipFill rotWithShape="1">
          <a:blip r:embed="rId2"/>
          <a:srcRect l="5897" r="7953" b="2"/>
          <a:stretch/>
        </p:blipFill>
        <p:spPr>
          <a:xfrm>
            <a:off x="576244" y="650494"/>
            <a:ext cx="5628018" cy="5324142"/>
          </a:xfrm>
          <a:prstGeom prst="rect">
            <a:avLst/>
          </a:prstGeom>
        </p:spPr>
      </p:pic>
      <p:sp>
        <p:nvSpPr>
          <p:cNvPr id="51" name="Rectangle 5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239012" y="2031101"/>
            <a:ext cx="4282984" cy="3511943"/>
          </a:xfrm>
        </p:spPr>
        <p:txBody>
          <a:bodyPr vert="horz" lIns="91440" tIns="45720" rIns="91440" bIns="45720" rtlCol="0" anchor="ctr">
            <a:normAutofit/>
          </a:bodyPr>
          <a:lstStyle/>
          <a:p>
            <a:pPr marL="0" indent="0">
              <a:buNone/>
            </a:pPr>
            <a:r>
              <a:rPr lang="en-US" sz="1800">
                <a:highlight>
                  <a:srgbClr val="FFFFFF"/>
                </a:highlight>
                <a:cs typeface="Calibri"/>
              </a:rPr>
              <a:t>Results using Lexicon based approach</a:t>
            </a: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a:p>
            <a:pPr marL="0" indent="0">
              <a:buNone/>
            </a:pPr>
            <a:endParaRPr lang="en-US" sz="1800">
              <a:highlight>
                <a:srgbClr val="FFFFFF"/>
              </a:highlight>
              <a:cs typeface="Calibri"/>
            </a:endParaRPr>
          </a:p>
        </p:txBody>
      </p:sp>
      <p:sp>
        <p:nvSpPr>
          <p:cNvPr id="53" name="Rectangle 5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668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7EC56637-101A-9073-3F3D-302E1EFBDC3E}"/>
              </a:ext>
            </a:extLst>
          </p:cNvPr>
          <p:cNvSpPr>
            <a:spLocks noGrp="1"/>
          </p:cNvSpPr>
          <p:nvPr>
            <p:ph type="title"/>
          </p:nvPr>
        </p:nvSpPr>
        <p:spPr>
          <a:xfrm>
            <a:off x="506233" y="2218655"/>
            <a:ext cx="4343688" cy="1606163"/>
          </a:xfrm>
        </p:spPr>
        <p:txBody>
          <a:bodyPr vert="horz" lIns="91440" tIns="45720" rIns="91440" bIns="45720" rtlCol="0" anchor="b">
            <a:normAutofit/>
          </a:bodyPr>
          <a:lstStyle/>
          <a:p>
            <a:r>
              <a:rPr lang="en-US" sz="3400"/>
              <a:t>Results using ML models for NCP</a:t>
            </a:r>
          </a:p>
        </p:txBody>
      </p:sp>
      <p:pic>
        <p:nvPicPr>
          <p:cNvPr id="4" name="Picture 4">
            <a:extLst>
              <a:ext uri="{FF2B5EF4-FFF2-40B4-BE49-F238E27FC236}">
                <a16:creationId xmlns:a16="http://schemas.microsoft.com/office/drawing/2014/main" id="{AE546886-DC80-A9B9-5E44-C69DEA7449E8}"/>
              </a:ext>
            </a:extLst>
          </p:cNvPr>
          <p:cNvPicPr>
            <a:picLocks noGrp="1" noChangeAspect="1"/>
          </p:cNvPicPr>
          <p:nvPr>
            <p:ph idx="1"/>
          </p:nvPr>
        </p:nvPicPr>
        <p:blipFill>
          <a:blip r:embed="rId2"/>
          <a:stretch>
            <a:fillRect/>
          </a:stretch>
        </p:blipFill>
        <p:spPr>
          <a:xfrm>
            <a:off x="7081669" y="339950"/>
            <a:ext cx="4371155" cy="1770317"/>
          </a:xfrm>
          <a:prstGeom prst="rect">
            <a:avLst/>
          </a:prstGeom>
        </p:spPr>
      </p:pic>
      <p:pic>
        <p:nvPicPr>
          <p:cNvPr id="6" name="Picture 6">
            <a:extLst>
              <a:ext uri="{FF2B5EF4-FFF2-40B4-BE49-F238E27FC236}">
                <a16:creationId xmlns:a16="http://schemas.microsoft.com/office/drawing/2014/main" id="{90543F03-B398-F090-D4B6-0E9D4B23B5AD}"/>
              </a:ext>
            </a:extLst>
          </p:cNvPr>
          <p:cNvPicPr>
            <a:picLocks noChangeAspect="1"/>
          </p:cNvPicPr>
          <p:nvPr/>
        </p:nvPicPr>
        <p:blipFill>
          <a:blip r:embed="rId3"/>
          <a:stretch>
            <a:fillRect/>
          </a:stretch>
        </p:blipFill>
        <p:spPr>
          <a:xfrm>
            <a:off x="7081669" y="2370723"/>
            <a:ext cx="4371155" cy="1792173"/>
          </a:xfrm>
          <a:prstGeom prst="rect">
            <a:avLst/>
          </a:prstGeom>
        </p:spPr>
      </p:pic>
      <p:pic>
        <p:nvPicPr>
          <p:cNvPr id="5" name="Picture 5">
            <a:extLst>
              <a:ext uri="{FF2B5EF4-FFF2-40B4-BE49-F238E27FC236}">
                <a16:creationId xmlns:a16="http://schemas.microsoft.com/office/drawing/2014/main" id="{9C850E83-E356-42A5-CFC3-1C9DB52F8354}"/>
              </a:ext>
            </a:extLst>
          </p:cNvPr>
          <p:cNvPicPr>
            <a:picLocks noChangeAspect="1"/>
          </p:cNvPicPr>
          <p:nvPr/>
        </p:nvPicPr>
        <p:blipFill>
          <a:blip r:embed="rId4"/>
          <a:stretch>
            <a:fillRect/>
          </a:stretch>
        </p:blipFill>
        <p:spPr>
          <a:xfrm>
            <a:off x="7081669" y="4434280"/>
            <a:ext cx="4371155" cy="1748462"/>
          </a:xfrm>
          <a:prstGeom prst="rect">
            <a:avLst/>
          </a:prstGeom>
        </p:spPr>
      </p:pic>
    </p:spTree>
    <p:extLst>
      <p:ext uri="{BB962C8B-B14F-4D97-AF65-F5344CB8AC3E}">
        <p14:creationId xmlns:p14="http://schemas.microsoft.com/office/powerpoint/2010/main" val="3368029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2" name="Straight Connector 21">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5200"/>
              <a:t>Comparing Accuracy of ML Models</a:t>
            </a:r>
          </a:p>
        </p:txBody>
      </p:sp>
      <p:pic>
        <p:nvPicPr>
          <p:cNvPr id="5" name="Picture 5">
            <a:extLst>
              <a:ext uri="{FF2B5EF4-FFF2-40B4-BE49-F238E27FC236}">
                <a16:creationId xmlns:a16="http://schemas.microsoft.com/office/drawing/2014/main" id="{82916495-CE43-8BBF-36BE-6FE9455BE568}"/>
              </a:ext>
            </a:extLst>
          </p:cNvPr>
          <p:cNvPicPr>
            <a:picLocks noChangeAspect="1"/>
          </p:cNvPicPr>
          <p:nvPr/>
        </p:nvPicPr>
        <p:blipFill>
          <a:blip r:embed="rId2"/>
          <a:stretch>
            <a:fillRect/>
          </a:stretch>
        </p:blipFill>
        <p:spPr>
          <a:xfrm>
            <a:off x="922875" y="772621"/>
            <a:ext cx="3256023" cy="2743200"/>
          </a:xfrm>
          <a:prstGeom prst="rect">
            <a:avLst/>
          </a:prstGeom>
        </p:spPr>
      </p:pic>
      <p:pic>
        <p:nvPicPr>
          <p:cNvPr id="6" name="Picture 6">
            <a:extLst>
              <a:ext uri="{FF2B5EF4-FFF2-40B4-BE49-F238E27FC236}">
                <a16:creationId xmlns:a16="http://schemas.microsoft.com/office/drawing/2014/main" id="{D766BAB9-7E2F-B5CC-F267-80D5C3B91C5D}"/>
              </a:ext>
            </a:extLst>
          </p:cNvPr>
          <p:cNvPicPr>
            <a:picLocks noChangeAspect="1"/>
          </p:cNvPicPr>
          <p:nvPr/>
        </p:nvPicPr>
        <p:blipFill>
          <a:blip r:embed="rId3"/>
          <a:stretch>
            <a:fillRect/>
          </a:stretch>
        </p:blipFill>
        <p:spPr>
          <a:xfrm>
            <a:off x="4457293" y="802409"/>
            <a:ext cx="3292790" cy="2683623"/>
          </a:xfrm>
          <a:prstGeom prst="rect">
            <a:avLst/>
          </a:prstGeom>
        </p:spPr>
      </p:pic>
      <p:pic>
        <p:nvPicPr>
          <p:cNvPr id="4" name="Picture 4">
            <a:extLst>
              <a:ext uri="{FF2B5EF4-FFF2-40B4-BE49-F238E27FC236}">
                <a16:creationId xmlns:a16="http://schemas.microsoft.com/office/drawing/2014/main" id="{D231D52E-6861-2962-D12A-2346CAAC5C93}"/>
              </a:ext>
            </a:extLst>
          </p:cNvPr>
          <p:cNvPicPr>
            <a:picLocks noGrp="1" noChangeAspect="1"/>
          </p:cNvPicPr>
          <p:nvPr>
            <p:ph idx="1"/>
          </p:nvPr>
        </p:nvPicPr>
        <p:blipFill>
          <a:blip r:embed="rId4"/>
          <a:stretch>
            <a:fillRect/>
          </a:stretch>
        </p:blipFill>
        <p:spPr>
          <a:xfrm>
            <a:off x="8015984" y="860033"/>
            <a:ext cx="3292790" cy="2568376"/>
          </a:xfrm>
          <a:prstGeom prst="rect">
            <a:avLst/>
          </a:prstGeom>
        </p:spPr>
      </p:pic>
    </p:spTree>
    <p:extLst>
      <p:ext uri="{BB962C8B-B14F-4D97-AF65-F5344CB8AC3E}">
        <p14:creationId xmlns:p14="http://schemas.microsoft.com/office/powerpoint/2010/main" val="2077162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2E270-5B49-B722-F48F-CFB10C2DACB8}"/>
              </a:ext>
            </a:extLst>
          </p:cNvPr>
          <p:cNvSpPr>
            <a:spLocks noGrp="1"/>
          </p:cNvSpPr>
          <p:nvPr>
            <p:ph type="title"/>
          </p:nvPr>
        </p:nvSpPr>
        <p:spPr>
          <a:xfrm>
            <a:off x="476338" y="409847"/>
            <a:ext cx="11236233" cy="1188950"/>
          </a:xfrm>
        </p:spPr>
        <p:txBody>
          <a:bodyPr anchor="b">
            <a:normAutofit/>
          </a:bodyPr>
          <a:lstStyle/>
          <a:p>
            <a:r>
              <a:rPr lang="en-US" sz="5400">
                <a:cs typeface="Calibri Light"/>
              </a:rPr>
              <a:t>Results</a:t>
            </a:r>
            <a:endParaRPr lang="en-US" sz="5400" dirty="0">
              <a:cs typeface="Calibri Light"/>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200" dirty="0">
                <a:highlight>
                  <a:srgbClr val="FFFFFF"/>
                </a:highlight>
                <a:ea typeface="+mn-lt"/>
                <a:cs typeface="+mn-lt"/>
              </a:rPr>
              <a:t>On the basis of the results of our experiment we got the highest accuracy for the Naïve Bayes classifier, </a:t>
            </a:r>
            <a:endParaRPr lang="en-US" dirty="0">
              <a:ea typeface="+mn-lt"/>
              <a:cs typeface="+mn-lt"/>
            </a:endParaRPr>
          </a:p>
          <a:p>
            <a:pPr marL="0" indent="0">
              <a:buNone/>
            </a:pPr>
            <a:r>
              <a:rPr lang="en-US" sz="2200">
                <a:highlight>
                  <a:srgbClr val="FFFFFF"/>
                </a:highlight>
                <a:ea typeface="+mn-lt"/>
                <a:cs typeface="+mn-lt"/>
              </a:rPr>
              <a:t>Using Naïve Bayes Classifier for the tweets for BJP accuracy is 87%, for </a:t>
            </a:r>
            <a:r>
              <a:rPr lang="en-US" sz="2200" dirty="0">
                <a:highlight>
                  <a:srgbClr val="FFFFFF"/>
                </a:highlight>
                <a:ea typeface="+mn-lt"/>
                <a:cs typeface="+mn-lt"/>
              </a:rPr>
              <a:t>NCP accuracy is 81%,for AAP accuracy is 72%. </a:t>
            </a:r>
            <a:endParaRPr lang="en-US">
              <a:ea typeface="+mn-lt"/>
              <a:cs typeface="+mn-lt"/>
            </a:endParaRPr>
          </a:p>
          <a:p>
            <a:pPr marL="0" indent="0">
              <a:buNone/>
            </a:pPr>
            <a:r>
              <a:rPr lang="en-US" sz="2200" dirty="0">
                <a:highlight>
                  <a:srgbClr val="FFFFFF"/>
                </a:highlight>
                <a:ea typeface="+mn-lt"/>
                <a:cs typeface="+mn-lt"/>
              </a:rPr>
              <a:t>Using Support Vector Machine Classifier for the tweets for BJP accuracy is 79%, for NCP accuracy is 47%,for AAP accuracy is 61%. </a:t>
            </a:r>
            <a:endParaRPr lang="en-US" dirty="0">
              <a:ea typeface="+mn-lt"/>
              <a:cs typeface="+mn-lt"/>
            </a:endParaRPr>
          </a:p>
          <a:p>
            <a:pPr marL="0" indent="0">
              <a:buNone/>
            </a:pPr>
            <a:r>
              <a:rPr lang="en-US" sz="2200">
                <a:highlight>
                  <a:srgbClr val="FFFFFF"/>
                </a:highlight>
                <a:ea typeface="+mn-lt"/>
                <a:cs typeface="+mn-lt"/>
              </a:rPr>
              <a:t>Using Decision Tree Classifier for the tweets </a:t>
            </a:r>
            <a:r>
              <a:rPr lang="en-US" sz="2200" dirty="0">
                <a:highlight>
                  <a:srgbClr val="FFFFFF"/>
                </a:highlight>
                <a:ea typeface="+mn-lt"/>
                <a:cs typeface="+mn-lt"/>
              </a:rPr>
              <a:t>for BJP accuracy is 64%, for NCP accuracy is 65%, for AAP accuracy is 51%</a:t>
            </a:r>
            <a:endParaRPr lang="en-US">
              <a:cs typeface="Calibri"/>
            </a:endParaRPr>
          </a:p>
        </p:txBody>
      </p:sp>
    </p:spTree>
    <p:extLst>
      <p:ext uri="{BB962C8B-B14F-4D97-AF65-F5344CB8AC3E}">
        <p14:creationId xmlns:p14="http://schemas.microsoft.com/office/powerpoint/2010/main" val="3579391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200">
                <a:highlight>
                  <a:srgbClr val="FFFFFF"/>
                </a:highlight>
                <a:ea typeface="+mn-lt"/>
                <a:cs typeface="+mn-lt"/>
              </a:rPr>
              <a:t>Also we got highest positive sentiment for BJP is 35% , for NCP is 26% , and for AAP is 24%.  So, according to this experiment Naïve Bayes Classifier is better classifier to get</a:t>
            </a:r>
            <a:r>
              <a:rPr lang="en-US" sz="2200" dirty="0">
                <a:highlight>
                  <a:srgbClr val="FFFFFF"/>
                </a:highlight>
                <a:ea typeface="+mn-lt"/>
                <a:cs typeface="+mn-lt"/>
              </a:rPr>
              <a:t> </a:t>
            </a:r>
            <a:r>
              <a:rPr lang="en-US" sz="2200">
                <a:highlight>
                  <a:srgbClr val="FFFFFF"/>
                </a:highlight>
                <a:ea typeface="+mn-lt"/>
                <a:cs typeface="+mn-lt"/>
              </a:rPr>
              <a:t>accurate results.</a:t>
            </a:r>
            <a:endParaRPr lang="en-US">
              <a:ea typeface="+mn-lt"/>
              <a:cs typeface="+mn-lt"/>
            </a:endParaRPr>
          </a:p>
          <a:p>
            <a:pPr marL="0" indent="0">
              <a:buNone/>
            </a:pPr>
            <a:r>
              <a:rPr lang="en-US" sz="2200">
                <a:highlight>
                  <a:srgbClr val="FFFFFF"/>
                </a:highlight>
                <a:ea typeface="+mn-lt"/>
                <a:cs typeface="+mn-lt"/>
              </a:rPr>
              <a:t>According to our experiment, we got a total number of positive tweets for BJP to be 36%, congress to be 27%, and AAP to be 25%. As we are calculating the winning in the Lok Sabha election and the major parties contesting are BJP and congress we can clearly see that BJP is winning.</a:t>
            </a:r>
            <a:endParaRPr lang="en-US"/>
          </a:p>
        </p:txBody>
      </p:sp>
    </p:spTree>
    <p:extLst>
      <p:ext uri="{BB962C8B-B14F-4D97-AF65-F5344CB8AC3E}">
        <p14:creationId xmlns:p14="http://schemas.microsoft.com/office/powerpoint/2010/main" val="1460748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CBE69-A159-AC84-8114-2646549C5B8F}"/>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200">
                <a:highlight>
                  <a:srgbClr val="FFFFFF"/>
                </a:highlight>
                <a:ea typeface="+mn-lt"/>
                <a:cs typeface="+mn-lt"/>
              </a:rPr>
              <a:t>In our project, we have mainly focused on 2 approaches The first approach involved is the highest positive sentiment score for the party participating in the loksabha election 2019. The second approach is using a data mining algorithm we calculate sentiment score and accuracy from our tweet dataset of three parties and also show comparative about classifiers for which classifier is the better classifier.</a:t>
            </a:r>
          </a:p>
          <a:p>
            <a:pPr marL="0" indent="0">
              <a:buNone/>
            </a:pPr>
            <a:r>
              <a:rPr lang="en-US" sz="2200">
                <a:highlight>
                  <a:srgbClr val="FFFFFF"/>
                </a:highlight>
                <a:ea typeface="+mn-lt"/>
                <a:cs typeface="+mn-lt"/>
              </a:rPr>
              <a:t>Also, among the three classifiers i.e Naïve Bayes classifier, SVM classifier, and Decision Tree classifier, the Naïve Bayes classifier proves to generate a better result than the others.</a:t>
            </a:r>
            <a:endParaRPr lang="en-US"/>
          </a:p>
        </p:txBody>
      </p:sp>
    </p:spTree>
    <p:extLst>
      <p:ext uri="{BB962C8B-B14F-4D97-AF65-F5344CB8AC3E}">
        <p14:creationId xmlns:p14="http://schemas.microsoft.com/office/powerpoint/2010/main" val="79379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89B0D-179D-6982-861D-A8E019C13E15}"/>
              </a:ext>
            </a:extLst>
          </p:cNvPr>
          <p:cNvSpPr>
            <a:spLocks noGrp="1"/>
          </p:cNvSpPr>
          <p:nvPr>
            <p:ph type="title"/>
          </p:nvPr>
        </p:nvSpPr>
        <p:spPr>
          <a:xfrm>
            <a:off x="808638" y="386930"/>
            <a:ext cx="9236700" cy="1188950"/>
          </a:xfrm>
        </p:spPr>
        <p:txBody>
          <a:bodyPr anchor="b">
            <a:normAutofit/>
          </a:bodyPr>
          <a:lstStyle/>
          <a:p>
            <a:r>
              <a:rPr lang="en-US" sz="5400">
                <a:cs typeface="Calibri Light"/>
              </a:rPr>
              <a:t>Methodology</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7E0EE1-E5EF-FF70-BBA9-F66B43F31018}"/>
              </a:ext>
            </a:extLst>
          </p:cNvPr>
          <p:cNvSpPr>
            <a:spLocks noGrp="1"/>
          </p:cNvSpPr>
          <p:nvPr>
            <p:ph idx="1"/>
          </p:nvPr>
        </p:nvSpPr>
        <p:spPr>
          <a:xfrm>
            <a:off x="793660" y="2599509"/>
            <a:ext cx="10143668" cy="3435531"/>
          </a:xfrm>
        </p:spPr>
        <p:txBody>
          <a:bodyPr vert="horz" lIns="91440" tIns="45720" rIns="91440" bIns="45720" rtlCol="0" anchor="ctr">
            <a:normAutofit/>
          </a:bodyPr>
          <a:lstStyle/>
          <a:p>
            <a:pPr>
              <a:buNone/>
            </a:pPr>
            <a:r>
              <a:rPr lang="en-US" sz="2200">
                <a:ea typeface="+mn-lt"/>
                <a:cs typeface="+mn-lt"/>
              </a:rPr>
              <a:t>1. Importing the Libraries.</a:t>
            </a:r>
            <a:endParaRPr lang="en-US" sz="2200"/>
          </a:p>
          <a:p>
            <a:pPr>
              <a:buNone/>
            </a:pPr>
            <a:r>
              <a:rPr lang="en-US" sz="2200">
                <a:ea typeface="+mn-lt"/>
                <a:cs typeface="+mn-lt"/>
              </a:rPr>
              <a:t>2. Loading the Training Dataset.</a:t>
            </a:r>
            <a:endParaRPr lang="en-US" sz="2200"/>
          </a:p>
          <a:p>
            <a:pPr>
              <a:buNone/>
            </a:pPr>
            <a:r>
              <a:rPr lang="en-US" sz="2200">
                <a:ea typeface="+mn-lt"/>
                <a:cs typeface="+mn-lt"/>
              </a:rPr>
              <a:t>3. Normalizing the Dataset</a:t>
            </a:r>
            <a:endParaRPr lang="en-US" sz="2200"/>
          </a:p>
          <a:p>
            <a:pPr>
              <a:buNone/>
            </a:pPr>
            <a:r>
              <a:rPr lang="en-US" sz="2200">
                <a:ea typeface="+mn-lt"/>
                <a:cs typeface="+mn-lt"/>
              </a:rPr>
              <a:t>4. Reshape the data</a:t>
            </a:r>
            <a:endParaRPr lang="en-US" sz="2200"/>
          </a:p>
          <a:p>
            <a:pPr>
              <a:buNone/>
            </a:pPr>
            <a:r>
              <a:rPr lang="en-US" sz="2200">
                <a:ea typeface="+mn-lt"/>
                <a:cs typeface="+mn-lt"/>
              </a:rPr>
              <a:t>5. Building the Model by Importing the Libraries.</a:t>
            </a:r>
            <a:endParaRPr lang="en-US" sz="2200"/>
          </a:p>
          <a:p>
            <a:pPr>
              <a:buNone/>
            </a:pPr>
            <a:r>
              <a:rPr lang="en-US" sz="2200">
                <a:ea typeface="+mn-lt"/>
                <a:cs typeface="+mn-lt"/>
              </a:rPr>
              <a:t>7. Extracting the Actual Tweets.</a:t>
            </a:r>
            <a:endParaRPr lang="en-US" sz="2200"/>
          </a:p>
          <a:p>
            <a:pPr>
              <a:buNone/>
            </a:pPr>
            <a:r>
              <a:rPr lang="en-US" sz="2200">
                <a:ea typeface="+mn-lt"/>
                <a:cs typeface="+mn-lt"/>
              </a:rPr>
              <a:t>8. Predicting the future Values.</a:t>
            </a:r>
            <a:endParaRPr lang="en-US" sz="2200"/>
          </a:p>
          <a:p>
            <a:pPr marL="0" indent="0">
              <a:buNone/>
            </a:pPr>
            <a:r>
              <a:rPr lang="en-US" sz="2200">
                <a:ea typeface="+mn-lt"/>
                <a:cs typeface="+mn-lt"/>
              </a:rPr>
              <a:t>9. Predicted Result.</a:t>
            </a:r>
            <a:endParaRPr lang="en-US" sz="2200"/>
          </a:p>
        </p:txBody>
      </p:sp>
    </p:spTree>
    <p:extLst>
      <p:ext uri="{BB962C8B-B14F-4D97-AF65-F5344CB8AC3E}">
        <p14:creationId xmlns:p14="http://schemas.microsoft.com/office/powerpoint/2010/main" val="377674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612C4-75DD-4A15-88DA-00CD3FC1BD07}"/>
              </a:ext>
            </a:extLst>
          </p:cNvPr>
          <p:cNvSpPr>
            <a:spLocks noGrp="1"/>
          </p:cNvSpPr>
          <p:nvPr>
            <p:ph type="title"/>
          </p:nvPr>
        </p:nvSpPr>
        <p:spPr>
          <a:xfrm>
            <a:off x="808638" y="386930"/>
            <a:ext cx="9236700" cy="1188950"/>
          </a:xfrm>
        </p:spPr>
        <p:txBody>
          <a:bodyPr anchor="b">
            <a:normAutofit/>
          </a:bodyPr>
          <a:lstStyle/>
          <a:p>
            <a:r>
              <a:rPr lang="en-US" sz="5400">
                <a:cs typeface="Calibri Light"/>
              </a:rPr>
              <a:t>Conclusion</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97FD5E-FAAA-56DB-466F-F7A2DBC38669}"/>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a:ea typeface="+mn-lt"/>
                <a:cs typeface="+mn-lt"/>
              </a:rPr>
              <a:t>Political parties can adopt the suggested system to enhance their election-season campaigning tactics. They might utilize it as a component of social media analytics to research the trends of other political parties. The user can cast an informed ballot by looking at the political parties' current tendencies. This methodology can be applied as a long-term strategy for a political party to research public sentiment over an extended period of time by political analysts and strategists. This project focused on investigating social platform (Twitter) as the chase for elections' campaign after observing the increased use of social media platforms.</a:t>
            </a:r>
            <a:endParaRPr lang="en-US" sz="2400"/>
          </a:p>
        </p:txBody>
      </p:sp>
    </p:spTree>
    <p:extLst>
      <p:ext uri="{BB962C8B-B14F-4D97-AF65-F5344CB8AC3E}">
        <p14:creationId xmlns:p14="http://schemas.microsoft.com/office/powerpoint/2010/main" val="649189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11D55-2196-779F-230B-D71E94C5428B}"/>
              </a:ext>
            </a:extLst>
          </p:cNvPr>
          <p:cNvSpPr>
            <a:spLocks noGrp="1"/>
          </p:cNvSpPr>
          <p:nvPr>
            <p:ph type="title"/>
          </p:nvPr>
        </p:nvSpPr>
        <p:spPr>
          <a:xfrm>
            <a:off x="808638" y="386930"/>
            <a:ext cx="9236700" cy="1188950"/>
          </a:xfrm>
        </p:spPr>
        <p:txBody>
          <a:bodyPr anchor="b">
            <a:normAutofit/>
          </a:bodyPr>
          <a:lstStyle/>
          <a:p>
            <a:r>
              <a:rPr lang="en-US" sz="5400">
                <a:cs typeface="Calibri Light"/>
              </a:rPr>
              <a:t>THANK YOU</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7D1976-BDD9-4587-2067-80689491A83A}"/>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a:cs typeface="Calibri"/>
              </a:rPr>
              <a:t>PRESENTATION BY -</a:t>
            </a:r>
          </a:p>
          <a:p>
            <a:pPr marL="0" indent="0">
              <a:buNone/>
            </a:pPr>
            <a:r>
              <a:rPr lang="en-US" sz="2400">
                <a:cs typeface="Calibri"/>
              </a:rPr>
              <a:t>PARNEET SINGH 2020UCO1670</a:t>
            </a:r>
          </a:p>
          <a:p>
            <a:pPr marL="0" indent="0">
              <a:buNone/>
            </a:pPr>
            <a:r>
              <a:rPr lang="en-US" sz="2400">
                <a:cs typeface="Calibri"/>
              </a:rPr>
              <a:t>AKHIL DUBEY 2020UCO1673</a:t>
            </a:r>
          </a:p>
          <a:p>
            <a:pPr marL="0" indent="0">
              <a:buNone/>
            </a:pPr>
            <a:r>
              <a:rPr lang="en-US" sz="2400">
                <a:cs typeface="Calibri"/>
              </a:rPr>
              <a:t>AMAN KUMAR JHA 2020UCO1674</a:t>
            </a:r>
          </a:p>
        </p:txBody>
      </p:sp>
    </p:spTree>
    <p:extLst>
      <p:ext uri="{BB962C8B-B14F-4D97-AF65-F5344CB8AC3E}">
        <p14:creationId xmlns:p14="http://schemas.microsoft.com/office/powerpoint/2010/main" val="204836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1048A-3C08-DB24-1500-B94A3D6BCEE8}"/>
              </a:ext>
            </a:extLst>
          </p:cNvPr>
          <p:cNvSpPr>
            <a:spLocks noGrp="1"/>
          </p:cNvSpPr>
          <p:nvPr>
            <p:ph type="title"/>
          </p:nvPr>
        </p:nvSpPr>
        <p:spPr>
          <a:xfrm>
            <a:off x="808638" y="386930"/>
            <a:ext cx="9236700" cy="1188950"/>
          </a:xfrm>
        </p:spPr>
        <p:txBody>
          <a:bodyPr anchor="b">
            <a:normAutofit/>
          </a:bodyPr>
          <a:lstStyle/>
          <a:p>
            <a:r>
              <a:rPr lang="en-US" sz="5400">
                <a:cs typeface="Calibri Light"/>
              </a:rPr>
              <a:t>Data Collection</a:t>
            </a:r>
            <a:endParaRPr lang="en-US" sz="5400"/>
          </a:p>
        </p:txBody>
      </p:sp>
      <p:grpSp>
        <p:nvGrpSpPr>
          <p:cNvPr id="17"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4F3B09-0503-375B-7B39-9B60D2F548BB}"/>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endParaRPr lang="en-US" sz="2400">
              <a:ea typeface="+mn-lt"/>
              <a:cs typeface="+mn-lt"/>
            </a:endParaRPr>
          </a:p>
          <a:p>
            <a:pPr marL="0" indent="0">
              <a:buNone/>
            </a:pPr>
            <a:r>
              <a:rPr lang="en-US" sz="2400">
                <a:ea typeface="+mn-lt"/>
                <a:cs typeface="+mn-lt"/>
              </a:rPr>
              <a:t>The first stage of the research is the data gathering process, during which information is gathered from twitter. There are two ways to connect to Twitter and gather tweets from it. The first technique involves looking up tweets using the relevant keywords. The second way involves gathering all of the tweets that Twitter provides through its streaming API, or all of the tweets in a particular language, or all of the tweets from a particular region, and then putting them all into a database.</a:t>
            </a:r>
            <a:endParaRPr lang="en-US" sz="2400">
              <a:cs typeface="Calibri"/>
            </a:endParaRPr>
          </a:p>
        </p:txBody>
      </p:sp>
    </p:spTree>
    <p:extLst>
      <p:ext uri="{BB962C8B-B14F-4D97-AF65-F5344CB8AC3E}">
        <p14:creationId xmlns:p14="http://schemas.microsoft.com/office/powerpoint/2010/main" val="253322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55C1E47-CD30-7F16-2457-CE712ED9B526}"/>
              </a:ext>
            </a:extLst>
          </p:cNvPr>
          <p:cNvPicPr>
            <a:picLocks noGrp="1" noChangeAspect="1"/>
          </p:cNvPicPr>
          <p:nvPr>
            <p:ph idx="1"/>
          </p:nvPr>
        </p:nvPicPr>
        <p:blipFill>
          <a:blip r:embed="rId2"/>
          <a:stretch>
            <a:fillRect/>
          </a:stretch>
        </p:blipFill>
        <p:spPr>
          <a:xfrm>
            <a:off x="2558816" y="643467"/>
            <a:ext cx="7074368" cy="5571065"/>
          </a:xfrm>
          <a:prstGeom prst="rect">
            <a:avLst/>
          </a:prstGeom>
          <a:ln>
            <a:noFill/>
          </a:ln>
        </p:spPr>
      </p:pic>
      <p:sp>
        <p:nvSpPr>
          <p:cNvPr id="16"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814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209E1-6307-CBEB-2C54-5B87FCB39FDB}"/>
              </a:ext>
            </a:extLst>
          </p:cNvPr>
          <p:cNvSpPr>
            <a:spLocks noGrp="1"/>
          </p:cNvSpPr>
          <p:nvPr>
            <p:ph type="title"/>
          </p:nvPr>
        </p:nvSpPr>
        <p:spPr>
          <a:xfrm>
            <a:off x="808638" y="386930"/>
            <a:ext cx="9236700" cy="1188950"/>
          </a:xfrm>
        </p:spPr>
        <p:txBody>
          <a:bodyPr anchor="b">
            <a:normAutofit/>
          </a:bodyPr>
          <a:lstStyle/>
          <a:p>
            <a:r>
              <a:rPr lang="en-US" sz="5400">
                <a:cs typeface="Calibri Light"/>
              </a:rPr>
              <a:t>Sentiment Analysis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C84A9E-6D59-24AC-2ADF-E8C5D4CD8B2E}"/>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000">
                <a:ea typeface="+mn-lt"/>
                <a:cs typeface="+mn-lt"/>
              </a:rPr>
              <a:t>Sentiment analysis, often known as opinion mining, is a technique used in natural language processing (NLP) to determine the emotional undertone of a document. This is a common method used by organizations to identify and group ideas regarding a certain good, service, or concept.</a:t>
            </a:r>
          </a:p>
          <a:p>
            <a:pPr marL="0" indent="0">
              <a:buNone/>
            </a:pPr>
            <a:r>
              <a:rPr lang="en-US" sz="2000">
                <a:ea typeface="+mn-lt"/>
                <a:cs typeface="+mn-lt"/>
              </a:rPr>
              <a:t>Sentiment analysis is primarily concerned with a text's polarity (positive, negative, or neutral), but it also extends beyond polarity to identify certain moods and emotions (angry, joyful, sad, etc.), urgency (urgent, not urgent), and even intents (interested v. not interested).</a:t>
            </a:r>
          </a:p>
          <a:p>
            <a:pPr marL="0" indent="0">
              <a:buNone/>
            </a:pPr>
            <a:r>
              <a:rPr lang="en-US" sz="2000">
                <a:ea typeface="+mn-lt"/>
                <a:cs typeface="+mn-lt"/>
              </a:rPr>
              <a:t>Sentiment analysis is quickly becoming into a crucial tool to monitor and comprehend sentiment in all forms of data because people express their views and feelings more freely than ever before.</a:t>
            </a:r>
            <a:endParaRPr lang="en-US" sz="2000">
              <a:cs typeface="Calibri"/>
            </a:endParaRPr>
          </a:p>
        </p:txBody>
      </p:sp>
    </p:spTree>
    <p:extLst>
      <p:ext uri="{BB962C8B-B14F-4D97-AF65-F5344CB8AC3E}">
        <p14:creationId xmlns:p14="http://schemas.microsoft.com/office/powerpoint/2010/main" val="250268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209E1-6307-CBEB-2C54-5B87FCB39FDB}"/>
              </a:ext>
            </a:extLst>
          </p:cNvPr>
          <p:cNvSpPr>
            <a:spLocks noGrp="1"/>
          </p:cNvSpPr>
          <p:nvPr>
            <p:ph type="title"/>
          </p:nvPr>
        </p:nvSpPr>
        <p:spPr>
          <a:xfrm>
            <a:off x="808638" y="386930"/>
            <a:ext cx="9236700" cy="1188950"/>
          </a:xfrm>
        </p:spPr>
        <p:txBody>
          <a:bodyPr anchor="b">
            <a:normAutofit/>
          </a:bodyPr>
          <a:lstStyle/>
          <a:p>
            <a:r>
              <a:rPr lang="en-US" sz="5400" dirty="0">
                <a:cs typeface="Calibri Light"/>
              </a:rPr>
              <a:t>Our Approach</a:t>
            </a:r>
            <a:endParaRPr lang="en-US"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C84A9E-6D59-24AC-2ADF-E8C5D4CD8B2E}"/>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endParaRPr lang="en-US" sz="2000" dirty="0">
              <a:cs typeface="Calibri"/>
            </a:endParaRPr>
          </a:p>
          <a:p>
            <a:pPr marL="0" indent="0">
              <a:buNone/>
            </a:pPr>
            <a:r>
              <a:rPr lang="en-US" sz="2000" dirty="0">
                <a:cs typeface="Calibri"/>
              </a:rPr>
              <a:t>In our research, we used Lexicon Based Approach of Semantic Analysis.</a:t>
            </a:r>
            <a:endParaRPr lang="en-US" dirty="0"/>
          </a:p>
          <a:p>
            <a:pPr marL="0" indent="0">
              <a:buNone/>
            </a:pPr>
            <a:endParaRPr lang="en-US" sz="2000" dirty="0">
              <a:cs typeface="Calibri"/>
            </a:endParaRPr>
          </a:p>
          <a:p>
            <a:pPr marL="0" indent="0">
              <a:buNone/>
            </a:pPr>
            <a:r>
              <a:rPr lang="en-US" sz="2000" dirty="0">
                <a:cs typeface="Calibri"/>
              </a:rPr>
              <a:t>In this approach, </a:t>
            </a:r>
            <a:r>
              <a:rPr lang="en-US" sz="2000" dirty="0">
                <a:solidFill>
                  <a:srgbClr val="292929"/>
                </a:solidFill>
                <a:highlight>
                  <a:srgbClr val="FFFFFF"/>
                </a:highlight>
                <a:ea typeface="+mn-lt"/>
                <a:cs typeface="+mn-lt"/>
              </a:rPr>
              <a:t>a sentiment is defined by its semantic orientation and the intensity of each word in the sentence. This requires a pre-defined dictionary classifying negative and positive words. Generally, a text message will be represented by bag of words. After assigning individual scores to all the words, final sentiment is calculated by some pooling operation like taking an average of all the sentiments.</a:t>
            </a:r>
            <a:endParaRPr lang="en-US" sz="2000" dirty="0">
              <a:highlight>
                <a:srgbClr val="FFFFFF"/>
              </a:highlight>
              <a:cs typeface="Calibri"/>
            </a:endParaRPr>
          </a:p>
          <a:p>
            <a:pPr marL="0" indent="0">
              <a:buNone/>
            </a:pPr>
            <a:endParaRPr lang="en-US" dirty="0"/>
          </a:p>
          <a:p>
            <a:pPr marL="0" indent="0">
              <a:buNone/>
            </a:pPr>
            <a:endParaRPr lang="en-US" sz="1400" dirty="0">
              <a:solidFill>
                <a:srgbClr val="3E3A39"/>
              </a:solidFill>
              <a:highlight>
                <a:srgbClr val="FFFFFF"/>
              </a:highlight>
              <a:cs typeface="Calibri"/>
            </a:endParaRPr>
          </a:p>
          <a:p>
            <a:pPr marL="0" indent="0">
              <a:buNone/>
            </a:pPr>
            <a:endParaRPr lang="en-US" sz="1400" dirty="0">
              <a:solidFill>
                <a:srgbClr val="3E3A39"/>
              </a:solidFill>
              <a:highlight>
                <a:srgbClr val="FFFFFF"/>
              </a:highlight>
              <a:cs typeface="Calibri"/>
            </a:endParaRPr>
          </a:p>
        </p:txBody>
      </p:sp>
    </p:spTree>
    <p:extLst>
      <p:ext uri="{BB962C8B-B14F-4D97-AF65-F5344CB8AC3E}">
        <p14:creationId xmlns:p14="http://schemas.microsoft.com/office/powerpoint/2010/main" val="343222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C84A9E-6D59-24AC-2ADF-E8C5D4CD8B2E}"/>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endParaRPr lang="en-US" sz="2000" dirty="0">
              <a:cs typeface="Calibri"/>
            </a:endParaRPr>
          </a:p>
          <a:p>
            <a:pPr>
              <a:buNone/>
            </a:pPr>
            <a:r>
              <a:rPr lang="en-US" sz="2200" dirty="0">
                <a:ea typeface="+mn-lt"/>
                <a:cs typeface="+mn-lt"/>
              </a:rPr>
              <a:t>There are three main approaches</a:t>
            </a:r>
            <a:r>
              <a:rPr lang="en-US" sz="2200" dirty="0">
                <a:solidFill>
                  <a:srgbClr val="000000"/>
                </a:solidFill>
                <a:ea typeface="+mn-lt"/>
                <a:cs typeface="+mn-lt"/>
              </a:rPr>
              <a:t> to compile sentiment words.</a:t>
            </a:r>
          </a:p>
          <a:p>
            <a:pPr>
              <a:buNone/>
            </a:pPr>
            <a:r>
              <a:rPr lang="en-US" sz="2200" dirty="0">
                <a:solidFill>
                  <a:srgbClr val="000000"/>
                </a:solidFill>
                <a:ea typeface="+mn-lt"/>
                <a:cs typeface="+mn-lt"/>
              </a:rPr>
              <a:t>Three main approaches are: manual approach, dictionary-based approach, and corpus-</a:t>
            </a:r>
          </a:p>
          <a:p>
            <a:pPr>
              <a:buNone/>
            </a:pPr>
            <a:r>
              <a:rPr lang="en-US" sz="2200" dirty="0">
                <a:solidFill>
                  <a:srgbClr val="000000"/>
                </a:solidFill>
                <a:ea typeface="+mn-lt"/>
                <a:cs typeface="+mn-lt"/>
              </a:rPr>
              <a:t>based approach. </a:t>
            </a:r>
            <a:r>
              <a:rPr lang="en-US" sz="2200" dirty="0">
                <a:ea typeface="+mn-lt"/>
                <a:cs typeface="+mn-lt"/>
              </a:rPr>
              <a:t>In our research we used </a:t>
            </a:r>
            <a:r>
              <a:rPr lang="en-US" sz="2200" dirty="0">
                <a:solidFill>
                  <a:srgbClr val="000000"/>
                </a:solidFill>
                <a:ea typeface="+mn-lt"/>
                <a:cs typeface="+mn-lt"/>
              </a:rPr>
              <a:t>dictionary-based approach</a:t>
            </a:r>
            <a:r>
              <a:rPr lang="en-US" sz="2200" dirty="0">
                <a:ea typeface="+mn-lt"/>
                <a:cs typeface="+mn-lt"/>
              </a:rPr>
              <a:t>.</a:t>
            </a:r>
            <a:r>
              <a:rPr lang="en-US" sz="2200" dirty="0">
                <a:solidFill>
                  <a:srgbClr val="000000"/>
                </a:solidFill>
                <a:ea typeface="+mn-lt"/>
                <a:cs typeface="+mn-lt"/>
              </a:rPr>
              <a:t> </a:t>
            </a:r>
            <a:endParaRPr lang="en-US" sz="2200" dirty="0">
              <a:ea typeface="+mn-lt"/>
              <a:cs typeface="+mn-lt"/>
            </a:endParaRPr>
          </a:p>
          <a:p>
            <a:pPr>
              <a:buNone/>
            </a:pPr>
            <a:r>
              <a:rPr lang="en-US" sz="2200" dirty="0">
                <a:solidFill>
                  <a:srgbClr val="000000"/>
                </a:solidFill>
                <a:ea typeface="+mn-lt"/>
                <a:cs typeface="+mn-lt"/>
              </a:rPr>
              <a:t>    We used eleven different variables for classification, that variables are sadness, </a:t>
            </a:r>
            <a:r>
              <a:rPr lang="en-US" sz="2200" dirty="0">
                <a:ea typeface="+mn-lt"/>
                <a:cs typeface="+mn-lt"/>
              </a:rPr>
              <a:t>tentativeness</a:t>
            </a:r>
            <a:r>
              <a:rPr lang="en-US" sz="2200" dirty="0">
                <a:solidFill>
                  <a:srgbClr val="000000"/>
                </a:solidFill>
                <a:ea typeface="+mn-lt"/>
                <a:cs typeface="+mn-lt"/>
              </a:rPr>
              <a:t>, anxiety, work, anger</a:t>
            </a:r>
            <a:r>
              <a:rPr lang="en-US" sz="2200" dirty="0">
                <a:ea typeface="+mn-lt"/>
                <a:cs typeface="+mn-lt"/>
              </a:rPr>
              <a:t>, </a:t>
            </a:r>
            <a:r>
              <a:rPr lang="en-US" sz="2200" dirty="0">
                <a:solidFill>
                  <a:srgbClr val="000000"/>
                </a:solidFill>
                <a:ea typeface="+mn-lt"/>
                <a:cs typeface="+mn-lt"/>
              </a:rPr>
              <a:t>certainty, achievement, positive words, negative words, positive hashtag and negative hashtag.  </a:t>
            </a:r>
            <a:endParaRPr lang="en-US" dirty="0"/>
          </a:p>
          <a:p>
            <a:pPr>
              <a:buNone/>
            </a:pPr>
            <a:endParaRPr lang="en-US" sz="2200" dirty="0">
              <a:cs typeface="Calibri"/>
            </a:endParaRPr>
          </a:p>
          <a:p>
            <a:pPr marL="0" indent="0">
              <a:buNone/>
            </a:pPr>
            <a:endParaRPr lang="en-US" dirty="0">
              <a:solidFill>
                <a:srgbClr val="000000"/>
              </a:solidFill>
              <a:cs typeface="Calibri"/>
            </a:endParaRPr>
          </a:p>
          <a:p>
            <a:pPr marL="0" indent="0">
              <a:buNone/>
            </a:pPr>
            <a:endParaRPr lang="en-US" sz="1400" dirty="0">
              <a:solidFill>
                <a:srgbClr val="3E3A39"/>
              </a:solidFill>
              <a:highlight>
                <a:srgbClr val="FFFFFF"/>
              </a:highlight>
              <a:cs typeface="Calibri"/>
            </a:endParaRPr>
          </a:p>
          <a:p>
            <a:pPr marL="0" indent="0">
              <a:buNone/>
            </a:pPr>
            <a:endParaRPr lang="en-US" sz="1400" dirty="0">
              <a:solidFill>
                <a:srgbClr val="3E3A39"/>
              </a:solidFill>
              <a:highlight>
                <a:srgbClr val="FFFFFF"/>
              </a:highlight>
              <a:cs typeface="Calibri"/>
            </a:endParaRPr>
          </a:p>
        </p:txBody>
      </p:sp>
    </p:spTree>
    <p:extLst>
      <p:ext uri="{BB962C8B-B14F-4D97-AF65-F5344CB8AC3E}">
        <p14:creationId xmlns:p14="http://schemas.microsoft.com/office/powerpoint/2010/main" val="54796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ELECTION RESULT PREDICTION</vt:lpstr>
      <vt:lpstr>Project Idea</vt:lpstr>
      <vt:lpstr>PowerPoint Presentation</vt:lpstr>
      <vt:lpstr>Methodology</vt:lpstr>
      <vt:lpstr>Data Collection</vt:lpstr>
      <vt:lpstr>PowerPoint Presentation</vt:lpstr>
      <vt:lpstr>Sentiment Analysis</vt:lpstr>
      <vt:lpstr>Our Approach</vt:lpstr>
      <vt:lpstr>PowerPoint Presentation</vt:lpstr>
      <vt:lpstr>PowerPoint Presentation</vt:lpstr>
      <vt:lpstr>PowerPoint Presentation</vt:lpstr>
      <vt:lpstr>Tools</vt:lpstr>
      <vt:lpstr>PowerPoint Presentation</vt:lpstr>
      <vt:lpstr>Sentiment Analysis using Textblob</vt:lpstr>
      <vt:lpstr>PowerPoint Presentation</vt:lpstr>
      <vt:lpstr>Results</vt:lpstr>
      <vt:lpstr>Comparing percentage counts</vt:lpstr>
      <vt:lpstr>Comparing percentage counts</vt:lpstr>
      <vt:lpstr>Sentiment Polarity Visualization</vt:lpstr>
      <vt:lpstr>PowerPoint Presentation</vt:lpstr>
      <vt:lpstr>PowerPoint Presentation</vt:lpstr>
      <vt:lpstr>PowerPoint Presentation</vt:lpstr>
      <vt:lpstr>Visualizing Most Positive and Negative tweets for Joe Biden</vt:lpstr>
      <vt:lpstr>PowerPoint Presentation</vt:lpstr>
      <vt:lpstr>Predicting election results for our Lok Sabha</vt:lpstr>
      <vt:lpstr>Naïve Bayes</vt:lpstr>
      <vt:lpstr>Support Vector Machine</vt:lpstr>
      <vt:lpstr>Decision Tree</vt:lpstr>
      <vt:lpstr>Evaluation Methods</vt:lpstr>
      <vt:lpstr>For BJP</vt:lpstr>
      <vt:lpstr>Results using ML models of BJP</vt:lpstr>
      <vt:lpstr>For AAP</vt:lpstr>
      <vt:lpstr>Results using ML models for AAP</vt:lpstr>
      <vt:lpstr>For NCP</vt:lpstr>
      <vt:lpstr>Results using ML models for NCP</vt:lpstr>
      <vt:lpstr>Comparing Accuracy of ML Models</vt:lpstr>
      <vt:lpstr>Results</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906</cp:revision>
  <dcterms:created xsi:type="dcterms:W3CDTF">2023-04-08T11:16:44Z</dcterms:created>
  <dcterms:modified xsi:type="dcterms:W3CDTF">2023-04-15T11:57:33Z</dcterms:modified>
</cp:coreProperties>
</file>