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2020.9.1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6365"/>
            <a:ext cx="10515600" cy="4780915"/>
          </a:xfrm>
        </p:spPr>
        <p:txBody>
          <a:bodyPr>
            <a:normAutofit fontScale="85000"/>
          </a:bodyPr>
          <a:p>
            <a:r>
              <a:rPr lang="zh-CN" altLang="en-US"/>
              <a:t>1，使用SHOW语句找出在服务器上当前存在什么数据库：</a:t>
            </a:r>
            <a:endParaRPr lang="zh-CN" altLang="en-US"/>
          </a:p>
          <a:p>
            <a:r>
              <a:rPr lang="zh-CN" altLang="en-US"/>
              <a:t>mysql&gt; SHOW DATABASES;</a:t>
            </a:r>
            <a:endParaRPr lang="zh-CN" altLang="en-US"/>
          </a:p>
          <a:p>
            <a:r>
              <a:rPr lang="zh-CN" altLang="en-US"/>
              <a:t>2，创建一个数据库MYSQLDATA</a:t>
            </a:r>
            <a:endParaRPr lang="zh-CN" altLang="en-US"/>
          </a:p>
          <a:p>
            <a:r>
              <a:rPr lang="zh-CN" altLang="en-US"/>
              <a:t>mysql&gt; CREATE DATABASE MYSQLDATA;</a:t>
            </a:r>
            <a:endParaRPr lang="zh-CN" altLang="en-US"/>
          </a:p>
          <a:p>
            <a:r>
              <a:rPr lang="zh-CN" altLang="en-US"/>
              <a:t>3，选择创建的数据库</a:t>
            </a:r>
            <a:endParaRPr lang="zh-CN" altLang="en-US"/>
          </a:p>
          <a:p>
            <a:r>
              <a:rPr lang="zh-CN" altLang="en-US"/>
              <a:t>mysql&gt; USE MYSQLDATA; (按回车键出现Database changed 时说明操作成功!)</a:t>
            </a:r>
            <a:endParaRPr lang="zh-CN" altLang="en-US"/>
          </a:p>
          <a:p>
            <a:r>
              <a:rPr lang="zh-CN" altLang="en-US"/>
              <a:t>4，查看现在的数据库中存在什么表</a:t>
            </a:r>
            <a:endParaRPr lang="zh-CN" altLang="en-US"/>
          </a:p>
          <a:p>
            <a:r>
              <a:rPr lang="zh-CN" altLang="en-US"/>
              <a:t>mysql&gt; SHOW TABLES;</a:t>
            </a:r>
            <a:endParaRPr lang="zh-CN" altLang="en-US"/>
          </a:p>
          <a:p>
            <a:r>
              <a:rPr lang="zh-CN" altLang="en-US"/>
              <a:t>5，创建一个数据库表</a:t>
            </a:r>
            <a:endParaRPr lang="zh-CN" altLang="en-US"/>
          </a:p>
          <a:p>
            <a:r>
              <a:rPr lang="zh-CN" altLang="en-US"/>
              <a:t>mysql&gt; CREATE TABLE MYTABLE (name VARCHAR(20), sex CHAR(1));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2910"/>
            <a:ext cx="10515600" cy="6205855"/>
          </a:xfrm>
        </p:spPr>
        <p:txBody>
          <a:bodyPr>
            <a:normAutofit fontScale="90000"/>
          </a:bodyPr>
          <a:p>
            <a:r>
              <a:rPr lang="zh-CN" altLang="en-US"/>
              <a:t>6，显示表的结构：</a:t>
            </a:r>
            <a:endParaRPr lang="zh-CN" altLang="en-US"/>
          </a:p>
          <a:p>
            <a:r>
              <a:rPr lang="zh-CN" altLang="en-US"/>
              <a:t>mysql&gt; DESCRIBE MYTABLE;</a:t>
            </a:r>
            <a:endParaRPr lang="zh-CN" altLang="en-US"/>
          </a:p>
          <a:p>
            <a:r>
              <a:rPr lang="zh-CN" altLang="en-US"/>
              <a:t>7，往表中加入记录</a:t>
            </a:r>
            <a:endParaRPr lang="zh-CN" altLang="en-US"/>
          </a:p>
          <a:p>
            <a:r>
              <a:rPr lang="zh-CN" altLang="en-US"/>
              <a:t>mysql&gt; insert into MYTABLE values (”hyq”,”M”);</a:t>
            </a:r>
            <a:endParaRPr lang="zh-CN" altLang="en-US"/>
          </a:p>
          <a:p>
            <a:r>
              <a:rPr lang="zh-CN" altLang="en-US"/>
              <a:t>8，用文本方式将数据装入数据库表中(例如D:/mysql.txt)</a:t>
            </a:r>
            <a:endParaRPr lang="zh-CN" altLang="en-US"/>
          </a:p>
          <a:p>
            <a:r>
              <a:rPr lang="zh-CN" altLang="en-US"/>
              <a:t>mysql&gt; LOAD DATA LOCAL INFILE "D:/mysql.txt"INTO TABLE MYTABLE;</a:t>
            </a:r>
            <a:endParaRPr lang="zh-CN" altLang="en-US"/>
          </a:p>
          <a:p>
            <a:r>
              <a:rPr lang="zh-CN" altLang="en-US"/>
              <a:t>9，导入.sql文件命令(例如D:/mysql.sql)</a:t>
            </a:r>
            <a:endParaRPr lang="zh-CN" altLang="en-US"/>
          </a:p>
          <a:p>
            <a:r>
              <a:rPr lang="zh-CN" altLang="en-US"/>
              <a:t>mysql&gt;use database;</a:t>
            </a:r>
            <a:endParaRPr lang="zh-CN" altLang="en-US"/>
          </a:p>
          <a:p>
            <a:r>
              <a:rPr lang="zh-CN" altLang="en-US"/>
              <a:t>mysql&gt;source d:/mysql.sql;</a:t>
            </a:r>
            <a:endParaRPr lang="zh-CN" altLang="en-US"/>
          </a:p>
          <a:p>
            <a:r>
              <a:rPr lang="zh-CN" altLang="en-US"/>
              <a:t>10，删除表</a:t>
            </a:r>
            <a:endParaRPr lang="zh-CN" altLang="en-US"/>
          </a:p>
          <a:p>
            <a:r>
              <a:rPr lang="zh-CN" altLang="en-US"/>
              <a:t>mysql&gt;drop TABLE MYTABLE;</a:t>
            </a:r>
            <a:endParaRPr lang="zh-CN" altLang="en-US"/>
          </a:p>
          <a:p>
            <a:r>
              <a:rPr lang="zh-CN" altLang="en-US"/>
              <a:t>11，清空表</a:t>
            </a:r>
            <a:endParaRPr lang="zh-CN" altLang="en-US"/>
          </a:p>
          <a:p>
            <a:r>
              <a:rPr lang="zh-CN" altLang="en-US"/>
              <a:t>mysql&gt;delete from MYTABLE;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705"/>
            <a:ext cx="10515600" cy="617220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12，更新表中数据</a:t>
            </a:r>
            <a:endParaRPr lang="zh-CN" altLang="en-US"/>
          </a:p>
          <a:p>
            <a:r>
              <a:rPr lang="zh-CN" altLang="en-US">
                <a:sym typeface="+mn-ea"/>
              </a:rPr>
              <a:t>mysql&gt;update MYTABLE set sex=”f"where name='hyq';</a:t>
            </a:r>
            <a:endParaRPr lang="zh-CN" altLang="en-US"/>
          </a:p>
          <a:p>
            <a:r>
              <a:rPr lang="en-US" altLang="zh-CN"/>
              <a:t>13</a:t>
            </a:r>
            <a:r>
              <a:rPr lang="zh-CN" altLang="en-US"/>
              <a:t>，删除匿名账户，修改</a:t>
            </a:r>
            <a:r>
              <a:rPr lang="en-US" altLang="zh-CN"/>
              <a:t>root</a:t>
            </a:r>
            <a:r>
              <a:rPr lang="zh-CN" altLang="en-US"/>
              <a:t>账户密码</a:t>
            </a:r>
            <a:endParaRPr lang="zh-CN" altLang="en-US"/>
          </a:p>
          <a:p>
            <a:r>
              <a:rPr lang="zh-CN" altLang="en-US"/>
              <a:t>use mysql;</a:t>
            </a:r>
            <a:endParaRPr lang="zh-CN" altLang="en-US"/>
          </a:p>
          <a:p>
            <a:r>
              <a:rPr lang="zh-CN" altLang="en-US"/>
              <a:t>delete from User where User="";</a:t>
            </a:r>
            <a:endParaRPr lang="zh-CN" altLang="en-US"/>
          </a:p>
          <a:p>
            <a:r>
              <a:rPr lang="zh-CN" altLang="en-US"/>
              <a:t>update User set Password=PASSWORD('newpassword') where User='root';</a:t>
            </a:r>
            <a:endParaRPr lang="zh-CN" altLang="en-US"/>
          </a:p>
          <a:p>
            <a:r>
              <a:rPr lang="en-US" altLang="zh-CN"/>
              <a:t>14</a:t>
            </a:r>
            <a:r>
              <a:rPr lang="zh-CN" altLang="en-US"/>
              <a:t>，通过GRANT命令创建具有某种权限的用 户</a:t>
            </a:r>
            <a:endParaRPr lang="zh-CN" altLang="en-US"/>
          </a:p>
          <a:p>
            <a:r>
              <a:rPr lang="zh-CN" altLang="en-US"/>
              <a:t>grant all on mydb.* to NewUserName@HostName identified by "password";</a:t>
            </a:r>
            <a:endParaRPr lang="zh-CN" altLang="en-US"/>
          </a:p>
          <a:p>
            <a:r>
              <a:rPr lang="zh-CN" altLang="en-US"/>
              <a:t>grant usage on *.* to NewUserName@HostName identified by "password”;</a:t>
            </a:r>
            <a:endParaRPr lang="zh-CN" altLang="en-US"/>
          </a:p>
          <a:p>
            <a:r>
              <a:rPr lang="zh-CN" altLang="en-US"/>
              <a:t>grant select,insert,update on mydb.* to NewUserName@HostName identified by "password”;</a:t>
            </a:r>
            <a:endParaRPr lang="zh-CN" altLang="en-US"/>
          </a:p>
          <a:p>
            <a:r>
              <a:rPr lang="zh-CN" altLang="en-US"/>
              <a:t>grant update,delete on mydb.TestTable to NewUserName@HostName identified by "password”;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数据库权限解释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38015" cy="4351655"/>
          </a:xfrm>
        </p:spPr>
        <p:txBody>
          <a:bodyPr>
            <a:normAutofit fontScale="75000"/>
          </a:bodyPr>
          <a:p>
            <a:r>
              <a:rPr lang="zh-CN" altLang="en-US"/>
              <a:t>FILE: 在MySQL服务器上读写文件。</a:t>
            </a:r>
            <a:endParaRPr lang="zh-CN" altLang="en-US"/>
          </a:p>
          <a:p>
            <a:r>
              <a:rPr lang="zh-CN" altLang="en-US"/>
              <a:t>PROCESS: 显示或杀死属于其它用户的服务线程。</a:t>
            </a:r>
            <a:endParaRPr lang="zh-CN" altLang="en-US"/>
          </a:p>
          <a:p>
            <a:r>
              <a:rPr lang="zh-CN" altLang="en-US"/>
              <a:t>RELOAD: 重载访问控制表，刷新日志等。</a:t>
            </a:r>
            <a:endParaRPr lang="zh-CN" altLang="en-US"/>
          </a:p>
          <a:p>
            <a:r>
              <a:rPr lang="zh-CN" altLang="en-US"/>
              <a:t>SHUTDOWN: 关闭MySQL服务。</a:t>
            </a:r>
            <a:endParaRPr lang="zh-CN" altLang="en-US"/>
          </a:p>
          <a:p>
            <a:r>
              <a:rPr lang="zh-CN" altLang="en-US"/>
              <a:t>数据库/数据表/数据列权限：</a:t>
            </a:r>
            <a:endParaRPr lang="zh-CN" altLang="en-US"/>
          </a:p>
          <a:p>
            <a:r>
              <a:rPr lang="zh-CN" altLang="en-US"/>
              <a:t>ALTER: 修改已存在的数据表(例如增加/删除列)和索引。</a:t>
            </a:r>
            <a:endParaRPr lang="zh-CN" altLang="en-US"/>
          </a:p>
          <a:p>
            <a:r>
              <a:rPr lang="zh-CN" altLang="en-US"/>
              <a:t>CREATE: 建立新的数据库或数据表。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22975" y="1825625"/>
            <a:ext cx="443801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DELETE: 删除表的记录。</a:t>
            </a:r>
            <a:endParaRPr lang="zh-CN" altLang="en-US"/>
          </a:p>
          <a:p>
            <a:r>
              <a:rPr lang="zh-CN" altLang="en-US">
                <a:sym typeface="+mn-ea"/>
              </a:rPr>
              <a:t>DROP: 删除数据表或数据库。</a:t>
            </a:r>
            <a:endParaRPr lang="zh-CN" altLang="en-US"/>
          </a:p>
          <a:p>
            <a:r>
              <a:rPr lang="zh-CN" altLang="en-US">
                <a:sym typeface="+mn-ea"/>
              </a:rPr>
              <a:t>INDEX: 建立或删除索引。</a:t>
            </a:r>
            <a:endParaRPr lang="zh-CN" altLang="en-US"/>
          </a:p>
          <a:p>
            <a:r>
              <a:rPr lang="zh-CN" altLang="en-US">
                <a:sym typeface="+mn-ea"/>
              </a:rPr>
              <a:t>INSERT: 增加表的记录。</a:t>
            </a:r>
            <a:endParaRPr lang="zh-CN" altLang="en-US"/>
          </a:p>
          <a:p>
            <a:r>
              <a:rPr lang="zh-CN" altLang="en-US">
                <a:sym typeface="+mn-ea"/>
              </a:rPr>
              <a:t>SELECT: 显示/搜索表的记录。</a:t>
            </a:r>
            <a:endParaRPr lang="zh-CN" altLang="en-US"/>
          </a:p>
          <a:p>
            <a:r>
              <a:rPr lang="zh-CN" altLang="en-US">
                <a:sym typeface="+mn-ea"/>
              </a:rPr>
              <a:t>UPDATE: 修改表中已存在的记录。</a:t>
            </a:r>
            <a:endParaRPr lang="zh-CN" altLang="en-US"/>
          </a:p>
          <a:p>
            <a:r>
              <a:rPr lang="zh-CN" altLang="en-US">
                <a:sym typeface="+mn-ea"/>
              </a:rPr>
              <a:t>特别的权限：</a:t>
            </a:r>
            <a:endParaRPr lang="zh-CN" altLang="en-US"/>
          </a:p>
          <a:p>
            <a:r>
              <a:rPr lang="zh-CN" altLang="en-US">
                <a:sym typeface="+mn-ea"/>
              </a:rPr>
              <a:t>ALL: 允许做任何事(和root一样)。</a:t>
            </a:r>
            <a:endParaRPr lang="zh-CN" altLang="en-US"/>
          </a:p>
          <a:p>
            <a:r>
              <a:rPr lang="zh-CN" altLang="en-US">
                <a:sym typeface="+mn-ea"/>
              </a:rPr>
              <a:t>USAGE: 只允许登录–其它什么也不允许做。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数据库创建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CREATE TABLE `student_info`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`id` bigint(20) unsigned NOT NULL AUTO_INCREMENT COMMENT 'id，主键',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`student_name` varchar(50) COMMENT '学生姓名',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`student_age` int COMMENT '学生年龄',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`student_sex` varchar(10) COMMENT '学生性别',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PRIMARY KEY (`id`)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INSERT INTO `student_info`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(`student_name`, `student_age`,`student_sex`)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VALUES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('葛尧', 17 , '男')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INSERT INTO `student_info`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(`student_name`, `student_age`,`student_sex`)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VALUES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('XH', 23 , '男')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数据库删除、修改数据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1.更改满足条件的字段数据：update 表名 set 字段计算1,字段计算2... where 条件；</a:t>
            </a:r>
            <a:endParaRPr lang="zh-CN" altLang="en-US"/>
          </a:p>
          <a:p>
            <a:r>
              <a:rPr lang="zh-CN" altLang="en-US"/>
              <a:t>2.删除满足条件的数据：delele from 表名 where 条件;</a:t>
            </a:r>
            <a:endParaRPr lang="zh-CN" altLang="en-US"/>
          </a:p>
          <a:p>
            <a:r>
              <a:rPr lang="zh-CN" altLang="en-US"/>
              <a:t>3.删除所有数据：方式一：delete from 表名； 方式二：truncate table 表名； 方式一会逐条进行删除，速度较慢，方式二直接删除，速度快；另外对自增字段，方式一不能重置自增字段的初始位置，方式二可以重置自增字段的其实位置；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76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查找男女最大学生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select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`student_sex`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, max( `student_age` 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from `student_info`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group by `student_sex`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;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477510" y="1825625"/>
            <a:ext cx="61429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查找大于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的学生</a:t>
            </a:r>
            <a:r>
              <a:rPr lang="zh-CN" altLang="en-US">
                <a:sym typeface="+mn-ea"/>
              </a:rPr>
              <a:t>，列出最小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人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select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*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from `student_info`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where `student_age` &gt; 20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order by `student_age` ASC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limit 2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570865" y="167640"/>
            <a:ext cx="10179050" cy="6009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复杂查找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select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`student_sex` as '性别',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`class_name` as '班级',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sum(`student_age`)/count(1) as '使用多个函数组合求成年男学生平均年龄',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avg(`student_age`) as '使用avg函数求成年男学生平均年龄',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sum(`student_age`) as '年龄和',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count(1) as '学生数'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from `student_info`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group by `student_sex`, `class_name`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sum(数字)：聚合函数，对一个组内的所有数据求和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count(任意)：聚合函数，对一个组内的所有数据求个数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avg(数字)：聚合函数，对一个组内的所有数据求平均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1.对数据表重命名：alter table 表名 rename 新表名;</a:t>
            </a:r>
            <a:endParaRPr lang="zh-CN" altLang="en-US"/>
          </a:p>
          <a:p>
            <a:r>
              <a:rPr lang="en-US" altLang="zh-CN"/>
              <a:t>2.增加字段：alter table 表名 add 字段名 字段类型 字段约束; </a:t>
            </a:r>
            <a:endParaRPr lang="en-US" altLang="zh-CN"/>
          </a:p>
          <a:p>
            <a:r>
              <a:rPr lang="en-US" altLang="zh-CN"/>
              <a:t>3.删除字段：alter table 表名 drop 字段名；</a:t>
            </a:r>
            <a:endParaRPr lang="en-US" altLang="zh-CN"/>
          </a:p>
          <a:p>
            <a:r>
              <a:rPr lang="en-US" altLang="zh-CN"/>
              <a:t>4.修改字段类型及约束：alter table 表名 modify 字段名 新类型 新约束;（PS：如不加新约束，会将建表时的约束清空，主键、外键、唯一约束除外）</a:t>
            </a:r>
            <a:endParaRPr lang="en-US" altLang="zh-CN"/>
          </a:p>
          <a:p>
            <a:r>
              <a:rPr lang="en-US" altLang="zh-CN"/>
              <a:t>5.修改字段名称：alter table 表名 change 字段名 新字段名 新字段类型 新约束条件;</a:t>
            </a:r>
            <a:endParaRPr lang="en-US" altLang="zh-CN"/>
          </a:p>
          <a:p>
            <a:r>
              <a:rPr lang="en-US" altLang="zh-CN"/>
              <a:t>6.修改数据库引擎：alter table 表名 engine=;（PS：主要有InnoDB和MyISAM，InnoDB对经常修改表数据友好，MyISAM对经常查询表友好）</a:t>
            </a:r>
            <a:endParaRPr lang="en-US" altLang="zh-CN"/>
          </a:p>
          <a:p>
            <a:r>
              <a:rPr lang="en-US" altLang="zh-CN"/>
              <a:t>7.增加主键：alter table 表名 add primary key(字段名);</a:t>
            </a:r>
            <a:endParaRPr lang="en-US" altLang="zh-CN"/>
          </a:p>
          <a:p>
            <a:r>
              <a:rPr lang="en-US" altLang="zh-CN"/>
              <a:t>8.删除主键：alter table 表名 drop primary key;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/>
            </a:br>
            <a:br>
              <a:rPr lang="zh-CN" altLang="en-US"/>
            </a:br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mysql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数据库（Database）是按照数据结构来组织、存储和管理数据的仓库。</a:t>
            </a:r>
            <a:endParaRPr lang="en-US" altLang="zh-CN"/>
          </a:p>
          <a:p>
            <a:r>
              <a:rPr lang="en-US" altLang="zh-CN"/>
              <a:t>每个数据库都有一个或多个不同的 API 用于创建，访问，管理，搜索和复制所保存的数据。</a:t>
            </a:r>
            <a:endParaRPr lang="en-US" altLang="zh-CN"/>
          </a:p>
          <a:p>
            <a:r>
              <a:rPr lang="en-US" altLang="zh-CN"/>
              <a:t>使用关系型数据库管理系统（RDBMS）来存储和管理大数据量。所谓的关系型数据库，是建立在关系模型基础上的数据库，借助于集合代数等数学概念和方法来处理数据库中的数据。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2125"/>
            <a:ext cx="10515600" cy="5685155"/>
          </a:xfrm>
        </p:spPr>
        <p:txBody>
          <a:bodyPr/>
          <a:p>
            <a:r>
              <a:rPr lang="zh-CN" altLang="en-US"/>
              <a:t>9.增加外键：alter table 表名 add constraint 外键名 foreign kek(字段名) references 主表(主键);</a:t>
            </a:r>
            <a:endParaRPr lang="zh-CN" altLang="en-US"/>
          </a:p>
          <a:p>
            <a:r>
              <a:rPr lang="zh-CN" altLang="en-US"/>
              <a:t>10.删除外键：alter table 表名 drop foreign key 外键名;</a:t>
            </a:r>
            <a:endParaRPr lang="zh-CN" altLang="en-US"/>
          </a:p>
          <a:p>
            <a:r>
              <a:rPr lang="zh-CN" altLang="en-US"/>
              <a:t>11.删除唯一约束：alter table 表名 drop index 字段名;</a:t>
            </a:r>
            <a:endParaRPr lang="zh-CN" altLang="en-US"/>
          </a:p>
          <a:p>
            <a:r>
              <a:rPr lang="zh-CN" altLang="en-US"/>
              <a:t>12.设置自动增长的初始位置：alter table 表名 auto_increment=n;</a:t>
            </a:r>
            <a:endParaRPr lang="zh-CN" altLang="en-US"/>
          </a:p>
          <a:p>
            <a:r>
              <a:rPr lang="en-US" altLang="zh-CN"/>
              <a:t>13.</a:t>
            </a:r>
            <a:r>
              <a:rPr lang="zh-CN" altLang="en-US"/>
              <a:t>加载外部数据到表：Load data local infile ‘数据路径’Into table 表名 Fields terminated by ‘分隔符’Ignored 1 lines；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RDBMS</a:t>
            </a:r>
            <a:r>
              <a:rPr lang="zh-CN" altLang="en-US"/>
              <a:t>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1.数据以表格的形式出现</a:t>
            </a:r>
            <a:endParaRPr lang="zh-CN" altLang="en-US"/>
          </a:p>
          <a:p>
            <a:r>
              <a:rPr lang="zh-CN" altLang="en-US"/>
              <a:t>2.每行为各种记录名称</a:t>
            </a:r>
            <a:endParaRPr lang="zh-CN" altLang="en-US"/>
          </a:p>
          <a:p>
            <a:r>
              <a:rPr lang="zh-CN" altLang="en-US"/>
              <a:t>3.每列为记录名称所对应的数据域</a:t>
            </a:r>
            <a:endParaRPr lang="zh-CN" altLang="en-US"/>
          </a:p>
          <a:p>
            <a:r>
              <a:rPr lang="zh-CN" altLang="en-US"/>
              <a:t>4.许多的行和列组成一张表单</a:t>
            </a:r>
            <a:endParaRPr lang="zh-CN" altLang="en-US"/>
          </a:p>
          <a:p>
            <a:r>
              <a:rPr lang="zh-CN" altLang="en-US"/>
              <a:t>5.若干的表单组成database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数据库: 数据库是一些关联表的集合。</a:t>
            </a:r>
            <a:endParaRPr lang="zh-CN" altLang="en-US"/>
          </a:p>
          <a:p>
            <a:r>
              <a:rPr lang="zh-CN" altLang="en-US"/>
              <a:t>数据表: 表是数据的矩阵。在一个数据库中的表看起来像一个简单的电子表格。</a:t>
            </a:r>
            <a:endParaRPr lang="zh-CN" altLang="en-US"/>
          </a:p>
          <a:p>
            <a:r>
              <a:rPr lang="zh-CN" altLang="en-US"/>
              <a:t>列: 一列(数据元素) 包含了相同类型的数据, 例如邮政编码的数据。</a:t>
            </a:r>
            <a:endParaRPr lang="zh-CN" altLang="en-US"/>
          </a:p>
          <a:p>
            <a:r>
              <a:rPr lang="zh-CN" altLang="en-US"/>
              <a:t>行：一行（=元组，或记录）是一组相关的数据，例如一条用户订阅的数据。</a:t>
            </a:r>
            <a:endParaRPr lang="zh-CN" altLang="en-US"/>
          </a:p>
          <a:p>
            <a:r>
              <a:rPr lang="zh-CN" altLang="en-US"/>
              <a:t>冗余：存储两倍数据，冗余降低了性能，但提高了数据的安全性。</a:t>
            </a:r>
            <a:endParaRPr lang="zh-CN" altLang="en-US"/>
          </a:p>
          <a:p>
            <a:r>
              <a:rPr lang="zh-CN" altLang="en-US"/>
              <a:t>主键：主键是唯一的。一个数据表中只能包含一个主键。你可以使用主键来查询数据。</a:t>
            </a:r>
            <a:endParaRPr lang="zh-CN" altLang="en-US"/>
          </a:p>
          <a:p>
            <a:r>
              <a:rPr lang="zh-CN" altLang="en-US"/>
              <a:t>外键：外键用于关联两个表。</a:t>
            </a:r>
            <a:endParaRPr lang="zh-CN" altLang="en-US"/>
          </a:p>
          <a:p>
            <a:r>
              <a:rPr lang="zh-CN" altLang="en-US"/>
              <a:t>复合键：复合键（组合键）将多个列作为一个索引键，一般用于复合索引。</a:t>
            </a:r>
            <a:endParaRPr lang="zh-CN" altLang="en-US"/>
          </a:p>
          <a:p>
            <a:r>
              <a:rPr lang="zh-CN" altLang="en-US"/>
              <a:t>索引：使用索引可快速访问数据库表中的特定信息。索引是对数据库表中一列或多列的值进行排序的一种结构。类似于书籍的目录。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775335"/>
            <a:ext cx="10515600" cy="1727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9800" y="2774315"/>
            <a:ext cx="104197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如图所示简单数据库：</a:t>
            </a:r>
            <a:endParaRPr lang="zh-CN" altLang="en-US"/>
          </a:p>
          <a:p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列为键，该表只有一个键</a:t>
            </a:r>
            <a:endParaRPr lang="zh-CN" altLang="en-US"/>
          </a:p>
          <a:p>
            <a:r>
              <a:rPr lang="zh-CN" altLang="en-US">
                <a:sym typeface="+mn-ea"/>
              </a:rPr>
              <a:t>横为行，纵为列</a:t>
            </a:r>
            <a:endParaRPr lang="zh-CN" altLang="en-US"/>
          </a:p>
          <a:p>
            <a:r>
              <a:rPr lang="en-US" altLang="zh-CN">
                <a:sym typeface="+mn-ea"/>
              </a:rPr>
              <a:t>student_names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students_age</a:t>
            </a:r>
            <a:r>
              <a:rPr lang="zh-CN" altLang="en-US">
                <a:sym typeface="+mn-ea"/>
              </a:rPr>
              <a:t>为值</a:t>
            </a:r>
            <a:endParaRPr lang="zh-CN" altLang="en-US"/>
          </a:p>
          <a:p>
            <a:r>
              <a:rPr lang="zh-CN" altLang="en-US">
                <a:sym typeface="+mn-ea"/>
              </a:rPr>
              <a:t>第一行为表头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3660"/>
            <a:ext cx="10515600" cy="5050790"/>
          </a:xfrm>
        </p:spPr>
        <p:txBody>
          <a:bodyPr>
            <a:normAutofit fontScale="70000"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InnoDB使用的是B+Tree。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每一个叶子节点都包含指向下一个叶子节点的指针，从而方便叶子节点的范围遍历。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B-Tree通常意味着所有的值都是按顺序存储的，并且每一个叶子页到根的距离相同，很适合查找范围数据。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B-Tree可以对&lt;，&lt;=，=，&gt;，&gt;=，BETWEEN，IN，以及不以通配符开始的LIKE使用索引。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可以利用B-Tree索引进行全关键字、关键字范围和关键字前缀查询，但必须保证按索引的最左边前缀(leftmost prefix of the index)来进行查询。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单列索引，即一个索引只包含单个列，一个表可以有多个单列索引，但这不是组合索引。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组合索引，即一个索包含多个列。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索引优缺点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索引在数据越大的时候越重要。规模小、负载轻的数据库即使没有索引，也能有好的性能， 但是当数据增加的时候，性能就会下降很快。有了索引，对于记录数量很多的表，可以提高查询速度。但索引是占用空间的，索引会影响update insert delete速度</a:t>
            </a:r>
            <a:endParaRPr lang="zh-CN" altLang="en-US"/>
          </a:p>
          <a:p>
            <a:r>
              <a:rPr lang="zh-CN" altLang="en-US"/>
              <a:t>优：索引可以将随机IO变成顺序IO，大大减小了服务器需要扫描的数据量</a:t>
            </a:r>
            <a:endParaRPr lang="zh-CN" altLang="en-US"/>
          </a:p>
          <a:p>
            <a:r>
              <a:rPr lang="zh-CN" altLang="en-US"/>
              <a:t>缺：降低更新表的速度，如对表进行INSERT、UPDATE和DELETE。因为更新表时，MySQL不仅要保存数据，还要保存索引文件。建立索引会占用磁盘空间的索引文件。一般情况这个问题不太严重，但如果你在一个大表上创建了多种组合索引，索引文件的会膨胀很快。如果某个数据列包含许多重复的内容，为它建立索引就没有太大的实际效果。对于非常小的表，大部分情况下简单的全表扫描更高效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8150"/>
            <a:ext cx="10525125" cy="557276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普通索引</a:t>
            </a:r>
            <a:endParaRPr lang="zh-CN" altLang="en-US"/>
          </a:p>
          <a:p>
            <a:r>
              <a:rPr lang="zh-CN" altLang="en-US"/>
              <a:t>创建索引：</a:t>
            </a:r>
            <a:endParaRPr lang="zh-CN" altLang="en-US"/>
          </a:p>
          <a:p>
            <a:r>
              <a:rPr lang="zh-CN" altLang="en-US"/>
              <a:t>CREATE INDEX indexName ON mytable(username(length));</a:t>
            </a:r>
            <a:endParaRPr lang="zh-CN" altLang="en-US"/>
          </a:p>
          <a:p>
            <a:r>
              <a:rPr lang="zh-CN" altLang="en-US"/>
              <a:t>如果是CHAR，VARCHAR类型，length可以小于字段实际长度；如果是BLOB和TEXT类型，必须指定 length</a:t>
            </a:r>
            <a:endParaRPr lang="zh-CN" altLang="en-US"/>
          </a:p>
          <a:p>
            <a:r>
              <a:rPr lang="zh-CN" altLang="en-US"/>
              <a:t>删除索引：</a:t>
            </a:r>
            <a:endParaRPr lang="zh-CN" altLang="en-US"/>
          </a:p>
          <a:p>
            <a:r>
              <a:rPr lang="zh-CN" altLang="en-US"/>
              <a:t>DROP INDEX [indexName] ON mytable;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唯一索引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普通索引允许被索引的数据列包含重复的值。而唯一索引列的值必须唯一，但允许有空值。如果是组合索引，则列值的组合必须唯一。</a:t>
            </a:r>
            <a:endParaRPr lang="zh-CN" altLang="en-US"/>
          </a:p>
          <a:p>
            <a:r>
              <a:rPr lang="zh-CN" altLang="en-US">
                <a:sym typeface="+mn-ea"/>
              </a:rPr>
              <a:t>创建索引</a:t>
            </a:r>
            <a:endParaRPr lang="zh-CN" altLang="en-US"/>
          </a:p>
          <a:p>
            <a:r>
              <a:rPr lang="zh-CN" altLang="en-US">
                <a:sym typeface="+mn-ea"/>
              </a:rPr>
              <a:t>CREATE UNIQUE INDEX indexName ON mytable(username(length))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8530" y="3984625"/>
            <a:ext cx="1053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3705"/>
            <a:ext cx="10515600" cy="5743575"/>
          </a:xfrm>
        </p:spPr>
        <p:txBody>
          <a:bodyPr/>
          <a:p>
            <a:pPr algn="ctr"/>
            <a:r>
              <a:rPr lang="zh-CN" altLang="en-US"/>
              <a:t>主键索引</a:t>
            </a:r>
            <a:endParaRPr lang="zh-CN" altLang="en-US"/>
          </a:p>
          <a:p>
            <a:r>
              <a:rPr lang="zh-CN" altLang="en-US"/>
              <a:t>是一种特殊的唯一索引，不允许有空值。一个表只能有一个主键。一般是在建表的时候同时创建主键索引：</a:t>
            </a:r>
            <a:endParaRPr lang="zh-CN" altLang="en-US"/>
          </a:p>
          <a:p>
            <a:r>
              <a:rPr lang="zh-CN" altLang="en-US"/>
              <a:t>CREATE TABLE mytable(   ID INT NOT NULL,    username VARCHAR(16) NOT NULL,   PRIMARY KEY(ID)   );</a:t>
            </a:r>
            <a:endParaRPr lang="zh-CN" altLang="en-US"/>
          </a:p>
          <a:p>
            <a:pPr algn="ctr"/>
            <a:r>
              <a:rPr lang="zh-CN" altLang="en-US"/>
              <a:t>组合索引</a:t>
            </a:r>
            <a:endParaRPr lang="zh-CN" altLang="en-US"/>
          </a:p>
          <a:p>
            <a:r>
              <a:rPr lang="zh-CN" altLang="en-US"/>
              <a:t>CREATE TABLE mytable( ID INT NOT NULL, username VARCHAR(16) NOT NULL, city VARCHAR(50) NOT NULL, age INT NOT NULL );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21,&quot;width&quot;:165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5165</Words>
  <Application>WPS 演示</Application>
  <PresentationFormat>宽屏</PresentationFormat>
  <Paragraphs>217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root1</cp:lastModifiedBy>
  <cp:revision>2</cp:revision>
  <dcterms:created xsi:type="dcterms:W3CDTF">2020-09-01T07:31:00Z</dcterms:created>
  <dcterms:modified xsi:type="dcterms:W3CDTF">2020-09-01T10:20:19Z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