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4"/>
  </p:notesMasterIdLst>
  <p:handoutMasterIdLst>
    <p:handoutMasterId r:id="rId25"/>
  </p:handoutMasterIdLst>
  <p:sldIdLst>
    <p:sldId id="256" r:id="rId2"/>
    <p:sldId id="257" r:id="rId3"/>
    <p:sldId id="258" r:id="rId4"/>
    <p:sldId id="284" r:id="rId5"/>
    <p:sldId id="283" r:id="rId6"/>
    <p:sldId id="286" r:id="rId7"/>
    <p:sldId id="288" r:id="rId8"/>
    <p:sldId id="289" r:id="rId9"/>
    <p:sldId id="290" r:id="rId10"/>
    <p:sldId id="291" r:id="rId11"/>
    <p:sldId id="292" r:id="rId12"/>
    <p:sldId id="295" r:id="rId13"/>
    <p:sldId id="299" r:id="rId14"/>
    <p:sldId id="296" r:id="rId15"/>
    <p:sldId id="297" r:id="rId16"/>
    <p:sldId id="298" r:id="rId17"/>
    <p:sldId id="300" r:id="rId18"/>
    <p:sldId id="301" r:id="rId19"/>
    <p:sldId id="307" r:id="rId20"/>
    <p:sldId id="304" r:id="rId21"/>
    <p:sldId id="305" r:id="rId22"/>
    <p:sldId id="30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2508"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546885-ED29-48EA-AD0B-070D8BF09A22}" type="datetimeFigureOut">
              <a:rPr lang="zh-CN" altLang="en-US" smtClean="0"/>
              <a:pPr/>
              <a:t>2015/6/10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D10CCF-066E-4626-AB76-24E284A342B2}" type="slidenum">
              <a:rPr lang="zh-CN" altLang="en-US" smtClean="0"/>
              <a:pPr/>
              <a:t>‹#›</a:t>
            </a:fld>
            <a:endParaRPr lang="zh-CN" altLang="en-US"/>
          </a:p>
        </p:txBody>
      </p:sp>
    </p:spTree>
    <p:extLst>
      <p:ext uri="{BB962C8B-B14F-4D97-AF65-F5344CB8AC3E}">
        <p14:creationId xmlns="" xmlns:p14="http://schemas.microsoft.com/office/powerpoint/2010/main" val="121819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CDBD5-C040-4B91-840B-CA97E7E4FDEB}" type="datetimeFigureOut">
              <a:rPr lang="zh-CN" altLang="en-US" smtClean="0"/>
              <a:pPr/>
              <a:t>2015/6/10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038A4-5764-49DC-B8E7-AB55AF457463}" type="slidenum">
              <a:rPr lang="zh-CN" altLang="en-US" smtClean="0"/>
              <a:pPr/>
              <a:t>‹#›</a:t>
            </a:fld>
            <a:endParaRPr lang="zh-CN" altLang="en-US"/>
          </a:p>
        </p:txBody>
      </p:sp>
    </p:spTree>
    <p:extLst>
      <p:ext uri="{BB962C8B-B14F-4D97-AF65-F5344CB8AC3E}">
        <p14:creationId xmlns="" xmlns:p14="http://schemas.microsoft.com/office/powerpoint/2010/main" val="796826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481669"/>
          </a:xfrm>
        </p:spPr>
        <p:txBody>
          <a:bodyPr anchor="b">
            <a:noAutofit/>
          </a:bodyPr>
          <a:lstStyle>
            <a:lvl1pPr algn="ctr">
              <a:defRPr sz="5400">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6D05478-9E35-44AD-BC76-425140D6FE34}" type="slidenum">
              <a:rPr lang="zh-CN" altLang="en-US" smtClean="0"/>
              <a:pPr/>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7239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412136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22759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13942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164768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36792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24327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35652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1072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83977" y="175090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848021"/>
            <a:ext cx="9601196" cy="736940"/>
          </a:xfrm>
        </p:spPr>
        <p:txBody>
          <a:bodyPr/>
          <a:lstStyle>
            <a:lvl1pPr>
              <a:defRPr/>
            </a:lvl1pPr>
          </a:lstStyle>
          <a:p>
            <a:r>
              <a:rPr lang="zh-CN" altLang="en-US" dirty="0" smtClean="0"/>
              <a:t>第</a:t>
            </a:r>
            <a:r>
              <a:rPr lang="en-US" altLang="zh-CN" dirty="0" smtClean="0"/>
              <a:t>1</a:t>
            </a:r>
            <a:r>
              <a:rPr lang="zh-CN" altLang="en-US" dirty="0" smtClean="0"/>
              <a:t>章 操作系统概述</a:t>
            </a:r>
            <a:endParaRPr lang="en-US" dirty="0"/>
          </a:p>
        </p:txBody>
      </p:sp>
      <p:sp>
        <p:nvSpPr>
          <p:cNvPr id="3" name="Content Placeholder 2"/>
          <p:cNvSpPr>
            <a:spLocks noGrp="1"/>
          </p:cNvSpPr>
          <p:nvPr>
            <p:ph idx="1"/>
          </p:nvPr>
        </p:nvSpPr>
        <p:spPr>
          <a:xfrm>
            <a:off x="1295401" y="1916852"/>
            <a:ext cx="9601196" cy="4215724"/>
          </a:xfrm>
        </p:spPr>
        <p:txBody>
          <a:bodyPr/>
          <a:lstStyle>
            <a:lvl1pPr>
              <a:spcBef>
                <a:spcPts val="0"/>
              </a:spcBef>
              <a:defRPr>
                <a:latin typeface="楷体" panose="02010609060101010101" pitchFamily="49" charset="-122"/>
                <a:ea typeface="楷体" panose="02010609060101010101" pitchFamily="49" charset="-122"/>
              </a:defRPr>
            </a:lvl1pPr>
            <a:lvl2pPr>
              <a:spcBef>
                <a:spcPts val="0"/>
              </a:spcBef>
              <a:defRPr>
                <a:latin typeface="楷体" panose="02010609060101010101" pitchFamily="49" charset="-122"/>
                <a:ea typeface="楷体" panose="02010609060101010101" pitchFamily="49" charset="-122"/>
              </a:defRPr>
            </a:lvl2pPr>
            <a:lvl3pPr>
              <a:spcBef>
                <a:spcPts val="0"/>
              </a:spcBef>
              <a:defRPr>
                <a:latin typeface="楷体" panose="02010609060101010101" pitchFamily="49" charset="-122"/>
                <a:ea typeface="楷体" panose="02010609060101010101" pitchFamily="49" charset="-122"/>
              </a:defRPr>
            </a:lvl3pPr>
            <a:lvl4pPr>
              <a:spcBef>
                <a:spcPts val="0"/>
              </a:spcBef>
              <a:defRPr>
                <a:latin typeface="楷体" panose="02010609060101010101" pitchFamily="49" charset="-122"/>
                <a:ea typeface="楷体" panose="02010609060101010101" pitchFamily="49" charset="-122"/>
              </a:defRPr>
            </a:lvl4pPr>
            <a:lvl5pPr>
              <a:spcBef>
                <a:spcPts val="0"/>
              </a:spcBef>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 xmlns:p14="http://schemas.microsoft.com/office/powerpoint/2010/main" val="3150938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282095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26054252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7537748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822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78140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05478-9E35-44AD-BC76-425140D6FE34}" type="slidenum">
              <a:rPr lang="zh-CN" altLang="en-US" smtClean="0"/>
              <a:pPr/>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9363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D8CABF-2ABC-478C-9EDB-4C4563059145}" type="datetimeFigureOut">
              <a:rPr lang="zh-CN" altLang="en-US" smtClean="0"/>
              <a:pPr/>
              <a:t>2015/6/10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254724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D8CABF-2ABC-478C-9EDB-4C4563059145}" type="datetimeFigureOut">
              <a:rPr lang="zh-CN" altLang="en-US" smtClean="0"/>
              <a:pPr/>
              <a:t>2015/6/10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05478-9E35-44AD-BC76-425140D6FE34}" type="slidenum">
              <a:rPr lang="zh-CN" altLang="en-US" smtClean="0"/>
              <a:pPr/>
              <a:t>‹#›</a:t>
            </a:fld>
            <a:endParaRPr lang="zh-CN" altLang="en-US"/>
          </a:p>
        </p:txBody>
      </p:sp>
    </p:spTree>
    <p:extLst>
      <p:ext uri="{BB962C8B-B14F-4D97-AF65-F5344CB8AC3E}">
        <p14:creationId xmlns="" xmlns:p14="http://schemas.microsoft.com/office/powerpoint/2010/main" val="101944953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k:@MSITStore:D:\help\JDK_API_1_6_zh_CN.CHM::/java/util/concurrent/locks/Condi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angtiti.cn:82/index.php?keyword=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线程那点事儿</a:t>
            </a:r>
            <a:endParaRPr lang="zh-CN" altLang="en-US" dirty="0"/>
          </a:p>
        </p:txBody>
      </p:sp>
      <p:sp>
        <p:nvSpPr>
          <p:cNvPr id="3" name="副标题 2"/>
          <p:cNvSpPr>
            <a:spLocks noGrp="1"/>
          </p:cNvSpPr>
          <p:nvPr>
            <p:ph type="subTitle" idx="1"/>
          </p:nvPr>
        </p:nvSpPr>
        <p:spPr/>
        <p:txBody>
          <a:bodyPr/>
          <a:lstStyle/>
          <a:p>
            <a:r>
              <a:rPr lang="en-US" altLang="zh-CN" dirty="0" smtClean="0"/>
              <a:t>58</a:t>
            </a:r>
            <a:r>
              <a:rPr lang="zh-CN" altLang="en-US" dirty="0" smtClean="0"/>
              <a:t>同城信息质量技术部</a:t>
            </a:r>
            <a:endParaRPr lang="en-US" altLang="zh-CN" dirty="0" smtClean="0"/>
          </a:p>
          <a:p>
            <a:r>
              <a:rPr lang="zh-CN" altLang="en-US" dirty="0" smtClean="0"/>
              <a:t>杜标培</a:t>
            </a:r>
            <a:endParaRPr lang="zh-CN" altLang="en-US" dirty="0"/>
          </a:p>
        </p:txBody>
      </p:sp>
    </p:spTree>
    <p:extLst>
      <p:ext uri="{BB962C8B-B14F-4D97-AF65-F5344CB8AC3E}">
        <p14:creationId xmlns="" xmlns:p14="http://schemas.microsoft.com/office/powerpoint/2010/main" val="329622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ThreadLocal</a:t>
            </a:r>
            <a:r>
              <a:rPr lang="zh-CN" altLang="en-US" dirty="0" smtClean="0"/>
              <a:t>深入剖析与使用</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zh-CN" altLang="en-US" b="1" dirty="0" smtClean="0"/>
              <a:t>缺点</a:t>
            </a:r>
            <a:endParaRPr lang="en-US" altLang="zh-CN" b="1" dirty="0" smtClean="0"/>
          </a:p>
          <a:p>
            <a:pPr lvl="1">
              <a:buNone/>
            </a:pPr>
            <a:r>
              <a:rPr lang="en-US" altLang="zh-CN" b="1" dirty="0" smtClean="0"/>
              <a:t> </a:t>
            </a:r>
            <a:r>
              <a:rPr lang="en-US" altLang="zh-CN" dirty="0" smtClean="0"/>
              <a:t>  </a:t>
            </a:r>
            <a:r>
              <a:rPr lang="zh-CN" altLang="en-US" dirty="0" smtClean="0"/>
              <a:t>系统开销大、耗内存、以空间换取时间</a:t>
            </a:r>
            <a:endParaRPr lang="en-US" altLang="zh-CN" dirty="0" smtClean="0"/>
          </a:p>
          <a:p>
            <a:pPr lvl="1"/>
            <a:r>
              <a:rPr lang="zh-CN" altLang="en-US" b="1" dirty="0" smtClean="0"/>
              <a:t>疑问</a:t>
            </a:r>
            <a:endParaRPr lang="en-US" altLang="zh-CN" b="1" dirty="0" smtClean="0"/>
          </a:p>
          <a:p>
            <a:pPr lvl="1">
              <a:buNone/>
            </a:pPr>
            <a:r>
              <a:rPr lang="zh-CN" altLang="en-US" dirty="0" smtClean="0"/>
              <a:t>   </a:t>
            </a:r>
            <a:r>
              <a:rPr lang="en-US" altLang="zh-CN" dirty="0" smtClean="0"/>
              <a:t>1</a:t>
            </a:r>
            <a:r>
              <a:rPr lang="zh-CN" altLang="en-US" dirty="0" smtClean="0"/>
              <a:t>：有一个用户请求就会启动一个线程。而如果</a:t>
            </a:r>
            <a:r>
              <a:rPr lang="en-US" altLang="zh-CN" dirty="0" err="1" smtClean="0"/>
              <a:t>ThreadLocal</a:t>
            </a:r>
            <a:r>
              <a:rPr lang="zh-CN" altLang="en-US" dirty="0" smtClean="0"/>
              <a:t>用的是变量副本，那我们把</a:t>
            </a:r>
            <a:r>
              <a:rPr lang="en-US" altLang="zh-CN" dirty="0" smtClean="0"/>
              <a:t>connection</a:t>
            </a:r>
            <a:r>
              <a:rPr lang="zh-CN" altLang="en-US" dirty="0" smtClean="0"/>
              <a:t>放在</a:t>
            </a:r>
            <a:r>
              <a:rPr lang="en-US" altLang="zh-CN" dirty="0" err="1" smtClean="0"/>
              <a:t>Threadlocal</a:t>
            </a:r>
            <a:r>
              <a:rPr lang="zh-CN" altLang="en-US" dirty="0" smtClean="0"/>
              <a:t>里的话，那么我们的程序只需要一个</a:t>
            </a:r>
            <a:r>
              <a:rPr lang="en-US" altLang="zh-CN" dirty="0" smtClean="0"/>
              <a:t>connection</a:t>
            </a:r>
            <a:r>
              <a:rPr lang="zh-CN" altLang="en-US" dirty="0" smtClean="0"/>
              <a:t>连接数据库就行了，每个线程都是用的</a:t>
            </a:r>
            <a:r>
              <a:rPr lang="en-US" altLang="zh-CN" dirty="0" smtClean="0"/>
              <a:t>connection</a:t>
            </a:r>
            <a:r>
              <a:rPr lang="zh-CN" altLang="en-US" dirty="0" smtClean="0"/>
              <a:t>的一个副本，那为什么还有必要要数据库连接池呢？</a:t>
            </a:r>
            <a:endParaRPr lang="en-US" altLang="zh-CN" dirty="0" smtClean="0"/>
          </a:p>
          <a:p>
            <a:pPr lvl="1">
              <a:buNone/>
            </a:pPr>
            <a:endParaRPr lang="en-US" altLang="zh-CN" dirty="0" smtClean="0"/>
          </a:p>
          <a:p>
            <a:pPr lvl="1">
              <a:buNone/>
            </a:pPr>
            <a:r>
              <a:rPr lang="en-US" altLang="zh-CN" dirty="0" smtClean="0"/>
              <a:t>   2:</a:t>
            </a:r>
            <a:r>
              <a:rPr lang="zh-CN" altLang="en-US" dirty="0" smtClean="0"/>
              <a:t>既然</a:t>
            </a:r>
            <a:r>
              <a:rPr lang="en-US" altLang="zh-CN" dirty="0" err="1" smtClean="0"/>
              <a:t>ThreadLocal</a:t>
            </a:r>
            <a:r>
              <a:rPr lang="zh-CN" altLang="en-US" dirty="0" smtClean="0"/>
              <a:t>当当前线程中没有时去新建一个新的，有的话就用当前线程中的，那数据库连接池已经有了这种功能啊，还要</a:t>
            </a:r>
            <a:r>
              <a:rPr lang="en-US" altLang="zh-CN" dirty="0" err="1" smtClean="0"/>
              <a:t>ThreadLocal</a:t>
            </a:r>
            <a:r>
              <a:rPr lang="zh-CN" altLang="en-US" dirty="0" smtClean="0"/>
              <a:t>干什么？</a:t>
            </a:r>
            <a:endParaRPr lang="en-US" altLang="zh-CN" dirty="0" smtClean="0"/>
          </a:p>
          <a:p>
            <a:pPr lvl="1">
              <a:buNone/>
            </a:pPr>
            <a:r>
              <a:rPr lang="en-US" altLang="zh-CN" dirty="0" smtClean="0"/>
              <a:t>   </a:t>
            </a:r>
          </a:p>
          <a:p>
            <a:pPr lvl="1"/>
            <a:endParaRPr lang="en-US" altLang="zh-CN" b="1"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3" name="内容占位符 2"/>
          <p:cNvSpPr>
            <a:spLocks noGrp="1"/>
          </p:cNvSpPr>
          <p:nvPr>
            <p:ph idx="1"/>
          </p:nvPr>
        </p:nvSpPr>
        <p:spPr>
          <a:xfrm>
            <a:off x="1295401" y="1916852"/>
            <a:ext cx="9279193" cy="4215724"/>
          </a:xfrm>
        </p:spPr>
        <p:txBody>
          <a:bodyPr>
            <a:normAutofit fontScale="32500" lnSpcReduction="20000"/>
          </a:bodyPr>
          <a:lstStyle/>
          <a:p>
            <a:pPr lvl="1"/>
            <a:r>
              <a:rPr lang="zh-CN" altLang="en-US" sz="7200" b="1" dirty="0" smtClean="0"/>
              <a:t>并发编程</a:t>
            </a:r>
            <a:r>
              <a:rPr lang="en-US" altLang="zh-CN" sz="7200" b="1" dirty="0" smtClean="0"/>
              <a:t>-</a:t>
            </a:r>
            <a:r>
              <a:rPr lang="zh-CN" altLang="en-US" sz="7200" b="1" dirty="0" smtClean="0"/>
              <a:t>锁</a:t>
            </a:r>
            <a:endParaRPr lang="en-US" altLang="zh-CN" sz="7200" b="1" dirty="0" smtClean="0"/>
          </a:p>
          <a:p>
            <a:pPr lvl="1">
              <a:buNone/>
            </a:pPr>
            <a:r>
              <a:rPr lang="en-US" altLang="zh-CN" sz="7200" dirty="0" smtClean="0"/>
              <a:t>   synchronized </a:t>
            </a:r>
          </a:p>
          <a:p>
            <a:pPr lvl="1">
              <a:buNone/>
            </a:pPr>
            <a:r>
              <a:rPr lang="en-US" altLang="zh-CN" sz="7200" dirty="0" smtClean="0"/>
              <a:t>    </a:t>
            </a:r>
            <a:r>
              <a:rPr lang="zh-CN" altLang="en-US" sz="7200" dirty="0" smtClean="0"/>
              <a:t> </a:t>
            </a:r>
            <a:r>
              <a:rPr lang="en-US" altLang="zh-CN" sz="7200" dirty="0" smtClean="0"/>
              <a:t>Java</a:t>
            </a:r>
            <a:r>
              <a:rPr lang="zh-CN" altLang="en-US" sz="7200" dirty="0" smtClean="0"/>
              <a:t>语言的关键字，当它用来修饰一个方法或者一个代码块的时候，能够保证在同一时刻最多只有一个线程执行该段代码。</a:t>
            </a:r>
            <a:endParaRPr lang="en-US" altLang="zh-CN" sz="7200" dirty="0" smtClean="0"/>
          </a:p>
          <a:p>
            <a:pPr lvl="1"/>
            <a:r>
              <a:rPr lang="en-US" altLang="zh-CN" sz="7200" b="1" dirty="0" smtClean="0"/>
              <a:t>  </a:t>
            </a:r>
            <a:r>
              <a:rPr lang="zh-CN" altLang="en-US" sz="7200" b="1" dirty="0" smtClean="0"/>
              <a:t>同步方法</a:t>
            </a:r>
            <a:r>
              <a:rPr lang="en-US" altLang="zh-CN" sz="7200" b="1" dirty="0" smtClean="0"/>
              <a:t> </a:t>
            </a:r>
          </a:p>
          <a:p>
            <a:pPr lvl="1">
              <a:buNone/>
            </a:pPr>
            <a:r>
              <a:rPr lang="en-US" altLang="zh-CN" sz="7200" dirty="0" smtClean="0"/>
              <a:t>    </a:t>
            </a:r>
            <a:r>
              <a:rPr lang="zh-CN" altLang="en-US" sz="7200" dirty="0" smtClean="0"/>
              <a:t>同实例同步方法调用</a:t>
            </a:r>
            <a:endParaRPr lang="en-US" altLang="zh-CN" sz="7200" dirty="0" smtClean="0"/>
          </a:p>
          <a:p>
            <a:pPr lvl="1">
              <a:buNone/>
            </a:pPr>
            <a:r>
              <a:rPr lang="en-US" altLang="zh-CN" sz="7200" dirty="0" smtClean="0"/>
              <a:t>    </a:t>
            </a:r>
            <a:r>
              <a:rPr lang="zh-CN" altLang="en-US" sz="7200" dirty="0" smtClean="0"/>
              <a:t>不同实例同步方法调用</a:t>
            </a:r>
            <a:endParaRPr lang="en-US" altLang="zh-CN" sz="7200" dirty="0" smtClean="0"/>
          </a:p>
          <a:p>
            <a:pPr lvl="1">
              <a:buNone/>
            </a:pPr>
            <a:r>
              <a:rPr lang="en-US" altLang="zh-CN" sz="7200" dirty="0" smtClean="0"/>
              <a:t>    </a:t>
            </a:r>
            <a:r>
              <a:rPr lang="zh-CN" altLang="en-US" sz="7200" dirty="0" smtClean="0"/>
              <a:t>静态同步与异步</a:t>
            </a:r>
            <a:endParaRPr lang="en-US" altLang="zh-CN" sz="7200" dirty="0" smtClean="0"/>
          </a:p>
          <a:p>
            <a:pPr lvl="1"/>
            <a:r>
              <a:rPr lang="en-US" altLang="zh-CN" sz="7200" b="1" dirty="0" smtClean="0"/>
              <a:t>  </a:t>
            </a:r>
            <a:r>
              <a:rPr lang="zh-CN" altLang="en-US" sz="7200" b="1" dirty="0" smtClean="0"/>
              <a:t>同步代码块</a:t>
            </a:r>
            <a:endParaRPr lang="en-US" altLang="zh-CN" sz="7200" b="1" dirty="0" smtClean="0"/>
          </a:p>
          <a:p>
            <a:pPr lvl="1">
              <a:buNone/>
            </a:pPr>
            <a:r>
              <a:rPr lang="zh-CN" altLang="en-US" sz="7200" dirty="0" smtClean="0"/>
              <a:t>     对象在锁定代码段中被修改，则这个锁也就消失</a:t>
            </a:r>
            <a:endParaRPr lang="en-US" altLang="zh-CN" sz="7200" dirty="0" smtClean="0"/>
          </a:p>
          <a:p>
            <a:pPr lvl="1">
              <a:buNone/>
            </a:pPr>
            <a:r>
              <a:rPr lang="zh-CN" altLang="en-US" sz="7200" dirty="0" smtClean="0"/>
              <a:t>     生产者与消费者举例</a:t>
            </a:r>
            <a:endParaRPr lang="en-US" altLang="zh-CN" sz="7200" b="1"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zh-CN" altLang="en-US" sz="2400" b="1" dirty="0" smtClean="0"/>
              <a:t>并发编程</a:t>
            </a:r>
            <a:r>
              <a:rPr lang="en-US" altLang="zh-CN" sz="2400" b="1" dirty="0" smtClean="0"/>
              <a:t>-</a:t>
            </a:r>
            <a:r>
              <a:rPr lang="zh-CN" altLang="en-US" sz="2400" b="1" dirty="0" smtClean="0"/>
              <a:t>锁</a:t>
            </a:r>
            <a:endParaRPr lang="en-US" altLang="zh-CN" sz="2400" b="1" dirty="0" smtClean="0"/>
          </a:p>
          <a:p>
            <a:pPr lvl="1">
              <a:buNone/>
            </a:pPr>
            <a:r>
              <a:rPr lang="en-US" altLang="zh-CN" sz="2400" dirty="0" smtClean="0"/>
              <a:t>   lock </a:t>
            </a:r>
          </a:p>
          <a:p>
            <a:pPr lvl="1">
              <a:buNone/>
            </a:pPr>
            <a:r>
              <a:rPr lang="zh-CN" altLang="en-US" dirty="0" smtClean="0"/>
              <a:t>          实现提供了比使用 </a:t>
            </a:r>
            <a:r>
              <a:rPr lang="en-US" altLang="zh-CN" dirty="0" smtClean="0"/>
              <a:t>synchronized </a:t>
            </a:r>
            <a:r>
              <a:rPr lang="zh-CN" altLang="en-US" dirty="0" smtClean="0"/>
              <a:t>方法和语句可获得的更广泛的锁定操作。此实现允许更灵活的结构，可以具有差别很大的属性，可以支持多个相关的 </a:t>
            </a:r>
            <a:r>
              <a:rPr lang="en-US" altLang="zh-CN" dirty="0" smtClean="0">
                <a:hlinkClick r:id="rId2" action="ppaction://hlinkfile" tooltip="java.util.concurrent.locks 中的接口"/>
              </a:rPr>
              <a:t>Condition</a:t>
            </a:r>
            <a:r>
              <a:rPr lang="zh-CN" altLang="en-US" dirty="0" smtClean="0"/>
              <a:t> 对象。 </a:t>
            </a:r>
            <a:endParaRPr lang="en-US" altLang="zh-CN" dirty="0" smtClean="0"/>
          </a:p>
          <a:p>
            <a:pPr lvl="1">
              <a:buNone/>
            </a:pPr>
            <a:r>
              <a:rPr lang="en-US" altLang="zh-CN" dirty="0" smtClean="0"/>
              <a:t>   </a:t>
            </a:r>
            <a:r>
              <a:rPr lang="zh-CN" altLang="en-US" dirty="0" smtClean="0"/>
              <a:t>特性：</a:t>
            </a:r>
            <a:endParaRPr lang="en-US" altLang="zh-CN" dirty="0" smtClean="0"/>
          </a:p>
          <a:p>
            <a:pPr lvl="1">
              <a:buNone/>
            </a:pPr>
            <a:r>
              <a:rPr lang="zh-CN" altLang="en-US" dirty="0" smtClean="0"/>
              <a:t>     在不同的作用范围内获取和释放</a:t>
            </a:r>
            <a:endParaRPr lang="en-US" altLang="zh-CN" dirty="0" smtClean="0"/>
          </a:p>
          <a:p>
            <a:pPr lvl="1">
              <a:buNone/>
            </a:pPr>
            <a:r>
              <a:rPr lang="zh-CN" altLang="en-US" dirty="0" smtClean="0"/>
              <a:t>     以任何顺序获取和释放多个锁</a:t>
            </a:r>
            <a:endParaRPr lang="en-US" altLang="zh-CN" dirty="0" smtClean="0"/>
          </a:p>
          <a:p>
            <a:pPr lvl="1">
              <a:buNone/>
            </a:pPr>
            <a:r>
              <a:rPr lang="en-US" altLang="zh-CN" dirty="0" smtClean="0"/>
              <a:t>   </a:t>
            </a:r>
            <a:r>
              <a:rPr lang="en-US" altLang="zh-CN" dirty="0" err="1" smtClean="0"/>
              <a:t>eg</a:t>
            </a:r>
            <a:r>
              <a:rPr lang="en-US" altLang="zh-CN" dirty="0" smtClean="0"/>
              <a:t>:</a:t>
            </a:r>
          </a:p>
          <a:p>
            <a:pPr lvl="1">
              <a:buNone/>
            </a:pPr>
            <a:r>
              <a:rPr lang="zh-CN" altLang="en-US" dirty="0" smtClean="0"/>
              <a:t>    获取节点 </a:t>
            </a:r>
            <a:r>
              <a:rPr lang="en-US" altLang="zh-CN" dirty="0" smtClean="0"/>
              <a:t>A </a:t>
            </a:r>
            <a:r>
              <a:rPr lang="zh-CN" altLang="en-US" dirty="0" smtClean="0"/>
              <a:t>的锁，然后再获取节点 </a:t>
            </a:r>
            <a:r>
              <a:rPr lang="en-US" altLang="zh-CN" dirty="0" smtClean="0"/>
              <a:t>B </a:t>
            </a:r>
            <a:r>
              <a:rPr lang="zh-CN" altLang="en-US" dirty="0" smtClean="0"/>
              <a:t>的锁，然后释放 </a:t>
            </a:r>
            <a:r>
              <a:rPr lang="en-US" altLang="zh-CN" dirty="0" smtClean="0"/>
              <a:t>A </a:t>
            </a:r>
            <a:r>
              <a:rPr lang="zh-CN" altLang="en-US" dirty="0" smtClean="0"/>
              <a:t>并获取 </a:t>
            </a:r>
            <a:r>
              <a:rPr lang="en-US" altLang="zh-CN" dirty="0" smtClean="0"/>
              <a:t>C</a:t>
            </a:r>
            <a:r>
              <a:rPr lang="zh-CN" altLang="en-US" dirty="0" smtClean="0"/>
              <a:t>，然后释放 </a:t>
            </a:r>
            <a:r>
              <a:rPr lang="en-US" altLang="zh-CN" dirty="0" smtClean="0"/>
              <a:t>B </a:t>
            </a:r>
            <a:r>
              <a:rPr lang="zh-CN" altLang="en-US" dirty="0" smtClean="0"/>
              <a:t>并获取 </a:t>
            </a:r>
            <a:r>
              <a:rPr lang="en-US" altLang="zh-CN" dirty="0" smtClean="0"/>
              <a:t>D</a:t>
            </a:r>
            <a:r>
              <a:rPr lang="zh-CN" altLang="en-US" dirty="0" smtClean="0"/>
              <a:t>，依此类推</a:t>
            </a:r>
            <a:endParaRPr lang="en-US" altLang="zh-CN" dirty="0" smtClean="0"/>
          </a:p>
          <a:p>
            <a:pPr lvl="2"/>
            <a:endParaRPr lang="en-US" altLang="zh-CN" dirty="0" smtClean="0"/>
          </a:p>
          <a:p>
            <a:pPr lvl="2"/>
            <a:endParaRPr lang="en-US" altLang="zh-CN" dirty="0" smtClean="0"/>
          </a:p>
          <a:p>
            <a:pPr lvl="1"/>
            <a:endParaRPr lang="zh-CN" altLang="en-US" dirty="0"/>
          </a:p>
        </p:txBody>
      </p:sp>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7" name="内容占位符 2"/>
          <p:cNvSpPr>
            <a:spLocks noGrp="1"/>
          </p:cNvSpPr>
          <p:nvPr>
            <p:ph idx="1"/>
          </p:nvPr>
        </p:nvSpPr>
        <p:spPr>
          <a:xfrm>
            <a:off x="1295401" y="1916852"/>
            <a:ext cx="9279193" cy="4215724"/>
          </a:xfrm>
        </p:spPr>
        <p:txBody>
          <a:bodyPr>
            <a:normAutofit/>
          </a:bodyPr>
          <a:lstStyle/>
          <a:p>
            <a:pPr lvl="1"/>
            <a:r>
              <a:rPr lang="zh-CN" altLang="en-US" sz="2400" b="1" dirty="0" smtClean="0"/>
              <a:t>单例模式中对多线程的考虑</a:t>
            </a:r>
            <a:endParaRPr lang="en-US" altLang="zh-CN" sz="2400" b="1" dirty="0" smtClean="0"/>
          </a:p>
          <a:p>
            <a:pPr lvl="1"/>
            <a:endParaRPr lang="en-US" altLang="zh-CN" dirty="0" smtClean="0"/>
          </a:p>
          <a:p>
            <a:pPr lvl="1">
              <a:buNone/>
            </a:pPr>
            <a:r>
              <a:rPr lang="en-US" altLang="zh-CN" dirty="0" smtClean="0"/>
              <a:t>  </a:t>
            </a:r>
          </a:p>
          <a:p>
            <a:pPr lvl="1">
              <a:buNone/>
            </a:pPr>
            <a:r>
              <a:rPr lang="en-US" altLang="zh-CN" dirty="0" smtClean="0"/>
              <a:t> </a:t>
            </a:r>
          </a:p>
          <a:p>
            <a:pPr lvl="1">
              <a:buNone/>
            </a:pPr>
            <a:r>
              <a:rPr lang="en-US" altLang="zh-CN" dirty="0" smtClean="0"/>
              <a:t>   </a:t>
            </a:r>
          </a:p>
          <a:p>
            <a:pPr lvl="1"/>
            <a:endParaRPr lang="en-US" altLang="zh-CN" b="1"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pic>
        <p:nvPicPr>
          <p:cNvPr id="8" name="图片 7" descr="singleton.jpg"/>
          <p:cNvPicPr>
            <a:picLocks noChangeAspect="1"/>
          </p:cNvPicPr>
          <p:nvPr/>
        </p:nvPicPr>
        <p:blipFill>
          <a:blip r:embed="rId2" cstate="print"/>
          <a:stretch>
            <a:fillRect/>
          </a:stretch>
        </p:blipFill>
        <p:spPr>
          <a:xfrm>
            <a:off x="2038810" y="2433790"/>
            <a:ext cx="7606635" cy="3745783"/>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zh-CN" altLang="en-US" sz="2400" b="1" dirty="0" smtClean="0"/>
              <a:t>并发编程</a:t>
            </a:r>
            <a:r>
              <a:rPr lang="en-US" altLang="zh-CN" sz="2400" b="1" dirty="0" smtClean="0"/>
              <a:t>-</a:t>
            </a:r>
            <a:r>
              <a:rPr lang="zh-CN" altLang="en-US" sz="2400" b="1" dirty="0" smtClean="0"/>
              <a:t>允许读并发、不允许写并发</a:t>
            </a:r>
            <a:endParaRPr lang="en-US" altLang="zh-CN" sz="2400" b="1" dirty="0" smtClean="0"/>
          </a:p>
          <a:p>
            <a:pPr lvl="1">
              <a:buNone/>
            </a:pPr>
            <a:r>
              <a:rPr lang="en-US" altLang="zh-CN" sz="2400" dirty="0" smtClean="0"/>
              <a:t>  </a:t>
            </a:r>
            <a:endParaRPr lang="en-US" altLang="zh-CN" dirty="0" smtClean="0"/>
          </a:p>
          <a:p>
            <a:pPr lvl="2"/>
            <a:endParaRPr lang="en-US" altLang="zh-CN" dirty="0" smtClean="0"/>
          </a:p>
          <a:p>
            <a:pPr lvl="1"/>
            <a:r>
              <a:rPr lang="zh-CN" altLang="en-US" dirty="0" smtClean="0"/>
              <a:t>读取锁可多个</a:t>
            </a:r>
            <a:endParaRPr lang="en-US" altLang="zh-CN" dirty="0" smtClean="0"/>
          </a:p>
          <a:p>
            <a:pPr lvl="1">
              <a:buNone/>
            </a:pPr>
            <a:r>
              <a:rPr lang="en-US" altLang="zh-CN" dirty="0" smtClean="0"/>
              <a:t>  </a:t>
            </a:r>
            <a:r>
              <a:rPr lang="zh-CN" altLang="en-US" dirty="0" smtClean="0"/>
              <a:t>线程同时保持</a:t>
            </a:r>
            <a:endParaRPr lang="en-US" altLang="zh-CN" dirty="0" smtClean="0"/>
          </a:p>
          <a:p>
            <a:pPr lvl="1">
              <a:buNone/>
            </a:pPr>
            <a:endParaRPr lang="en-US" altLang="zh-CN" dirty="0" smtClean="0"/>
          </a:p>
          <a:p>
            <a:pPr lvl="1">
              <a:buFont typeface="Arial"/>
              <a:buNone/>
            </a:pPr>
            <a:r>
              <a:rPr lang="zh-CN" altLang="en-US" dirty="0" smtClean="0"/>
              <a:t>写入锁是独占的</a:t>
            </a:r>
            <a:endParaRPr lang="zh-CN" altLang="en-US" dirty="0"/>
          </a:p>
        </p:txBody>
      </p:sp>
      <p:pic>
        <p:nvPicPr>
          <p:cNvPr id="4" name="图片 3" descr="readwrite.jpg"/>
          <p:cNvPicPr>
            <a:picLocks noChangeAspect="1"/>
          </p:cNvPicPr>
          <p:nvPr/>
        </p:nvPicPr>
        <p:blipFill>
          <a:blip r:embed="rId2" cstate="print"/>
          <a:stretch>
            <a:fillRect/>
          </a:stretch>
        </p:blipFill>
        <p:spPr>
          <a:xfrm>
            <a:off x="3668966" y="2430104"/>
            <a:ext cx="7715250" cy="3690477"/>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zh-CN" altLang="en-US" sz="2400" b="1" dirty="0" smtClean="0"/>
              <a:t>并发编程</a:t>
            </a:r>
            <a:r>
              <a:rPr lang="en-US" altLang="zh-CN" sz="2400" b="1" dirty="0" smtClean="0"/>
              <a:t>-</a:t>
            </a:r>
            <a:r>
              <a:rPr lang="zh-CN" altLang="en-US" sz="2400" b="1" dirty="0" smtClean="0"/>
              <a:t>计时器</a:t>
            </a:r>
            <a:endParaRPr lang="en-US" altLang="zh-CN" sz="2400" b="1" dirty="0" smtClean="0"/>
          </a:p>
          <a:p>
            <a:pPr lvl="1">
              <a:buNone/>
            </a:pPr>
            <a:r>
              <a:rPr lang="en-US" altLang="zh-CN" sz="2400" dirty="0" smtClean="0"/>
              <a:t> </a:t>
            </a:r>
            <a:r>
              <a:rPr lang="zh-CN" altLang="en-US" sz="2400" dirty="0" smtClean="0"/>
              <a:t>参数</a:t>
            </a:r>
            <a:r>
              <a:rPr lang="en-US" altLang="zh-CN" sz="2400" dirty="0" smtClean="0"/>
              <a:t>1</a:t>
            </a:r>
            <a:r>
              <a:rPr lang="zh-CN" altLang="en-US" sz="2400" dirty="0" smtClean="0"/>
              <a:t>：</a:t>
            </a:r>
            <a:endParaRPr lang="en-US" altLang="zh-CN" sz="2400" dirty="0" smtClean="0"/>
          </a:p>
          <a:p>
            <a:pPr lvl="1">
              <a:buNone/>
            </a:pPr>
            <a:r>
              <a:rPr lang="en-US" altLang="zh-CN" sz="2400" dirty="0" smtClean="0"/>
              <a:t>  </a:t>
            </a:r>
            <a:r>
              <a:rPr lang="en-US" altLang="zh-CN" dirty="0" err="1" smtClean="0"/>
              <a:t>TimerTask</a:t>
            </a:r>
            <a:r>
              <a:rPr lang="en-US" altLang="zh-CN" dirty="0" smtClean="0"/>
              <a:t>,</a:t>
            </a:r>
            <a:r>
              <a:rPr lang="zh-CN" altLang="en-US" dirty="0" smtClean="0"/>
              <a:t>并实现</a:t>
            </a:r>
            <a:r>
              <a:rPr lang="en-US" altLang="zh-CN" dirty="0" smtClean="0"/>
              <a:t>run() </a:t>
            </a:r>
            <a:r>
              <a:rPr lang="zh-CN" altLang="en-US" dirty="0" smtClean="0"/>
              <a:t>方法</a:t>
            </a:r>
            <a:endParaRPr lang="en-US" altLang="zh-CN" dirty="0" smtClean="0"/>
          </a:p>
          <a:p>
            <a:pPr lvl="1">
              <a:buNone/>
            </a:pPr>
            <a:r>
              <a:rPr lang="zh-CN" altLang="en-US" dirty="0" smtClean="0"/>
              <a:t>  调用 </a:t>
            </a:r>
            <a:r>
              <a:rPr lang="en-US" altLang="zh-CN" dirty="0" smtClean="0"/>
              <a:t>schedule() </a:t>
            </a:r>
            <a:r>
              <a:rPr lang="zh-CN" altLang="en-US" dirty="0" smtClean="0"/>
              <a:t>方法后，</a:t>
            </a:r>
            <a:endParaRPr lang="en-US" altLang="zh-CN" dirty="0" smtClean="0"/>
          </a:p>
          <a:p>
            <a:pPr lvl="1">
              <a:buNone/>
            </a:pPr>
            <a:r>
              <a:rPr lang="zh-CN" altLang="en-US" dirty="0" smtClean="0"/>
              <a:t> 参数</a:t>
            </a:r>
            <a:r>
              <a:rPr lang="en-US" altLang="zh-CN" dirty="0" smtClean="0"/>
              <a:t>2</a:t>
            </a:r>
            <a:r>
              <a:rPr lang="zh-CN" altLang="en-US" dirty="0" smtClean="0"/>
              <a:t>：</a:t>
            </a:r>
            <a:endParaRPr lang="en-US" altLang="zh-CN" dirty="0" smtClean="0"/>
          </a:p>
          <a:p>
            <a:pPr lvl="1">
              <a:buNone/>
            </a:pPr>
            <a:r>
              <a:rPr lang="zh-CN" altLang="en-US" dirty="0" smtClean="0"/>
              <a:t>  要等待这么长的时间才可以</a:t>
            </a:r>
            <a:endParaRPr lang="en-US" altLang="zh-CN" dirty="0" smtClean="0"/>
          </a:p>
          <a:p>
            <a:pPr lvl="1">
              <a:buNone/>
            </a:pPr>
            <a:r>
              <a:rPr lang="zh-CN" altLang="en-US" dirty="0" smtClean="0"/>
              <a:t>  第一次执行</a:t>
            </a:r>
            <a:r>
              <a:rPr lang="en-US" altLang="zh-CN" dirty="0" smtClean="0"/>
              <a:t>run() </a:t>
            </a:r>
            <a:r>
              <a:rPr lang="zh-CN" altLang="en-US" dirty="0" smtClean="0"/>
              <a:t>方法。</a:t>
            </a:r>
            <a:endParaRPr lang="en-US" altLang="zh-CN" dirty="0" smtClean="0"/>
          </a:p>
          <a:p>
            <a:pPr lvl="1">
              <a:buNone/>
            </a:pPr>
            <a:r>
              <a:rPr lang="zh-CN" altLang="en-US" dirty="0" smtClean="0"/>
              <a:t> 参数</a:t>
            </a:r>
            <a:r>
              <a:rPr lang="en-US" altLang="zh-CN" dirty="0" smtClean="0"/>
              <a:t>3</a:t>
            </a:r>
            <a:r>
              <a:rPr lang="zh-CN" altLang="en-US" dirty="0" smtClean="0"/>
              <a:t>：</a:t>
            </a:r>
            <a:endParaRPr lang="en-US" altLang="zh-CN" dirty="0" smtClean="0"/>
          </a:p>
          <a:p>
            <a:pPr lvl="1">
              <a:buNone/>
            </a:pPr>
            <a:r>
              <a:rPr lang="zh-CN" altLang="en-US" dirty="0" smtClean="0"/>
              <a:t>第一次调用之后，从第二次开始</a:t>
            </a:r>
            <a:endParaRPr lang="en-US" altLang="zh-CN" dirty="0" smtClean="0"/>
          </a:p>
          <a:p>
            <a:pPr lvl="1">
              <a:buNone/>
            </a:pPr>
            <a:r>
              <a:rPr lang="zh-CN" altLang="en-US" dirty="0" smtClean="0"/>
              <a:t>每隔多长的时间调用一次 </a:t>
            </a:r>
            <a:r>
              <a:rPr lang="en-US" altLang="zh-CN" dirty="0" smtClean="0"/>
              <a:t>run() </a:t>
            </a:r>
            <a:r>
              <a:rPr lang="zh-CN" altLang="en-US" dirty="0" smtClean="0"/>
              <a:t>方法</a:t>
            </a:r>
            <a:endParaRPr lang="en-US" altLang="zh-CN" dirty="0" smtClean="0"/>
          </a:p>
        </p:txBody>
      </p:sp>
      <p:pic>
        <p:nvPicPr>
          <p:cNvPr id="5" name="图片 4" descr="timer.jpg"/>
          <p:cNvPicPr>
            <a:picLocks noChangeAspect="1"/>
          </p:cNvPicPr>
          <p:nvPr/>
        </p:nvPicPr>
        <p:blipFill>
          <a:blip r:embed="rId2" cstate="print"/>
          <a:stretch>
            <a:fillRect/>
          </a:stretch>
        </p:blipFill>
        <p:spPr>
          <a:xfrm>
            <a:off x="5636187" y="1813436"/>
            <a:ext cx="5262871" cy="3467100"/>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多线程高级并发编程</a:t>
            </a:r>
            <a:endParaRPr lang="zh-CN" altLang="en-US" dirty="0"/>
          </a:p>
        </p:txBody>
      </p:sp>
      <p:sp>
        <p:nvSpPr>
          <p:cNvPr id="3" name="内容占位符 2"/>
          <p:cNvSpPr>
            <a:spLocks noGrp="1"/>
          </p:cNvSpPr>
          <p:nvPr>
            <p:ph idx="1"/>
          </p:nvPr>
        </p:nvSpPr>
        <p:spPr>
          <a:xfrm>
            <a:off x="1295401" y="1916852"/>
            <a:ext cx="9279193" cy="4215724"/>
          </a:xfrm>
        </p:spPr>
        <p:txBody>
          <a:bodyPr>
            <a:normAutofit lnSpcReduction="10000"/>
          </a:bodyPr>
          <a:lstStyle/>
          <a:p>
            <a:pPr lvl="1"/>
            <a:r>
              <a:rPr lang="zh-CN" altLang="en-US" sz="2400" b="1" dirty="0" smtClean="0"/>
              <a:t>并发编程</a:t>
            </a:r>
            <a:r>
              <a:rPr lang="en-US" altLang="zh-CN" sz="2400" b="1" dirty="0" smtClean="0"/>
              <a:t>-</a:t>
            </a:r>
            <a:r>
              <a:rPr lang="en-US" altLang="zh-CN" sz="2400" b="1" dirty="0" err="1" smtClean="0"/>
              <a:t>CyclicBarrier</a:t>
            </a:r>
            <a:endParaRPr lang="en-US" altLang="zh-CN" sz="2400" b="1" dirty="0" smtClean="0"/>
          </a:p>
          <a:p>
            <a:pPr lvl="1">
              <a:buNone/>
            </a:pPr>
            <a:r>
              <a:rPr lang="zh-CN" altLang="en-US" sz="2400" dirty="0" smtClean="0"/>
              <a:t>     一组线程相互等待，直到最后一个线程执行完某一阶段任务后，他们才会一起向下执行。</a:t>
            </a:r>
            <a:endParaRPr lang="en-US" altLang="zh-CN" sz="2400" dirty="0" smtClean="0"/>
          </a:p>
          <a:p>
            <a:pPr lvl="1">
              <a:buNone/>
            </a:pPr>
            <a:endParaRPr lang="en-US" altLang="zh-CN" sz="2400" b="1" dirty="0" smtClean="0"/>
          </a:p>
          <a:p>
            <a:pPr lvl="1"/>
            <a:r>
              <a:rPr lang="zh-CN" altLang="en-US" sz="2400" b="1" dirty="0" smtClean="0"/>
              <a:t>并发编程</a:t>
            </a:r>
            <a:r>
              <a:rPr lang="en-US" altLang="zh-CN" sz="2400" b="1" dirty="0" smtClean="0"/>
              <a:t>-</a:t>
            </a:r>
            <a:r>
              <a:rPr lang="en-US" altLang="zh-CN" sz="2400" b="1" dirty="0" err="1" smtClean="0"/>
              <a:t>CountDownLatch</a:t>
            </a:r>
            <a:endParaRPr lang="en-US" altLang="zh-CN" sz="2400" b="1" dirty="0" smtClean="0"/>
          </a:p>
          <a:p>
            <a:pPr lvl="1">
              <a:buNone/>
            </a:pPr>
            <a:r>
              <a:rPr lang="zh-CN" altLang="en-US" sz="2400" dirty="0" smtClean="0"/>
              <a:t>      一个同步辅助类，在完成一组正在其他线程中执行的操作之前，它允许一个或多个线程一直等待。</a:t>
            </a:r>
            <a:endParaRPr lang="en-US" altLang="zh-CN" sz="2400" dirty="0" smtClean="0"/>
          </a:p>
          <a:p>
            <a:pPr lvl="1">
              <a:buNone/>
            </a:pPr>
            <a:endParaRPr lang="en-US" altLang="zh-CN" sz="2400" b="1" dirty="0" smtClean="0"/>
          </a:p>
          <a:p>
            <a:pPr lvl="1"/>
            <a:r>
              <a:rPr lang="zh-CN" altLang="en-US" sz="2400" b="1" dirty="0" smtClean="0"/>
              <a:t>并发编程</a:t>
            </a:r>
            <a:r>
              <a:rPr lang="en-US" altLang="zh-CN" sz="2400" b="1" dirty="0" smtClean="0"/>
              <a:t>-Semaphore</a:t>
            </a:r>
          </a:p>
          <a:p>
            <a:pPr lvl="1">
              <a:buNone/>
            </a:pPr>
            <a:r>
              <a:rPr lang="zh-CN" altLang="en-US" sz="2400" dirty="0" smtClean="0"/>
              <a:t>    信号量，解决了允许固定个数的线程 同时访问共享资源</a:t>
            </a:r>
            <a:endParaRPr lang="en-US" altLang="zh-CN" sz="2400" b="1" dirty="0" smtClean="0"/>
          </a:p>
        </p:txBody>
      </p:sp>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线程池使用</a:t>
            </a:r>
            <a:endParaRPr lang="zh-CN" altLang="en-US" dirty="0"/>
          </a:p>
        </p:txBody>
      </p:sp>
      <p:sp>
        <p:nvSpPr>
          <p:cNvPr id="3" name="内容占位符 2"/>
          <p:cNvSpPr>
            <a:spLocks noGrp="1"/>
          </p:cNvSpPr>
          <p:nvPr>
            <p:ph idx="1"/>
          </p:nvPr>
        </p:nvSpPr>
        <p:spPr/>
        <p:txBody>
          <a:bodyPr/>
          <a:lstStyle/>
          <a:p>
            <a:r>
              <a:rPr lang="zh-CN" altLang="en-US" b="1" dirty="0" smtClean="0"/>
              <a:t>为什么要用线程池？</a:t>
            </a:r>
            <a:endParaRPr lang="en-US" altLang="zh-CN" b="1" dirty="0" smtClean="0"/>
          </a:p>
          <a:p>
            <a:pPr>
              <a:buNone/>
            </a:pPr>
            <a:r>
              <a:rPr lang="zh-CN" altLang="en-US" dirty="0" smtClean="0"/>
              <a:t>    </a:t>
            </a:r>
            <a:r>
              <a:rPr lang="en-US" altLang="zh-CN" dirty="0" smtClean="0"/>
              <a:t>1. </a:t>
            </a:r>
            <a:r>
              <a:rPr lang="zh-CN" altLang="en-US" dirty="0" smtClean="0"/>
              <a:t>减少了创建和销毁线程的次数，每个工作线程都可以被重复利用，可执行多个任务</a:t>
            </a:r>
            <a:endParaRPr lang="en-US" altLang="zh-CN" dirty="0" smtClean="0"/>
          </a:p>
          <a:p>
            <a:pPr>
              <a:buNone/>
            </a:pPr>
            <a:r>
              <a:rPr lang="en-US" altLang="zh-CN" dirty="0" smtClean="0"/>
              <a:t>    2. </a:t>
            </a:r>
            <a:r>
              <a:rPr lang="zh-CN" altLang="en-US" dirty="0" smtClean="0"/>
              <a:t>可以根据系统的承受能力，调整线程池中工作线线程的数目，防止因为消耗过多的内存把服务器累趴下</a:t>
            </a:r>
            <a:endParaRPr lang="en-US" altLang="zh-CN" dirty="0" smtClean="0"/>
          </a:p>
          <a:p>
            <a:r>
              <a:rPr lang="zh-CN" altLang="en-US" b="1" dirty="0" smtClean="0"/>
              <a:t>调度优先级</a:t>
            </a:r>
            <a:endParaRPr lang="en-US" altLang="zh-CN" b="1" dirty="0" smtClean="0"/>
          </a:p>
          <a:p>
            <a:pPr>
              <a:buNone/>
            </a:pPr>
            <a:r>
              <a:rPr lang="en-US" altLang="zh-CN" b="1" dirty="0" smtClean="0"/>
              <a:t>    </a:t>
            </a:r>
            <a:r>
              <a:rPr lang="en-US" altLang="zh-CN" dirty="0" smtClean="0"/>
              <a:t>1.</a:t>
            </a:r>
            <a:r>
              <a:rPr lang="zh-CN" altLang="en-US" dirty="0" smtClean="0"/>
              <a:t>选择一个线程运行，直到它阻塞或者运行完成为止</a:t>
            </a:r>
            <a:endParaRPr lang="en-US" altLang="zh-CN" dirty="0" smtClean="0"/>
          </a:p>
          <a:p>
            <a:pPr>
              <a:buNone/>
            </a:pPr>
            <a:r>
              <a:rPr lang="en-US" altLang="zh-CN" b="1" dirty="0" smtClean="0"/>
              <a:t>    </a:t>
            </a:r>
            <a:r>
              <a:rPr lang="en-US" altLang="zh-CN" dirty="0" smtClean="0"/>
              <a:t>2.</a:t>
            </a:r>
            <a:r>
              <a:rPr lang="zh-CN" altLang="en-US" dirty="0" smtClean="0"/>
              <a:t>时间分片，为池内的每个线程提供均等的运行机会。</a:t>
            </a:r>
            <a:endParaRPr lang="en-US" altLang="zh-CN" b="1" dirty="0" smtClean="0"/>
          </a:p>
          <a:p>
            <a:pPr>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线程池使用</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newSingleThreadExecutor</a:t>
            </a:r>
            <a:endParaRPr lang="en-US" altLang="zh-CN" dirty="0" smtClean="0"/>
          </a:p>
          <a:p>
            <a:pPr>
              <a:buNone/>
            </a:pPr>
            <a:r>
              <a:rPr lang="zh-CN" altLang="en-US" dirty="0" smtClean="0"/>
              <a:t>       创建一个单线程的线程池。这个线程池只有一个线程在工作，也就是相当于单线程串行执行所有任务。</a:t>
            </a:r>
            <a:endParaRPr lang="en-US" altLang="zh-CN" dirty="0" smtClean="0"/>
          </a:p>
          <a:p>
            <a:r>
              <a:rPr lang="en-US" altLang="zh-CN" dirty="0" err="1" smtClean="0"/>
              <a:t>newFixedThreadPool</a:t>
            </a:r>
            <a:endParaRPr lang="en-US" altLang="zh-CN" dirty="0" smtClean="0"/>
          </a:p>
          <a:p>
            <a:pPr>
              <a:buNone/>
            </a:pPr>
            <a:r>
              <a:rPr lang="zh-CN" altLang="en-US" dirty="0" smtClean="0"/>
              <a:t>     固定大小的线程池。每次提交一个任务就创建一个线程，直到线程达到线程池的最大值、达到最大值就会保持不变。</a:t>
            </a:r>
            <a:endParaRPr lang="en-US" altLang="zh-CN" dirty="0" smtClean="0"/>
          </a:p>
          <a:p>
            <a:r>
              <a:rPr lang="en-US" altLang="zh-CN" dirty="0" err="1" smtClean="0"/>
              <a:t>newCachedThreadPool</a:t>
            </a:r>
            <a:endParaRPr lang="en-US" altLang="zh-CN" dirty="0" smtClean="0"/>
          </a:p>
          <a:p>
            <a:pPr>
              <a:buNone/>
            </a:pPr>
            <a:r>
              <a:rPr lang="zh-CN" altLang="en-US" dirty="0" smtClean="0"/>
              <a:t>   可缓存的线程池、线程池大小完全依赖于操作系统（或者说</a:t>
            </a:r>
            <a:r>
              <a:rPr lang="en-US" altLang="zh-CN" dirty="0" smtClean="0"/>
              <a:t>JVM</a:t>
            </a:r>
            <a:r>
              <a:rPr lang="zh-CN" altLang="en-US" dirty="0" smtClean="0"/>
              <a:t>）</a:t>
            </a:r>
            <a:endParaRPr lang="en-US" altLang="zh-CN" dirty="0" smtClean="0"/>
          </a:p>
          <a:p>
            <a:r>
              <a:rPr lang="en-US" altLang="zh-CN" dirty="0" err="1" smtClean="0"/>
              <a:t>newScheduledThreadPool</a:t>
            </a:r>
            <a:endParaRPr lang="en-US" altLang="zh-CN" dirty="0" smtClean="0"/>
          </a:p>
          <a:p>
            <a:pPr>
              <a:buNone/>
            </a:pPr>
            <a:r>
              <a:rPr lang="zh-CN" altLang="en-US" dirty="0" smtClean="0"/>
              <a:t>    创建一个大小无限的线程池。此线程池支持定时以及周期性执行任务的需求。</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线程</a:t>
            </a:r>
            <a:r>
              <a:rPr lang="zh-CN" altLang="en-US" dirty="0" smtClean="0"/>
              <a:t>池使用</a:t>
            </a:r>
            <a:endParaRPr lang="zh-CN" altLang="en-US" dirty="0"/>
          </a:p>
        </p:txBody>
      </p:sp>
      <p:sp>
        <p:nvSpPr>
          <p:cNvPr id="3" name="内容占位符 2"/>
          <p:cNvSpPr>
            <a:spLocks noGrp="1"/>
          </p:cNvSpPr>
          <p:nvPr>
            <p:ph idx="1"/>
          </p:nvPr>
        </p:nvSpPr>
        <p:spPr/>
        <p:txBody>
          <a:bodyPr/>
          <a:lstStyle/>
          <a:p>
            <a:r>
              <a:rPr lang="zh-CN" altLang="en-US" dirty="0" smtClean="0"/>
              <a:t>线程池初始化时候如果创建的线程过多会有什么问题？是不是速度就越快</a:t>
            </a:r>
            <a:r>
              <a:rPr lang="zh-CN" altLang="en-US" dirty="0" smtClean="0"/>
              <a:t>？</a:t>
            </a:r>
            <a:endParaRPr lang="en-US" altLang="zh-CN" dirty="0" smtClean="0"/>
          </a:p>
          <a:p>
            <a:endParaRPr lang="en-US" altLang="zh-CN" dirty="0" smtClean="0"/>
          </a:p>
          <a:p>
            <a:r>
              <a:rPr lang="zh-CN" altLang="en-US" dirty="0" smtClean="0"/>
              <a:t>服务器端最佳线程</a:t>
            </a:r>
            <a:r>
              <a:rPr lang="zh-CN" altLang="en-US" dirty="0" smtClean="0"/>
              <a:t>数量</a:t>
            </a:r>
            <a:r>
              <a:rPr lang="en-US" altLang="zh-CN" dirty="0" smtClean="0"/>
              <a:t>?</a:t>
            </a:r>
          </a:p>
          <a:p>
            <a:endParaRPr lang="en-US" altLang="zh-CN" dirty="0" smtClean="0"/>
          </a:p>
          <a:p>
            <a:r>
              <a:rPr lang="en-US" altLang="zh-CN" dirty="0" smtClean="0"/>
              <a:t>tomcat </a:t>
            </a:r>
            <a:r>
              <a:rPr lang="zh-CN" altLang="en-US" dirty="0" smtClean="0"/>
              <a:t>在单台服务器上为什么可以设置超出机器配置的线程数量</a:t>
            </a:r>
            <a:r>
              <a:rPr lang="zh-CN" altLang="en-US" dirty="0" smtClean="0"/>
              <a:t>？</a:t>
            </a:r>
            <a:endParaRPr lang="en-US" altLang="zh-CN" dirty="0" smtClean="0"/>
          </a:p>
          <a:p>
            <a:endParaRPr lang="en-US" altLang="zh-CN" dirty="0" smtClean="0"/>
          </a:p>
          <a:p>
            <a:r>
              <a:rPr lang="zh-CN" altLang="en-US" dirty="0" smtClean="0"/>
              <a:t>多线程并发处理每个任务时，若线程池中的每个线程处理任务时都处于等待、都没有在正常返回结果 如何优化？</a:t>
            </a:r>
            <a:endParaRPr lang="en-US" altLang="zh-CN" dirty="0" smtClean="0"/>
          </a:p>
          <a:p>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目录概述</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0.1 </a:t>
            </a:r>
            <a:r>
              <a:rPr lang="zh-CN" altLang="en-US" sz="3200" dirty="0" smtClean="0"/>
              <a:t>操作系统中进程和线程的概念</a:t>
            </a:r>
            <a:endParaRPr lang="en-US" altLang="zh-CN" sz="3200" dirty="0" smtClean="0"/>
          </a:p>
          <a:p>
            <a:r>
              <a:rPr lang="en-US" altLang="zh-CN" sz="3200" dirty="0" smtClean="0"/>
              <a:t>0.2 </a:t>
            </a:r>
            <a:r>
              <a:rPr lang="zh-CN" altLang="en-US" sz="3200" dirty="0" smtClean="0"/>
              <a:t>线程的三种使用方式</a:t>
            </a:r>
            <a:endParaRPr lang="en-US" altLang="zh-CN" sz="3200" dirty="0" smtClean="0"/>
          </a:p>
          <a:p>
            <a:r>
              <a:rPr lang="en-US" altLang="zh-CN" sz="3200" dirty="0" smtClean="0"/>
              <a:t>0.3 </a:t>
            </a:r>
            <a:r>
              <a:rPr lang="en-US" altLang="zh-CN" sz="3200" dirty="0" err="1" smtClean="0"/>
              <a:t>ThreadLocal</a:t>
            </a:r>
            <a:r>
              <a:rPr lang="zh-CN" altLang="en-US" sz="3200" dirty="0" smtClean="0"/>
              <a:t>深入剖析与使用</a:t>
            </a:r>
            <a:endParaRPr lang="en-US" altLang="zh-CN" sz="3200" dirty="0" smtClean="0"/>
          </a:p>
          <a:p>
            <a:r>
              <a:rPr lang="en-US" altLang="zh-CN" sz="3200" dirty="0" smtClean="0"/>
              <a:t>0.4 </a:t>
            </a:r>
            <a:r>
              <a:rPr lang="zh-CN" altLang="en-US" sz="3200" dirty="0" smtClean="0"/>
              <a:t>多线程高级并发编程</a:t>
            </a:r>
            <a:endParaRPr lang="en-US" altLang="zh-CN" sz="3200" dirty="0" smtClean="0"/>
          </a:p>
          <a:p>
            <a:r>
              <a:rPr lang="en-US" altLang="zh-CN" sz="3200" dirty="0" smtClean="0"/>
              <a:t>0.5 Java</a:t>
            </a:r>
            <a:r>
              <a:rPr lang="zh-CN" altLang="en-US" sz="3200" dirty="0" smtClean="0"/>
              <a:t>线程池使用</a:t>
            </a:r>
            <a:endParaRPr lang="en-US" altLang="zh-CN" sz="3200" dirty="0" smtClean="0"/>
          </a:p>
          <a:p>
            <a:r>
              <a:rPr lang="en-US" altLang="zh-CN" sz="3200" dirty="0" smtClean="0"/>
              <a:t>0.6 </a:t>
            </a:r>
            <a:r>
              <a:rPr lang="zh-CN" altLang="en-US" sz="3200" dirty="0" smtClean="0"/>
              <a:t>实际工作案例分享</a:t>
            </a:r>
            <a:endParaRPr lang="en-US" altLang="zh-CN" sz="3200" dirty="0" smtClean="0"/>
          </a:p>
          <a:p>
            <a:r>
              <a:rPr lang="en-US" altLang="zh-CN" sz="3200" dirty="0" smtClean="0"/>
              <a:t>0.7 Q&amp;A</a:t>
            </a:r>
          </a:p>
        </p:txBody>
      </p:sp>
    </p:spTree>
    <p:extLst>
      <p:ext uri="{BB962C8B-B14F-4D97-AF65-F5344CB8AC3E}">
        <p14:creationId xmlns="" xmlns:p14="http://schemas.microsoft.com/office/powerpoint/2010/main" val="388859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实际工作案例分享</a:t>
            </a:r>
            <a:endParaRPr lang="zh-CN" altLang="en-US" dirty="0"/>
          </a:p>
        </p:txBody>
      </p:sp>
      <p:sp>
        <p:nvSpPr>
          <p:cNvPr id="3" name="内容占位符 2"/>
          <p:cNvSpPr>
            <a:spLocks noGrp="1"/>
          </p:cNvSpPr>
          <p:nvPr>
            <p:ph idx="1"/>
          </p:nvPr>
        </p:nvSpPr>
        <p:spPr/>
        <p:txBody>
          <a:bodyPr>
            <a:normAutofit/>
          </a:bodyPr>
          <a:lstStyle/>
          <a:p>
            <a:r>
              <a:rPr lang="zh-CN" altLang="en-US" b="1" dirty="0" smtClean="0"/>
              <a:t>房产经纪人数据报表导出</a:t>
            </a:r>
            <a:endParaRPr lang="en-US" altLang="zh-CN" b="1" dirty="0" smtClean="0"/>
          </a:p>
          <a:p>
            <a:pPr>
              <a:buNone/>
            </a:pPr>
            <a:r>
              <a:rPr lang="en-US" altLang="zh-CN" b="1" dirty="0" smtClean="0"/>
              <a:t>   </a:t>
            </a:r>
            <a:r>
              <a:rPr lang="zh-CN" altLang="en-US" dirty="0" smtClean="0"/>
              <a:t>链家地产经纪人总数：</a:t>
            </a:r>
            <a:r>
              <a:rPr lang="en-US" altLang="zh-CN" dirty="0" smtClean="0"/>
              <a:t>4515</a:t>
            </a:r>
            <a:r>
              <a:rPr lang="zh-CN" altLang="en-US" dirty="0" smtClean="0"/>
              <a:t>，导出报表时间：</a:t>
            </a:r>
            <a:r>
              <a:rPr lang="en-US" altLang="zh-CN" dirty="0" smtClean="0"/>
              <a:t>1</a:t>
            </a:r>
            <a:r>
              <a:rPr lang="zh-CN" altLang="en-US" dirty="0" smtClean="0"/>
              <a:t>小时</a:t>
            </a:r>
            <a:r>
              <a:rPr lang="en-US" altLang="zh-CN" dirty="0" smtClean="0"/>
              <a:t>30</a:t>
            </a:r>
            <a:r>
              <a:rPr lang="zh-CN" altLang="en-US" dirty="0" smtClean="0"/>
              <a:t>分钟</a:t>
            </a:r>
            <a:endParaRPr lang="en-US" altLang="zh-CN" dirty="0" smtClean="0"/>
          </a:p>
          <a:p>
            <a:pPr>
              <a:buNone/>
            </a:pPr>
            <a:r>
              <a:rPr lang="en-US" altLang="zh-CN" dirty="0" smtClean="0"/>
              <a:t>   </a:t>
            </a:r>
            <a:r>
              <a:rPr lang="zh-CN" altLang="en-US" dirty="0" smtClean="0"/>
              <a:t>优化思路：</a:t>
            </a:r>
            <a:endParaRPr lang="en-US" altLang="zh-CN" dirty="0" smtClean="0"/>
          </a:p>
          <a:p>
            <a:pPr>
              <a:buNone/>
            </a:pPr>
            <a:r>
              <a:rPr lang="en-US" altLang="zh-CN" dirty="0" smtClean="0"/>
              <a:t>      1. </a:t>
            </a:r>
            <a:r>
              <a:rPr lang="zh-CN" altLang="en-US" dirty="0" smtClean="0"/>
              <a:t>单线程同步处理</a:t>
            </a:r>
            <a:r>
              <a:rPr lang="en-US" altLang="zh-CN" dirty="0" smtClean="0"/>
              <a:t>-&gt;</a:t>
            </a:r>
            <a:r>
              <a:rPr lang="zh-CN" altLang="en-US" dirty="0" smtClean="0"/>
              <a:t>多线程异步处理</a:t>
            </a:r>
            <a:endParaRPr lang="en-US" altLang="zh-CN" dirty="0" smtClean="0"/>
          </a:p>
          <a:p>
            <a:pPr>
              <a:buNone/>
            </a:pPr>
            <a:r>
              <a:rPr lang="en-US" altLang="zh-CN" dirty="0" smtClean="0"/>
              <a:t>      2. </a:t>
            </a:r>
            <a:r>
              <a:rPr lang="zh-CN" altLang="en-US" dirty="0" smtClean="0"/>
              <a:t>获取公司所有经纪人用户</a:t>
            </a:r>
            <a:r>
              <a:rPr lang="en-US" altLang="zh-CN" dirty="0" smtClean="0"/>
              <a:t>ID</a:t>
            </a:r>
          </a:p>
          <a:p>
            <a:pPr>
              <a:buNone/>
            </a:pPr>
            <a:r>
              <a:rPr lang="en-US" altLang="zh-CN" dirty="0" smtClean="0"/>
              <a:t>      3. </a:t>
            </a:r>
            <a:r>
              <a:rPr lang="zh-CN" altLang="en-US" dirty="0" smtClean="0"/>
              <a:t>用固定大小线程池（</a:t>
            </a:r>
            <a:r>
              <a:rPr lang="en-US" altLang="zh-CN" dirty="0" smtClean="0"/>
              <a:t>10</a:t>
            </a:r>
            <a:r>
              <a:rPr lang="zh-CN" altLang="en-US" dirty="0" smtClean="0"/>
              <a:t>个）</a:t>
            </a:r>
            <a:endParaRPr lang="en-US" altLang="zh-CN" dirty="0" smtClean="0"/>
          </a:p>
          <a:p>
            <a:pPr>
              <a:buNone/>
            </a:pPr>
            <a:r>
              <a:rPr lang="en-US" altLang="zh-CN" dirty="0" smtClean="0"/>
              <a:t>      4. </a:t>
            </a:r>
            <a:r>
              <a:rPr lang="zh-CN" altLang="en-US" dirty="0" smtClean="0"/>
              <a:t>最大限度利用</a:t>
            </a:r>
            <a:r>
              <a:rPr lang="en-US" altLang="zh-CN" dirty="0" err="1" smtClean="0"/>
              <a:t>cpu</a:t>
            </a:r>
            <a:r>
              <a:rPr lang="zh-CN" altLang="en-US" dirty="0" smtClean="0"/>
              <a:t>时间片并行处理任务</a:t>
            </a:r>
            <a:endParaRPr lang="en-US" altLang="zh-CN" dirty="0" smtClean="0"/>
          </a:p>
          <a:p>
            <a:pPr>
              <a:buNone/>
            </a:pPr>
            <a:endParaRPr lang="en-US" altLang="zh-CN" dirty="0" smtClean="0"/>
          </a:p>
          <a:p>
            <a:pPr>
              <a:buNone/>
            </a:pPr>
            <a:r>
              <a:rPr lang="en-US" altLang="zh-CN" dirty="0" smtClean="0"/>
              <a:t>   </a:t>
            </a:r>
            <a:r>
              <a:rPr lang="zh-CN" altLang="en-US" dirty="0" smtClean="0"/>
              <a:t>优化后表报导出时间：</a:t>
            </a:r>
            <a:r>
              <a:rPr lang="en-US" altLang="zh-CN" dirty="0" smtClean="0"/>
              <a:t>12.5</a:t>
            </a:r>
            <a:r>
              <a:rPr lang="zh-CN" altLang="en-US" dirty="0" smtClean="0"/>
              <a:t>分钟</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实际工作案例分享</a:t>
            </a:r>
            <a:endParaRPr lang="zh-CN" altLang="en-US" dirty="0"/>
          </a:p>
        </p:txBody>
      </p:sp>
      <p:sp>
        <p:nvSpPr>
          <p:cNvPr id="3" name="内容占位符 2"/>
          <p:cNvSpPr>
            <a:spLocks noGrp="1"/>
          </p:cNvSpPr>
          <p:nvPr>
            <p:ph idx="1"/>
          </p:nvPr>
        </p:nvSpPr>
        <p:spPr/>
        <p:txBody>
          <a:bodyPr>
            <a:normAutofit/>
          </a:bodyPr>
          <a:lstStyle/>
          <a:p>
            <a:r>
              <a:rPr lang="zh-CN" altLang="en-US" b="1" dirty="0" smtClean="0"/>
              <a:t>房产</a:t>
            </a:r>
            <a:r>
              <a:rPr lang="en-US" altLang="zh-CN" b="1" dirty="0" smtClean="0"/>
              <a:t>VIP</a:t>
            </a:r>
            <a:r>
              <a:rPr lang="zh-CN" altLang="en-US" b="1" dirty="0" smtClean="0"/>
              <a:t>数据统计系统</a:t>
            </a:r>
            <a:endParaRPr lang="en-US" altLang="zh-CN" b="1" dirty="0" smtClean="0"/>
          </a:p>
          <a:p>
            <a:pPr>
              <a:buNone/>
            </a:pPr>
            <a:r>
              <a:rPr lang="en-US" altLang="zh-CN" dirty="0" smtClean="0"/>
              <a:t>     </a:t>
            </a:r>
            <a:r>
              <a:rPr lang="zh-CN" altLang="en-US" dirty="0" smtClean="0"/>
              <a:t>统计全国所有商圈</a:t>
            </a:r>
            <a:r>
              <a:rPr lang="en-US" altLang="zh-CN" dirty="0" smtClean="0"/>
              <a:t>/</a:t>
            </a:r>
            <a:r>
              <a:rPr lang="zh-CN" altLang="en-US" dirty="0" smtClean="0"/>
              <a:t>小区的</a:t>
            </a:r>
            <a:r>
              <a:rPr lang="en-US" altLang="zh-CN" dirty="0" err="1" smtClean="0"/>
              <a:t>vip</a:t>
            </a:r>
            <a:r>
              <a:rPr lang="zh-CN" altLang="en-US" dirty="0" smtClean="0"/>
              <a:t>用户分布量</a:t>
            </a:r>
            <a:endParaRPr lang="en-US" altLang="zh-CN" dirty="0" smtClean="0"/>
          </a:p>
          <a:p>
            <a:pPr>
              <a:buNone/>
            </a:pPr>
            <a:r>
              <a:rPr lang="zh-CN" altLang="en-US" dirty="0" smtClean="0"/>
              <a:t>  多线程设计步骤：</a:t>
            </a:r>
            <a:endParaRPr lang="en-US" altLang="zh-CN" dirty="0" smtClean="0"/>
          </a:p>
          <a:p>
            <a:pPr>
              <a:buNone/>
            </a:pPr>
            <a:r>
              <a:rPr lang="en-US" altLang="zh-CN" dirty="0" smtClean="0"/>
              <a:t>     1.</a:t>
            </a:r>
            <a:r>
              <a:rPr lang="zh-CN" altLang="en-US" dirty="0" smtClean="0"/>
              <a:t>用固定大小线程池（</a:t>
            </a:r>
            <a:r>
              <a:rPr lang="en-US" altLang="zh-CN" dirty="0" smtClean="0"/>
              <a:t>16</a:t>
            </a:r>
            <a:r>
              <a:rPr lang="zh-CN" altLang="en-US" dirty="0" smtClean="0"/>
              <a:t>个）贯穿整个业务始终</a:t>
            </a:r>
            <a:r>
              <a:rPr lang="en-US" altLang="zh-CN" dirty="0" smtClean="0"/>
              <a:t> </a:t>
            </a:r>
          </a:p>
          <a:p>
            <a:pPr>
              <a:buNone/>
            </a:pPr>
            <a:r>
              <a:rPr lang="en-US" altLang="zh-CN" dirty="0" smtClean="0"/>
              <a:t>     2.</a:t>
            </a:r>
            <a:r>
              <a:rPr lang="zh-CN" altLang="en-US" dirty="0" smtClean="0"/>
              <a:t>开辟</a:t>
            </a:r>
            <a:r>
              <a:rPr lang="en-US" altLang="zh-CN" dirty="0" smtClean="0"/>
              <a:t>2</a:t>
            </a:r>
            <a:r>
              <a:rPr lang="zh-CN" altLang="en-US" dirty="0" smtClean="0"/>
              <a:t>个线程，分别处理并行处理商圈、小区数据</a:t>
            </a:r>
            <a:endParaRPr lang="en-US" altLang="zh-CN" dirty="0" smtClean="0"/>
          </a:p>
          <a:p>
            <a:pPr>
              <a:buNone/>
            </a:pPr>
            <a:r>
              <a:rPr lang="en-US" altLang="zh-CN" dirty="0" smtClean="0"/>
              <a:t>     3.</a:t>
            </a:r>
            <a:r>
              <a:rPr lang="zh-CN" altLang="en-US" dirty="0" smtClean="0"/>
              <a:t>以公司总数量为基准，动态获取新的子线程处理商圈业务</a:t>
            </a:r>
            <a:endParaRPr lang="en-US" altLang="zh-CN" dirty="0" smtClean="0"/>
          </a:p>
          <a:p>
            <a:pPr>
              <a:buNone/>
            </a:pPr>
            <a:r>
              <a:rPr lang="en-US" altLang="zh-CN" dirty="0" smtClean="0"/>
              <a:t>     4.</a:t>
            </a:r>
            <a:r>
              <a:rPr lang="zh-CN" altLang="en-US" dirty="0" smtClean="0"/>
              <a:t>以公司总数量为基准，动态获取新的子线程处理小区业务</a:t>
            </a:r>
            <a:endParaRPr lang="en-US" altLang="zh-CN" dirty="0" smtClean="0"/>
          </a:p>
          <a:p>
            <a:pPr>
              <a:buNone/>
            </a:pPr>
            <a:r>
              <a:rPr lang="en-US" altLang="zh-CN" dirty="0" smtClean="0"/>
              <a:t>     5.</a:t>
            </a:r>
            <a:r>
              <a:rPr lang="zh-CN" altLang="en-US" dirty="0" smtClean="0"/>
              <a:t>各子线程依次批量插入到</a:t>
            </a:r>
            <a:r>
              <a:rPr lang="en-US" altLang="zh-CN" dirty="0" smtClean="0"/>
              <a:t>HBASE</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zh-CN" altLang="en-US" dirty="0" smtClean="0"/>
              <a:t>参考资料</a:t>
            </a:r>
            <a:endParaRPr lang="en-US" altLang="zh-CN" dirty="0" smtClean="0"/>
          </a:p>
          <a:p>
            <a:pPr>
              <a:buNone/>
            </a:pPr>
            <a:r>
              <a:rPr lang="en-US" altLang="zh-CN" dirty="0" smtClean="0"/>
              <a:t>   </a:t>
            </a:r>
            <a:r>
              <a:rPr lang="zh-CN" altLang="en-US" dirty="0" smtClean="0"/>
              <a:t>星光一影 </a:t>
            </a:r>
            <a:r>
              <a:rPr lang="zh-CN" altLang="en-US" dirty="0" smtClean="0"/>
              <a:t> </a:t>
            </a:r>
            <a:r>
              <a:rPr lang="en-US" altLang="zh-CN" dirty="0" smtClean="0"/>
              <a:t>java</a:t>
            </a:r>
            <a:r>
              <a:rPr lang="zh-CN" altLang="en-US" dirty="0" smtClean="0"/>
              <a:t>线程那</a:t>
            </a:r>
            <a:r>
              <a:rPr lang="zh-CN" altLang="en-US" dirty="0" smtClean="0"/>
              <a:t>点事儿</a:t>
            </a:r>
            <a:endParaRPr lang="en-US" altLang="zh-CN" dirty="0" smtClean="0"/>
          </a:p>
          <a:p>
            <a:pPr>
              <a:buNone/>
            </a:pPr>
            <a:r>
              <a:rPr lang="en-US" altLang="zh-CN" dirty="0" smtClean="0">
                <a:hlinkClick r:id="rId2"/>
              </a:rPr>
              <a:t>http://tangtiti.cn:82/index.php?keyword=java</a:t>
            </a:r>
            <a:endParaRPr lang="en-US" altLang="zh-CN" dirty="0" smtClean="0"/>
          </a:p>
          <a:p>
            <a:pPr>
              <a:buNone/>
            </a:pPr>
            <a:endParaRPr lang="en-US" altLang="zh-CN" dirty="0" smtClean="0"/>
          </a:p>
          <a:p>
            <a:pPr marL="285750" lvl="1">
              <a:buNone/>
            </a:pPr>
            <a:r>
              <a:rPr lang="zh-CN" altLang="en-US" dirty="0" smtClean="0"/>
              <a:t> </a:t>
            </a:r>
            <a:r>
              <a:rPr lang="zh-CN" altLang="en-US" dirty="0" smtClean="0"/>
              <a:t> </a:t>
            </a:r>
            <a:r>
              <a:rPr lang="en-US" dirty="0" smtClean="0"/>
              <a:t>Scott </a:t>
            </a:r>
            <a:r>
              <a:rPr lang="en-US" dirty="0" smtClean="0"/>
              <a:t>Oaks / </a:t>
            </a:r>
            <a:r>
              <a:rPr lang="en-US" dirty="0" err="1" smtClean="0"/>
              <a:t>O''Reilly</a:t>
            </a:r>
            <a:r>
              <a:rPr lang="en-US" dirty="0" smtClean="0"/>
              <a:t> Taiwan</a:t>
            </a:r>
            <a:r>
              <a:rPr lang="zh-CN" altLang="en-US" dirty="0" smtClean="0"/>
              <a:t>公司 </a:t>
            </a:r>
            <a:r>
              <a:rPr lang="en-US" altLang="zh-CN" dirty="0" smtClean="0"/>
              <a:t>/ </a:t>
            </a:r>
            <a:r>
              <a:rPr lang="zh-CN" altLang="en-US" dirty="0" smtClean="0"/>
              <a:t>东南大学出版社</a:t>
            </a:r>
            <a:r>
              <a:rPr lang="en-US" altLang="zh-CN" dirty="0" smtClean="0"/>
              <a:t>《java</a:t>
            </a:r>
            <a:r>
              <a:rPr lang="zh-CN" altLang="en-US" dirty="0" smtClean="0"/>
              <a:t>线程</a:t>
            </a:r>
            <a:r>
              <a:rPr lang="en-US" altLang="zh-CN" dirty="0" smtClean="0"/>
              <a:t>》</a:t>
            </a:r>
          </a:p>
          <a:p>
            <a:pPr marL="285750" lvl="1">
              <a:buNone/>
            </a:pPr>
            <a:endParaRPr lang="en-US" altLang="zh-CN" dirty="0" smtClean="0"/>
          </a:p>
          <a:p>
            <a:pPr>
              <a:buNone/>
            </a:pPr>
            <a:r>
              <a:rPr lang="zh-CN" altLang="en-US" dirty="0" smtClean="0"/>
              <a:t>  </a:t>
            </a:r>
            <a:r>
              <a:rPr lang="zh-CN" altLang="en-US" dirty="0" smtClean="0"/>
              <a:t>结</a:t>
            </a:r>
            <a:r>
              <a:rPr lang="zh-CN" altLang="en-US" dirty="0" smtClean="0"/>
              <a:t>城 浩 </a:t>
            </a:r>
            <a:r>
              <a:rPr lang="en-US" altLang="zh-CN" dirty="0" smtClean="0"/>
              <a:t>/ </a:t>
            </a:r>
            <a:r>
              <a:rPr lang="zh-CN" altLang="en-US" dirty="0" smtClean="0"/>
              <a:t>博硕文化 </a:t>
            </a:r>
            <a:r>
              <a:rPr lang="en-US" altLang="zh-CN" dirty="0" smtClean="0"/>
              <a:t>《 java</a:t>
            </a:r>
            <a:r>
              <a:rPr lang="zh-CN" altLang="en-US" dirty="0" smtClean="0"/>
              <a:t>多线程设计模式详解</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操作系统中进程和线程的概念</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0.1 </a:t>
            </a:r>
            <a:r>
              <a:rPr lang="zh-CN" altLang="en-US" dirty="0" smtClean="0"/>
              <a:t>进程</a:t>
            </a:r>
            <a:endParaRPr lang="en-US" altLang="zh-CN" dirty="0" smtClean="0"/>
          </a:p>
          <a:p>
            <a:pPr lvl="1"/>
            <a:r>
              <a:rPr lang="zh-CN" altLang="en-US" dirty="0" smtClean="0"/>
              <a:t>一个内存中运行的应用程序</a:t>
            </a:r>
            <a:endParaRPr lang="en-US" altLang="zh-CN" dirty="0" smtClean="0"/>
          </a:p>
          <a:p>
            <a:pPr lvl="1"/>
            <a:r>
              <a:rPr lang="zh-CN" altLang="en-US" dirty="0" smtClean="0"/>
              <a:t>每个进程都有自己独立的一块内存空间</a:t>
            </a:r>
            <a:endParaRPr lang="en-US" altLang="zh-CN" dirty="0" smtClean="0"/>
          </a:p>
          <a:p>
            <a:pPr lvl="1"/>
            <a:r>
              <a:rPr lang="zh-CN" altLang="en-US" dirty="0" smtClean="0"/>
              <a:t>一个进程中可以启动多个线程</a:t>
            </a:r>
            <a:endParaRPr lang="en-US" altLang="zh-CN" dirty="0" smtClean="0"/>
          </a:p>
          <a:p>
            <a:pPr lvl="1"/>
            <a:r>
              <a:rPr lang="zh-CN" altLang="en-US" dirty="0" smtClean="0"/>
              <a:t>两个特性</a:t>
            </a:r>
            <a:endParaRPr lang="en-US" altLang="zh-CN" dirty="0" smtClean="0"/>
          </a:p>
          <a:p>
            <a:pPr lvl="1">
              <a:buNone/>
            </a:pPr>
            <a:r>
              <a:rPr lang="en-US" altLang="zh-CN" dirty="0" smtClean="0"/>
              <a:t>   • </a:t>
            </a:r>
            <a:r>
              <a:rPr lang="zh-CN" altLang="en-US" dirty="0" smtClean="0"/>
              <a:t>资源拥有者：</a:t>
            </a:r>
            <a:r>
              <a:rPr lang="en-US" altLang="zh-CN" dirty="0" smtClean="0"/>
              <a:t> </a:t>
            </a:r>
            <a:r>
              <a:rPr lang="zh-CN" altLang="en-US" dirty="0" smtClean="0"/>
              <a:t>进程拥有内存、</a:t>
            </a:r>
            <a:r>
              <a:rPr lang="en-US" altLang="zh-CN" dirty="0" smtClean="0"/>
              <a:t>I/O</a:t>
            </a:r>
            <a:r>
              <a:rPr lang="zh-CN" altLang="en-US" dirty="0" smtClean="0"/>
              <a:t>设备、文件等资源</a:t>
            </a:r>
          </a:p>
          <a:p>
            <a:pPr lvl="1">
              <a:buNone/>
            </a:pPr>
            <a:r>
              <a:rPr lang="en-US" altLang="zh-CN" dirty="0" smtClean="0"/>
              <a:t>   • </a:t>
            </a:r>
            <a:r>
              <a:rPr lang="zh-CN" altLang="en-US" dirty="0" smtClean="0"/>
              <a:t>调度与执行： 进程具有执行状态、调度优先级，是操作系统调度的实体</a:t>
            </a:r>
            <a:endParaRPr lang="en-US" altLang="zh-CN" dirty="0" smtClean="0"/>
          </a:p>
          <a:p>
            <a:endParaRPr lang="en-US" altLang="zh-CN" dirty="0" smtClean="0"/>
          </a:p>
          <a:p>
            <a:r>
              <a:rPr lang="en-US" altLang="zh-CN" dirty="0" smtClean="0"/>
              <a:t>0.2 </a:t>
            </a:r>
            <a:r>
              <a:rPr lang="zh-CN" altLang="en-US" dirty="0" smtClean="0"/>
              <a:t>线程</a:t>
            </a:r>
            <a:endParaRPr lang="en-US" altLang="zh-CN" dirty="0" smtClean="0"/>
          </a:p>
          <a:p>
            <a:pPr lvl="1"/>
            <a:r>
              <a:rPr lang="zh-CN" altLang="en-US" dirty="0" smtClean="0"/>
              <a:t>所有线程处于同一内存空间，可以访问相同的数据</a:t>
            </a:r>
            <a:endParaRPr lang="en-US" altLang="zh-CN" dirty="0" smtClean="0"/>
          </a:p>
          <a:p>
            <a:pPr lvl="1"/>
            <a:r>
              <a:rPr lang="zh-CN" altLang="en-US" dirty="0" smtClean="0"/>
              <a:t> 一个线程改变内存中的数据时，其他线程均可以看到结果</a:t>
            </a:r>
            <a:endParaRPr lang="en-US" altLang="zh-CN" dirty="0" smtClean="0"/>
          </a:p>
          <a:p>
            <a:pPr lvl="1"/>
            <a:r>
              <a:rPr lang="zh-CN" altLang="en-US" dirty="0" smtClean="0"/>
              <a:t>文件权限共享</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2"/>
            <a:endParaRPr lang="en-US" altLang="zh-CN" dirty="0" smtClean="0"/>
          </a:p>
          <a:p>
            <a:pPr lvl="2"/>
            <a:endParaRPr lang="en-US" altLang="zh-CN" dirty="0" smtClean="0"/>
          </a:p>
          <a:p>
            <a:pPr lvl="1"/>
            <a:endParaRPr lang="zh-CN" altLang="en-US" dirty="0"/>
          </a:p>
        </p:txBody>
      </p:sp>
    </p:spTree>
    <p:extLst>
      <p:ext uri="{BB962C8B-B14F-4D97-AF65-F5344CB8AC3E}">
        <p14:creationId xmlns="" xmlns:p14="http://schemas.microsoft.com/office/powerpoint/2010/main" val="280773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操作系统中进程和线程的概念</a:t>
            </a:r>
            <a:endParaRPr lang="zh-CN" altLang="en-US" dirty="0"/>
          </a:p>
        </p:txBody>
      </p:sp>
      <p:sp>
        <p:nvSpPr>
          <p:cNvPr id="3" name="内容占位符 2"/>
          <p:cNvSpPr>
            <a:spLocks noGrp="1"/>
          </p:cNvSpPr>
          <p:nvPr>
            <p:ph idx="1"/>
          </p:nvPr>
        </p:nvSpPr>
        <p:spPr/>
        <p:txBody>
          <a:bodyPr>
            <a:normAutofit/>
          </a:bodyPr>
          <a:lstStyle/>
          <a:p>
            <a:r>
              <a:rPr lang="en-US" altLang="zh-CN" dirty="0" smtClean="0"/>
              <a:t>0.3 </a:t>
            </a:r>
            <a:r>
              <a:rPr lang="zh-CN" altLang="en-US" dirty="0" smtClean="0"/>
              <a:t>进程与线程</a:t>
            </a:r>
            <a:endParaRPr lang="en-US" altLang="zh-CN" dirty="0" smtClean="0"/>
          </a:p>
          <a:p>
            <a:pPr lvl="1"/>
            <a:r>
              <a:rPr lang="zh-CN" altLang="en-US" dirty="0" smtClean="0"/>
              <a:t>应用方式类别</a:t>
            </a:r>
            <a:endParaRPr lang="en-US" altLang="zh-CN" dirty="0" smtClean="0"/>
          </a:p>
          <a:p>
            <a:pPr lvl="1"/>
            <a:endParaRPr lang="en-US" altLang="zh-CN" dirty="0" smtClean="0"/>
          </a:p>
          <a:p>
            <a:pPr lvl="1"/>
            <a:r>
              <a:rPr lang="zh-CN" altLang="en-US" dirty="0" smtClean="0"/>
              <a:t>多线程：</a:t>
            </a:r>
            <a:endParaRPr lang="en-US" altLang="zh-CN" dirty="0" smtClean="0"/>
          </a:p>
          <a:p>
            <a:pPr lvl="1">
              <a:buNone/>
            </a:pPr>
            <a:r>
              <a:rPr lang="en-US" altLang="zh-CN" dirty="0" smtClean="0"/>
              <a:t>  </a:t>
            </a:r>
            <a:r>
              <a:rPr lang="zh-CN" altLang="en-US" dirty="0" smtClean="0"/>
              <a:t>操作系统支持单一</a:t>
            </a:r>
            <a:endParaRPr lang="en-US" altLang="zh-CN" dirty="0" smtClean="0"/>
          </a:p>
          <a:p>
            <a:pPr lvl="1">
              <a:buNone/>
            </a:pPr>
            <a:r>
              <a:rPr lang="en-US" altLang="zh-CN" dirty="0" smtClean="0"/>
              <a:t>  </a:t>
            </a:r>
            <a:r>
              <a:rPr lang="zh-CN" altLang="en-US" dirty="0" smtClean="0"/>
              <a:t>进程中存在并发执行</a:t>
            </a:r>
            <a:endParaRPr lang="en-US" altLang="zh-CN" dirty="0" smtClean="0"/>
          </a:p>
          <a:p>
            <a:pPr lvl="1">
              <a:buNone/>
            </a:pPr>
            <a:r>
              <a:rPr lang="en-US" altLang="zh-CN" dirty="0" smtClean="0"/>
              <a:t>  </a:t>
            </a:r>
            <a:r>
              <a:rPr lang="zh-CN" altLang="en-US" dirty="0" smtClean="0"/>
              <a:t>的能力</a:t>
            </a:r>
            <a:endParaRPr lang="en-US" altLang="zh-CN" dirty="0" smtClean="0"/>
          </a:p>
          <a:p>
            <a:pPr lvl="1">
              <a:buNone/>
            </a:pPr>
            <a:endParaRPr lang="en-US" altLang="zh-CN" dirty="0" smtClean="0"/>
          </a:p>
          <a:p>
            <a:pPr lvl="1">
              <a:buNone/>
            </a:pPr>
            <a:r>
              <a:rPr lang="zh-CN" altLang="en-US" dirty="0" smtClean="0"/>
              <a:t>线程优势？</a:t>
            </a:r>
            <a:endParaRPr lang="en-US" altLang="zh-CN" dirty="0" smtClean="0"/>
          </a:p>
          <a:p>
            <a:pPr lvl="1">
              <a:buNone/>
            </a:pPr>
            <a:endParaRPr lang="en-US" altLang="zh-CN" dirty="0" smtClean="0"/>
          </a:p>
          <a:p>
            <a:pPr lvl="1">
              <a:buNone/>
            </a:pPr>
            <a:endParaRPr lang="en-US" altLang="zh-CN" dirty="0" smtClean="0"/>
          </a:p>
          <a:p>
            <a:pPr lvl="1">
              <a:buNone/>
            </a:pPr>
            <a:endParaRPr lang="zh-CN" altLang="en-US" dirty="0" smtClean="0"/>
          </a:p>
          <a:p>
            <a:pPr lvl="1">
              <a:buNone/>
            </a:pPr>
            <a:endParaRPr lang="en-US" altLang="zh-CN" dirty="0" smtClean="0"/>
          </a:p>
          <a:p>
            <a:pPr lvl="1"/>
            <a:endParaRPr lang="en-US" altLang="zh-CN" dirty="0" smtClean="0"/>
          </a:p>
          <a:p>
            <a:pPr lvl="1"/>
            <a:endParaRPr lang="en-US" altLang="zh-CN" dirty="0" smtClean="0"/>
          </a:p>
          <a:p>
            <a:pPr lvl="1">
              <a:buNone/>
            </a:pPr>
            <a:endParaRPr lang="en-US" altLang="zh-CN" dirty="0" smtClean="0"/>
          </a:p>
          <a:p>
            <a:pPr lvl="2"/>
            <a:endParaRPr lang="en-US" altLang="zh-CN" dirty="0" smtClean="0"/>
          </a:p>
          <a:p>
            <a:pPr lvl="2"/>
            <a:endParaRPr lang="en-US" altLang="zh-CN" dirty="0" smtClean="0"/>
          </a:p>
          <a:p>
            <a:pPr lvl="1"/>
            <a:endParaRPr lang="zh-CN" altLang="en-US" dirty="0"/>
          </a:p>
        </p:txBody>
      </p:sp>
      <p:pic>
        <p:nvPicPr>
          <p:cNvPr id="4" name="图片 3" descr="threads.jpg"/>
          <p:cNvPicPr>
            <a:picLocks noChangeAspect="1"/>
          </p:cNvPicPr>
          <p:nvPr/>
        </p:nvPicPr>
        <p:blipFill>
          <a:blip r:embed="rId2" cstate="print"/>
          <a:stretch>
            <a:fillRect/>
          </a:stretch>
        </p:blipFill>
        <p:spPr>
          <a:xfrm>
            <a:off x="4407770" y="2091659"/>
            <a:ext cx="5972175" cy="3648075"/>
          </a:xfrm>
          <a:prstGeom prst="rect">
            <a:avLst/>
          </a:prstGeom>
        </p:spPr>
      </p:pic>
    </p:spTree>
    <p:extLst>
      <p:ext uri="{BB962C8B-B14F-4D97-AF65-F5344CB8AC3E}">
        <p14:creationId xmlns="" xmlns:p14="http://schemas.microsoft.com/office/powerpoint/2010/main" val="2807735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线程概念</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0.1 java</a:t>
            </a:r>
            <a:r>
              <a:rPr lang="zh-CN" altLang="en-US" dirty="0" smtClean="0"/>
              <a:t>中线程：有两件不同的事</a:t>
            </a:r>
            <a:endParaRPr lang="en-US" altLang="zh-CN" dirty="0" smtClean="0"/>
          </a:p>
          <a:p>
            <a:pPr lvl="1"/>
            <a:r>
              <a:rPr lang="en-US" altLang="zh-CN" dirty="0" err="1" smtClean="0"/>
              <a:t>java.lang.Thread</a:t>
            </a:r>
            <a:r>
              <a:rPr lang="zh-CN" altLang="en-US" dirty="0" smtClean="0"/>
              <a:t>类的一个实例</a:t>
            </a:r>
            <a:endParaRPr lang="en-US" altLang="zh-CN" dirty="0" smtClean="0"/>
          </a:p>
          <a:p>
            <a:pPr lvl="1"/>
            <a:r>
              <a:rPr lang="zh-CN" altLang="en-US" dirty="0" smtClean="0"/>
              <a:t>线程的执行。</a:t>
            </a:r>
            <a:endParaRPr lang="en-US" altLang="zh-CN" dirty="0" smtClean="0"/>
          </a:p>
          <a:p>
            <a:pPr lvl="1">
              <a:buNone/>
            </a:pPr>
            <a:r>
              <a:rPr lang="en-US" altLang="zh-CN" dirty="0" smtClean="0"/>
              <a:t>  1.</a:t>
            </a:r>
            <a:r>
              <a:rPr lang="zh-CN" altLang="en-US" dirty="0" smtClean="0"/>
              <a:t>装好</a:t>
            </a:r>
            <a:r>
              <a:rPr lang="en-US" altLang="zh-CN" dirty="0" err="1" smtClean="0"/>
              <a:t>jvm</a:t>
            </a:r>
            <a:r>
              <a:rPr lang="zh-CN" altLang="en-US" dirty="0" smtClean="0"/>
              <a:t>环境、部署好一个</a:t>
            </a:r>
            <a:r>
              <a:rPr lang="en-US" altLang="zh-CN" dirty="0" smtClean="0"/>
              <a:t>java</a:t>
            </a:r>
            <a:r>
              <a:rPr lang="zh-CN" altLang="en-US" dirty="0" smtClean="0"/>
              <a:t>应用 这就产生了一个</a:t>
            </a:r>
            <a:r>
              <a:rPr lang="en-US" altLang="zh-CN" dirty="0" smtClean="0"/>
              <a:t>java</a:t>
            </a:r>
            <a:r>
              <a:rPr lang="zh-CN" altLang="en-US" dirty="0" smtClean="0"/>
              <a:t>进程</a:t>
            </a:r>
            <a:endParaRPr lang="en-US" altLang="zh-CN" dirty="0" smtClean="0"/>
          </a:p>
          <a:p>
            <a:pPr lvl="1">
              <a:buNone/>
            </a:pPr>
            <a:r>
              <a:rPr lang="zh-CN" altLang="en-US" dirty="0" smtClean="0"/>
              <a:t>  </a:t>
            </a:r>
            <a:r>
              <a:rPr lang="en-US" altLang="zh-CN" dirty="0" smtClean="0"/>
              <a:t>2.</a:t>
            </a:r>
            <a:r>
              <a:rPr lang="zh-CN" altLang="en-US" dirty="0" smtClean="0"/>
              <a:t> 一个</a:t>
            </a:r>
            <a:r>
              <a:rPr lang="en-US" altLang="zh-CN" dirty="0" smtClean="0"/>
              <a:t>Java</a:t>
            </a:r>
            <a:r>
              <a:rPr lang="zh-CN" altLang="en-US" dirty="0" smtClean="0"/>
              <a:t>应用总是从</a:t>
            </a:r>
            <a:r>
              <a:rPr lang="en-US" altLang="zh-CN" dirty="0" smtClean="0"/>
              <a:t>main()</a:t>
            </a:r>
            <a:r>
              <a:rPr lang="zh-CN" altLang="en-US" dirty="0" smtClean="0"/>
              <a:t>方法开始运行，运行</a:t>
            </a:r>
            <a:r>
              <a:rPr lang="en-US" altLang="zh-CN" dirty="0" smtClean="0"/>
              <a:t>main()</a:t>
            </a:r>
            <a:r>
              <a:rPr lang="zh-CN" altLang="en-US" dirty="0" smtClean="0"/>
              <a:t>方法时虚拟机就会开启一个主线程。</a:t>
            </a:r>
            <a:endParaRPr lang="en-US" altLang="zh-CN" dirty="0" smtClean="0"/>
          </a:p>
          <a:p>
            <a:pPr lvl="1">
              <a:buNone/>
            </a:pPr>
            <a:r>
              <a:rPr lang="en-US" altLang="zh-CN" dirty="0" smtClean="0"/>
              <a:t>  3. </a:t>
            </a:r>
            <a:r>
              <a:rPr lang="zh-CN" altLang="en-US" dirty="0" smtClean="0"/>
              <a:t>业务场景举例</a:t>
            </a:r>
            <a:endParaRPr lang="en-US" altLang="zh-CN" dirty="0" smtClean="0"/>
          </a:p>
          <a:p>
            <a:pPr lvl="1">
              <a:buNone/>
            </a:pPr>
            <a:endParaRPr lang="zh-CN" altLang="en-US" dirty="0" smtClean="0"/>
          </a:p>
          <a:p>
            <a:pPr lvl="1"/>
            <a:r>
              <a:rPr lang="zh-CN" altLang="en-US" dirty="0" smtClean="0"/>
              <a:t>线程总体分两类：</a:t>
            </a:r>
            <a:endParaRPr lang="en-US" altLang="zh-CN" dirty="0" smtClean="0"/>
          </a:p>
          <a:p>
            <a:pPr lvl="1">
              <a:buNone/>
            </a:pPr>
            <a:r>
              <a:rPr lang="en-US" altLang="zh-CN" dirty="0" smtClean="0"/>
              <a:t>   </a:t>
            </a:r>
            <a:r>
              <a:rPr lang="zh-CN" altLang="en-US" dirty="0" smtClean="0"/>
              <a:t>用户线程：当所有用户线程执行完毕的时候，</a:t>
            </a:r>
            <a:r>
              <a:rPr lang="en-US" altLang="zh-CN" dirty="0" smtClean="0"/>
              <a:t>JVM</a:t>
            </a:r>
            <a:r>
              <a:rPr lang="zh-CN" altLang="en-US" dirty="0" smtClean="0"/>
              <a:t>自动关闭。</a:t>
            </a:r>
            <a:endParaRPr lang="en-US" altLang="zh-CN" dirty="0" smtClean="0"/>
          </a:p>
          <a:p>
            <a:pPr lvl="1">
              <a:buNone/>
            </a:pPr>
            <a:r>
              <a:rPr lang="en-US" altLang="zh-CN" dirty="0" smtClean="0"/>
              <a:t>   </a:t>
            </a:r>
            <a:r>
              <a:rPr lang="zh-CN" altLang="en-US" dirty="0" smtClean="0"/>
              <a:t>守护线程：不独立于</a:t>
            </a:r>
            <a:r>
              <a:rPr lang="en-US" altLang="zh-CN" dirty="0" smtClean="0"/>
              <a:t>JVM</a:t>
            </a:r>
            <a:r>
              <a:rPr lang="zh-CN" altLang="en-US" dirty="0" smtClean="0"/>
              <a:t>，守候线程一般是由操作系统或者用户自己创建的</a:t>
            </a:r>
            <a:endParaRPr lang="en-US" altLang="zh-CN"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线程的三种使用方式</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en-US" altLang="zh-CN" b="1" dirty="0" smtClean="0"/>
              <a:t>Thread   </a:t>
            </a:r>
            <a:r>
              <a:rPr lang="zh-CN" altLang="en-US" dirty="0" smtClean="0"/>
              <a:t>无参构造、有参构造、一个类只能继承一个父类</a:t>
            </a:r>
            <a:endParaRPr lang="en-US" altLang="zh-CN" b="1" dirty="0" smtClean="0"/>
          </a:p>
          <a:p>
            <a:pPr lvl="1"/>
            <a:r>
              <a:rPr lang="en-US" altLang="zh-CN" b="1" dirty="0" err="1" smtClean="0"/>
              <a:t>Runnable</a:t>
            </a:r>
            <a:r>
              <a:rPr lang="en-US" altLang="zh-CN" b="1" dirty="0" smtClean="0"/>
              <a:t>  </a:t>
            </a:r>
            <a:r>
              <a:rPr lang="zh-CN" altLang="en-US" dirty="0" smtClean="0"/>
              <a:t>任务无返回值、</a:t>
            </a:r>
            <a:r>
              <a:rPr lang="en-US" altLang="zh-CN" dirty="0" smtClean="0"/>
              <a:t>run</a:t>
            </a:r>
            <a:r>
              <a:rPr lang="zh-CN" altLang="en-US" dirty="0" smtClean="0"/>
              <a:t>方法不可以抛出异常、可以实现多继承</a:t>
            </a:r>
            <a:endParaRPr lang="en-US" altLang="zh-CN" dirty="0" smtClean="0"/>
          </a:p>
          <a:p>
            <a:pPr lvl="1">
              <a:buNone/>
            </a:pPr>
            <a:r>
              <a:rPr lang="en-US" altLang="zh-CN" dirty="0" smtClean="0"/>
              <a:t> </a:t>
            </a:r>
            <a:r>
              <a:rPr lang="zh-CN" altLang="en-US" dirty="0" smtClean="0"/>
              <a:t>实现：</a:t>
            </a:r>
          </a:p>
          <a:p>
            <a:pPr lvl="1">
              <a:buNone/>
            </a:pPr>
            <a:endParaRPr lang="en-US" altLang="zh-CN" b="1"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pic>
        <p:nvPicPr>
          <p:cNvPr id="5" name="图片 4" descr="thread1.jpg"/>
          <p:cNvPicPr>
            <a:picLocks noChangeAspect="1"/>
          </p:cNvPicPr>
          <p:nvPr/>
        </p:nvPicPr>
        <p:blipFill>
          <a:blip r:embed="rId2" cstate="print"/>
          <a:stretch>
            <a:fillRect/>
          </a:stretch>
        </p:blipFill>
        <p:spPr>
          <a:xfrm>
            <a:off x="2352676" y="3090555"/>
            <a:ext cx="5921170" cy="3095625"/>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线程的三种使用方式</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en-US" altLang="zh-CN" b="1" dirty="0" smtClean="0"/>
              <a:t>Callable</a:t>
            </a:r>
          </a:p>
          <a:p>
            <a:pPr lvl="1">
              <a:buNone/>
            </a:pPr>
            <a:r>
              <a:rPr lang="en-US" altLang="zh-CN" b="1" dirty="0" smtClean="0"/>
              <a:t> </a:t>
            </a:r>
            <a:r>
              <a:rPr lang="zh-CN" altLang="en-US" dirty="0" smtClean="0"/>
              <a:t>有返回值、</a:t>
            </a:r>
            <a:r>
              <a:rPr lang="en-US" altLang="zh-CN" dirty="0" smtClean="0"/>
              <a:t>call</a:t>
            </a:r>
            <a:r>
              <a:rPr lang="zh-CN" altLang="en-US" dirty="0" smtClean="0"/>
              <a:t>方法可以抛出异常、异步计算结果、可控制任务执行状态</a:t>
            </a:r>
            <a:endParaRPr lang="en-US" altLang="zh-CN" dirty="0" smtClean="0"/>
          </a:p>
          <a:p>
            <a:pPr lvl="1">
              <a:buNone/>
            </a:pPr>
            <a:r>
              <a:rPr lang="en-US" altLang="zh-CN" dirty="0" smtClean="0"/>
              <a:t> </a:t>
            </a:r>
            <a:r>
              <a:rPr lang="zh-CN" altLang="en-US" dirty="0" smtClean="0"/>
              <a:t>实现：</a:t>
            </a:r>
            <a:endParaRPr lang="en-US" altLang="zh-CN" dirty="0" smtClean="0"/>
          </a:p>
          <a:p>
            <a:pPr lvl="1">
              <a:buNone/>
            </a:pPr>
            <a:r>
              <a:rPr lang="en-US" altLang="zh-CN" dirty="0" smtClean="0"/>
              <a:t>  </a:t>
            </a:r>
          </a:p>
          <a:p>
            <a:pPr lvl="1"/>
            <a:endParaRPr lang="en-US" altLang="zh-CN" b="1"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pic>
        <p:nvPicPr>
          <p:cNvPr id="5" name="图片 4" descr="thread2.jpg"/>
          <p:cNvPicPr>
            <a:picLocks noChangeAspect="1"/>
          </p:cNvPicPr>
          <p:nvPr/>
        </p:nvPicPr>
        <p:blipFill>
          <a:blip r:embed="rId2" cstate="print"/>
          <a:stretch>
            <a:fillRect/>
          </a:stretch>
        </p:blipFill>
        <p:spPr>
          <a:xfrm>
            <a:off x="2011157" y="3144480"/>
            <a:ext cx="8135733" cy="3020346"/>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ThreadLocal</a:t>
            </a:r>
            <a:r>
              <a:rPr lang="zh-CN" altLang="en-US" dirty="0" smtClean="0"/>
              <a:t>深入剖析与使用</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zh-CN" altLang="en-US" b="1" dirty="0" smtClean="0"/>
              <a:t>用途</a:t>
            </a:r>
            <a:endParaRPr lang="en-US" altLang="zh-CN" b="1" dirty="0" smtClean="0"/>
          </a:p>
          <a:p>
            <a:pPr lvl="1">
              <a:buNone/>
            </a:pPr>
            <a:r>
              <a:rPr lang="zh-CN" altLang="en-US" dirty="0" smtClean="0"/>
              <a:t>   为并发而生、解决线程安全问题</a:t>
            </a:r>
            <a:endParaRPr lang="en-US" altLang="zh-CN" dirty="0" smtClean="0"/>
          </a:p>
          <a:p>
            <a:pPr lvl="1"/>
            <a:r>
              <a:rPr lang="zh-CN" altLang="en-US" b="1" dirty="0" smtClean="0"/>
              <a:t>如何做到</a:t>
            </a:r>
            <a:endParaRPr lang="en-US" altLang="zh-CN" b="1" dirty="0" smtClean="0"/>
          </a:p>
          <a:p>
            <a:pPr lvl="1">
              <a:buNone/>
            </a:pPr>
            <a:r>
              <a:rPr lang="zh-CN" altLang="en-US" dirty="0" smtClean="0"/>
              <a:t>   通过为每个线程提供一个独立的变量副本解决了变量并发访问的冲突问题。</a:t>
            </a:r>
            <a:endParaRPr lang="en-US" altLang="zh-CN" dirty="0" smtClean="0"/>
          </a:p>
          <a:p>
            <a:pPr lvl="1"/>
            <a:r>
              <a:rPr lang="en-US" altLang="zh-CN" b="1" dirty="0" smtClean="0"/>
              <a:t> </a:t>
            </a:r>
            <a:r>
              <a:rPr lang="zh-CN" altLang="en-US" b="1" dirty="0" smtClean="0"/>
              <a:t>使用</a:t>
            </a:r>
            <a:endParaRPr lang="en-US" altLang="zh-CN" b="1" dirty="0" smtClean="0"/>
          </a:p>
          <a:p>
            <a:pPr lvl="1">
              <a:buNone/>
            </a:pPr>
            <a:r>
              <a:rPr lang="en-US" altLang="zh-CN" b="1" dirty="0" smtClean="0"/>
              <a:t> </a:t>
            </a:r>
            <a:endParaRPr lang="en-US" altLang="zh-CN" dirty="0" smtClean="0"/>
          </a:p>
          <a:p>
            <a:pPr lvl="1"/>
            <a:endParaRPr lang="en-US" altLang="zh-CN" b="1" dirty="0" smtClean="0"/>
          </a:p>
          <a:p>
            <a:pPr lvl="1"/>
            <a:endParaRPr lang="zh-CN" altLang="en-US" b="1" dirty="0" smtClean="0"/>
          </a:p>
          <a:p>
            <a:pPr lvl="1">
              <a:buNone/>
            </a:pP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pic>
        <p:nvPicPr>
          <p:cNvPr id="7" name="图片 6" descr="threadLocalConnection.jpg"/>
          <p:cNvPicPr>
            <a:picLocks noChangeAspect="1"/>
          </p:cNvPicPr>
          <p:nvPr/>
        </p:nvPicPr>
        <p:blipFill>
          <a:blip r:embed="rId2" cstate="print"/>
          <a:stretch>
            <a:fillRect/>
          </a:stretch>
        </p:blipFill>
        <p:spPr>
          <a:xfrm>
            <a:off x="3242032" y="3512267"/>
            <a:ext cx="7362058" cy="2724150"/>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ThreadLocal</a:t>
            </a:r>
            <a:r>
              <a:rPr lang="zh-CN" altLang="en-US" dirty="0" smtClean="0"/>
              <a:t>深入剖析与使用</a:t>
            </a:r>
            <a:endParaRPr lang="zh-CN" altLang="en-US" dirty="0"/>
          </a:p>
        </p:txBody>
      </p:sp>
      <p:sp>
        <p:nvSpPr>
          <p:cNvPr id="3" name="内容占位符 2"/>
          <p:cNvSpPr>
            <a:spLocks noGrp="1"/>
          </p:cNvSpPr>
          <p:nvPr>
            <p:ph idx="1"/>
          </p:nvPr>
        </p:nvSpPr>
        <p:spPr>
          <a:xfrm>
            <a:off x="1295401" y="1916852"/>
            <a:ext cx="9279193" cy="4215724"/>
          </a:xfrm>
        </p:spPr>
        <p:txBody>
          <a:bodyPr>
            <a:normAutofit/>
          </a:bodyPr>
          <a:lstStyle/>
          <a:p>
            <a:pPr lvl="1"/>
            <a:r>
              <a:rPr lang="en-US" altLang="zh-CN" b="1" dirty="0" err="1" smtClean="0"/>
              <a:t>ThreadLocal</a:t>
            </a:r>
            <a:r>
              <a:rPr lang="zh-CN" altLang="en-US" b="1" dirty="0" smtClean="0"/>
              <a:t>与同步机制</a:t>
            </a:r>
            <a:endParaRPr lang="en-US" altLang="zh-CN" b="1" dirty="0" smtClean="0"/>
          </a:p>
          <a:p>
            <a:pPr lvl="1">
              <a:buNone/>
            </a:pPr>
            <a:r>
              <a:rPr lang="en-US" altLang="zh-CN" b="1" dirty="0" smtClean="0"/>
              <a:t> </a:t>
            </a:r>
            <a:r>
              <a:rPr lang="en-US" altLang="zh-CN" dirty="0" smtClean="0"/>
              <a:t>  </a:t>
            </a:r>
          </a:p>
          <a:p>
            <a:pPr lvl="1"/>
            <a:endParaRPr lang="en-US" altLang="zh-CN" b="1" dirty="0" smtClean="0"/>
          </a:p>
          <a:p>
            <a:pPr lvl="1"/>
            <a:r>
              <a:rPr lang="zh-CN" altLang="en-US" b="1" dirty="0" smtClean="0"/>
              <a:t>变量副本是创建不是拷贝</a:t>
            </a:r>
            <a:endParaRPr lang="en-US" altLang="zh-CN" b="1" dirty="0" smtClean="0"/>
          </a:p>
          <a:p>
            <a:pPr lvl="1"/>
            <a:endParaRPr lang="en-US" altLang="zh-CN" b="1" dirty="0" smtClean="0"/>
          </a:p>
          <a:p>
            <a:pPr lvl="1"/>
            <a:r>
              <a:rPr lang="zh-CN" altLang="en-US" b="1" dirty="0" smtClean="0"/>
              <a:t>每个线程有自己的变量副本</a:t>
            </a:r>
          </a:p>
          <a:p>
            <a:pPr lvl="1">
              <a:buNone/>
            </a:pPr>
            <a:endParaRPr lang="en-US" altLang="zh-CN" dirty="0" smtClean="0"/>
          </a:p>
          <a:p>
            <a:pPr lvl="1">
              <a:buNone/>
            </a:pPr>
            <a:r>
              <a:rPr lang="zh-CN" altLang="en-US" dirty="0" smtClean="0"/>
              <a:t>业务场景举例：</a:t>
            </a:r>
            <a:endParaRPr lang="en-US" altLang="zh-CN" dirty="0" smtClean="0"/>
          </a:p>
          <a:p>
            <a:pPr lvl="1">
              <a:buNone/>
            </a:pPr>
            <a:r>
              <a:rPr lang="en-US" altLang="zh-CN" dirty="0" smtClean="0"/>
              <a:t>   </a:t>
            </a:r>
            <a:r>
              <a:rPr lang="zh-CN" altLang="en-US" dirty="0" smtClean="0"/>
              <a:t>变形金刚</a:t>
            </a:r>
            <a:endParaRPr lang="en-US" altLang="zh-CN" dirty="0" smtClean="0"/>
          </a:p>
          <a:p>
            <a:pPr>
              <a:buNone/>
            </a:pPr>
            <a:endParaRPr lang="en-US" altLang="zh-CN" dirty="0" smtClean="0"/>
          </a:p>
          <a:p>
            <a:pPr lvl="1"/>
            <a:endParaRPr lang="en-US" altLang="zh-CN" dirty="0" smtClean="0"/>
          </a:p>
          <a:p>
            <a:pPr lvl="2"/>
            <a:endParaRPr lang="en-US" altLang="zh-CN" dirty="0" smtClean="0"/>
          </a:p>
          <a:p>
            <a:pPr lvl="2"/>
            <a:endParaRPr lang="en-US" altLang="zh-CN" dirty="0" smtClean="0"/>
          </a:p>
          <a:p>
            <a:pPr lvl="1"/>
            <a:endParaRPr lang="zh-CN" altLang="en-US" dirty="0"/>
          </a:p>
        </p:txBody>
      </p:sp>
      <p:pic>
        <p:nvPicPr>
          <p:cNvPr id="4" name="图片 3" descr="threadLocal.jpg"/>
          <p:cNvPicPr>
            <a:picLocks noChangeAspect="1"/>
          </p:cNvPicPr>
          <p:nvPr/>
        </p:nvPicPr>
        <p:blipFill>
          <a:blip r:embed="rId2" cstate="print"/>
          <a:stretch>
            <a:fillRect/>
          </a:stretch>
        </p:blipFill>
        <p:spPr>
          <a:xfrm>
            <a:off x="5138430" y="1775030"/>
            <a:ext cx="5554151" cy="4419293"/>
          </a:xfrm>
          <a:prstGeom prst="rect">
            <a:avLst/>
          </a:prstGeom>
        </p:spPr>
      </p:pic>
    </p:spTree>
    <p:extLst>
      <p:ext uri="{BB962C8B-B14F-4D97-AF65-F5344CB8AC3E}">
        <p14:creationId xmlns="" xmlns:p14="http://schemas.microsoft.com/office/powerpoint/2010/main" val="1898149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3775</TotalTime>
  <Words>1332</Words>
  <Application>Microsoft Office PowerPoint</Application>
  <PresentationFormat>自定义</PresentationFormat>
  <Paragraphs>238</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环保</vt:lpstr>
      <vt:lpstr>java 线程那点事儿</vt:lpstr>
      <vt:lpstr>目录概述</vt:lpstr>
      <vt:lpstr>操作系统中进程和线程的概念</vt:lpstr>
      <vt:lpstr>操作系统中进程和线程的概念</vt:lpstr>
      <vt:lpstr>JAVA线程概念</vt:lpstr>
      <vt:lpstr>线程的三种使用方式</vt:lpstr>
      <vt:lpstr>线程的三种使用方式</vt:lpstr>
      <vt:lpstr>ThreadLocal深入剖析与使用</vt:lpstr>
      <vt:lpstr>ThreadLocal深入剖析与使用</vt:lpstr>
      <vt:lpstr>ThreadLocal深入剖析与使用</vt:lpstr>
      <vt:lpstr>多线程高级并发编程</vt:lpstr>
      <vt:lpstr>多线程高级并发编程</vt:lpstr>
      <vt:lpstr>多线程高级并发编程</vt:lpstr>
      <vt:lpstr>多线程高级并发编程</vt:lpstr>
      <vt:lpstr>多线程高级并发编程</vt:lpstr>
      <vt:lpstr>多线程高级并发编程</vt:lpstr>
      <vt:lpstr>Java线程池使用</vt:lpstr>
      <vt:lpstr>Java线程池使用</vt:lpstr>
      <vt:lpstr>Java线程池使用</vt:lpstr>
      <vt:lpstr>实际工作案例分享</vt:lpstr>
      <vt:lpstr>实际工作案例分享</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August</dc:creator>
  <cp:lastModifiedBy>J</cp:lastModifiedBy>
  <cp:revision>270</cp:revision>
  <dcterms:created xsi:type="dcterms:W3CDTF">2014-09-09T10:10:29Z</dcterms:created>
  <dcterms:modified xsi:type="dcterms:W3CDTF">2015-06-10T09:59:02Z</dcterms:modified>
</cp:coreProperties>
</file>