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456"/>
    <a:srgbClr val="74787B"/>
    <a:srgbClr val="001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66" d="100"/>
          <a:sy n="66" d="100"/>
        </p:scale>
        <p:origin x="114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7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0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1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9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94F8-CC6F-4194-9234-A4CBDF787A2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7389-4BBF-4A06-942C-EE6E45DCF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48789" y="690953"/>
            <a:ext cx="1828800" cy="1828800"/>
            <a:chOff x="8040914" y="849565"/>
            <a:chExt cx="1828800" cy="1828800"/>
          </a:xfrm>
        </p:grpSpPr>
        <p:sp>
          <p:nvSpPr>
            <p:cNvPr id="16" name="矩形 15"/>
            <p:cNvSpPr/>
            <p:nvPr/>
          </p:nvSpPr>
          <p:spPr>
            <a:xfrm>
              <a:off x="8040914" y="849565"/>
              <a:ext cx="1828800" cy="1828800"/>
            </a:xfrm>
            <a:prstGeom prst="rect">
              <a:avLst/>
            </a:prstGeom>
            <a:solidFill>
              <a:srgbClr val="001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Impact" panose="020B080603090205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40914" y="1049866"/>
              <a:ext cx="1828800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 smtClean="0">
                  <a:ln w="31750">
                    <a:solidFill>
                      <a:schemeClr val="bg1"/>
                    </a:solidFill>
                    <a:prstDash val="solid"/>
                  </a:ln>
                  <a:solidFill>
                    <a:srgbClr val="00175A"/>
                  </a:solidFill>
                  <a:latin typeface="Arial Black" panose="020B0A04020102020204" pitchFamily="34" charset="0"/>
                  <a:cs typeface="Sans Serif Collection" panose="020B0502040504020204" pitchFamily="34" charset="0"/>
                </a:rPr>
                <a:t>AMEX</a:t>
              </a:r>
              <a:endParaRPr lang="zh-CN" altLang="en-US" sz="4000" b="1" cap="none" spc="0" dirty="0">
                <a:ln w="31750">
                  <a:solidFill>
                    <a:schemeClr val="bg1"/>
                  </a:solidFill>
                  <a:prstDash val="solid"/>
                </a:ln>
                <a:solidFill>
                  <a:srgbClr val="00175A"/>
                </a:solidFill>
                <a:latin typeface="Arial Black" panose="020B0A04020102020204" pitchFamily="34" charset="0"/>
                <a:cs typeface="Sans Serif Collection" panose="020B0502040504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0263" y="1757752"/>
              <a:ext cx="17301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THC</a:t>
              </a:r>
              <a:endParaRPr lang="zh-CN" alt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8789" y="2801535"/>
            <a:ext cx="1828800" cy="1828800"/>
            <a:chOff x="8040914" y="849565"/>
            <a:chExt cx="1828800" cy="1828800"/>
          </a:xfrm>
        </p:grpSpPr>
        <p:sp>
          <p:nvSpPr>
            <p:cNvPr id="20" name="矩形 19"/>
            <p:cNvSpPr/>
            <p:nvPr/>
          </p:nvSpPr>
          <p:spPr>
            <a:xfrm>
              <a:off x="8040914" y="849565"/>
              <a:ext cx="1828800" cy="1828800"/>
            </a:xfrm>
            <a:prstGeom prst="rect">
              <a:avLst/>
            </a:prstGeom>
            <a:solidFill>
              <a:srgbClr val="747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Impact" panose="020B080603090205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040914" y="1049866"/>
              <a:ext cx="1828800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 smtClean="0">
                  <a:ln w="31750">
                    <a:solidFill>
                      <a:schemeClr val="bg1"/>
                    </a:solidFill>
                    <a:prstDash val="solid"/>
                  </a:ln>
                  <a:solidFill>
                    <a:srgbClr val="74787B"/>
                  </a:solidFill>
                  <a:latin typeface="Arial Black" panose="020B0A04020102020204" pitchFamily="34" charset="0"/>
                  <a:cs typeface="Sans Serif Collection" panose="020B0502040504020204" pitchFamily="34" charset="0"/>
                </a:rPr>
                <a:t>AMEX</a:t>
              </a:r>
              <a:endParaRPr lang="zh-CN" altLang="en-US" sz="4000" b="1" cap="none" spc="0" dirty="0">
                <a:ln w="31750">
                  <a:solidFill>
                    <a:schemeClr val="bg1"/>
                  </a:solidFill>
                  <a:prstDash val="solid"/>
                </a:ln>
                <a:solidFill>
                  <a:srgbClr val="74787B"/>
                </a:solidFill>
                <a:latin typeface="Arial Black" panose="020B0A04020102020204" pitchFamily="34" charset="0"/>
                <a:cs typeface="Sans Serif Collection" panose="020B0502040504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0263" y="1757752"/>
              <a:ext cx="17301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FHR</a:t>
              </a:r>
              <a:endParaRPr lang="zh-CN" alt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13166" y="684740"/>
            <a:ext cx="1828800" cy="1828800"/>
            <a:chOff x="8040914" y="849565"/>
            <a:chExt cx="1828800" cy="1828800"/>
          </a:xfrm>
        </p:grpSpPr>
        <p:sp>
          <p:nvSpPr>
            <p:cNvPr id="24" name="矩形 23"/>
            <p:cNvSpPr/>
            <p:nvPr/>
          </p:nvSpPr>
          <p:spPr>
            <a:xfrm>
              <a:off x="8040914" y="849565"/>
              <a:ext cx="1828800" cy="1828800"/>
            </a:xfrm>
            <a:prstGeom prst="rect">
              <a:avLst/>
            </a:prstGeom>
            <a:solidFill>
              <a:srgbClr val="001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Impact" panose="020B080603090205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40914" y="1049866"/>
              <a:ext cx="1828800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 smtClean="0">
                  <a:ln w="50800">
                    <a:solidFill>
                      <a:schemeClr val="bg1"/>
                    </a:solidFill>
                    <a:prstDash val="solid"/>
                  </a:ln>
                  <a:solidFill>
                    <a:srgbClr val="00175A"/>
                  </a:solidFill>
                  <a:latin typeface="Arial Black" panose="020B0A04020102020204" pitchFamily="34" charset="0"/>
                  <a:cs typeface="Sans Serif Collection" panose="020B0502040504020204" pitchFamily="34" charset="0"/>
                </a:rPr>
                <a:t>AMEX</a:t>
              </a:r>
              <a:endParaRPr lang="zh-CN" altLang="en-US" sz="4000" b="1" cap="none" spc="0" dirty="0">
                <a:ln w="50800">
                  <a:solidFill>
                    <a:schemeClr val="bg1"/>
                  </a:solidFill>
                  <a:prstDash val="solid"/>
                </a:ln>
                <a:solidFill>
                  <a:srgbClr val="00175A"/>
                </a:solidFill>
                <a:latin typeface="Arial Black" panose="020B0A04020102020204" pitchFamily="34" charset="0"/>
                <a:cs typeface="Sans Serif Collection" panose="020B0502040504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0263" y="1740334"/>
              <a:ext cx="1730103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THC</a:t>
              </a:r>
              <a:endParaRPr lang="zh-CN" altLang="en-US" sz="5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13166" y="2801535"/>
            <a:ext cx="1828800" cy="1828800"/>
            <a:chOff x="8040914" y="849565"/>
            <a:chExt cx="1828800" cy="1828800"/>
          </a:xfrm>
        </p:grpSpPr>
        <p:sp>
          <p:nvSpPr>
            <p:cNvPr id="28" name="矩形 27"/>
            <p:cNvSpPr/>
            <p:nvPr/>
          </p:nvSpPr>
          <p:spPr>
            <a:xfrm>
              <a:off x="8040914" y="849565"/>
              <a:ext cx="1828800" cy="1828800"/>
            </a:xfrm>
            <a:prstGeom prst="rect">
              <a:avLst/>
            </a:prstGeom>
            <a:solidFill>
              <a:srgbClr val="747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Impact" panose="020B080603090205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40914" y="1049866"/>
              <a:ext cx="1828800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 smtClean="0">
                  <a:ln w="50800">
                    <a:solidFill>
                      <a:schemeClr val="bg1"/>
                    </a:solidFill>
                    <a:prstDash val="solid"/>
                  </a:ln>
                  <a:solidFill>
                    <a:srgbClr val="74787B"/>
                  </a:solidFill>
                  <a:latin typeface="Arial Black" panose="020B0A04020102020204" pitchFamily="34" charset="0"/>
                  <a:cs typeface="Sans Serif Collection" panose="020B0502040504020204" pitchFamily="34" charset="0"/>
                </a:rPr>
                <a:t>AMEX</a:t>
              </a:r>
              <a:endParaRPr lang="zh-CN" altLang="en-US" sz="4000" b="1" cap="none" spc="0" dirty="0">
                <a:ln w="50800">
                  <a:solidFill>
                    <a:schemeClr val="bg1"/>
                  </a:solidFill>
                  <a:prstDash val="solid"/>
                </a:ln>
                <a:solidFill>
                  <a:srgbClr val="74787B"/>
                </a:solidFill>
                <a:latin typeface="Arial Black" panose="020B0A04020102020204" pitchFamily="34" charset="0"/>
                <a:cs typeface="Sans Serif Collection" panose="020B0502040504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090263" y="1740334"/>
              <a:ext cx="1730103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FHR</a:t>
              </a:r>
              <a:endParaRPr lang="zh-CN" altLang="en-US" sz="5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57" y="2139981"/>
            <a:ext cx="457200" cy="4572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426190" y="2230082"/>
            <a:ext cx="438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rgbClr val="00175A"/>
                </a:solidFill>
                <a:latin typeface="Handel Gothic D" pitchFamily="50" charset="0"/>
              </a:rPr>
              <a:t>THC</a:t>
            </a:r>
            <a:endParaRPr lang="zh-CN" altLang="en-US" dirty="0">
              <a:solidFill>
                <a:srgbClr val="00175A"/>
              </a:solidFill>
              <a:latin typeface="Handel Gothic D" pitchFamily="50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52057" y="2139981"/>
            <a:ext cx="914400" cy="457200"/>
          </a:xfrm>
          <a:prstGeom prst="rect">
            <a:avLst/>
          </a:prstGeom>
          <a:noFill/>
          <a:ln>
            <a:solidFill>
              <a:srgbClr val="0017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57" y="3822731"/>
            <a:ext cx="457200" cy="4572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500283" y="3912832"/>
            <a:ext cx="440257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700" dirty="0" smtClean="0">
                <a:solidFill>
                  <a:srgbClr val="74787B"/>
                </a:solidFill>
                <a:latin typeface="Handel Gothic D" pitchFamily="50" charset="0"/>
              </a:rPr>
              <a:t>FHR</a:t>
            </a:r>
            <a:endParaRPr lang="zh-CN" altLang="en-US" sz="1700" dirty="0">
              <a:solidFill>
                <a:srgbClr val="74787B"/>
              </a:solidFill>
              <a:latin typeface="Handel Gothic D" pitchFamily="50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28257" y="3822731"/>
            <a:ext cx="914400" cy="457200"/>
          </a:xfrm>
          <a:prstGeom prst="rect">
            <a:avLst/>
          </a:prstGeom>
          <a:noFill/>
          <a:ln>
            <a:solidFill>
              <a:srgbClr val="747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2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43041" y="4239683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32450" y="35623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5507" y="366948"/>
            <a:ext cx="3779520" cy="3779520"/>
            <a:chOff x="1090507" y="535094"/>
            <a:chExt cx="3779520" cy="3779520"/>
          </a:xfrm>
        </p:grpSpPr>
        <p:sp>
          <p:nvSpPr>
            <p:cNvPr id="5" name="矩形 4"/>
            <p:cNvSpPr/>
            <p:nvPr/>
          </p:nvSpPr>
          <p:spPr>
            <a:xfrm>
              <a:off x="1090507" y="535094"/>
              <a:ext cx="3779520" cy="3779520"/>
            </a:xfrm>
            <a:prstGeom prst="rect">
              <a:avLst/>
            </a:prstGeom>
            <a:solidFill>
              <a:srgbClr val="1F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1F4456"/>
                </a:clrFrom>
                <a:clrTo>
                  <a:srgbClr val="1F445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27" t="35864" r="15258" b="35745"/>
            <a:stretch/>
          </p:blipFill>
          <p:spPr>
            <a:xfrm>
              <a:off x="1616929" y="982133"/>
              <a:ext cx="2726676" cy="110405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177210" y="2361984"/>
              <a:ext cx="36061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Graphik Light" panose="020B0403030202060203" pitchFamily="34" charset="0"/>
                </a:rPr>
                <a:t>Luxury</a:t>
              </a:r>
              <a:endParaRPr lang="zh-CN" altLang="en-US" sz="8800" dirty="0">
                <a:solidFill>
                  <a:schemeClr val="bg1"/>
                </a:solidFill>
                <a:latin typeface="Graphik Light" panose="020B0403030202060203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2223" y="4422266"/>
            <a:ext cx="3779520" cy="3779520"/>
            <a:chOff x="1090507" y="535094"/>
            <a:chExt cx="3779520" cy="3779520"/>
          </a:xfrm>
        </p:grpSpPr>
        <p:sp>
          <p:nvSpPr>
            <p:cNvPr id="9" name="矩形 8"/>
            <p:cNvSpPr/>
            <p:nvPr/>
          </p:nvSpPr>
          <p:spPr>
            <a:xfrm>
              <a:off x="1090507" y="535094"/>
              <a:ext cx="3779520" cy="3779520"/>
            </a:xfrm>
            <a:prstGeom prst="rect">
              <a:avLst/>
            </a:prstGeom>
            <a:solidFill>
              <a:srgbClr val="1F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1F4456"/>
                </a:clrFrom>
                <a:clrTo>
                  <a:srgbClr val="1F445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27" t="35864" r="15258" b="35745"/>
            <a:stretch/>
          </p:blipFill>
          <p:spPr>
            <a:xfrm>
              <a:off x="1616929" y="982133"/>
              <a:ext cx="2726676" cy="110405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177145" y="2595376"/>
              <a:ext cx="36062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 smtClean="0">
                  <a:solidFill>
                    <a:schemeClr val="bg1"/>
                  </a:solidFill>
                  <a:latin typeface="Graphik Light" panose="020B0403030202060203" pitchFamily="34" charset="0"/>
                </a:rPr>
                <a:t>Lifestyle</a:t>
              </a:r>
              <a:endParaRPr lang="zh-CN" altLang="en-US" sz="7200" dirty="0">
                <a:solidFill>
                  <a:schemeClr val="bg1"/>
                </a:solidFill>
                <a:latin typeface="Graphik Light" panose="020B0403030202060203" pitchFamily="34" charset="0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32450" y="35623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6100241" y="369438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 smtClean="0">
                <a:solidFill>
                  <a:srgbClr val="1F4456"/>
                </a:solidFill>
                <a:latin typeface="Bahnschrift SemiLight Condensed" panose="020B0502040204020203" pitchFamily="34" charset="0"/>
              </a:rPr>
              <a:t>Lifestyle</a:t>
            </a:r>
            <a:endParaRPr lang="zh-CN" altLang="en-US" sz="1200" dirty="0">
              <a:solidFill>
                <a:srgbClr val="1F4456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43041" y="423968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6125259" y="4358444"/>
            <a:ext cx="4071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smtClean="0">
                <a:solidFill>
                  <a:srgbClr val="1F4456"/>
                </a:solidFill>
                <a:latin typeface="Bahnschrift SemiBold Condensed" panose="020B0502040204020203" pitchFamily="34" charset="0"/>
              </a:rPr>
              <a:t>Luxury</a:t>
            </a:r>
            <a:endParaRPr lang="zh-CN" altLang="en-US" sz="1400" dirty="0">
              <a:solidFill>
                <a:srgbClr val="1F4456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462123" y="760529"/>
            <a:ext cx="457200" cy="454124"/>
            <a:chOff x="8462123" y="760529"/>
            <a:chExt cx="457200" cy="454124"/>
          </a:xfrm>
        </p:grpSpPr>
        <p:sp>
          <p:nvSpPr>
            <p:cNvPr id="30" name="矩形 29"/>
            <p:cNvSpPr/>
            <p:nvPr/>
          </p:nvSpPr>
          <p:spPr>
            <a:xfrm>
              <a:off x="8462123" y="986053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462123" y="760529"/>
              <a:ext cx="457200" cy="228600"/>
            </a:xfrm>
            <a:prstGeom prst="rect">
              <a:avLst/>
            </a:prstGeom>
            <a:solidFill>
              <a:srgbClr val="1F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1F4456"/>
                </a:clrFrom>
                <a:clrTo>
                  <a:srgbClr val="1F445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27" t="35864" r="15258" b="35745"/>
            <a:stretch/>
          </p:blipFill>
          <p:spPr>
            <a:xfrm>
              <a:off x="8553455" y="813987"/>
              <a:ext cx="274535" cy="11116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8487142" y="989129"/>
              <a:ext cx="40716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1F4456"/>
                  </a:solidFill>
                  <a:latin typeface="Bahnschrift SemiBold Condensed" panose="020B0502040204020203" pitchFamily="34" charset="0"/>
                </a:rPr>
                <a:t>Luxury</a:t>
              </a:r>
              <a:endParaRPr lang="zh-CN" altLang="en-US" sz="1400" dirty="0">
                <a:solidFill>
                  <a:srgbClr val="1F4456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256521" y="799934"/>
            <a:ext cx="457200" cy="454124"/>
            <a:chOff x="9256521" y="799934"/>
            <a:chExt cx="457200" cy="454124"/>
          </a:xfrm>
        </p:grpSpPr>
        <p:sp>
          <p:nvSpPr>
            <p:cNvPr id="32" name="矩形 31"/>
            <p:cNvSpPr/>
            <p:nvPr/>
          </p:nvSpPr>
          <p:spPr>
            <a:xfrm>
              <a:off x="9256521" y="1025458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9256521" y="799934"/>
              <a:ext cx="457200" cy="228600"/>
            </a:xfrm>
            <a:prstGeom prst="rect">
              <a:avLst/>
            </a:prstGeom>
            <a:solidFill>
              <a:srgbClr val="1F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1F4456"/>
                </a:clrFrom>
                <a:clrTo>
                  <a:srgbClr val="1F445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27" t="35864" r="15258" b="35745"/>
            <a:stretch/>
          </p:blipFill>
          <p:spPr>
            <a:xfrm>
              <a:off x="9347854" y="853392"/>
              <a:ext cx="274535" cy="111162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9267113" y="1028534"/>
              <a:ext cx="43601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1F4456"/>
                  </a:solidFill>
                  <a:latin typeface="Bahnschrift SemiLight Condensed" panose="020B0502040204020203" pitchFamily="34" charset="0"/>
                </a:rPr>
                <a:t>Lifestyle</a:t>
              </a:r>
              <a:endParaRPr lang="zh-CN" altLang="en-US" sz="1200" dirty="0">
                <a:solidFill>
                  <a:srgbClr val="1F4456"/>
                </a:solidFill>
                <a:latin typeface="Bahnschrift Semi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7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宋体</vt:lpstr>
      <vt:lpstr>Arial</vt:lpstr>
      <vt:lpstr>Arial Black</vt:lpstr>
      <vt:lpstr>Bahnschrift SemiBold Condensed</vt:lpstr>
      <vt:lpstr>Bahnschrift SemiLight Condensed</vt:lpstr>
      <vt:lpstr>Calibri</vt:lpstr>
      <vt:lpstr>Calibri Light</vt:lpstr>
      <vt:lpstr>Graphik Light</vt:lpstr>
      <vt:lpstr>Handel Gothic D</vt:lpstr>
      <vt:lpstr>Impact</vt:lpstr>
      <vt:lpstr>Sans Serif Collection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Adu Wu</dc:creator>
  <cp:lastModifiedBy>Adu Wu</cp:lastModifiedBy>
  <cp:revision>12</cp:revision>
  <dcterms:created xsi:type="dcterms:W3CDTF">2023-03-23T02:32:50Z</dcterms:created>
  <dcterms:modified xsi:type="dcterms:W3CDTF">2023-03-23T06:27:52Z</dcterms:modified>
</cp:coreProperties>
</file>