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7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kannan715@outlook.com" userId="6f1271726b8c18ed" providerId="LiveId" clId="{CEFA4B52-8445-4DE2-A315-345EF2E70D31}"/>
    <pc:docChg chg="undo custSel modSld">
      <pc:chgData name="aishwaryakannan715@outlook.com" userId="6f1271726b8c18ed" providerId="LiveId" clId="{CEFA4B52-8445-4DE2-A315-345EF2E70D31}" dt="2023-07-23T09:55:01.185" v="165" actId="1037"/>
      <pc:docMkLst>
        <pc:docMk/>
      </pc:docMkLst>
      <pc:sldChg chg="modSp mod">
        <pc:chgData name="aishwaryakannan715@outlook.com" userId="6f1271726b8c18ed" providerId="LiveId" clId="{CEFA4B52-8445-4DE2-A315-345EF2E70D31}" dt="2023-07-23T09:37:29.331" v="71" actId="1038"/>
        <pc:sldMkLst>
          <pc:docMk/>
          <pc:sldMk cId="0" sldId="256"/>
        </pc:sldMkLst>
        <pc:spChg chg="mod">
          <ac:chgData name="aishwaryakannan715@outlook.com" userId="6f1271726b8c18ed" providerId="LiveId" clId="{CEFA4B52-8445-4DE2-A315-345EF2E70D31}" dt="2023-07-23T09:37:29.331" v="71" actId="1038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ishwaryakannan715@outlook.com" userId="6f1271726b8c18ed" providerId="LiveId" clId="{CEFA4B52-8445-4DE2-A315-345EF2E70D31}" dt="2023-07-22T14:30:19.730" v="9" actId="1076"/>
        <pc:sldMkLst>
          <pc:docMk/>
          <pc:sldMk cId="0" sldId="259"/>
        </pc:sldMkLst>
        <pc:spChg chg="mod">
          <ac:chgData name="aishwaryakannan715@outlook.com" userId="6f1271726b8c18ed" providerId="LiveId" clId="{CEFA4B52-8445-4DE2-A315-345EF2E70D31}" dt="2023-07-22T14:30:19.730" v="9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aishwaryakannan715@outlook.com" userId="6f1271726b8c18ed" providerId="LiveId" clId="{CEFA4B52-8445-4DE2-A315-345EF2E70D31}" dt="2023-07-22T14:27:57.992" v="7" actId="6549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mod">
        <pc:chgData name="aishwaryakannan715@outlook.com" userId="6f1271726b8c18ed" providerId="LiveId" clId="{CEFA4B52-8445-4DE2-A315-345EF2E70D31}" dt="2023-07-22T14:35:20.957" v="28" actId="27918"/>
        <pc:sldMkLst>
          <pc:docMk/>
          <pc:sldMk cId="0" sldId="260"/>
        </pc:sldMkLst>
        <pc:spChg chg="mod">
          <ac:chgData name="aishwaryakannan715@outlook.com" userId="6f1271726b8c18ed" providerId="LiveId" clId="{CEFA4B52-8445-4DE2-A315-345EF2E70D31}" dt="2023-07-22T14:30:25.583" v="10" actId="1076"/>
          <ac:spMkLst>
            <pc:docMk/>
            <pc:sldMk cId="0" sldId="260"/>
            <ac:spMk id="2" creationId="{00000000-0000-0000-0000-000000000000}"/>
          </ac:spMkLst>
        </pc:spChg>
        <pc:graphicFrameChg chg="del mod">
          <ac:chgData name="aishwaryakannan715@outlook.com" userId="6f1271726b8c18ed" providerId="LiveId" clId="{CEFA4B52-8445-4DE2-A315-345EF2E70D31}" dt="2023-07-22T14:35:03.468" v="25" actId="478"/>
          <ac:graphicFrameMkLst>
            <pc:docMk/>
            <pc:sldMk cId="0" sldId="260"/>
            <ac:graphicFrameMk id="3" creationId="{00000000-0000-0000-0000-000000000000}"/>
          </ac:graphicFrameMkLst>
        </pc:graphicFrameChg>
        <pc:graphicFrameChg chg="add mod">
          <ac:chgData name="aishwaryakannan715@outlook.com" userId="6f1271726b8c18ed" providerId="LiveId" clId="{CEFA4B52-8445-4DE2-A315-345EF2E70D31}" dt="2023-07-22T14:35:16.834" v="27" actId="1076"/>
          <ac:graphicFrameMkLst>
            <pc:docMk/>
            <pc:sldMk cId="0" sldId="260"/>
            <ac:graphicFrameMk id="5" creationId="{EFD9E272-A98F-1D0C-6B24-492019887778}"/>
          </ac:graphicFrameMkLst>
        </pc:graphicFrameChg>
      </pc:sldChg>
      <pc:sldChg chg="addSp delSp modSp mod">
        <pc:chgData name="aishwaryakannan715@outlook.com" userId="6f1271726b8c18ed" providerId="LiveId" clId="{CEFA4B52-8445-4DE2-A315-345EF2E70D31}" dt="2023-07-23T09:43:52.141" v="103" actId="14100"/>
        <pc:sldMkLst>
          <pc:docMk/>
          <pc:sldMk cId="0" sldId="263"/>
        </pc:sldMkLst>
        <pc:spChg chg="mod">
          <ac:chgData name="aishwaryakannan715@outlook.com" userId="6f1271726b8c18ed" providerId="LiveId" clId="{CEFA4B52-8445-4DE2-A315-345EF2E70D31}" dt="2023-07-23T09:43:52.141" v="103" actId="14100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aishwaryakannan715@outlook.com" userId="6f1271726b8c18ed" providerId="LiveId" clId="{CEFA4B52-8445-4DE2-A315-345EF2E70D31}" dt="2023-07-23T09:43:52.141" v="103" actId="14100"/>
          <ac:spMkLst>
            <pc:docMk/>
            <pc:sldMk cId="0" sldId="263"/>
            <ac:spMk id="9" creationId="{D498B121-8CDC-1B07-2EDE-193D6BBC1EB6}"/>
          </ac:spMkLst>
        </pc:spChg>
        <pc:graphicFrameChg chg="mod">
          <ac:chgData name="aishwaryakannan715@outlook.com" userId="6f1271726b8c18ed" providerId="LiveId" clId="{CEFA4B52-8445-4DE2-A315-345EF2E70D31}" dt="2023-07-22T14:33:49.738" v="23" actId="2711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add mod">
          <ac:chgData name="aishwaryakannan715@outlook.com" userId="6f1271726b8c18ed" providerId="LiveId" clId="{CEFA4B52-8445-4DE2-A315-345EF2E70D31}" dt="2023-07-23T09:43:29.695" v="98" actId="1076"/>
          <ac:picMkLst>
            <pc:docMk/>
            <pc:sldMk cId="0" sldId="263"/>
            <ac:picMk id="6" creationId="{52A36F36-A2BF-E4A9-55C9-FFCDBDFE1795}"/>
          </ac:picMkLst>
        </pc:picChg>
        <pc:picChg chg="del">
          <ac:chgData name="aishwaryakannan715@outlook.com" userId="6f1271726b8c18ed" providerId="LiveId" clId="{CEFA4B52-8445-4DE2-A315-345EF2E70D31}" dt="2023-07-23T09:43:25.739" v="97" actId="478"/>
          <ac:picMkLst>
            <pc:docMk/>
            <pc:sldMk cId="0" sldId="263"/>
            <ac:picMk id="8" creationId="{00000000-0000-0000-0000-000000000000}"/>
          </ac:picMkLst>
        </pc:picChg>
      </pc:sldChg>
      <pc:sldChg chg="addSp delSp modSp mod">
        <pc:chgData name="aishwaryakannan715@outlook.com" userId="6f1271726b8c18ed" providerId="LiveId" clId="{CEFA4B52-8445-4DE2-A315-345EF2E70D31}" dt="2023-07-23T09:42:30.821" v="89" actId="1076"/>
        <pc:sldMkLst>
          <pc:docMk/>
          <pc:sldMk cId="0" sldId="265"/>
        </pc:sldMkLst>
        <pc:picChg chg="add del mod">
          <ac:chgData name="aishwaryakannan715@outlook.com" userId="6f1271726b8c18ed" providerId="LiveId" clId="{CEFA4B52-8445-4DE2-A315-345EF2E70D31}" dt="2023-07-23T09:41:26.224" v="78" actId="478"/>
          <ac:picMkLst>
            <pc:docMk/>
            <pc:sldMk cId="0" sldId="265"/>
            <ac:picMk id="3" creationId="{9A607648-8296-C283-CD2E-972F4B5FC324}"/>
          </ac:picMkLst>
        </pc:picChg>
        <pc:picChg chg="del">
          <ac:chgData name="aishwaryakannan715@outlook.com" userId="6f1271726b8c18ed" providerId="LiveId" clId="{CEFA4B52-8445-4DE2-A315-345EF2E70D31}" dt="2023-07-23T09:42:19.738" v="87" actId="478"/>
          <ac:picMkLst>
            <pc:docMk/>
            <pc:sldMk cId="0" sldId="265"/>
            <ac:picMk id="5" creationId="{00000000-0000-0000-0000-000000000000}"/>
          </ac:picMkLst>
        </pc:picChg>
        <pc:picChg chg="add mod">
          <ac:chgData name="aishwaryakannan715@outlook.com" userId="6f1271726b8c18ed" providerId="LiveId" clId="{CEFA4B52-8445-4DE2-A315-345EF2E70D31}" dt="2023-07-23T09:42:30.821" v="89" actId="1076"/>
          <ac:picMkLst>
            <pc:docMk/>
            <pc:sldMk cId="0" sldId="265"/>
            <ac:picMk id="7" creationId="{9C058E71-7362-B4DF-D1DD-CB750AF7BB9A}"/>
          </ac:picMkLst>
        </pc:picChg>
      </pc:sldChg>
      <pc:sldChg chg="addSp delSp modSp mod">
        <pc:chgData name="aishwaryakannan715@outlook.com" userId="6f1271726b8c18ed" providerId="LiveId" clId="{CEFA4B52-8445-4DE2-A315-345EF2E70D31}" dt="2023-07-23T09:55:01.185" v="165" actId="1037"/>
        <pc:sldMkLst>
          <pc:docMk/>
          <pc:sldMk cId="0" sldId="266"/>
        </pc:sldMkLst>
        <pc:picChg chg="del mod">
          <ac:chgData name="aishwaryakannan715@outlook.com" userId="6f1271726b8c18ed" providerId="LiveId" clId="{CEFA4B52-8445-4DE2-A315-345EF2E70D31}" dt="2023-07-23T09:54:51.755" v="118" actId="478"/>
          <ac:picMkLst>
            <pc:docMk/>
            <pc:sldMk cId="0" sldId="266"/>
            <ac:picMk id="4" creationId="{00000000-0000-0000-0000-000000000000}"/>
          </ac:picMkLst>
        </pc:picChg>
        <pc:picChg chg="add del mod">
          <ac:chgData name="aishwaryakannan715@outlook.com" userId="6f1271726b8c18ed" providerId="LiveId" clId="{CEFA4B52-8445-4DE2-A315-345EF2E70D31}" dt="2023-07-23T09:52:44.599" v="110" actId="478"/>
          <ac:picMkLst>
            <pc:docMk/>
            <pc:sldMk cId="0" sldId="266"/>
            <ac:picMk id="5" creationId="{F4E84800-AFD0-4725-8A47-7C09A146CF6F}"/>
          </ac:picMkLst>
        </pc:picChg>
        <pc:picChg chg="add mod">
          <ac:chgData name="aishwaryakannan715@outlook.com" userId="6f1271726b8c18ed" providerId="LiveId" clId="{CEFA4B52-8445-4DE2-A315-345EF2E70D31}" dt="2023-07-23T09:55:01.185" v="165" actId="1037"/>
          <ac:picMkLst>
            <pc:docMk/>
            <pc:sldMk cId="0" sldId="266"/>
            <ac:picMk id="7" creationId="{8FDEC69D-59B0-8AFF-B950-0BE50BB7F8F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[FullProject1_3.xlsx]KPI_2!PivotTable3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7897601188506501"/>
          <c:y val="3.5787315935874899E-2"/>
          <c:w val="0.70961210615953496"/>
          <c:h val="0.89236155600622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KPI_2!$B$29:$B$31</c:f>
              <c:strCache>
                <c:ptCount val="1"/>
                <c:pt idx="0">
                  <c:v>5 - Count of order_id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KPI_2!$A$32:$A$35</c:f>
              <c:strCache>
                <c:ptCount val="4"/>
                <c:pt idx="0">
                  <c:v>boleto</c:v>
                </c:pt>
                <c:pt idx="1">
                  <c:v>credit_card</c:v>
                </c:pt>
                <c:pt idx="2">
                  <c:v>debit_card</c:v>
                </c:pt>
                <c:pt idx="3">
                  <c:v>voucher</c:v>
                </c:pt>
              </c:strCache>
            </c:strRef>
          </c:cat>
          <c:val>
            <c:numRef>
              <c:f>KPI_2!$B$32:$B$35</c:f>
              <c:numCache>
                <c:formatCode>General</c:formatCode>
                <c:ptCount val="4"/>
                <c:pt idx="0">
                  <c:v>11339</c:v>
                </c:pt>
                <c:pt idx="1">
                  <c:v>44333</c:v>
                </c:pt>
                <c:pt idx="2">
                  <c:v>926</c:v>
                </c:pt>
                <c:pt idx="3">
                  <c:v>3224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6-4073-BDA4-5D3718A3F0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7"/>
        <c:axId val="862508319"/>
        <c:axId val="862503999"/>
      </c:barChart>
      <c:lineChart>
        <c:grouping val="standard"/>
        <c:varyColors val="0"/>
        <c:ser>
          <c:idx val="1"/>
          <c:order val="1"/>
          <c:tx>
            <c:strRef>
              <c:f>KPI_2!$C$29:$C$31</c:f>
              <c:strCache>
                <c:ptCount val="1"/>
                <c:pt idx="0">
                  <c:v>5 - Sum of payment_value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1.6006103324648299E-2"/>
                  <c:y val="2.832734113826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96-4073-BDA4-5D3718A3F0E2}"/>
                </c:ext>
              </c:extLst>
            </c:dLbl>
            <c:dLbl>
              <c:idx val="2"/>
              <c:layout>
                <c:manualLayout>
                  <c:x val="-0.122072070561968"/>
                  <c:y val="-0.166577623341720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96-4073-BDA4-5D3718A3F0E2}"/>
                </c:ext>
              </c:extLst>
            </c:dLbl>
            <c:dLbl>
              <c:idx val="3"/>
              <c:layout>
                <c:manualLayout>
                  <c:x val="-8.6285348391814898E-2"/>
                  <c:y val="-0.19807311530641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96-4073-BDA4-5D3718A3F0E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KPI_2!$A$32:$A$35</c:f>
              <c:strCache>
                <c:ptCount val="4"/>
                <c:pt idx="0">
                  <c:v>boleto</c:v>
                </c:pt>
                <c:pt idx="1">
                  <c:v>credit_card</c:v>
                </c:pt>
                <c:pt idx="2">
                  <c:v>debit_card</c:v>
                </c:pt>
                <c:pt idx="3">
                  <c:v>voucher</c:v>
                </c:pt>
              </c:strCache>
            </c:strRef>
          </c:cat>
          <c:val>
            <c:numRef>
              <c:f>KPI_2!$C$32:$C$35</c:f>
              <c:numCache>
                <c:formatCode>General</c:formatCode>
                <c:ptCount val="4"/>
                <c:pt idx="0">
                  <c:v>1577507.5600000101</c:v>
                </c:pt>
                <c:pt idx="1">
                  <c:v>7056054.0799998203</c:v>
                </c:pt>
                <c:pt idx="2">
                  <c:v>126383.02</c:v>
                </c:pt>
                <c:pt idx="3">
                  <c:v>195255.3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96-4073-BDA4-5D3718A3F0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2516479"/>
        <c:axId val="862516959"/>
      </c:lineChart>
      <c:catAx>
        <c:axId val="86251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16959"/>
        <c:crosses val="autoZero"/>
        <c:auto val="1"/>
        <c:lblAlgn val="ctr"/>
        <c:lblOffset val="100"/>
        <c:noMultiLvlLbl val="0"/>
      </c:catAx>
      <c:valAx>
        <c:axId val="86251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16479"/>
        <c:crosses val="autoZero"/>
        <c:crossBetween val="between"/>
      </c:valAx>
      <c:catAx>
        <c:axId val="8625083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62503999"/>
        <c:crosses val="autoZero"/>
        <c:auto val="1"/>
        <c:lblAlgn val="ctr"/>
        <c:lblOffset val="100"/>
        <c:noMultiLvlLbl val="0"/>
      </c:catAx>
      <c:valAx>
        <c:axId val="86250399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08319"/>
        <c:crosses val="max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accent1">
          <a:lumMod val="50000"/>
        </a:schemeClr>
      </a:solidFill>
      <a:round/>
    </a:ln>
    <a:effectLst>
      <a:outerShdw blurRad="50800" dist="38100" dir="2700000" algn="tl" rotWithShape="0">
        <a:schemeClr val="tx1">
          <a:alpha val="40000"/>
        </a:schemeClr>
      </a:outerShdw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[FullProject1_3.xlsx]KPI_3!PivotTable6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1288505595621399"/>
          <c:y val="3.2774225369479798E-2"/>
          <c:w val="0.59958850371263095"/>
          <c:h val="0.50568831580616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KPI_3!$B$35</c:f>
              <c:strCache>
                <c:ptCount val="1"/>
                <c:pt idx="0">
                  <c:v>Average of 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8455732427958606E-17"/>
                  <c:y val="1.78970917225950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D5-4E61-9670-6AA36AE32670}"/>
                </c:ext>
              </c:extLst>
            </c:dLbl>
            <c:dLbl>
              <c:idx val="4"/>
              <c:layout>
                <c:manualLayout>
                  <c:x val="-9.5655939894929102E-3"/>
                  <c:y val="1.342281879194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D5-4E61-9670-6AA36AE3267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KPI_3!$A$36:$A$41</c:f>
              <c:multiLvlStrCache>
                <c:ptCount val="5"/>
                <c:lvl>
                  <c:pt idx="0">
                    <c:v>sao paulo</c:v>
                  </c:pt>
                  <c:pt idx="1">
                    <c:v>rio de janeiro</c:v>
                  </c:pt>
                  <c:pt idx="2">
                    <c:v>belo horizonte</c:v>
                  </c:pt>
                  <c:pt idx="3">
                    <c:v>brasilia</c:v>
                  </c:pt>
                  <c:pt idx="4">
                    <c:v>curitiba</c:v>
                  </c:pt>
                </c:lvl>
                <c:lvl>
                  <c:pt idx="0">
                    <c:v>pet_shop</c:v>
                  </c:pt>
                </c:lvl>
              </c:multiLvlStrCache>
            </c:multiLvlStrRef>
          </c:cat>
          <c:val>
            <c:numRef>
              <c:f>KPI_3!$B$36:$B$41</c:f>
              <c:numCache>
                <c:formatCode>General</c:formatCode>
                <c:ptCount val="5"/>
                <c:pt idx="0">
                  <c:v>7.8295204817157904</c:v>
                </c:pt>
                <c:pt idx="1">
                  <c:v>12.5064958210423</c:v>
                </c:pt>
                <c:pt idx="2">
                  <c:v>8.5565476190474499</c:v>
                </c:pt>
                <c:pt idx="3">
                  <c:v>10.331666666666001</c:v>
                </c:pt>
                <c:pt idx="4">
                  <c:v>15.645601851851801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D5-4E61-9670-6AA36AE32670}"/>
            </c:ext>
          </c:extLst>
        </c:ser>
        <c:ser>
          <c:idx val="1"/>
          <c:order val="1"/>
          <c:tx>
            <c:strRef>
              <c:f>KPI_3!$C$35</c:f>
              <c:strCache>
                <c:ptCount val="1"/>
                <c:pt idx="0">
                  <c:v>Count of product_id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2.684563758389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D5-4E61-9670-6AA36AE32670}"/>
                </c:ext>
              </c:extLst>
            </c:dLbl>
            <c:dLbl>
              <c:idx val="4"/>
              <c:layout>
                <c:manualLayout>
                  <c:x val="0"/>
                  <c:y val="-3.13199105145414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D5-4E61-9670-6AA36AE326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KPI_3!$A$36:$A$41</c:f>
              <c:multiLvlStrCache>
                <c:ptCount val="5"/>
                <c:lvl>
                  <c:pt idx="0">
                    <c:v>sao paulo</c:v>
                  </c:pt>
                  <c:pt idx="1">
                    <c:v>rio de janeiro</c:v>
                  </c:pt>
                  <c:pt idx="2">
                    <c:v>belo horizonte</c:v>
                  </c:pt>
                  <c:pt idx="3">
                    <c:v>brasilia</c:v>
                  </c:pt>
                  <c:pt idx="4">
                    <c:v>curitiba</c:v>
                  </c:pt>
                </c:lvl>
                <c:lvl>
                  <c:pt idx="0">
                    <c:v>pet_shop</c:v>
                  </c:pt>
                </c:lvl>
              </c:multiLvlStrCache>
            </c:multiLvlStrRef>
          </c:cat>
          <c:val>
            <c:numRef>
              <c:f>KPI_3!$C$36:$C$41</c:f>
              <c:numCache>
                <c:formatCode>General</c:formatCode>
                <c:ptCount val="5"/>
                <c:pt idx="0">
                  <c:v>316</c:v>
                </c:pt>
                <c:pt idx="1">
                  <c:v>113</c:v>
                </c:pt>
                <c:pt idx="2">
                  <c:v>70</c:v>
                </c:pt>
                <c:pt idx="3">
                  <c:v>40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D5-4E61-9670-6AA36AE326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2504479"/>
        <c:axId val="862509279"/>
      </c:barChart>
      <c:catAx>
        <c:axId val="86250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09279"/>
        <c:crosses val="autoZero"/>
        <c:auto val="1"/>
        <c:lblAlgn val="ctr"/>
        <c:lblOffset val="100"/>
        <c:noMultiLvlLbl val="0"/>
      </c:catAx>
      <c:valAx>
        <c:axId val="862509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0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solidFill>
        <a:schemeClr val="accent1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[FullProject1_3.xlsx]KPI_5!PivotTable5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KPI_5!$B$64</c:f>
              <c:strCache>
                <c:ptCount val="1"/>
                <c:pt idx="0">
                  <c:v>Average of 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9.2193687079623401E-3"/>
                  <c:y val="9.91325898389095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78-40F7-B93E-0AD7E0422A7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KPI_5!$A$65:$A$70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KPI_5!$B$65:$B$70</c:f>
              <c:numCache>
                <c:formatCode>General</c:formatCode>
                <c:ptCount val="5"/>
                <c:pt idx="0">
                  <c:v>19.561150805748099</c:v>
                </c:pt>
                <c:pt idx="1">
                  <c:v>15.842278468838099</c:v>
                </c:pt>
                <c:pt idx="2">
                  <c:v>14.018220639032799</c:v>
                </c:pt>
                <c:pt idx="3">
                  <c:v>12.239721469776701</c:v>
                </c:pt>
                <c:pt idx="4">
                  <c:v>10.671112442354801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78-40F7-B93E-0AD7E0422A7D}"/>
            </c:ext>
          </c:extLst>
        </c:ser>
        <c:ser>
          <c:idx val="1"/>
          <c:order val="1"/>
          <c:tx>
            <c:strRef>
              <c:f>KPI_5!$C$64</c:f>
              <c:strCache>
                <c:ptCount val="1"/>
                <c:pt idx="0">
                  <c:v>Sum of freight_value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9.2193687079623297E-3"/>
                  <c:y val="-9.91325898389095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78-40F7-B93E-0AD7E0422A7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KPI_5!$A$65:$A$70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KPI_5!$C$65:$C$70</c:f>
              <c:numCache>
                <c:formatCode>General</c:formatCode>
                <c:ptCount val="5"/>
                <c:pt idx="0">
                  <c:v>276975.53999999998</c:v>
                </c:pt>
                <c:pt idx="1">
                  <c:v>81491.350000000006</c:v>
                </c:pt>
                <c:pt idx="2">
                  <c:v>195344.9</c:v>
                </c:pt>
                <c:pt idx="3">
                  <c:v>445817.26</c:v>
                </c:pt>
                <c:pt idx="4">
                  <c:v>1294607.6399999999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78-40F7-B93E-0AD7E0422A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71672959"/>
        <c:axId val="1071683519"/>
      </c:barChart>
      <c:catAx>
        <c:axId val="10716729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683519"/>
        <c:crosses val="autoZero"/>
        <c:auto val="1"/>
        <c:lblAlgn val="ctr"/>
        <c:lblOffset val="100"/>
        <c:noMultiLvlLbl val="0"/>
      </c:catAx>
      <c:valAx>
        <c:axId val="10716835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167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>
        <a:lumMod val="95000"/>
      </a:schemeClr>
    </a:solidFill>
    <a:ln>
      <a:solidFill>
        <a:schemeClr val="accent1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BADB0-54C2-4BBB-8D30-B03FC8E0A8A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5C2BFC-7F3D-4B9F-A1BF-B9B87FD161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066" y="1380069"/>
            <a:ext cx="8806957" cy="220211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br>
              <a:rPr lang="en-GB" sz="4400" b="1"/>
            </a:br>
            <a:br>
              <a:rPr lang="en-GB" sz="4400" b="1"/>
            </a:br>
            <a:br>
              <a:rPr lang="en-GB" sz="4400" b="1"/>
            </a:br>
            <a:br>
              <a:rPr lang="en-GB" sz="4400" b="1"/>
            </a:br>
            <a:r>
              <a:rPr lang="en-GB" sz="53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O-LIST  E-COMMERCE  ANALYSIS</a:t>
            </a:r>
            <a:endParaRPr lang="en-IN" sz="53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9077" y="3996267"/>
            <a:ext cx="6987645" cy="138853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- 4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48006"/>
            <a:ext cx="10506584" cy="81914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4 ANALYSIS</a:t>
            </a:r>
            <a:endParaRPr lang="en-IN" sz="4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9275" y="1952626"/>
            <a:ext cx="4114800" cy="34004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52626"/>
            <a:ext cx="5102223" cy="3400424"/>
          </a:xfrm>
        </p:spPr>
        <p:txBody>
          <a:bodyPr>
            <a:normAutofit/>
          </a:bodyPr>
          <a:lstStyle/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 Paulo is the highest paying city, hence people are in good jobs and city is well developed.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high job opportunity.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of living is high since price of products is high in Sao Paulo city.</a:t>
            </a:r>
            <a:endParaRPr lang="en-IN" sz="20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6676"/>
            <a:ext cx="10289767" cy="8477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5 ANALYSIS</a:t>
            </a:r>
            <a:endParaRPr lang="en-IN" sz="4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952625"/>
            <a:ext cx="4895056" cy="3838575"/>
          </a:xfrm>
        </p:spPr>
        <p:txBody>
          <a:bodyPr>
            <a:normAutofit/>
          </a:bodyPr>
          <a:lstStyle/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Lesser the duration of shipping higher the review score.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Freight value and duration of shipping both are more in rating 1.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 the shipping days products being delivered safely is at stake.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replacement with quick delivery may increase the rating.</a:t>
            </a:r>
            <a:endParaRPr lang="en-IN" sz="20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02718549"/>
              </p:ext>
            </p:extLst>
          </p:nvPr>
        </p:nvGraphicFramePr>
        <p:xfrm>
          <a:off x="1995015" y="3752850"/>
          <a:ext cx="4100985" cy="256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2A36F36-A2BF-E4A9-55C9-FFCDBDFE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15" y="1066800"/>
            <a:ext cx="4100984" cy="25622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8B121-8CDC-1B07-2EDE-193D6BBC1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26652" r="14502" b="10599"/>
          <a:stretch>
            <a:fillRect/>
          </a:stretch>
        </p:blipFill>
        <p:spPr>
          <a:xfrm>
            <a:off x="1882524" y="838200"/>
            <a:ext cx="9872702" cy="53929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33773" y="195573"/>
            <a:ext cx="8550112" cy="47134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 DASHBOARD</a:t>
            </a:r>
            <a:endParaRPr lang="en-IN" sz="4800" b="1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4788" y="238853"/>
            <a:ext cx="9134573" cy="61274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POWERBI  DASHBOARD</a:t>
            </a:r>
            <a:endParaRPr lang="en-IN" sz="4800" b="1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EC69D-59B0-8AFF-B950-0BE50BB7F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09650"/>
            <a:ext cx="10162095" cy="51083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9188" y="84841"/>
            <a:ext cx="8352148" cy="56089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  DASHBOARD</a:t>
            </a:r>
            <a:endParaRPr lang="en-IN" sz="4800" b="1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58E71-7362-B4DF-D1DD-CB750AF7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2" y="842226"/>
            <a:ext cx="10139560" cy="54552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1" y="464186"/>
            <a:ext cx="10018713" cy="100012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OVERCOMES</a:t>
            </a:r>
            <a:endParaRPr lang="en-IN" sz="4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93545" y="1800225"/>
            <a:ext cx="10019030" cy="3786505"/>
          </a:xfrm>
        </p:spPr>
        <p:txBody>
          <a:bodyPr anchor="ctr" anchorCtr="0">
            <a:normAutofit fontScale="97500"/>
          </a:bodyPr>
          <a:lstStyle/>
          <a:p>
            <a:pPr algn="l">
              <a:lnSpc>
                <a:spcPct val="100000"/>
              </a:lnSpc>
            </a:pPr>
            <a:r>
              <a:rPr lang="en-US" alt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PowerBi or Tableau, loading datasets from Power Query of Excel and Mysql took time. Treating the datasets helped to a considerable extent.</a:t>
            </a:r>
          </a:p>
          <a:p>
            <a:pPr algn="l">
              <a:lnSpc>
                <a:spcPct val="100000"/>
              </a:lnSpc>
            </a:pPr>
            <a:r>
              <a:rPr lang="en-US" alt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relationships between tables based on primary key would have taken time if not for the FlowChart.</a:t>
            </a:r>
          </a:p>
          <a:p>
            <a:pPr algn="l">
              <a:lnSpc>
                <a:spcPct val="100000"/>
              </a:lnSpc>
            </a:pPr>
            <a:r>
              <a:rPr lang="en-US" alt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Joins were required to provide insightful observations.</a:t>
            </a:r>
          </a:p>
          <a:p>
            <a:pPr algn="l">
              <a:lnSpc>
                <a:spcPct val="100000"/>
              </a:lnSpc>
            </a:pPr>
            <a:r>
              <a:rPr lang="en-US" alt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as a team; Factors - Time, Geographical Reasons, Experience, Communication. To overcome, we had regular scrums everyday to get the work done and have atleast one or more reviews before final presentation.</a:t>
            </a:r>
            <a:endParaRPr lang="en-GB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881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97964"/>
            <a:ext cx="10018711" cy="148943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48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2438400"/>
            <a:ext cx="10018713" cy="3352800"/>
          </a:xfrm>
        </p:spPr>
        <p:txBody>
          <a:bodyPr>
            <a:noAutofit/>
          </a:bodyPr>
          <a:lstStyle/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Aishwarya K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Achal </a:t>
            </a: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Dhote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RT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Finaz</a:t>
            </a:r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Nadaf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Shilpa Dash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Ranjith Kumar 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</a:t>
            </a: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Dubli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  <a:endParaRPr lang="en-IN" sz="4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GB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Kunal</a:t>
            </a:r>
          </a:p>
          <a:p>
            <a:pPr algn="ctr"/>
            <a:r>
              <a:rPr lang="en-GB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Athul K</a:t>
            </a:r>
            <a:endParaRPr lang="en-IN" sz="32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41402"/>
            <a:ext cx="10018713" cy="1545995"/>
          </a:xfrm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8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0458"/>
            <a:ext cx="10018713" cy="4242061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/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PROCESS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1 ANALYSIS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2 ANALYSIS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3 ANALYSIS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4 ANALYSIS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5 ANALYSIS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 DASHBOARD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OVERCOMES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1976"/>
            <a:ext cx="10018713" cy="166854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PROCESS</a:t>
            </a:r>
            <a:endParaRPr lang="en-IN" sz="48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74" y="1649691"/>
            <a:ext cx="8267307" cy="460027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79" y="160256"/>
            <a:ext cx="11114202" cy="161198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DATASETS</a:t>
            </a:r>
            <a:endParaRPr lang="en-IN" sz="4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4" r="30655" b="18936"/>
          <a:stretch>
            <a:fillRect/>
          </a:stretch>
        </p:blipFill>
        <p:spPr>
          <a:xfrm>
            <a:off x="2073897" y="1866508"/>
            <a:ext cx="9483364" cy="456359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28" y="247650"/>
            <a:ext cx="10468877" cy="8953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 1  ANALYSIS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20733"/>
          <a:stretch>
            <a:fillRect/>
          </a:stretch>
        </p:blipFill>
        <p:spPr>
          <a:xfrm>
            <a:off x="1847215" y="2233930"/>
            <a:ext cx="4248150" cy="3023870"/>
          </a:xfr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2130458"/>
            <a:ext cx="4895056" cy="3660742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payments on weekdays as compared to weekends</a:t>
            </a:r>
            <a:r>
              <a:rPr lang="en-US" altLang="en-GB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GB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prefer to purchase more on Weekdays than Weekends as count of orders is high during weekdays.</a:t>
            </a:r>
          </a:p>
          <a:p>
            <a:r>
              <a:rPr lang="en-US" altLang="en-GB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sales on Weekend, E-commerce site can take steps to advertise/remind their products price by SMS, E-mails on weekends.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841" y="118625"/>
            <a:ext cx="10850251" cy="107307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2 ANALYSIS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3386" y="1253765"/>
            <a:ext cx="4176073" cy="2290713"/>
          </a:xfr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200276"/>
            <a:ext cx="4895056" cy="3228974"/>
          </a:xfrm>
        </p:spPr>
        <p:txBody>
          <a:bodyPr>
            <a:normAutofit/>
          </a:bodyPr>
          <a:lstStyle/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numbers of credit card users.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 from credit card users there are many boleto users.</a:t>
            </a:r>
          </a:p>
          <a:p>
            <a:r>
              <a:rPr lang="en-IN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can be given to the users purchasing through credit card.</a:t>
            </a:r>
          </a:p>
          <a:p>
            <a:r>
              <a:rPr lang="en-IN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Validity of Vouchers should begin early and have longer span.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D9E272-A98F-1D0C-6B24-492019887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267478"/>
              </p:ext>
            </p:extLst>
          </p:nvPr>
        </p:nvGraphicFramePr>
        <p:xfrm>
          <a:off x="1753386" y="3814763"/>
          <a:ext cx="4176074" cy="254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5989"/>
            <a:ext cx="10018713" cy="100081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3 ANALYSIS</a:t>
            </a:r>
            <a:endParaRPr lang="en-IN" sz="48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3641" y="1066801"/>
            <a:ext cx="3983025" cy="2430543"/>
          </a:xfr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038350"/>
            <a:ext cx="4895056" cy="3686175"/>
          </a:xfrm>
        </p:spPr>
        <p:txBody>
          <a:bodyPr>
            <a:normAutofit/>
          </a:bodyPr>
          <a:lstStyle/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 Shop products are more sold in Sao Paulo and Rio cities.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shipping days can improve more purchase in Rio.</a:t>
            </a:r>
          </a:p>
          <a:p>
            <a:r>
              <a:rPr lang="en-GB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more pet clinics may increase the sales.</a:t>
            </a:r>
            <a:endParaRPr lang="en-IN" sz="20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913640" y="3619501"/>
          <a:ext cx="3983025" cy="2695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</TotalTime>
  <Words>408</Words>
  <Application>Microsoft Office PowerPoint</Application>
  <PresentationFormat>Widescreen</PresentationFormat>
  <Paragraphs>67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Parallax</vt:lpstr>
      <vt:lpstr>    O-LIST  E-COMMERCE  ANALYSIS</vt:lpstr>
      <vt:lpstr>TEAM MEMBERS</vt:lpstr>
      <vt:lpstr>MENTORS</vt:lpstr>
      <vt:lpstr>CONTENT</vt:lpstr>
      <vt:lpstr>PROJECT PROCESS</vt:lpstr>
      <vt:lpstr>RELATIONSHIP BETWEEN DATASETS</vt:lpstr>
      <vt:lpstr>KPI  1  ANALYSIS</vt:lpstr>
      <vt:lpstr>KPI 2 ANALYSIS</vt:lpstr>
      <vt:lpstr>KPI 3 ANALYSIS</vt:lpstr>
      <vt:lpstr>KPI 4 ANALYSIS</vt:lpstr>
      <vt:lpstr>KPI 5 ANALYSIS</vt:lpstr>
      <vt:lpstr>PowerPoint Presentation</vt:lpstr>
      <vt:lpstr>PowerPoint Presentation</vt:lpstr>
      <vt:lpstr>PowerPoint Presentation</vt:lpstr>
      <vt:lpstr>CHALLENGES AND OVERCOMES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O-LIST  E-COMMERCE  ANALYSIS</dc:title>
  <dc:creator>SHILPA DASH</dc:creator>
  <cp:lastModifiedBy>aishwaryakannan715@outlook.com</cp:lastModifiedBy>
  <cp:revision>9</cp:revision>
  <dcterms:created xsi:type="dcterms:W3CDTF">2023-07-21T09:56:00Z</dcterms:created>
  <dcterms:modified xsi:type="dcterms:W3CDTF">2023-07-23T09:55:05Z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262C67A4EF0444C78B43DB415F60D4F3_12</vt:lpwstr>
  </property>
  <property fmtid="{D5CDD505-2E9C-101B-9397-08002B2CF9AE}" pid="3" name="KSOProductBuildVer">
    <vt:lpwstr>1033-12.2.0.13085</vt:lpwstr>
  </property>
</Properties>
</file>