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9" r:id="rId1"/>
  </p:sldMasterIdLst>
  <p:notesMasterIdLst>
    <p:notesMasterId r:id="rId12"/>
  </p:notesMasterIdLst>
  <p:sldIdLst>
    <p:sldId id="256" r:id="rId2"/>
    <p:sldId id="257" r:id="rId3"/>
    <p:sldId id="258" r:id="rId4"/>
    <p:sldId id="259" r:id="rId5"/>
    <p:sldId id="265" r:id="rId6"/>
    <p:sldId id="266" r:id="rId7"/>
    <p:sldId id="261" r:id="rId8"/>
    <p:sldId id="264" r:id="rId9"/>
    <p:sldId id="263"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717"/>
    <a:srgbClr val="3B82F6"/>
    <a:srgbClr val="0D82E3"/>
    <a:srgbClr val="1CD6A1"/>
    <a:srgbClr val="1BC3D5"/>
    <a:srgbClr val="79D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209" autoAdjust="0"/>
  </p:normalViewPr>
  <p:slideViewPr>
    <p:cSldViewPr snapToGrid="0" snapToObjects="1">
      <p:cViewPr varScale="1">
        <p:scale>
          <a:sx n="171" d="100"/>
          <a:sy n="171"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0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68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11/24/21</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65649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2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3306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75235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2214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10052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90499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57464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256578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05274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795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1135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74183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68101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21208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88959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574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05541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52794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CD6A1"/>
            </a:gs>
            <a:gs pos="52000">
              <a:srgbClr val="1BC3D5">
                <a:alpha val="86000"/>
              </a:srgbClr>
            </a:gs>
            <a:gs pos="100000">
              <a:srgbClr val="0D82E3"/>
            </a:gs>
          </a:gsLst>
          <a:lin ang="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11/24/21</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7284180"/>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ubosews.github.io/Meal_Crafter/"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hyperlink" Target="https://github.com/dubosews/Meal_Craf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bg2">
                    <a:lumMod val="60000"/>
                    <a:lumOff val="40000"/>
                  </a:schemeClr>
                </a:solidFill>
              </a:rPr>
              <a:t>Meal Crafter</a:t>
            </a:r>
            <a:endParaRPr sz="5400" b="1" dirty="0">
              <a:solidFill>
                <a:schemeClr val="bg2">
                  <a:lumMod val="60000"/>
                  <a:lumOff val="40000"/>
                </a:schemeClr>
              </a:solidFill>
            </a:endParaRPr>
          </a:p>
        </p:txBody>
      </p:sp>
      <p:sp>
        <p:nvSpPr>
          <p:cNvPr id="55" name="Google Shape;55;p13"/>
          <p:cNvSpPr txBox="1">
            <a:spLocks noGrp="1"/>
          </p:cNvSpPr>
          <p:nvPr>
            <p:ph type="subTitle" idx="1"/>
          </p:nvPr>
        </p:nvSpPr>
        <p:spPr>
          <a:xfrm>
            <a:off x="311700" y="2834125"/>
            <a:ext cx="8520600" cy="9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tx1"/>
                </a:solidFill>
              </a:rPr>
              <a:t>By Wyatt C, Maxwell B, Wesley D, Elizabeth B, and Robert F</a:t>
            </a:r>
            <a:endParaRPr sz="2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Links</a:t>
            </a:r>
            <a:endParaRPr b="1" dirty="0">
              <a:solidFill>
                <a:schemeClr val="bg2">
                  <a:lumMod val="60000"/>
                  <a:lumOff val="40000"/>
                </a:schemeClr>
              </a:solidFill>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URL: </a:t>
            </a:r>
            <a:r>
              <a:rPr lang="en" u="sng" dirty="0">
                <a:solidFill>
                  <a:schemeClr val="tx1">
                    <a:lumMod val="50000"/>
                  </a:schemeClr>
                </a:solidFill>
                <a:hlinkClick r:id="rId3">
                  <a:extLst>
                    <a:ext uri="{A12FA001-AC4F-418D-AE19-62706E023703}">
                      <ahyp:hlinkClr xmlns:ahyp="http://schemas.microsoft.com/office/drawing/2018/hyperlinkcolor" val="tx"/>
                    </a:ext>
                  </a:extLst>
                </a:hlinkClick>
              </a:rPr>
              <a:t>https://dubosews.github.io/Meal_Crafter/</a:t>
            </a:r>
            <a:r>
              <a:rPr lang="en" dirty="0"/>
              <a:t>	</a:t>
            </a:r>
            <a:endParaRPr dirty="0"/>
          </a:p>
          <a:p>
            <a:pPr marL="457200" lvl="0" indent="-342900" algn="l" rtl="0">
              <a:spcBef>
                <a:spcPts val="0"/>
              </a:spcBef>
              <a:spcAft>
                <a:spcPts val="0"/>
              </a:spcAft>
              <a:buSzPts val="1800"/>
              <a:buChar char="●"/>
            </a:pPr>
            <a:r>
              <a:rPr lang="en" dirty="0"/>
              <a:t>GitHub Repository: </a:t>
            </a:r>
            <a:r>
              <a:rPr lang="en" u="sng" dirty="0">
                <a:solidFill>
                  <a:schemeClr val="tx1">
                    <a:lumMod val="50000"/>
                  </a:schemeClr>
                </a:solidFill>
                <a:hlinkClick r:id="rId4">
                  <a:extLst>
                    <a:ext uri="{A12FA001-AC4F-418D-AE19-62706E023703}">
                      <ahyp:hlinkClr xmlns:ahyp="http://schemas.microsoft.com/office/drawing/2018/hyperlinkcolor" val="tx"/>
                    </a:ext>
                  </a:extLst>
                </a:hlinkClick>
              </a:rPr>
              <a:t>https://github.com/dubosews/Meal_Crafter</a:t>
            </a:r>
            <a:r>
              <a:rPr lang="en" sz="1400" b="1" dirty="0"/>
              <a:t>	</a:t>
            </a:r>
            <a:endParaRPr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385046"/>
            <a:ext cx="8520600" cy="29919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sz="1800" b="1" dirty="0">
                <a:solidFill>
                  <a:schemeClr val="tx1">
                    <a:lumMod val="50000"/>
                  </a:schemeClr>
                </a:solidFill>
              </a:rPr>
            </a:br>
            <a:br>
              <a:rPr lang="en-US" sz="1800" b="1" dirty="0">
                <a:solidFill>
                  <a:schemeClr val="tx1">
                    <a:lumMod val="50000"/>
                  </a:schemeClr>
                </a:solidFill>
              </a:rPr>
            </a:br>
            <a:r>
              <a:rPr lang="en-US" sz="1800" cap="none" dirty="0"/>
              <a:t>Our app, meal crafter, is a 5-day meal planner.  This app allows for the consumer to not only discover new meals, but also provide them with a list of ingredients to help make shopping easier and quicker. Meal crafter allows for the consumer to plan out their meals for breakfast, lunch, and dinner. The app not only provides the consumer with the ingredients and type of meal, but also the instructions on how to make the meal as well. We hope that the meal crafter allows for our consumers to be less stressed when it comes to weekly meal prepping. The meal crafter is not only just for meal preppers, but also is for the everyday foodie who wants to experiment and try new cuisines. </a:t>
            </a:r>
            <a:br>
              <a:rPr lang="en-US" sz="1800" b="1" dirty="0"/>
            </a:br>
            <a:endParaRPr sz="1800" b="1" dirty="0"/>
          </a:p>
        </p:txBody>
      </p:sp>
      <p:sp>
        <p:nvSpPr>
          <p:cNvPr id="2" name="TextBox 1">
            <a:extLst>
              <a:ext uri="{FF2B5EF4-FFF2-40B4-BE49-F238E27FC236}">
                <a16:creationId xmlns:a16="http://schemas.microsoft.com/office/drawing/2014/main" id="{2BD886B9-FE29-45DA-B9C5-983B01CA074F}"/>
              </a:ext>
            </a:extLst>
          </p:cNvPr>
          <p:cNvSpPr txBox="1"/>
          <p:nvPr/>
        </p:nvSpPr>
        <p:spPr>
          <a:xfrm>
            <a:off x="605119" y="766482"/>
            <a:ext cx="7974106" cy="523220"/>
          </a:xfrm>
          <a:prstGeom prst="rect">
            <a:avLst/>
          </a:prstGeom>
          <a:noFill/>
        </p:spPr>
        <p:txBody>
          <a:bodyPr wrap="square" rtlCol="0">
            <a:spAutoFit/>
          </a:bodyPr>
          <a:lstStyle/>
          <a:p>
            <a:pPr algn="ctr"/>
            <a:r>
              <a:rPr lang="en-US" sz="2700" b="1" dirty="0">
                <a:solidFill>
                  <a:srgbClr val="0D82E3"/>
                </a:solidFill>
              </a:rPr>
              <a:t>ELEVATOR PITCH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D82E3"/>
                </a:solidFill>
              </a:rPr>
              <a:t>Concept</a:t>
            </a:r>
            <a:endParaRPr b="1" dirty="0">
              <a:solidFill>
                <a:srgbClr val="0D82E3"/>
              </a:solidFill>
            </a:endParaRPr>
          </a:p>
        </p:txBody>
      </p:sp>
      <p:sp>
        <p:nvSpPr>
          <p:cNvPr id="66" name="Google Shape;66;p15"/>
          <p:cNvSpPr txBox="1">
            <a:spLocks noGrp="1"/>
          </p:cNvSpPr>
          <p:nvPr>
            <p:ph type="body" idx="1"/>
          </p:nvPr>
        </p:nvSpPr>
        <p:spPr>
          <a:xfrm>
            <a:off x="311700" y="1152474"/>
            <a:ext cx="8520600" cy="3822937"/>
          </a:xfrm>
          <a:prstGeom prst="rect">
            <a:avLst/>
          </a:prstGeom>
        </p:spPr>
        <p:txBody>
          <a:bodyPr spcFirstLastPara="1" wrap="square" lIns="91425" tIns="91425" rIns="91425" bIns="91425" anchor="t" anchorCtr="0">
            <a:noAutofit/>
          </a:bodyPr>
          <a:lstStyle/>
          <a:p>
            <a:pPr lvl="0"/>
            <a:r>
              <a:rPr lang="en-US" dirty="0"/>
              <a:t>A meal prep planner that lists a set of meals that when a meal is clicked will show a list of ingredients for that selected meal. The planner also allows meals to be clicked and dragged to a specific mealtime on a specific day of the week. </a:t>
            </a:r>
          </a:p>
          <a:p>
            <a:pPr lvl="0"/>
            <a:r>
              <a:rPr lang="en-US" dirty="0"/>
              <a:t>A desire to help the consumer make mindful decisions when at the grocery store</a:t>
            </a:r>
            <a:endParaRPr dirty="0"/>
          </a:p>
          <a:p>
            <a:pPr lvl="0"/>
            <a:r>
              <a:rPr lang="en-US" dirty="0"/>
              <a:t>As someone who likes to plan their week, I would like a planner that lists a set of ingredients that I need for my meals for the week.</a:t>
            </a:r>
          </a:p>
          <a:p>
            <a:pPr lvl="0"/>
            <a:r>
              <a:rPr lang="en-US" b="1" dirty="0"/>
              <a:t>User Story </a:t>
            </a:r>
            <a:r>
              <a:rPr lang="en-US" dirty="0"/>
              <a:t>– As a consumer, I want access to breakfast, lunch or dinner recipes so that when I do not know what I am hungry for, I can randomly generate a recipe and head to the store with a list of ingredients and then know how to create the meal</a:t>
            </a:r>
          </a:p>
          <a:p>
            <a:pPr lvl="0"/>
            <a:endParaRPr lang="en-US" b="1" dirty="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Process</a:t>
            </a:r>
            <a:endParaRPr b="1" dirty="0">
              <a:solidFill>
                <a:schemeClr val="bg2">
                  <a:lumMod val="60000"/>
                  <a:lumOff val="40000"/>
                </a:schemeClr>
              </a:solidFill>
            </a:endParaRPr>
          </a:p>
        </p:txBody>
      </p:sp>
      <p:sp>
        <p:nvSpPr>
          <p:cNvPr id="72" name="Google Shape;72;p16"/>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used:</a:t>
            </a:r>
          </a:p>
          <a:p>
            <a:pPr lvl="1" indent="-342900">
              <a:spcBef>
                <a:spcPts val="0"/>
              </a:spcBef>
              <a:buSzPts val="1800"/>
              <a:buChar char="●"/>
            </a:pPr>
            <a:r>
              <a:rPr lang="en-US" dirty="0"/>
              <a:t>HTML</a:t>
            </a:r>
          </a:p>
          <a:p>
            <a:pPr lvl="1" indent="-342900">
              <a:spcBef>
                <a:spcPts val="0"/>
              </a:spcBef>
              <a:buSzPts val="1800"/>
              <a:buChar char="●"/>
            </a:pPr>
            <a:r>
              <a:rPr lang="en-US" dirty="0"/>
              <a:t>CSS</a:t>
            </a:r>
          </a:p>
          <a:p>
            <a:pPr lvl="1" indent="-342900">
              <a:spcBef>
                <a:spcPts val="0"/>
              </a:spcBef>
              <a:buSzPts val="1800"/>
              <a:buChar char="●"/>
            </a:pPr>
            <a:r>
              <a:rPr lang="en-US" dirty="0"/>
              <a:t>JavaScript</a:t>
            </a:r>
          </a:p>
          <a:p>
            <a:pPr lvl="1" indent="-342900">
              <a:spcBef>
                <a:spcPts val="0"/>
              </a:spcBef>
              <a:buSzPts val="1800"/>
              <a:buChar char="●"/>
            </a:pPr>
            <a:r>
              <a:rPr lang="en-US" dirty="0"/>
              <a:t>HTML Drag and Drop API</a:t>
            </a:r>
          </a:p>
          <a:p>
            <a:pPr lvl="1" indent="-342900">
              <a:spcBef>
                <a:spcPts val="0"/>
              </a:spcBef>
              <a:buSzPts val="1800"/>
              <a:buChar char="●"/>
            </a:pPr>
            <a:r>
              <a:rPr lang="en-US" dirty="0" err="1"/>
              <a:t>TheMealDB</a:t>
            </a:r>
            <a:r>
              <a:rPr lang="en-US" dirty="0"/>
              <a:t> API</a:t>
            </a:r>
            <a:endParaRPr dirty="0"/>
          </a:p>
          <a:p>
            <a:pPr marL="457200" lvl="0" indent="-342900" algn="l" rtl="0">
              <a:spcBef>
                <a:spcPts val="0"/>
              </a:spcBef>
              <a:spcAft>
                <a:spcPts val="0"/>
              </a:spcAft>
              <a:buSzPts val="1800"/>
              <a:buChar char="●"/>
            </a:pPr>
            <a:r>
              <a:rPr lang="en" dirty="0"/>
              <a:t>Breakdown of tasks and roles:</a:t>
            </a:r>
          </a:p>
          <a:p>
            <a:pPr lvl="1" indent="-342900">
              <a:spcBef>
                <a:spcPts val="0"/>
              </a:spcBef>
              <a:buSzPts val="1800"/>
              <a:buChar char="●"/>
            </a:pPr>
            <a:r>
              <a:rPr lang="en-US" dirty="0"/>
              <a:t>Wyatt C – Tailwind CSS</a:t>
            </a:r>
          </a:p>
          <a:p>
            <a:pPr lvl="1" indent="-342900">
              <a:spcBef>
                <a:spcPts val="0"/>
              </a:spcBef>
              <a:buSzPts val="1800"/>
              <a:buChar char="●"/>
            </a:pPr>
            <a:r>
              <a:rPr lang="en-US" dirty="0"/>
              <a:t>Maxwell B – </a:t>
            </a:r>
            <a:r>
              <a:rPr lang="en-US" dirty="0" err="1"/>
              <a:t>TheMealDB</a:t>
            </a:r>
            <a:r>
              <a:rPr lang="en-US" dirty="0"/>
              <a:t> API</a:t>
            </a:r>
          </a:p>
          <a:p>
            <a:pPr lvl="1" indent="-342900">
              <a:spcBef>
                <a:spcPts val="0"/>
              </a:spcBef>
              <a:buSzPts val="1800"/>
              <a:buChar char="●"/>
            </a:pPr>
            <a:r>
              <a:rPr lang="en-US" dirty="0"/>
              <a:t>Wesley D – Drag and Drop API</a:t>
            </a:r>
          </a:p>
          <a:p>
            <a:pPr lvl="1" indent="-342900">
              <a:spcBef>
                <a:spcPts val="0"/>
              </a:spcBef>
              <a:buSzPts val="1800"/>
              <a:buChar char="●"/>
            </a:pPr>
            <a:r>
              <a:rPr lang="en-US" dirty="0"/>
              <a:t>Elizabeth B – Repository documentation, PowerPoint, debugging help and code cleaning</a:t>
            </a:r>
          </a:p>
          <a:p>
            <a:pPr lvl="1" indent="-342900">
              <a:spcBef>
                <a:spcPts val="0"/>
              </a:spcBef>
              <a:buSzPts val="1800"/>
              <a:buChar char="●"/>
            </a:pPr>
            <a:r>
              <a:rPr lang="en-US" dirty="0"/>
              <a:t>Robert F – PowerPoint, GitHub Issues</a:t>
            </a:r>
          </a:p>
          <a:p>
            <a:pPr lvl="1" indent="-342900">
              <a:spcBef>
                <a:spcPts val="0"/>
              </a:spcBef>
              <a:buSzPts val="1800"/>
              <a:buChar char="●"/>
            </a:pPr>
            <a:endParaRPr lang="en-US" b="1" dirty="0">
              <a:solidFill>
                <a:schemeClr val="tx1">
                  <a:lumMod val="50000"/>
                </a:schemeClr>
              </a:solidFill>
            </a:endParaRPr>
          </a:p>
          <a:p>
            <a:pPr lvl="1" indent="-342900">
              <a:spcBef>
                <a:spcPts val="0"/>
              </a:spcBef>
              <a:buSzPts val="1800"/>
              <a:buChar char="●"/>
            </a:pPr>
            <a:endParaRPr lang="en" b="1" dirty="0">
              <a:solidFill>
                <a:schemeClr val="tx1">
                  <a:lumMod val="50000"/>
                </a:schemeClr>
              </a:solidFill>
            </a:endParaRPr>
          </a:p>
          <a:p>
            <a:pPr lvl="1" indent="-342900">
              <a:spcBef>
                <a:spcPts val="0"/>
              </a:spcBef>
              <a:buSzPts val="1800"/>
              <a:buChar char="●"/>
            </a:pPr>
            <a:endParaRPr b="1" dirty="0">
              <a:solidFill>
                <a:schemeClr val="tx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SUCCESSES</a:t>
            </a:r>
            <a:endParaRPr b="1" dirty="0">
              <a:solidFill>
                <a:schemeClr val="bg2">
                  <a:lumMod val="60000"/>
                  <a:lumOff val="40000"/>
                </a:schemeClr>
              </a:solidFill>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Research and use of Web APIs</a:t>
            </a:r>
          </a:p>
          <a:p>
            <a:pPr marL="457200" lvl="0" indent="-342900" algn="l" rtl="0">
              <a:spcBef>
                <a:spcPts val="0"/>
              </a:spcBef>
              <a:spcAft>
                <a:spcPts val="0"/>
              </a:spcAft>
              <a:buSzPts val="1800"/>
              <a:buChar char="●"/>
            </a:pPr>
            <a:r>
              <a:rPr lang="en-US" dirty="0"/>
              <a:t>ROUGH draft sketches for web layout</a:t>
            </a:r>
          </a:p>
          <a:p>
            <a:pPr marL="457200" lvl="0" indent="-342900" algn="l" rtl="0">
              <a:spcBef>
                <a:spcPts val="0"/>
              </a:spcBef>
              <a:spcAft>
                <a:spcPts val="0"/>
              </a:spcAft>
              <a:buSzPts val="1800"/>
              <a:buChar char="●"/>
            </a:pPr>
            <a:r>
              <a:rPr lang="en-US" dirty="0"/>
              <a:t>Research of Mozilla and W3 for API methodology</a:t>
            </a:r>
          </a:p>
          <a:p>
            <a:pPr marL="457200" lvl="0" indent="-342900" algn="l" rtl="0">
              <a:spcBef>
                <a:spcPts val="0"/>
              </a:spcBef>
              <a:spcAft>
                <a:spcPts val="0"/>
              </a:spcAft>
              <a:buSzPts val="1800"/>
              <a:buChar char="●"/>
            </a:pPr>
            <a:r>
              <a:rPr lang="en-US" dirty="0"/>
              <a:t>GitHub</a:t>
            </a:r>
          </a:p>
          <a:p>
            <a:pPr lvl="1" indent="-342900">
              <a:spcBef>
                <a:spcPts val="0"/>
              </a:spcBef>
              <a:buSzPts val="1800"/>
              <a:buChar char="●"/>
            </a:pPr>
            <a:r>
              <a:rPr lang="en-US" sz="1800" dirty="0"/>
              <a:t>Creation of folders for multiple contributors</a:t>
            </a:r>
          </a:p>
          <a:p>
            <a:pPr lvl="1" indent="-342900">
              <a:spcBef>
                <a:spcPts val="0"/>
              </a:spcBef>
              <a:buSzPts val="1800"/>
              <a:buChar char="●"/>
            </a:pPr>
            <a:r>
              <a:rPr lang="en-US" sz="1800" dirty="0"/>
              <a:t>Live version while performing updates</a:t>
            </a:r>
          </a:p>
          <a:p>
            <a:pPr lvl="1" indent="-342900">
              <a:spcBef>
                <a:spcPts val="0"/>
              </a:spcBef>
              <a:buSzPts val="1800"/>
              <a:buChar char="●"/>
            </a:pPr>
            <a:r>
              <a:rPr lang="en-US" sz="1800" dirty="0"/>
              <a:t>Collaboration for successful merge</a:t>
            </a:r>
            <a:endParaRPr lang="en-US" sz="2100" dirty="0"/>
          </a:p>
          <a:p>
            <a:pPr lvl="1" indent="-342900">
              <a:spcBef>
                <a:spcPts val="0"/>
              </a:spcBef>
              <a:buSzPts val="1800"/>
              <a:buChar char="●"/>
            </a:pPr>
            <a:endParaRPr b="1" dirty="0">
              <a:solidFill>
                <a:schemeClr val="tx1">
                  <a:lumMod val="50000"/>
                </a:schemeClr>
              </a:solidFill>
            </a:endParaRPr>
          </a:p>
        </p:txBody>
      </p:sp>
    </p:spTree>
    <p:extLst>
      <p:ext uri="{BB962C8B-B14F-4D97-AF65-F5344CB8AC3E}">
        <p14:creationId xmlns:p14="http://schemas.microsoft.com/office/powerpoint/2010/main" val="11869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CHALLENGES</a:t>
            </a:r>
            <a:endParaRPr b="1" dirty="0">
              <a:solidFill>
                <a:schemeClr val="bg2">
                  <a:lumMod val="60000"/>
                  <a:lumOff val="40000"/>
                </a:schemeClr>
              </a:solidFill>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b="1" dirty="0">
              <a:solidFill>
                <a:schemeClr val="tx1">
                  <a:lumMod val="50000"/>
                </a:schemeClr>
              </a:solidFill>
            </a:endParaRPr>
          </a:p>
          <a:p>
            <a:pPr marL="457200" lvl="0" indent="-342900" algn="l" rtl="0">
              <a:spcBef>
                <a:spcPts val="0"/>
              </a:spcBef>
              <a:spcAft>
                <a:spcPts val="0"/>
              </a:spcAft>
              <a:buSzPts val="1800"/>
              <a:buChar char="●"/>
            </a:pPr>
            <a:endParaRPr b="1" dirty="0">
              <a:solidFill>
                <a:schemeClr val="tx1">
                  <a:lumMod val="50000"/>
                </a:schemeClr>
              </a:solidFill>
            </a:endParaRPr>
          </a:p>
        </p:txBody>
      </p:sp>
      <p:sp>
        <p:nvSpPr>
          <p:cNvPr id="5" name="Google Shape;72;p16">
            <a:extLst>
              <a:ext uri="{FF2B5EF4-FFF2-40B4-BE49-F238E27FC236}">
                <a16:creationId xmlns:a16="http://schemas.microsoft.com/office/drawing/2014/main" id="{C8F20693-A43C-40B9-8E95-0EF22C54A3A1}"/>
              </a:ext>
            </a:extLst>
          </p:cNvPr>
          <p:cNvSpPr txBox="1">
            <a:spLocks/>
          </p:cNvSpPr>
          <p:nvPr/>
        </p:nvSpPr>
        <p:spPr>
          <a:xfrm>
            <a:off x="464100" y="1304875"/>
            <a:ext cx="8368200" cy="341640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12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1pPr>
            <a:lvl2pPr marL="914400" lvl="1"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2pPr>
            <a:lvl3pPr marL="1371600" lvl="2"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3pPr>
            <a:lvl4pPr marL="1828800" lvl="3"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200" kern="1200">
                <a:solidFill>
                  <a:schemeClr val="tx1"/>
                </a:solidFill>
                <a:latin typeface="+mn-lt"/>
                <a:ea typeface="+mn-ea"/>
                <a:cs typeface="+mn-cs"/>
              </a:defRPr>
            </a:lvl4pPr>
            <a:lvl5pPr marL="2286000" lvl="4"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200" kern="1200">
                <a:solidFill>
                  <a:schemeClr val="tx1"/>
                </a:solidFill>
                <a:latin typeface="+mn-lt"/>
                <a:ea typeface="+mn-ea"/>
                <a:cs typeface="+mn-cs"/>
              </a:defRPr>
            </a:lvl5pPr>
            <a:lvl6pPr marL="2743200" lvl="5"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050" kern="1200">
                <a:solidFill>
                  <a:schemeClr val="tx1"/>
                </a:solidFill>
                <a:latin typeface="+mn-lt"/>
                <a:ea typeface="+mn-ea"/>
                <a:cs typeface="+mn-cs"/>
              </a:defRPr>
            </a:lvl6pPr>
            <a:lvl7pPr marL="3200400" lvl="6"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050" kern="1200">
                <a:solidFill>
                  <a:schemeClr val="tx1"/>
                </a:solidFill>
                <a:latin typeface="+mn-lt"/>
                <a:ea typeface="+mn-ea"/>
                <a:cs typeface="+mn-cs"/>
              </a:defRPr>
            </a:lvl7pPr>
            <a:lvl8pPr marL="3657600" lvl="7"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050" kern="1200">
                <a:solidFill>
                  <a:schemeClr val="tx1"/>
                </a:solidFill>
                <a:latin typeface="+mn-lt"/>
                <a:ea typeface="+mn-ea"/>
                <a:cs typeface="+mn-cs"/>
              </a:defRPr>
            </a:lvl8pPr>
            <a:lvl9pPr marL="4114800" lvl="8" indent="-317500" algn="l" defTabSz="685800" rtl="0" eaLnBrk="1" latinLnBrk="0" hangingPunct="1">
              <a:lnSpc>
                <a:spcPct val="120000"/>
              </a:lnSpc>
              <a:spcBef>
                <a:spcPts val="1600"/>
              </a:spcBef>
              <a:spcAft>
                <a:spcPts val="1600"/>
              </a:spcAft>
              <a:buSzPts val="1400"/>
              <a:buFont typeface="Arial" panose="020B0604020202020204" pitchFamily="34" charset="0"/>
              <a:buChar char="■"/>
              <a:defRPr sz="1050" kern="1200">
                <a:solidFill>
                  <a:schemeClr val="tx1"/>
                </a:solidFill>
                <a:latin typeface="+mn-lt"/>
                <a:ea typeface="+mn-ea"/>
                <a:cs typeface="+mn-cs"/>
              </a:defRPr>
            </a:lvl9pPr>
          </a:lstStyle>
          <a:p>
            <a:r>
              <a:rPr lang="en-US" sz="1800" dirty="0"/>
              <a:t>Button </a:t>
            </a:r>
            <a:r>
              <a:rPr lang="en-US" dirty="0"/>
              <a:t>compatibility</a:t>
            </a:r>
            <a:r>
              <a:rPr lang="en-US" sz="1800" dirty="0"/>
              <a:t> across various file types</a:t>
            </a:r>
            <a:endParaRPr lang="en-US" dirty="0"/>
          </a:p>
          <a:p>
            <a:r>
              <a:rPr lang="en-US" dirty="0"/>
              <a:t>Tailwind quick study</a:t>
            </a:r>
          </a:p>
          <a:p>
            <a:r>
              <a:rPr lang="en-US" dirty="0"/>
              <a:t>Holiday Schedules</a:t>
            </a:r>
          </a:p>
          <a:p>
            <a:r>
              <a:rPr lang="en-US" dirty="0"/>
              <a:t>Modal Functionality</a:t>
            </a:r>
          </a:p>
          <a:p>
            <a:endParaRPr lang="en-US" sz="1800" b="1" dirty="0">
              <a:solidFill>
                <a:schemeClr val="tx1">
                  <a:lumMod val="50000"/>
                </a:schemeClr>
              </a:solidFill>
            </a:endParaRPr>
          </a:p>
          <a:p>
            <a:pPr lvl="1" indent="-342900">
              <a:spcBef>
                <a:spcPts val="0"/>
              </a:spcBef>
              <a:buSzPts val="1800"/>
              <a:buFont typeface="Arial" panose="020B0604020202020204" pitchFamily="34" charset="0"/>
              <a:buChar char="●"/>
            </a:pPr>
            <a:endParaRPr lang="en-US" b="1" dirty="0">
              <a:solidFill>
                <a:schemeClr val="tx1">
                  <a:lumMod val="50000"/>
                </a:schemeClr>
              </a:solidFill>
            </a:endParaRPr>
          </a:p>
        </p:txBody>
      </p:sp>
    </p:spTree>
    <p:extLst>
      <p:ext uri="{BB962C8B-B14F-4D97-AF65-F5344CB8AC3E}">
        <p14:creationId xmlns:p14="http://schemas.microsoft.com/office/powerpoint/2010/main" val="57749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Directions for Future Development</a:t>
            </a:r>
            <a:endParaRPr b="1" dirty="0">
              <a:solidFill>
                <a:schemeClr val="bg2">
                  <a:lumMod val="60000"/>
                  <a:lumOff val="40000"/>
                </a:schemeClr>
              </a:solidFill>
            </a:endParaRPr>
          </a:p>
        </p:txBody>
      </p:sp>
      <p:sp>
        <p:nvSpPr>
          <p:cNvPr id="83" name="Google Shape;83;p18"/>
          <p:cNvSpPr txBox="1">
            <a:spLocks noGrp="1"/>
          </p:cNvSpPr>
          <p:nvPr>
            <p:ph type="body" idx="1"/>
          </p:nvPr>
        </p:nvSpPr>
        <p:spPr>
          <a:xfrm>
            <a:off x="311700" y="1152475"/>
            <a:ext cx="8520600" cy="3809490"/>
          </a:xfrm>
          <a:prstGeom prst="rect">
            <a:avLst/>
          </a:prstGeom>
        </p:spPr>
        <p:txBody>
          <a:bodyPr spcFirstLastPara="1" wrap="square" lIns="91425" tIns="91425" rIns="91425" bIns="91425" anchor="t" anchorCtr="0">
            <a:noAutofit/>
          </a:bodyPr>
          <a:lstStyle/>
          <a:p>
            <a:pPr marL="285750" indent="-285750">
              <a:spcAft>
                <a:spcPts val="1600"/>
              </a:spcAft>
            </a:pPr>
            <a:r>
              <a:rPr lang="en-US" dirty="0"/>
              <a:t>A price comparison for all the grocery stores near the user</a:t>
            </a:r>
          </a:p>
          <a:p>
            <a:pPr marL="285750" indent="-285750">
              <a:spcAft>
                <a:spcPts val="1600"/>
              </a:spcAft>
            </a:pPr>
            <a:r>
              <a:rPr lang="en-US" dirty="0"/>
              <a:t>A shopping list that tells the user which store would be the cheapest to get their groceries at.</a:t>
            </a:r>
          </a:p>
          <a:p>
            <a:pPr marL="285750" indent="-285750">
              <a:spcAft>
                <a:spcPts val="1600"/>
              </a:spcAft>
            </a:pPr>
            <a:r>
              <a:rPr lang="en-US" dirty="0"/>
              <a:t>A shopping list that provides the aisle number for ingredient the user needs for a recipe. </a:t>
            </a:r>
          </a:p>
          <a:p>
            <a:pPr marL="285750" indent="-285750">
              <a:spcAft>
                <a:spcPts val="1600"/>
              </a:spcAft>
            </a:pPr>
            <a:r>
              <a:rPr lang="en-US" dirty="0"/>
              <a:t>Directions to nearest store using Google Maps</a:t>
            </a:r>
          </a:p>
          <a:p>
            <a:pPr marL="285750" indent="-285750">
              <a:spcAft>
                <a:spcPts val="1600"/>
              </a:spcAft>
            </a:pPr>
            <a:r>
              <a:rPr lang="en-US" dirty="0"/>
              <a:t>Filter recipes by cuisine type (Mediterranean, American, South American, African, etc.)</a:t>
            </a:r>
          </a:p>
          <a:p>
            <a:pPr marL="285750" indent="-285750">
              <a:spcAft>
                <a:spcPts val="1600"/>
              </a:spcAft>
            </a:pPr>
            <a:r>
              <a:rPr lang="en-US" dirty="0"/>
              <a:t>Calorie Counter</a:t>
            </a:r>
          </a:p>
          <a:p>
            <a:pPr marL="285750" indent="-285750">
              <a:spcAft>
                <a:spcPts val="1600"/>
              </a:spcAft>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960-34B6-4A26-92F0-CAFB4E052AF8}"/>
              </a:ext>
            </a:extLst>
          </p:cNvPr>
          <p:cNvSpPr>
            <a:spLocks noGrp="1"/>
          </p:cNvSpPr>
          <p:nvPr>
            <p:ph type="title"/>
          </p:nvPr>
        </p:nvSpPr>
        <p:spPr>
          <a:xfrm>
            <a:off x="311700" y="429627"/>
            <a:ext cx="8520600" cy="444432"/>
          </a:xfrm>
        </p:spPr>
        <p:txBody>
          <a:bodyPr/>
          <a:lstStyle/>
          <a:p>
            <a:r>
              <a:rPr lang="en-US" sz="2700" b="1" dirty="0">
                <a:solidFill>
                  <a:schemeClr val="bg2">
                    <a:lumMod val="60000"/>
                    <a:lumOff val="40000"/>
                  </a:schemeClr>
                </a:solidFill>
              </a:rPr>
              <a:t>Project Requirements</a:t>
            </a:r>
          </a:p>
        </p:txBody>
      </p:sp>
      <p:sp>
        <p:nvSpPr>
          <p:cNvPr id="3" name="TextBox 2">
            <a:extLst>
              <a:ext uri="{FF2B5EF4-FFF2-40B4-BE49-F238E27FC236}">
                <a16:creationId xmlns:a16="http://schemas.microsoft.com/office/drawing/2014/main" id="{0A715FE2-E720-4060-8B75-4019F8B29305}"/>
              </a:ext>
            </a:extLst>
          </p:cNvPr>
          <p:cNvSpPr txBox="1"/>
          <p:nvPr/>
        </p:nvSpPr>
        <p:spPr>
          <a:xfrm>
            <a:off x="632012" y="980303"/>
            <a:ext cx="820028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Project must use – see Issues in GitHub</a:t>
            </a:r>
          </a:p>
          <a:p>
            <a:pPr marL="742950" lvl="1" indent="-285750">
              <a:buFont typeface="Wingdings" panose="05000000000000000000" pitchFamily="2" charset="2"/>
              <a:buChar char="ü"/>
            </a:pPr>
            <a:r>
              <a:rPr lang="en-US" dirty="0"/>
              <a:t>at least two server-side APIs</a:t>
            </a:r>
          </a:p>
          <a:p>
            <a:pPr marL="742950" lvl="1" indent="-285750">
              <a:buFont typeface="Wingdings" panose="05000000000000000000" pitchFamily="2" charset="2"/>
              <a:buChar char="ü"/>
            </a:pPr>
            <a:r>
              <a:rPr lang="en-US" dirty="0"/>
              <a:t>must use CSS framework other than Bootstrap</a:t>
            </a:r>
          </a:p>
          <a:p>
            <a:pPr marL="742950" lvl="1" indent="-285750">
              <a:buFont typeface="Wingdings" panose="05000000000000000000" pitchFamily="2" charset="2"/>
              <a:buChar char="ü"/>
            </a:pPr>
            <a:r>
              <a:rPr lang="en-US" dirty="0"/>
              <a:t>must use client side storage for persistent data</a:t>
            </a:r>
          </a:p>
          <a:p>
            <a:pPr marL="742950" lvl="1" indent="-285750">
              <a:buFont typeface="Wingdings" panose="05000000000000000000" pitchFamily="2" charset="2"/>
              <a:buChar char="ü"/>
            </a:pPr>
            <a:r>
              <a:rPr lang="en-US" dirty="0"/>
              <a:t>have a polished mobile first UI</a:t>
            </a:r>
          </a:p>
          <a:p>
            <a:pPr marL="742950" lvl="1" indent="-285750">
              <a:buFont typeface="Wingdings" panose="05000000000000000000" pitchFamily="2" charset="2"/>
              <a:buChar char="ü"/>
            </a:pPr>
            <a:r>
              <a:rPr lang="en-US" dirty="0"/>
              <a:t>good quality coding standards</a:t>
            </a:r>
          </a:p>
          <a:p>
            <a:pPr marL="742950" lvl="1" indent="-285750">
              <a:buFont typeface="Wingdings" panose="05000000000000000000" pitchFamily="2" charset="2"/>
              <a:buChar char="ü"/>
            </a:pPr>
            <a:r>
              <a:rPr lang="en-US" dirty="0"/>
              <a:t>not use alerts confirms or prompts</a:t>
            </a:r>
          </a:p>
          <a:p>
            <a:pPr marL="742950" lvl="1" indent="-285750">
              <a:buFont typeface="Wingdings" panose="05000000000000000000" pitchFamily="2" charset="2"/>
              <a:buChar char="ü"/>
            </a:pPr>
            <a:r>
              <a:rPr lang="en-US" dirty="0"/>
              <a:t>be deployed to GitHub</a:t>
            </a:r>
          </a:p>
          <a:p>
            <a:pPr marL="742950" lvl="1" indent="-285750">
              <a:buFont typeface="Wingdings" panose="05000000000000000000" pitchFamily="2" charset="2"/>
              <a:buChar char="ü"/>
            </a:pPr>
            <a:r>
              <a:rPr lang="en-US" dirty="0"/>
              <a:t>must be interactive</a:t>
            </a:r>
          </a:p>
          <a:p>
            <a:pPr marL="285750" indent="-285750">
              <a:buFont typeface="Arial" panose="020B0604020202020204" pitchFamily="34" charset="0"/>
              <a:buChar char="•"/>
            </a:pPr>
            <a:endParaRPr lang="en-US" b="1" dirty="0">
              <a:solidFill>
                <a:schemeClr val="tx1">
                  <a:lumMod val="50000"/>
                </a:schemeClr>
              </a:solidFill>
            </a:endParaRPr>
          </a:p>
          <a:p>
            <a:pPr marL="285750" indent="-285750">
              <a:buFont typeface="Arial" panose="020B0604020202020204" pitchFamily="34" charset="0"/>
              <a:buChar char="•"/>
            </a:pPr>
            <a:endParaRPr lang="en-US" b="1" dirty="0">
              <a:solidFill>
                <a:schemeClr val="tx1">
                  <a:lumMod val="50000"/>
                </a:schemeClr>
              </a:solidFill>
            </a:endParaRPr>
          </a:p>
          <a:p>
            <a:pPr marL="285750" lvl="7" indent="-285750">
              <a:buFont typeface="Arial" panose="020B0604020202020204" pitchFamily="34" charset="0"/>
              <a:buChar char="•"/>
            </a:pPr>
            <a:endParaRPr lang="en-US" dirty="0"/>
          </a:p>
        </p:txBody>
      </p:sp>
    </p:spTree>
    <p:extLst>
      <p:ext uri="{BB962C8B-B14F-4D97-AF65-F5344CB8AC3E}">
        <p14:creationId xmlns:p14="http://schemas.microsoft.com/office/powerpoint/2010/main" val="363206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960-34B6-4A26-92F0-CAFB4E052AF8}"/>
              </a:ext>
            </a:extLst>
          </p:cNvPr>
          <p:cNvSpPr>
            <a:spLocks noGrp="1"/>
          </p:cNvSpPr>
          <p:nvPr>
            <p:ph type="title"/>
          </p:nvPr>
        </p:nvSpPr>
        <p:spPr>
          <a:xfrm>
            <a:off x="311700" y="429627"/>
            <a:ext cx="8520600" cy="444432"/>
          </a:xfrm>
        </p:spPr>
        <p:txBody>
          <a:bodyPr/>
          <a:lstStyle/>
          <a:p>
            <a:r>
              <a:rPr lang="en-US" sz="2700" b="1" dirty="0">
                <a:solidFill>
                  <a:schemeClr val="bg2">
                    <a:lumMod val="60000"/>
                    <a:lumOff val="40000"/>
                  </a:schemeClr>
                </a:solidFill>
              </a:rPr>
              <a:t>Project Requirements</a:t>
            </a:r>
          </a:p>
        </p:txBody>
      </p:sp>
      <p:sp>
        <p:nvSpPr>
          <p:cNvPr id="3" name="TextBox 2">
            <a:extLst>
              <a:ext uri="{FF2B5EF4-FFF2-40B4-BE49-F238E27FC236}">
                <a16:creationId xmlns:a16="http://schemas.microsoft.com/office/drawing/2014/main" id="{0A715FE2-E720-4060-8B75-4019F8B29305}"/>
              </a:ext>
            </a:extLst>
          </p:cNvPr>
          <p:cNvSpPr txBox="1"/>
          <p:nvPr/>
        </p:nvSpPr>
        <p:spPr>
          <a:xfrm>
            <a:off x="632012" y="980303"/>
            <a:ext cx="820028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Is the project agile?</a:t>
            </a:r>
          </a:p>
          <a:p>
            <a:pPr marL="742950" lvl="1" indent="-285750">
              <a:buFont typeface="Wingdings" panose="05000000000000000000" pitchFamily="2" charset="2"/>
              <a:buChar char="ü"/>
            </a:pPr>
            <a:r>
              <a:rPr lang="en-US" dirty="0"/>
              <a:t>Quick and well coordinated</a:t>
            </a:r>
          </a:p>
          <a:p>
            <a:pPr marL="742950" lvl="1" indent="-285750">
              <a:buFont typeface="Wingdings" panose="05000000000000000000" pitchFamily="2" charset="2"/>
              <a:buChar char="ü"/>
            </a:pPr>
            <a:r>
              <a:rPr lang="en-US" dirty="0"/>
              <a:t>Active and lively</a:t>
            </a:r>
          </a:p>
          <a:p>
            <a:pPr marL="285750" indent="-285750">
              <a:buFont typeface="Arial" panose="020B0604020202020204" pitchFamily="34" charset="0"/>
              <a:buChar char="•"/>
            </a:pPr>
            <a:r>
              <a:rPr lang="en-US" dirty="0"/>
              <a:t>Minimal Viable Product?</a:t>
            </a:r>
          </a:p>
          <a:p>
            <a:pPr lvl="1"/>
            <a:r>
              <a:rPr lang="en-US" dirty="0"/>
              <a:t>Who is audience?</a:t>
            </a:r>
          </a:p>
          <a:p>
            <a:pPr marL="1200150" lvl="2" indent="-285750">
              <a:buFont typeface="Wingdings" panose="05000000000000000000" pitchFamily="2" charset="2"/>
              <a:buChar char="ü"/>
            </a:pPr>
            <a:r>
              <a:rPr lang="en-US" dirty="0"/>
              <a:t>Consumer</a:t>
            </a:r>
          </a:p>
          <a:p>
            <a:pPr lvl="1"/>
            <a:r>
              <a:rPr lang="en-US" dirty="0"/>
              <a:t>What is the problem the product will address?</a:t>
            </a:r>
          </a:p>
          <a:p>
            <a:pPr marL="1200150" lvl="2" indent="-285750">
              <a:buFont typeface="Wingdings" panose="05000000000000000000" pitchFamily="2" charset="2"/>
              <a:buChar char="ü"/>
            </a:pPr>
            <a:r>
              <a:rPr lang="en-US" dirty="0"/>
              <a:t>What am I hungry for?</a:t>
            </a:r>
          </a:p>
          <a:p>
            <a:pPr lvl="1"/>
            <a:r>
              <a:rPr lang="en-US" dirty="0"/>
              <a:t>How does the product solve that problem?</a:t>
            </a:r>
          </a:p>
          <a:p>
            <a:pPr marL="1200150" lvl="2" indent="-285750">
              <a:buFont typeface="Wingdings" panose="05000000000000000000" pitchFamily="2" charset="2"/>
              <a:buChar char="ü"/>
            </a:pPr>
            <a:r>
              <a:rPr lang="en-US" dirty="0"/>
              <a:t>Meal idea, ingredients and how to cook</a:t>
            </a:r>
          </a:p>
          <a:p>
            <a:pPr marL="285750" indent="-285750">
              <a:buFont typeface="Arial" panose="020B0604020202020204" pitchFamily="34" charset="0"/>
              <a:buChar char="•"/>
            </a:pPr>
            <a:endParaRPr lang="en-US" b="1" dirty="0">
              <a:solidFill>
                <a:schemeClr val="tx1">
                  <a:lumMod val="50000"/>
                </a:schemeClr>
              </a:solidFill>
            </a:endParaRPr>
          </a:p>
          <a:p>
            <a:pPr marL="285750" lvl="7"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1519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1850</TotalTime>
  <Words>633</Words>
  <Application>Microsoft Macintosh PowerPoint</Application>
  <PresentationFormat>On-screen Show (16:9)</PresentationFormat>
  <Paragraphs>68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Meal Crafter</vt:lpstr>
      <vt:lpstr>  Our app, meal crafter, is a 5-day meal planner.  This app allows for the consumer to not only discover new meals, but also provide them with a list of ingredients to help make shopping easier and quicker. Meal crafter allows for the consumer to plan out their meals for breakfast, lunch, and dinner. The app not only provides the consumer with the ingredients and type of meal, but also the instructions on how to make the meal as well. We hope that the meal crafter allows for our consumers to be less stressed when it comes to weekly meal prepping. The meal crafter is not only just for meal preppers, but also is for the everyday foodie who wants to experiment and try new cuisines.  </vt:lpstr>
      <vt:lpstr>Concept</vt:lpstr>
      <vt:lpstr>Process</vt:lpstr>
      <vt:lpstr>SUCCESSES</vt:lpstr>
      <vt:lpstr>CHALLENGES</vt:lpstr>
      <vt:lpstr>Directions for Future Development</vt:lpstr>
      <vt:lpstr>Project Requirements</vt:lpstr>
      <vt:lpstr>Project Requirements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Crafter</dc:title>
  <cp:lastModifiedBy>Elizabeth Beltz</cp:lastModifiedBy>
  <cp:revision>23</cp:revision>
  <dcterms:modified xsi:type="dcterms:W3CDTF">2021-11-24T21:52:53Z</dcterms:modified>
</cp:coreProperties>
</file>