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03D6EC-8D86-40AE-BCDD-CB01875363F0}" type="datetime1">
              <a:rPr lang="ru-RU" smtClean="0"/>
              <a:t>21.05.2019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BC66B-B4AC-4633-A1A7-233B774CF881}" type="datetime1">
              <a:rPr lang="ru-RU" smtClean="0"/>
              <a:pPr/>
              <a:t>21.05.2019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2C154-9245-4EAA-8ADE-33D1A7EC5680}" type="datetime1">
              <a:rPr lang="ru-RU" noProof="0" smtClean="0"/>
              <a:t>21.05.2019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 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70F7E0-5A37-4C1B-B001-12D253A333A6}" type="datetime1">
              <a:rPr lang="ru-RU" noProof="0" smtClean="0"/>
              <a:t>21.05.2019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 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4AE4C-9F8E-41E2-89BA-C86A7744736A}" type="datetime1">
              <a:rPr lang="ru-RU" noProof="0" smtClean="0"/>
              <a:t>21.05.2019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65BCD0-99CC-4906-918D-1116AF1A79A1}" type="datetime1">
              <a:rPr lang="ru-RU" noProof="0" smtClean="0"/>
              <a:t>21.05.2019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9A8996FA-BFC3-4EAC-AAB9-45C2EF3838CE}" type="datetime1">
              <a:rPr lang="ru-RU" noProof="0" smtClean="0"/>
              <a:t>21.05.2019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4A484-6A61-465E-A582-FF16A82B5833}" type="datetime1">
              <a:rPr lang="ru-RU" noProof="0" smtClean="0"/>
              <a:t>21.05.2019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заголовка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276643-78B9-443D-A21B-5D8D71E872B6}" type="datetime1">
              <a:rPr lang="ru-RU" noProof="0" smtClean="0"/>
              <a:t>21.05.2019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Текст 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Текст 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Текст 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1" name="Текст 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9" name="Текст 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екст 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4" name="Прямая соединительная линия 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ADD9B9-C473-4B24-8BB0-CAA4E6C33546}" type="datetime1">
              <a:rPr lang="ru-RU" noProof="0" smtClean="0"/>
              <a:t>21.05.2019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прав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38CDBD-D89E-4D27-9D3E-D8C8B6B71053}" type="datetime1">
              <a:rPr lang="ru-RU" noProof="0" smtClean="0"/>
              <a:t>21.05.2019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 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Прямоугольник: Скругленные углы 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404BFC-187B-4B4A-9A90-8ECAA71AACA0}" type="datetime1">
              <a:rPr lang="ru-RU" noProof="0" smtClean="0"/>
              <a:t>21.05.2019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31448E-31CF-4ED5-B8E5-44B98EED9B66}" type="datetime1">
              <a:rPr lang="ru-RU" noProof="0" smtClean="0"/>
              <a:t>21.05.2019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 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Прямоугольник: Скругленные углы 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5F7A5-016A-40DC-9267-CD570A4FFE11}" type="datetime1">
              <a:rPr lang="ru-RU" noProof="0" smtClean="0"/>
              <a:t>21.05.2019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C311F64-DBA9-4949-B98F-AC0ACC89C4D6}" type="datetime1">
              <a:rPr lang="ru-RU" noProof="0" smtClean="0"/>
              <a:t>21.05.2019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3" y="55602"/>
            <a:ext cx="9555135" cy="1011197"/>
          </a:xfrm>
        </p:spPr>
        <p:txBody>
          <a:bodyPr rtlCol="0">
            <a:normAutofit/>
          </a:bodyPr>
          <a:lstStyle/>
          <a:p>
            <a:pPr algn="ctr"/>
            <a:r>
              <a:rPr lang="uk-UA" b="1" dirty="0"/>
              <a:t>Розробка вимог якості до ПЗ на базі стандарту ISO</a:t>
            </a:r>
            <a:r>
              <a:rPr lang="ru-RU" b="1" dirty="0"/>
              <a:t> 9126</a:t>
            </a:r>
            <a:endParaRPr lang="ru-UA" dirty="0"/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C964FC16-E9FB-469F-90C3-177A60236474}"/>
              </a:ext>
            </a:extLst>
          </p:cNvPr>
          <p:cNvSpPr txBox="1"/>
          <p:nvPr/>
        </p:nvSpPr>
        <p:spPr>
          <a:xfrm>
            <a:off x="7407127" y="685602"/>
            <a:ext cx="419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6600" b="1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/>
              <a:t>Завдання: провести оцінювання якості програмних продуктів за допомогою використання метрик стандарту якості ПЗ </a:t>
            </a:r>
            <a:r>
              <a:rPr lang="en-US" dirty="0"/>
              <a:t>ISO 9126</a:t>
            </a:r>
            <a:r>
              <a:rPr lang="uk-UA" dirty="0"/>
              <a:t>. Кінцевий користувач висунув наступні вимоги. Варіант</a:t>
            </a:r>
            <a:r>
              <a:rPr lang="en-US" dirty="0"/>
              <a:t> </a:t>
            </a:r>
            <a:r>
              <a:rPr lang="ru-RU" dirty="0"/>
              <a:t>№1</a:t>
            </a:r>
            <a:r>
              <a:rPr lang="uk-UA" dirty="0"/>
              <a:t>:</a:t>
            </a:r>
            <a:endParaRPr lang="ru-UA" dirty="0"/>
          </a:p>
          <a:p>
            <a:pPr lvl="0"/>
            <a:r>
              <a:rPr lang="uk-UA" dirty="0"/>
              <a:t>дозволяти клієнтові оформити замовлення й забезпечити їхню доставку;</a:t>
            </a:r>
            <a:endParaRPr lang="ru-UA" dirty="0"/>
          </a:p>
          <a:p>
            <a:pPr lvl="0"/>
            <a:r>
              <a:rPr lang="uk-UA" dirty="0"/>
              <a:t>працювати 7 днів у тиждень і 24 години на добу;</a:t>
            </a:r>
            <a:endParaRPr lang="ru-UA" dirty="0"/>
          </a:p>
          <a:p>
            <a:pPr lvl="0"/>
            <a:r>
              <a:rPr lang="uk-UA" dirty="0"/>
              <a:t>користувач повинен, знаючи назву товару й маючи середні навички роботи в Інтернет, знаходити потрібний йому товар за не більш ніж 2 хв.;</a:t>
            </a:r>
            <a:endParaRPr lang="ru-UA" dirty="0"/>
          </a:p>
          <a:p>
            <a:pPr lvl="0"/>
            <a:r>
              <a:rPr lang="uk-UA" dirty="0"/>
              <a:t>інженер не професіонал з комп’ютерних технологій повинен протягом одного дня вміти розібратися в 80% функцій системи;</a:t>
            </a:r>
            <a:endParaRPr lang="ru-UA" dirty="0"/>
          </a:p>
          <a:p>
            <a:pPr lvl="0"/>
            <a:r>
              <a:rPr lang="uk-UA" dirty="0"/>
              <a:t>підтримувати обслуговування до 10000 запитів у секунду;</a:t>
            </a:r>
            <a:endParaRPr lang="ru-UA" dirty="0"/>
          </a:p>
          <a:p>
            <a:pPr lvl="0"/>
            <a:r>
              <a:rPr lang="uk-UA" dirty="0"/>
              <a:t>додавання в систему нового виду запитів не повинне вимагати більше 3 людино-днів;</a:t>
            </a:r>
            <a:endParaRPr lang="ru-UA" dirty="0"/>
          </a:p>
          <a:p>
            <a:pPr lvl="0"/>
            <a:r>
              <a:rPr lang="uk-UA" dirty="0"/>
              <a:t>ПЗ повинне зберігати файли звітів у форматах MS Word 20**, MS Excel 20** HTML, RTF та у вигляді звичайного тексту.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73759-3064-4B73-B817-B8CE396D3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160125" cy="1152939"/>
          </a:xfrm>
        </p:spPr>
        <p:txBody>
          <a:bodyPr>
            <a:normAutofit/>
          </a:bodyPr>
          <a:lstStyle/>
          <a:p>
            <a:r>
              <a:rPr lang="uk-UA" sz="1800" dirty="0"/>
              <a:t>Для зручності їх використання сформуємо таблицю з вимогами (таблиця 1), яка буде відповідати запропонованому шаблону представлення вимоги користувачів (2).</a:t>
            </a:r>
            <a:br>
              <a:rPr lang="ru-UA" sz="1800" dirty="0"/>
            </a:br>
            <a:endParaRPr lang="ru-UA" sz="18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F043A02-A329-4430-B260-7FC2E0D41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283022"/>
              </p:ext>
            </p:extLst>
          </p:nvPr>
        </p:nvGraphicFramePr>
        <p:xfrm>
          <a:off x="1157355" y="1369021"/>
          <a:ext cx="10002768" cy="4998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0692">
                  <a:extLst>
                    <a:ext uri="{9D8B030D-6E8A-4147-A177-3AD203B41FA5}">
                      <a16:colId xmlns:a16="http://schemas.microsoft.com/office/drawing/2014/main" val="1348126424"/>
                    </a:ext>
                  </a:extLst>
                </a:gridCol>
                <a:gridCol w="2500692">
                  <a:extLst>
                    <a:ext uri="{9D8B030D-6E8A-4147-A177-3AD203B41FA5}">
                      <a16:colId xmlns:a16="http://schemas.microsoft.com/office/drawing/2014/main" val="990433051"/>
                    </a:ext>
                  </a:extLst>
                </a:gridCol>
                <a:gridCol w="2500692">
                  <a:extLst>
                    <a:ext uri="{9D8B030D-6E8A-4147-A177-3AD203B41FA5}">
                      <a16:colId xmlns:a16="http://schemas.microsoft.com/office/drawing/2014/main" val="122151853"/>
                    </a:ext>
                  </a:extLst>
                </a:gridCol>
                <a:gridCol w="2500692">
                  <a:extLst>
                    <a:ext uri="{9D8B030D-6E8A-4147-A177-3AD203B41FA5}">
                      <a16:colId xmlns:a16="http://schemas.microsoft.com/office/drawing/2014/main" val="705974406"/>
                    </a:ext>
                  </a:extLst>
                </a:gridCol>
              </a:tblGrid>
              <a:tr h="615720">
                <a:tc>
                  <a:txBody>
                    <a:bodyPr/>
                    <a:lstStyle/>
                    <a:p>
                      <a:r>
                        <a:rPr lang="ru-RU" dirty="0" err="1"/>
                        <a:t>Умовне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позначення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Функція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Характеристика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Метрика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93246"/>
                  </a:ext>
                </a:extLst>
              </a:tr>
              <a:tr h="61572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R1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Вирішення задачі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Задоволеність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Хвилини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711922"/>
                  </a:ext>
                </a:extLst>
              </a:tr>
              <a:tr h="615720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err="1"/>
                        <a:t>Безперервінсть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Продуктивн</a:t>
                      </a:r>
                      <a:r>
                        <a:rPr lang="uk-UA" dirty="0" err="1"/>
                        <a:t>ість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Години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21029"/>
                  </a:ext>
                </a:extLst>
              </a:tr>
              <a:tr h="615720"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Швидкість пошуку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Задоволеність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Хвилини</a:t>
                      </a:r>
                      <a:endParaRPr lang="ru-U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011155"/>
                  </a:ext>
                </a:extLst>
              </a:tr>
              <a:tr h="615720"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Розбір в системі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Задоволеність</a:t>
                      </a:r>
                      <a:endParaRPr lang="ru-UA" dirty="0"/>
                    </a:p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Дні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61678"/>
                  </a:ext>
                </a:extLst>
              </a:tr>
              <a:tr h="615720"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Обслуговування</a:t>
                      </a:r>
                      <a:r>
                        <a:rPr lang="ru-RU" dirty="0"/>
                        <a:t> запит</a:t>
                      </a:r>
                      <a:r>
                        <a:rPr lang="uk-UA" dirty="0" err="1"/>
                        <a:t>ів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Продуктивність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Секунда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91623"/>
                  </a:ext>
                </a:extLst>
              </a:tr>
              <a:tr h="615720">
                <a:tc>
                  <a:txBody>
                    <a:bodyPr/>
                    <a:lstStyle/>
                    <a:p>
                      <a:r>
                        <a:rPr lang="en-US" dirty="0"/>
                        <a:t>R6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Додавання запитів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Продуктивність</a:t>
                      </a:r>
                      <a:endParaRPr lang="ru-UA" dirty="0"/>
                    </a:p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Людино-дні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61496"/>
                  </a:ext>
                </a:extLst>
              </a:tr>
              <a:tr h="615720">
                <a:tc>
                  <a:txBody>
                    <a:bodyPr/>
                    <a:lstStyle/>
                    <a:p>
                      <a:r>
                        <a:rPr lang="en-US" dirty="0"/>
                        <a:t>r7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Збереження файлів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Задоволеність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Кілобайти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90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18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98D1C-1FD0-4F72-83D4-B35D824F3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52" y="1"/>
            <a:ext cx="11873948" cy="662608"/>
          </a:xfrm>
        </p:spPr>
        <p:txBody>
          <a:bodyPr>
            <a:normAutofit/>
          </a:bodyPr>
          <a:lstStyle/>
          <a:p>
            <a:pPr algn="l"/>
            <a:r>
              <a:rPr lang="ru-RU" sz="1200" dirty="0" err="1"/>
              <a:t>Після</a:t>
            </a:r>
            <a:r>
              <a:rPr lang="ru-RU" sz="1200" dirty="0"/>
              <a:t> того, як </a:t>
            </a:r>
            <a:r>
              <a:rPr lang="ru-RU" sz="1200" dirty="0" err="1"/>
              <a:t>вимоги</a:t>
            </a:r>
            <a:r>
              <a:rPr lang="ru-RU" sz="1200" dirty="0"/>
              <a:t> </a:t>
            </a:r>
            <a:r>
              <a:rPr lang="ru-RU" sz="1200" dirty="0" err="1"/>
              <a:t>користувачів</a:t>
            </a:r>
            <a:r>
              <a:rPr lang="ru-RU" sz="1200" dirty="0"/>
              <a:t> </a:t>
            </a:r>
            <a:r>
              <a:rPr lang="ru-RU" sz="1200" dirty="0" err="1"/>
              <a:t>були</a:t>
            </a:r>
            <a:r>
              <a:rPr lang="ru-RU" sz="1200" dirty="0"/>
              <a:t> </a:t>
            </a:r>
            <a:r>
              <a:rPr lang="ru-RU" sz="1200" dirty="0" err="1"/>
              <a:t>приведені</a:t>
            </a:r>
            <a:r>
              <a:rPr lang="ru-RU" sz="1200" dirty="0"/>
              <a:t> у </a:t>
            </a:r>
            <a:r>
              <a:rPr lang="ru-RU" sz="1200" dirty="0" err="1"/>
              <a:t>вигляд</a:t>
            </a:r>
            <a:r>
              <a:rPr lang="ru-RU" sz="1200" dirty="0"/>
              <a:t>, </a:t>
            </a:r>
            <a:r>
              <a:rPr lang="ru-RU" sz="1200" dirty="0" err="1"/>
              <a:t>який</a:t>
            </a:r>
            <a:r>
              <a:rPr lang="ru-RU" sz="1200" dirty="0"/>
              <a:t> є </a:t>
            </a:r>
            <a:r>
              <a:rPr lang="ru-RU" sz="1200" dirty="0" err="1"/>
              <a:t>зручним</a:t>
            </a:r>
            <a:r>
              <a:rPr lang="ru-RU" sz="1200" dirty="0"/>
              <a:t> для </a:t>
            </a:r>
            <a:r>
              <a:rPr lang="ru-RU" sz="1200" dirty="0" err="1"/>
              <a:t>роботи</a:t>
            </a:r>
            <a:r>
              <a:rPr lang="ru-RU" sz="1200" dirty="0"/>
              <a:t>, </a:t>
            </a:r>
            <a:r>
              <a:rPr lang="ru-RU" sz="1200" dirty="0" err="1"/>
              <a:t>відбувається</a:t>
            </a:r>
            <a:r>
              <a:rPr lang="ru-RU" sz="1200" dirty="0"/>
              <a:t> </a:t>
            </a:r>
            <a:r>
              <a:rPr lang="ru-RU" sz="1200" dirty="0" err="1"/>
              <a:t>проектування</a:t>
            </a:r>
            <a:r>
              <a:rPr lang="ru-RU" sz="1200" dirty="0"/>
              <a:t> </a:t>
            </a:r>
            <a:r>
              <a:rPr lang="ru-RU" sz="1200" dirty="0" err="1"/>
              <a:t>цих</a:t>
            </a:r>
            <a:r>
              <a:rPr lang="ru-RU" sz="1200" dirty="0"/>
              <a:t> </a:t>
            </a:r>
            <a:r>
              <a:rPr lang="ru-RU" sz="1200" dirty="0" err="1"/>
              <a:t>вимог</a:t>
            </a:r>
            <a:r>
              <a:rPr lang="ru-RU" sz="1200" dirty="0"/>
              <a:t> на </a:t>
            </a:r>
            <a:r>
              <a:rPr lang="ru-RU" sz="1200" dirty="0" err="1"/>
              <a:t>вимоги</a:t>
            </a:r>
            <a:r>
              <a:rPr lang="ru-RU" sz="1200" dirty="0"/>
              <a:t> </a:t>
            </a:r>
            <a:r>
              <a:rPr lang="ru-RU" sz="1200" dirty="0" err="1"/>
              <a:t>якості</a:t>
            </a:r>
            <a:r>
              <a:rPr lang="ru-RU" sz="1200" dirty="0"/>
              <a:t> у </a:t>
            </a:r>
            <a:r>
              <a:rPr lang="ru-RU" sz="1200" dirty="0" err="1"/>
              <a:t>використанні</a:t>
            </a:r>
            <a:r>
              <a:rPr lang="ru-RU" sz="1200" dirty="0"/>
              <a:t> </a:t>
            </a:r>
            <a:br>
              <a:rPr lang="ru-UA" sz="1200" dirty="0"/>
            </a:br>
            <a:r>
              <a:rPr lang="ru-RU" sz="1200" dirty="0" err="1"/>
              <a:t>Отримані</a:t>
            </a:r>
            <a:r>
              <a:rPr lang="ru-RU" sz="1200" dirty="0"/>
              <a:t> </a:t>
            </a:r>
            <a:r>
              <a:rPr lang="ru-RU" sz="1200" dirty="0" err="1"/>
              <a:t>вимоги</a:t>
            </a:r>
            <a:r>
              <a:rPr lang="ru-RU" sz="1200" dirty="0"/>
              <a:t> </a:t>
            </a:r>
            <a:r>
              <a:rPr lang="ru-RU" sz="1200" dirty="0" err="1"/>
              <a:t>якості</a:t>
            </a:r>
            <a:r>
              <a:rPr lang="ru-RU" sz="1200" dirty="0"/>
              <a:t> у </a:t>
            </a:r>
            <a:r>
              <a:rPr lang="ru-RU" sz="1200" dirty="0" err="1"/>
              <a:t>використанні</a:t>
            </a:r>
            <a:r>
              <a:rPr lang="ru-RU" sz="1200" dirty="0"/>
              <a:t> </a:t>
            </a:r>
            <a:r>
              <a:rPr lang="ru-RU" sz="1200" dirty="0" err="1"/>
              <a:t>повинні</a:t>
            </a:r>
            <a:r>
              <a:rPr lang="ru-RU" sz="1200" dirty="0"/>
              <a:t> </a:t>
            </a:r>
            <a:r>
              <a:rPr lang="ru-RU" sz="1200" dirty="0" err="1"/>
              <a:t>відповідати</a:t>
            </a:r>
            <a:r>
              <a:rPr lang="ru-RU" sz="1200" dirty="0"/>
              <a:t> шаблону (1). </a:t>
            </a:r>
            <a:r>
              <a:rPr lang="ru-RU" sz="1200" dirty="0" err="1"/>
              <a:t>Кінцевий</a:t>
            </a:r>
            <a:r>
              <a:rPr lang="ru-RU" sz="1200" dirty="0"/>
              <a:t> результат приведено в </a:t>
            </a:r>
            <a:r>
              <a:rPr lang="ru-RU" sz="1200" dirty="0" err="1"/>
              <a:t>таблиці</a:t>
            </a:r>
            <a:r>
              <a:rPr lang="ru-RU" sz="1200" dirty="0"/>
              <a:t> 2.</a:t>
            </a:r>
            <a:endParaRPr lang="ru-UA" sz="12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7D08291-6D36-4E59-9001-77B93FDB8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70667"/>
              </p:ext>
            </p:extLst>
          </p:nvPr>
        </p:nvGraphicFramePr>
        <p:xfrm>
          <a:off x="318052" y="662609"/>
          <a:ext cx="11290854" cy="5943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8268">
                  <a:extLst>
                    <a:ext uri="{9D8B030D-6E8A-4147-A177-3AD203B41FA5}">
                      <a16:colId xmlns:a16="http://schemas.microsoft.com/office/drawing/2014/main" val="784883461"/>
                    </a:ext>
                  </a:extLst>
                </a:gridCol>
                <a:gridCol w="1592841">
                  <a:extLst>
                    <a:ext uri="{9D8B030D-6E8A-4147-A177-3AD203B41FA5}">
                      <a16:colId xmlns:a16="http://schemas.microsoft.com/office/drawing/2014/main" val="1265575492"/>
                    </a:ext>
                  </a:extLst>
                </a:gridCol>
                <a:gridCol w="2650038">
                  <a:extLst>
                    <a:ext uri="{9D8B030D-6E8A-4147-A177-3AD203B41FA5}">
                      <a16:colId xmlns:a16="http://schemas.microsoft.com/office/drawing/2014/main" val="1602558595"/>
                    </a:ext>
                  </a:extLst>
                </a:gridCol>
                <a:gridCol w="2946054">
                  <a:extLst>
                    <a:ext uri="{9D8B030D-6E8A-4147-A177-3AD203B41FA5}">
                      <a16:colId xmlns:a16="http://schemas.microsoft.com/office/drawing/2014/main" val="1843941304"/>
                    </a:ext>
                  </a:extLst>
                </a:gridCol>
                <a:gridCol w="2593653">
                  <a:extLst>
                    <a:ext uri="{9D8B030D-6E8A-4147-A177-3AD203B41FA5}">
                      <a16:colId xmlns:a16="http://schemas.microsoft.com/office/drawing/2014/main" val="1830470148"/>
                    </a:ext>
                  </a:extLst>
                </a:gridCol>
              </a:tblGrid>
              <a:tr h="605115">
                <a:tc>
                  <a:txBody>
                    <a:bodyPr/>
                    <a:lstStyle/>
                    <a:p>
                      <a:r>
                        <a:rPr lang="uk-UA" dirty="0"/>
                        <a:t>Умовне позначення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Вимога користувача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Характеристика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Атрибут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Метрика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63674"/>
                  </a:ext>
                </a:extLst>
              </a:tr>
              <a:tr h="605115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Задоволеність</a:t>
                      </a:r>
                      <a:r>
                        <a:rPr lang="en-US" dirty="0"/>
                        <a:t> </a:t>
                      </a:r>
                      <a:r>
                        <a:rPr lang="ru-RU" dirty="0" err="1"/>
                        <a:t>вимог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користувача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Вирішення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поставлених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завданнь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r>
                        <a:rPr lang="uk-UA" dirty="0" err="1"/>
                        <a:t>інімальний</a:t>
                      </a:r>
                      <a:r>
                        <a:rPr lang="uk-UA" dirty="0"/>
                        <a:t> час для </a:t>
                      </a:r>
                      <a:r>
                        <a:rPr lang="uk-UA" dirty="0" err="1"/>
                        <a:t>вирішення,хвилини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41091"/>
                  </a:ext>
                </a:extLst>
              </a:tr>
              <a:tr h="605115"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Продуктивн</a:t>
                      </a:r>
                      <a:r>
                        <a:rPr lang="uk-UA" dirty="0" err="1"/>
                        <a:t>ість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err="1"/>
                        <a:t>Безперевна</a:t>
                      </a:r>
                      <a:r>
                        <a:rPr lang="uk-UA" dirty="0"/>
                        <a:t> робота системи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Години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59737"/>
                  </a:ext>
                </a:extLst>
              </a:tr>
              <a:tr h="605115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Задоволеність</a:t>
                      </a:r>
                      <a:r>
                        <a:rPr lang="en-US" dirty="0"/>
                        <a:t> </a:t>
                      </a:r>
                      <a:r>
                        <a:rPr lang="ru-RU" dirty="0" err="1"/>
                        <a:t>вимог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користувача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Швидке знаходження товару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</a:t>
                      </a:r>
                      <a:r>
                        <a:rPr lang="uk-UA" dirty="0" err="1"/>
                        <a:t>інімальний</a:t>
                      </a:r>
                      <a:r>
                        <a:rPr lang="uk-UA" dirty="0"/>
                        <a:t> час для </a:t>
                      </a:r>
                      <a:r>
                        <a:rPr lang="uk-UA" dirty="0" err="1"/>
                        <a:t>знаходження,хвилини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034100"/>
                  </a:ext>
                </a:extLst>
              </a:tr>
              <a:tr h="864449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Задоволеність</a:t>
                      </a:r>
                      <a:r>
                        <a:rPr lang="en-US" dirty="0"/>
                        <a:t> </a:t>
                      </a:r>
                      <a:r>
                        <a:rPr lang="ru-RU" dirty="0" err="1"/>
                        <a:t>вимог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користувача</a:t>
                      </a:r>
                      <a:endParaRPr lang="ru-UA" dirty="0"/>
                    </a:p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Розбір в функціях системи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</a:t>
                      </a:r>
                      <a:r>
                        <a:rPr lang="uk-UA" dirty="0" err="1"/>
                        <a:t>інімальний</a:t>
                      </a:r>
                      <a:r>
                        <a:rPr lang="uk-UA" dirty="0"/>
                        <a:t> час для </a:t>
                      </a:r>
                      <a:r>
                        <a:rPr lang="uk-UA" dirty="0" err="1"/>
                        <a:t>розбору,Дні</a:t>
                      </a:r>
                      <a:endParaRPr lang="ru-UA" dirty="0"/>
                    </a:p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836281"/>
                  </a:ext>
                </a:extLst>
              </a:tr>
              <a:tr h="605115"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Продуктивн</a:t>
                      </a:r>
                      <a:r>
                        <a:rPr lang="uk-UA" dirty="0" err="1"/>
                        <a:t>ість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uk-UA" dirty="0"/>
                        <a:t>Обробка великої кількості запитів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</a:t>
                      </a:r>
                      <a:r>
                        <a:rPr lang="uk-UA" dirty="0" err="1"/>
                        <a:t>інімальний</a:t>
                      </a:r>
                      <a:r>
                        <a:rPr lang="uk-UA" dirty="0"/>
                        <a:t> час для </a:t>
                      </a:r>
                      <a:r>
                        <a:rPr lang="uk-UA" dirty="0" err="1"/>
                        <a:t>обробки,секунди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23595"/>
                  </a:ext>
                </a:extLst>
              </a:tr>
              <a:tr h="864449">
                <a:tc>
                  <a:txBody>
                    <a:bodyPr/>
                    <a:lstStyle/>
                    <a:p>
                      <a:r>
                        <a:rPr lang="en-US" dirty="0"/>
                        <a:t>A6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R6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Продуктивн</a:t>
                      </a:r>
                      <a:r>
                        <a:rPr lang="uk-UA" dirty="0" err="1"/>
                        <a:t>ість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Додавання в систему нового виду запитів 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</a:t>
                      </a:r>
                      <a:r>
                        <a:rPr lang="uk-UA" dirty="0" err="1"/>
                        <a:t>інімальний</a:t>
                      </a:r>
                      <a:r>
                        <a:rPr lang="uk-UA" dirty="0"/>
                        <a:t> час для </a:t>
                      </a:r>
                      <a:r>
                        <a:rPr lang="uk-UA" dirty="0" err="1"/>
                        <a:t>додаваня,людино</a:t>
                      </a:r>
                      <a:r>
                        <a:rPr lang="uk-UA" dirty="0"/>
                        <a:t>-дні</a:t>
                      </a:r>
                      <a:endParaRPr lang="ru-UA" dirty="0"/>
                    </a:p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70026"/>
                  </a:ext>
                </a:extLst>
              </a:tr>
              <a:tr h="864449">
                <a:tc>
                  <a:txBody>
                    <a:bodyPr/>
                    <a:lstStyle/>
                    <a:p>
                      <a:r>
                        <a:rPr lang="en-US" dirty="0"/>
                        <a:t>A7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R7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Задоволеність</a:t>
                      </a:r>
                      <a:r>
                        <a:rPr lang="en-US" dirty="0"/>
                        <a:t> </a:t>
                      </a:r>
                      <a:r>
                        <a:rPr lang="ru-RU" dirty="0" err="1"/>
                        <a:t>вимог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користувача</a:t>
                      </a:r>
                      <a:endParaRPr lang="ru-UA" dirty="0"/>
                    </a:p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Типи </a:t>
                      </a:r>
                      <a:r>
                        <a:rPr lang="uk-UA" dirty="0" err="1"/>
                        <a:t>файлів,що</a:t>
                      </a:r>
                      <a:r>
                        <a:rPr lang="uk-UA" dirty="0"/>
                        <a:t> зберігаються в системі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Максимальний </a:t>
                      </a:r>
                      <a:r>
                        <a:rPr lang="uk-UA" dirty="0" err="1"/>
                        <a:t>об’єм,кілобайти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438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89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026BD-DA99-4AF6-9353-A7DC02AD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553" y="62153"/>
            <a:ext cx="9238422" cy="357810"/>
          </a:xfrm>
        </p:spPr>
        <p:txBody>
          <a:bodyPr>
            <a:normAutofit/>
          </a:bodyPr>
          <a:lstStyle/>
          <a:p>
            <a:r>
              <a:rPr lang="ru-RU" sz="1200" dirty="0"/>
              <a:t>В </a:t>
            </a:r>
            <a:r>
              <a:rPr lang="ru-RU" sz="1200" dirty="0" err="1"/>
              <a:t>таблиці</a:t>
            </a:r>
            <a:r>
              <a:rPr lang="ru-RU" sz="1200" dirty="0"/>
              <a:t> 3 приведено характеристики, </a:t>
            </a:r>
            <a:r>
              <a:rPr lang="ru-RU" sz="1200" dirty="0" err="1"/>
              <a:t>підхарактеристики</a:t>
            </a:r>
            <a:r>
              <a:rPr lang="ru-RU" sz="1200" dirty="0"/>
              <a:t> та </a:t>
            </a:r>
            <a:r>
              <a:rPr lang="ru-RU" sz="1200" dirty="0" err="1"/>
              <a:t>визначені</a:t>
            </a:r>
            <a:r>
              <a:rPr lang="ru-RU" sz="1200" dirty="0"/>
              <a:t> для них </a:t>
            </a:r>
            <a:r>
              <a:rPr lang="ru-RU" sz="1200" dirty="0" err="1"/>
              <a:t>атрибути</a:t>
            </a:r>
            <a:r>
              <a:rPr lang="ru-RU" sz="1200" dirty="0"/>
              <a:t> у </a:t>
            </a:r>
            <a:r>
              <a:rPr lang="ru-RU" sz="1200" dirty="0" err="1"/>
              <a:t>відповідності</a:t>
            </a:r>
            <a:r>
              <a:rPr lang="ru-RU" sz="1200" dirty="0"/>
              <a:t> до (2).</a:t>
            </a:r>
            <a:endParaRPr lang="ru-UA" sz="12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4DB3E6F-DBBE-4ADC-AFF7-273C85C9F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67071"/>
              </p:ext>
            </p:extLst>
          </p:nvPr>
        </p:nvGraphicFramePr>
        <p:xfrm>
          <a:off x="304799" y="556594"/>
          <a:ext cx="11569148" cy="62459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92287">
                  <a:extLst>
                    <a:ext uri="{9D8B030D-6E8A-4147-A177-3AD203B41FA5}">
                      <a16:colId xmlns:a16="http://schemas.microsoft.com/office/drawing/2014/main" val="2023752789"/>
                    </a:ext>
                  </a:extLst>
                </a:gridCol>
                <a:gridCol w="2892287">
                  <a:extLst>
                    <a:ext uri="{9D8B030D-6E8A-4147-A177-3AD203B41FA5}">
                      <a16:colId xmlns:a16="http://schemas.microsoft.com/office/drawing/2014/main" val="2659985319"/>
                    </a:ext>
                  </a:extLst>
                </a:gridCol>
                <a:gridCol w="2892287">
                  <a:extLst>
                    <a:ext uri="{9D8B030D-6E8A-4147-A177-3AD203B41FA5}">
                      <a16:colId xmlns:a16="http://schemas.microsoft.com/office/drawing/2014/main" val="15481331"/>
                    </a:ext>
                  </a:extLst>
                </a:gridCol>
                <a:gridCol w="2892287">
                  <a:extLst>
                    <a:ext uri="{9D8B030D-6E8A-4147-A177-3AD203B41FA5}">
                      <a16:colId xmlns:a16="http://schemas.microsoft.com/office/drawing/2014/main" val="401514504"/>
                    </a:ext>
                  </a:extLst>
                </a:gridCol>
              </a:tblGrid>
              <a:tr h="351874">
                <a:tc>
                  <a:txBody>
                    <a:bodyPr/>
                    <a:lstStyle/>
                    <a:p>
                      <a:r>
                        <a:rPr lang="uk-UA" dirty="0"/>
                        <a:t>Характеристика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err="1"/>
                        <a:t>Підхарактеристика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Атрибут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Умовне позначення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502406"/>
                  </a:ext>
                </a:extLst>
              </a:tr>
              <a:tr h="557133">
                <a:tc>
                  <a:txBody>
                    <a:bodyPr/>
                    <a:lstStyle/>
                    <a:p>
                      <a:r>
                        <a:rPr lang="uk-UA" sz="1600" dirty="0"/>
                        <a:t>Функціональність</a:t>
                      </a:r>
                      <a:endParaRPr lang="ru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Функціональна придатність (</a:t>
                      </a:r>
                      <a:r>
                        <a:rPr lang="en-US" sz="1600" dirty="0"/>
                        <a:t>suitability)</a:t>
                      </a:r>
                      <a:endParaRPr lang="ru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Здатність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вирішувати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потрібний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набір</a:t>
                      </a:r>
                      <a:r>
                        <a:rPr lang="ru-RU" sz="1400" dirty="0"/>
                        <a:t> задач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330257"/>
                  </a:ext>
                </a:extLst>
              </a:tr>
              <a:tr h="703747">
                <a:tc>
                  <a:txBody>
                    <a:bodyPr/>
                    <a:lstStyle/>
                    <a:p>
                      <a:r>
                        <a:rPr lang="uk-UA" sz="1600" dirty="0"/>
                        <a:t>Практичність</a:t>
                      </a:r>
                      <a:endParaRPr lang="ru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Зрозумілість (</a:t>
                      </a:r>
                      <a:r>
                        <a:rPr lang="en-US" sz="1600" dirty="0"/>
                        <a:t>understandability)</a:t>
                      </a:r>
                      <a:endParaRPr lang="ru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Показник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зворотний</a:t>
                      </a:r>
                      <a:r>
                        <a:rPr lang="ru-RU" sz="1400" dirty="0"/>
                        <a:t> до </a:t>
                      </a:r>
                      <a:r>
                        <a:rPr lang="ru-RU" sz="1400" dirty="0" err="1"/>
                        <a:t>зусиль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які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затрачаються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користувачами</a:t>
                      </a:r>
                      <a:r>
                        <a:rPr lang="ru-RU" sz="1400" dirty="0"/>
                        <a:t> на </a:t>
                      </a:r>
                      <a:r>
                        <a:rPr lang="ru-RU" sz="1400" dirty="0" err="1"/>
                        <a:t>сприйняття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основних</a:t>
                      </a:r>
                      <a:r>
                        <a:rPr lang="ru-RU" sz="1400" dirty="0"/>
                        <a:t> понять ПЗ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90177"/>
                  </a:ext>
                </a:extLst>
              </a:tr>
              <a:tr h="70374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dirty="0"/>
                        <a:t>Практичність</a:t>
                      </a:r>
                      <a:endParaRPr lang="ru-UA" sz="1600" dirty="0"/>
                    </a:p>
                    <a:p>
                      <a:endParaRPr lang="ru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Зручність навчання (</a:t>
                      </a:r>
                      <a:r>
                        <a:rPr lang="en-US" sz="1600" dirty="0"/>
                        <a:t>learnability)</a:t>
                      </a:r>
                      <a:endParaRPr lang="ru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Показник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зворотний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зусиллям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затрачуваним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користувачами</a:t>
                      </a:r>
                      <a:r>
                        <a:rPr lang="ru-RU" sz="1400" dirty="0"/>
                        <a:t> на </a:t>
                      </a:r>
                      <a:r>
                        <a:rPr lang="ru-RU" sz="1400" dirty="0" err="1"/>
                        <a:t>навчання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роботі</a:t>
                      </a:r>
                      <a:r>
                        <a:rPr lang="ru-RU" sz="1400" dirty="0"/>
                        <a:t> з ПЗ. 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В3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70590"/>
                  </a:ext>
                </a:extLst>
              </a:tr>
              <a:tr h="9090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dirty="0"/>
                        <a:t>Практичність</a:t>
                      </a:r>
                      <a:endParaRPr lang="ru-UA" sz="1600" dirty="0"/>
                    </a:p>
                    <a:p>
                      <a:endParaRPr lang="ru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Зручність роботи (</a:t>
                      </a:r>
                      <a:r>
                        <a:rPr lang="en-US" sz="1600" dirty="0"/>
                        <a:t>operability).</a:t>
                      </a:r>
                      <a:endParaRPr lang="ru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Показник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зворотний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зусиллям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що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вживається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користувачами</a:t>
                      </a:r>
                      <a:r>
                        <a:rPr lang="ru-RU" sz="1400" dirty="0"/>
                        <a:t> для </a:t>
                      </a:r>
                      <a:r>
                        <a:rPr lang="ru-RU" sz="1400" dirty="0" err="1"/>
                        <a:t>розв'язання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своїх</a:t>
                      </a:r>
                      <a:r>
                        <a:rPr lang="ru-RU" sz="1400" dirty="0"/>
                        <a:t> задач за </a:t>
                      </a:r>
                      <a:r>
                        <a:rPr lang="ru-RU" sz="1400" dirty="0" err="1"/>
                        <a:t>допомогою</a:t>
                      </a:r>
                      <a:r>
                        <a:rPr lang="ru-RU" sz="1400" dirty="0"/>
                        <a:t> ПЗ. 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033509"/>
                  </a:ext>
                </a:extLst>
              </a:tr>
              <a:tr h="909007">
                <a:tc>
                  <a:txBody>
                    <a:bodyPr/>
                    <a:lstStyle/>
                    <a:p>
                      <a:r>
                        <a:rPr lang="uk-UA" sz="1600" dirty="0"/>
                        <a:t>ПРОДУКТИВНІСТЬ (</a:t>
                      </a:r>
                      <a:r>
                        <a:rPr lang="en-US" sz="1600" dirty="0"/>
                        <a:t>EFFICIENCY)</a:t>
                      </a:r>
                      <a:endParaRPr lang="ru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Часова ефективність (</a:t>
                      </a:r>
                      <a:r>
                        <a:rPr lang="en-US" sz="1600" dirty="0"/>
                        <a:t>time </a:t>
                      </a:r>
                      <a:r>
                        <a:rPr lang="en-US" sz="1600" dirty="0" err="1"/>
                        <a:t>behaviour</a:t>
                      </a:r>
                      <a:r>
                        <a:rPr lang="en-US" sz="1600" dirty="0"/>
                        <a:t>).</a:t>
                      </a:r>
                      <a:endParaRPr lang="ru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Здатність</a:t>
                      </a:r>
                      <a:r>
                        <a:rPr lang="ru-RU" sz="1400" dirty="0"/>
                        <a:t> ПЗ </a:t>
                      </a:r>
                      <a:r>
                        <a:rPr lang="ru-RU" sz="1400" dirty="0" err="1"/>
                        <a:t>видавати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очікувані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результати</a:t>
                      </a:r>
                      <a:r>
                        <a:rPr lang="ru-RU" sz="1400" dirty="0"/>
                        <a:t>, а </a:t>
                      </a:r>
                      <a:r>
                        <a:rPr lang="ru-RU" sz="1400" dirty="0" err="1"/>
                        <a:t>також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забезпечувати</a:t>
                      </a:r>
                      <a:r>
                        <a:rPr lang="ru-RU" sz="1400" dirty="0"/>
                        <a:t> передачу </a:t>
                      </a:r>
                      <a:r>
                        <a:rPr lang="ru-RU" sz="1400" dirty="0" err="1"/>
                        <a:t>необхідного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об'єму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даних</a:t>
                      </a:r>
                      <a:r>
                        <a:rPr lang="ru-RU" sz="1400" dirty="0"/>
                        <a:t> за </a:t>
                      </a:r>
                      <a:r>
                        <a:rPr lang="ru-RU" sz="1400" dirty="0" err="1"/>
                        <a:t>відведений</a:t>
                      </a:r>
                      <a:r>
                        <a:rPr lang="ru-RU" sz="1400" dirty="0"/>
                        <a:t> час 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07308"/>
                  </a:ext>
                </a:extLst>
              </a:tr>
              <a:tr h="873345">
                <a:tc>
                  <a:txBody>
                    <a:bodyPr/>
                    <a:lstStyle/>
                    <a:p>
                      <a:r>
                        <a:rPr lang="uk-UA" sz="1600" dirty="0"/>
                        <a:t>ЗРУЧНІСТЬ СУПРОВОДУ (</a:t>
                      </a:r>
                      <a:r>
                        <a:rPr lang="en-US" sz="1600" dirty="0"/>
                        <a:t>MAINTAINABILITY). </a:t>
                      </a:r>
                      <a:endParaRPr lang="ru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Стабільність (</a:t>
                      </a:r>
                      <a:r>
                        <a:rPr lang="en-US" sz="1600" dirty="0"/>
                        <a:t>stability).</a:t>
                      </a:r>
                      <a:endParaRPr lang="ru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Показник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зворотний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ризику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виникнення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несподіваних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ефектів</a:t>
                      </a:r>
                      <a:r>
                        <a:rPr lang="ru-RU" sz="1400" dirty="0"/>
                        <a:t> при </a:t>
                      </a:r>
                      <a:r>
                        <a:rPr lang="ru-RU" sz="1400" dirty="0" err="1"/>
                        <a:t>внесенні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необхідних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змін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97210"/>
                  </a:ext>
                </a:extLst>
              </a:tr>
              <a:tr h="1074886">
                <a:tc>
                  <a:txBody>
                    <a:bodyPr/>
                    <a:lstStyle/>
                    <a:p>
                      <a:r>
                        <a:rPr lang="uk-UA" sz="1600" dirty="0"/>
                        <a:t>ПЕРЕНОСИМІСТЬ (</a:t>
                      </a:r>
                      <a:r>
                        <a:rPr lang="en-US" sz="1600" dirty="0"/>
                        <a:t>PORTABILITY). </a:t>
                      </a:r>
                      <a:endParaRPr lang="ru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Адаптованість (</a:t>
                      </a:r>
                      <a:r>
                        <a:rPr lang="en-US" sz="1600" dirty="0"/>
                        <a:t>adaptability</a:t>
                      </a:r>
                      <a:endParaRPr lang="ru-U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Здатність ПЗ пристосовуватися різним оточенням без проведення для цього дій, крім заздалегідь передбачених</a:t>
                      </a:r>
                      <a:endParaRPr lang="ru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0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15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A2880-27A8-4A17-91BF-3365C73CA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1"/>
            <a:ext cx="12192000" cy="1718074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Для </a:t>
            </a:r>
            <a:r>
              <a:rPr lang="ru-RU" sz="1400" dirty="0" err="1"/>
              <a:t>визначення</a:t>
            </a:r>
            <a:r>
              <a:rPr lang="ru-RU" sz="1400" dirty="0"/>
              <a:t> </a:t>
            </a:r>
            <a:r>
              <a:rPr lang="ru-RU" sz="1400" dirty="0" err="1"/>
              <a:t>міцності</a:t>
            </a:r>
            <a:r>
              <a:rPr lang="ru-RU" sz="1400" dirty="0"/>
              <a:t> </a:t>
            </a:r>
            <a:r>
              <a:rPr lang="ru-RU" sz="1400" dirty="0" err="1"/>
              <a:t>зв’язку</a:t>
            </a:r>
            <a:r>
              <a:rPr lang="ru-RU" sz="1400" dirty="0"/>
              <a:t> </a:t>
            </a:r>
            <a:r>
              <a:rPr lang="ru-RU" sz="1400" dirty="0" err="1"/>
              <a:t>можна</a:t>
            </a:r>
            <a:r>
              <a:rPr lang="ru-RU" sz="1400" dirty="0"/>
              <a:t> </a:t>
            </a:r>
            <a:r>
              <a:rPr lang="ru-RU" sz="1400" dirty="0" err="1"/>
              <a:t>використовувати</a:t>
            </a:r>
            <a:r>
              <a:rPr lang="ru-RU" sz="1400" dirty="0"/>
              <a:t> </a:t>
            </a:r>
            <a:r>
              <a:rPr lang="ru-RU" sz="1400" dirty="0" err="1"/>
              <a:t>різні</a:t>
            </a:r>
            <a:r>
              <a:rPr lang="ru-RU" sz="1400" dirty="0"/>
              <a:t> </a:t>
            </a:r>
            <a:r>
              <a:rPr lang="ru-RU" sz="1400" dirty="0" err="1"/>
              <a:t>варіанти</a:t>
            </a:r>
            <a:r>
              <a:rPr lang="ru-RU" sz="1400" dirty="0"/>
              <a:t> шкал (</a:t>
            </a:r>
            <a:r>
              <a:rPr lang="ru-RU" sz="1400" dirty="0" err="1"/>
              <a:t>десятибальна</a:t>
            </a:r>
            <a:r>
              <a:rPr lang="ru-RU" sz="1400" dirty="0"/>
              <a:t>, з </a:t>
            </a:r>
            <a:r>
              <a:rPr lang="ru-RU" sz="1400" dirty="0" err="1"/>
              <a:t>використанням</a:t>
            </a:r>
            <a:r>
              <a:rPr lang="ru-RU" sz="1400" dirty="0"/>
              <a:t> </a:t>
            </a:r>
            <a:r>
              <a:rPr lang="ru-RU" sz="1400" dirty="0" err="1"/>
              <a:t>символів</a:t>
            </a:r>
            <a:r>
              <a:rPr lang="ru-RU" sz="1400" dirty="0"/>
              <a:t> + та - </a:t>
            </a:r>
            <a:r>
              <a:rPr lang="ru-RU" sz="1400" dirty="0" err="1"/>
              <a:t>тощо</a:t>
            </a:r>
            <a:r>
              <a:rPr lang="ru-RU" sz="1400" dirty="0"/>
              <a:t>). В </a:t>
            </a:r>
            <a:r>
              <a:rPr lang="ru-RU" sz="1400" dirty="0" err="1"/>
              <a:t>даній</a:t>
            </a:r>
            <a:r>
              <a:rPr lang="ru-RU" sz="1400" dirty="0"/>
              <a:t> </a:t>
            </a:r>
            <a:r>
              <a:rPr lang="ru-RU" sz="1400" dirty="0" err="1"/>
              <a:t>роботі</a:t>
            </a:r>
            <a:r>
              <a:rPr lang="ru-RU" sz="1400" dirty="0"/>
              <a:t> </a:t>
            </a:r>
            <a:r>
              <a:rPr lang="ru-RU" sz="1400" dirty="0" err="1"/>
              <a:t>пропонується</a:t>
            </a:r>
            <a:r>
              <a:rPr lang="ru-RU" sz="1400" dirty="0"/>
              <a:t> </a:t>
            </a:r>
            <a:r>
              <a:rPr lang="ru-RU" sz="1400" dirty="0" err="1"/>
              <a:t>використовувати</a:t>
            </a:r>
            <a:r>
              <a:rPr lang="ru-RU" sz="1400" dirty="0"/>
              <a:t> </a:t>
            </a:r>
            <a:r>
              <a:rPr lang="ru-RU" sz="1400" dirty="0" err="1"/>
              <a:t>символьну</a:t>
            </a:r>
            <a:r>
              <a:rPr lang="ru-RU" sz="1400" dirty="0"/>
              <a:t> шкалу з </a:t>
            </a:r>
            <a:r>
              <a:rPr lang="ru-RU" sz="1400" dirty="0" err="1"/>
              <a:t>наступною</a:t>
            </a:r>
            <a:r>
              <a:rPr lang="ru-RU" sz="1400" dirty="0"/>
              <a:t> </a:t>
            </a:r>
            <a:r>
              <a:rPr lang="ru-RU" sz="1400" dirty="0" err="1"/>
              <a:t>градацією</a:t>
            </a:r>
            <a:r>
              <a:rPr lang="ru-RU" sz="1400" dirty="0"/>
              <a:t>:</a:t>
            </a:r>
            <a:br>
              <a:rPr lang="ru-UA" sz="1400" dirty="0"/>
            </a:br>
            <a:r>
              <a:rPr lang="ru-RU" sz="1400" dirty="0"/>
              <a:t>«--» - </a:t>
            </a:r>
            <a:r>
              <a:rPr lang="ru-RU" sz="1400" dirty="0" err="1"/>
              <a:t>дуже</a:t>
            </a:r>
            <a:r>
              <a:rPr lang="ru-RU" sz="1400" dirty="0"/>
              <a:t> </a:t>
            </a:r>
            <a:r>
              <a:rPr lang="ru-RU" sz="1400" dirty="0" err="1"/>
              <a:t>слабкий</a:t>
            </a:r>
            <a:r>
              <a:rPr lang="ru-RU" sz="1400" dirty="0"/>
              <a:t> </a:t>
            </a:r>
            <a:r>
              <a:rPr lang="ru-RU" sz="1400" dirty="0" err="1"/>
              <a:t>зв'язок</a:t>
            </a:r>
            <a:r>
              <a:rPr lang="ru-RU" sz="1400" dirty="0"/>
              <a:t>; </a:t>
            </a:r>
            <a:br>
              <a:rPr lang="ru-UA" sz="1400" dirty="0"/>
            </a:br>
            <a:r>
              <a:rPr lang="ru-RU" sz="1400" dirty="0"/>
              <a:t>«-» - </a:t>
            </a:r>
            <a:r>
              <a:rPr lang="ru-RU" sz="1400" dirty="0" err="1"/>
              <a:t>слабкий</a:t>
            </a:r>
            <a:r>
              <a:rPr lang="ru-RU" sz="1400" dirty="0"/>
              <a:t> </a:t>
            </a:r>
            <a:r>
              <a:rPr lang="ru-RU" sz="1400" dirty="0" err="1"/>
              <a:t>зв'язок</a:t>
            </a:r>
            <a:r>
              <a:rPr lang="ru-RU" sz="1400" dirty="0"/>
              <a:t>; </a:t>
            </a:r>
            <a:br>
              <a:rPr lang="ru-UA" sz="1400" dirty="0"/>
            </a:br>
            <a:r>
              <a:rPr lang="ru-RU" sz="1400" dirty="0"/>
              <a:t>«+» - </a:t>
            </a:r>
            <a:r>
              <a:rPr lang="ru-RU" sz="1400" dirty="0" err="1"/>
              <a:t>міцний</a:t>
            </a:r>
            <a:r>
              <a:rPr lang="ru-RU" sz="1400" dirty="0"/>
              <a:t> </a:t>
            </a:r>
            <a:r>
              <a:rPr lang="ru-RU" sz="1400" dirty="0" err="1"/>
              <a:t>зв'язок</a:t>
            </a:r>
            <a:r>
              <a:rPr lang="ru-RU" sz="1400" dirty="0"/>
              <a:t>;</a:t>
            </a:r>
            <a:br>
              <a:rPr lang="ru-UA" sz="1400" dirty="0"/>
            </a:br>
            <a:r>
              <a:rPr lang="ru-RU" sz="1400" dirty="0"/>
              <a:t>«++» - </a:t>
            </a:r>
            <a:r>
              <a:rPr lang="ru-RU" sz="1400" dirty="0" err="1"/>
              <a:t>дуже</a:t>
            </a:r>
            <a:r>
              <a:rPr lang="ru-RU" sz="1400" dirty="0"/>
              <a:t> </a:t>
            </a:r>
            <a:r>
              <a:rPr lang="ru-RU" sz="1400" dirty="0" err="1"/>
              <a:t>міцний</a:t>
            </a:r>
            <a:r>
              <a:rPr lang="ru-RU" sz="1400" dirty="0"/>
              <a:t> </a:t>
            </a:r>
            <a:r>
              <a:rPr lang="ru-RU" sz="1400" dirty="0" err="1"/>
              <a:t>зв'язок</a:t>
            </a:r>
            <a:r>
              <a:rPr lang="ru-RU" sz="1400" dirty="0"/>
              <a:t>.</a:t>
            </a:r>
            <a:br>
              <a:rPr lang="ru-UA" sz="1400" dirty="0"/>
            </a:br>
            <a:endParaRPr lang="ru-UA" sz="14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1A10246-5DFF-4A3B-AB54-7FA8184F8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034379"/>
              </p:ext>
            </p:extLst>
          </p:nvPr>
        </p:nvGraphicFramePr>
        <p:xfrm>
          <a:off x="415233" y="1607562"/>
          <a:ext cx="11233424" cy="48860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4178">
                  <a:extLst>
                    <a:ext uri="{9D8B030D-6E8A-4147-A177-3AD203B41FA5}">
                      <a16:colId xmlns:a16="http://schemas.microsoft.com/office/drawing/2014/main" val="2042652886"/>
                    </a:ext>
                  </a:extLst>
                </a:gridCol>
                <a:gridCol w="1404178">
                  <a:extLst>
                    <a:ext uri="{9D8B030D-6E8A-4147-A177-3AD203B41FA5}">
                      <a16:colId xmlns:a16="http://schemas.microsoft.com/office/drawing/2014/main" val="44810771"/>
                    </a:ext>
                  </a:extLst>
                </a:gridCol>
                <a:gridCol w="1404178">
                  <a:extLst>
                    <a:ext uri="{9D8B030D-6E8A-4147-A177-3AD203B41FA5}">
                      <a16:colId xmlns:a16="http://schemas.microsoft.com/office/drawing/2014/main" val="777102163"/>
                    </a:ext>
                  </a:extLst>
                </a:gridCol>
                <a:gridCol w="1404178">
                  <a:extLst>
                    <a:ext uri="{9D8B030D-6E8A-4147-A177-3AD203B41FA5}">
                      <a16:colId xmlns:a16="http://schemas.microsoft.com/office/drawing/2014/main" val="661016413"/>
                    </a:ext>
                  </a:extLst>
                </a:gridCol>
                <a:gridCol w="1404178">
                  <a:extLst>
                    <a:ext uri="{9D8B030D-6E8A-4147-A177-3AD203B41FA5}">
                      <a16:colId xmlns:a16="http://schemas.microsoft.com/office/drawing/2014/main" val="1419085072"/>
                    </a:ext>
                  </a:extLst>
                </a:gridCol>
                <a:gridCol w="1404178">
                  <a:extLst>
                    <a:ext uri="{9D8B030D-6E8A-4147-A177-3AD203B41FA5}">
                      <a16:colId xmlns:a16="http://schemas.microsoft.com/office/drawing/2014/main" val="21520768"/>
                    </a:ext>
                  </a:extLst>
                </a:gridCol>
                <a:gridCol w="1404178">
                  <a:extLst>
                    <a:ext uri="{9D8B030D-6E8A-4147-A177-3AD203B41FA5}">
                      <a16:colId xmlns:a16="http://schemas.microsoft.com/office/drawing/2014/main" val="897729701"/>
                    </a:ext>
                  </a:extLst>
                </a:gridCol>
                <a:gridCol w="1404178">
                  <a:extLst>
                    <a:ext uri="{9D8B030D-6E8A-4147-A177-3AD203B41FA5}">
                      <a16:colId xmlns:a16="http://schemas.microsoft.com/office/drawing/2014/main" val="1906332124"/>
                    </a:ext>
                  </a:extLst>
                </a:gridCol>
              </a:tblGrid>
              <a:tr h="619033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18781"/>
                  </a:ext>
                </a:extLst>
              </a:tr>
              <a:tr h="619033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26123"/>
                  </a:ext>
                </a:extLst>
              </a:tr>
              <a:tr h="619033"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02427"/>
                  </a:ext>
                </a:extLst>
              </a:tr>
              <a:tr h="619033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3634"/>
                  </a:ext>
                </a:extLst>
              </a:tr>
              <a:tr h="619033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20313"/>
                  </a:ext>
                </a:extLst>
              </a:tr>
              <a:tr h="619033"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24621"/>
                  </a:ext>
                </a:extLst>
              </a:tr>
              <a:tr h="619033">
                <a:tc>
                  <a:txBody>
                    <a:bodyPr/>
                    <a:lstStyle/>
                    <a:p>
                      <a:r>
                        <a:rPr lang="en-US" dirty="0"/>
                        <a:t>A6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326626"/>
                  </a:ext>
                </a:extLst>
              </a:tr>
              <a:tr h="552772">
                <a:tc>
                  <a:txBody>
                    <a:bodyPr/>
                    <a:lstStyle/>
                    <a:p>
                      <a:r>
                        <a:rPr lang="en-US" dirty="0"/>
                        <a:t>A7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0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1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609_TF22736411" id="{45379569-D69F-44B0-9E1A-40191F4D853F}" vid="{41053B4F-2B0B-493D-B111-FBBE61B292C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известного события истории</Template>
  <TotalTime>0</TotalTime>
  <Words>610</Words>
  <Application>Microsoft Office PowerPoint</Application>
  <PresentationFormat>Широкоэкранный</PresentationFormat>
  <Paragraphs>183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Небеса</vt:lpstr>
      <vt:lpstr>Розробка вимог якості до ПЗ на базі стандарту ISO 9126</vt:lpstr>
      <vt:lpstr>Для зручності їх використання сформуємо таблицю з вимогами (таблиця 1), яка буде відповідати запропонованому шаблону представлення вимоги користувачів (2). </vt:lpstr>
      <vt:lpstr>Після того, як вимоги користувачів були приведені у вигляд, який є зручним для роботи, відбувається проектування цих вимог на вимоги якості у використанні  Отримані вимоги якості у використанні повинні відповідати шаблону (1). Кінцевий результат приведено в таблиці 2.</vt:lpstr>
      <vt:lpstr>В таблиці 3 приведено характеристики, підхарактеристики та визначені для них атрибути у відповідності до (2).</vt:lpstr>
      <vt:lpstr>Для визначення міцності зв’язку можна використовувати різні варіанти шкал (десятибальна, з використанням символів + та - тощо). В даній роботі пропонується використовувати символьну шкалу з наступною градацією: «--» - дуже слабкий зв'язок;  «-» - слабкий зв'язок;  «+» - міцний зв'язок; «++» - дуже міцний зв'язок.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2019-05-21T08:33:32Z</dcterms:created>
  <dcterms:modified xsi:type="dcterms:W3CDTF">2019-05-21T10:51:15Z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