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E142-F746-42BA-A666-2EDFA02EE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1653" y="1380068"/>
            <a:ext cx="8070903" cy="2516071"/>
          </a:xfrm>
        </p:spPr>
        <p:txBody>
          <a:bodyPr>
            <a:normAutofit/>
          </a:bodyPr>
          <a:lstStyle/>
          <a:p>
            <a:r>
              <a:rPr lang="en-US" b="1" dirty="0"/>
              <a:t>Blue Mail – Email app</a:t>
            </a:r>
            <a:br>
              <a:rPr lang="en-US" b="1" dirty="0"/>
            </a:b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A3682-974E-42CB-90CC-B9700B28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355" y="6288893"/>
            <a:ext cx="6987645" cy="1388534"/>
          </a:xfrm>
        </p:spPr>
        <p:txBody>
          <a:bodyPr/>
          <a:lstStyle/>
          <a:p>
            <a:r>
              <a:rPr lang="ru-RU" dirty="0" err="1"/>
              <a:t>Дубовський</a:t>
            </a:r>
            <a:r>
              <a:rPr lang="ru-RU" dirty="0"/>
              <a:t> М.В. </a:t>
            </a:r>
            <a:r>
              <a:rPr lang="uk-UA" dirty="0"/>
              <a:t>ІП-16-2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8300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AD6D3-7F99-44E5-8F38-6330031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9878"/>
            <a:ext cx="10018713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testing: Stress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1F709-7B5A-4840-BA3E-76D2CA6C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42123"/>
            <a:ext cx="10018713" cy="5049078"/>
          </a:xfrm>
        </p:spPr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  <a:latin typeface="Arial" charset="0"/>
              </a:rPr>
              <a:t>Task</a:t>
            </a:r>
            <a:r>
              <a:rPr lang="uk-UA" b="1" dirty="0">
                <a:solidFill>
                  <a:prstClr val="black"/>
                </a:solidFill>
                <a:latin typeface="Arial" charset="0"/>
              </a:rPr>
              <a:t>: 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робота з дошкою в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Trello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 може відбуватися без зупинки 5 днів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en-US" b="1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  <a:latin typeface="Arial" charset="0"/>
              </a:rPr>
              <a:t>Stress</a:t>
            </a:r>
            <a:r>
              <a:rPr lang="en-US" altLang="en-US" b="1" dirty="0">
                <a:solidFill>
                  <a:prstClr val="black"/>
                </a:solidFill>
                <a:latin typeface="Arial" charset="0"/>
              </a:rPr>
              <a:t> Testing Procedure</a:t>
            </a:r>
            <a:r>
              <a:rPr lang="uk-UA" b="1" dirty="0">
                <a:solidFill>
                  <a:prstClr val="black"/>
                </a:solidFill>
                <a:latin typeface="Arial" charset="0"/>
              </a:rPr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Працювати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програм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і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BlueMail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 6, 8, 10 днів.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Очікуваний результат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ru-RU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програма</a:t>
            </a:r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працю</a:t>
            </a:r>
            <a:r>
              <a:rPr lang="uk-UA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є </a:t>
            </a:r>
            <a:r>
              <a:rPr lang="uk-UA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коректно</a:t>
            </a:r>
            <a:endParaRPr lang="uk-UA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Status:pass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  <a:latin typeface="Arial" charset="0"/>
              </a:rPr>
              <a:t>Task</a:t>
            </a:r>
            <a:r>
              <a:rPr lang="uk-UA" b="1" dirty="0">
                <a:solidFill>
                  <a:prstClr val="black"/>
                </a:solidFill>
                <a:latin typeface="Arial" charset="0"/>
              </a:rPr>
              <a:t>: 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Система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повинна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підтримувати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роботу 500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користувачів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одночасно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  <a:latin typeface="Arial" charset="0"/>
              </a:rPr>
              <a:t>Stress</a:t>
            </a:r>
            <a:r>
              <a:rPr lang="en-US" altLang="en-US" b="1" dirty="0">
                <a:solidFill>
                  <a:prstClr val="black"/>
                </a:solidFill>
                <a:latin typeface="Arial" charset="0"/>
              </a:rPr>
              <a:t> Testing Procedure</a:t>
            </a:r>
            <a:r>
              <a:rPr lang="uk-UA" b="1" dirty="0">
                <a:solidFill>
                  <a:prstClr val="black"/>
                </a:solidFill>
                <a:latin typeface="Arial" charset="0"/>
              </a:rPr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Запуст</a:t>
            </a:r>
            <a:r>
              <a:rPr lang="uk-UA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іть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програму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BlueMail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Введіть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допустимі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значення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для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зареєстрованого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користувача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 "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Електронна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пошта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", "пароль"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Натисніть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на кнопку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Вхід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"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Натисніть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кнопку ‘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 in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'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Повторіть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кроки 1-4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00 раз (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використано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JMeter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Очікуваний</a:t>
            </a:r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результат: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00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користувачів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можуть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працювати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одночасно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Status:pass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en-US" b="1" dirty="0">
              <a:solidFill>
                <a:prstClr val="black"/>
              </a:solidFill>
              <a:latin typeface="Arial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9007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FF00C-D4FE-4296-83C5-CE62D447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14131"/>
            <a:ext cx="10018713" cy="1222513"/>
          </a:xfrm>
        </p:spPr>
        <p:txBody>
          <a:bodyPr/>
          <a:lstStyle/>
          <a:p>
            <a:r>
              <a:rPr lang="en-US" dirty="0"/>
              <a:t>Localization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9C714-2064-4C93-A9D7-6100C21A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3" y="808383"/>
            <a:ext cx="6479692" cy="4518991"/>
          </a:xfrm>
        </p:spPr>
        <p:txBody>
          <a:bodyPr>
            <a:normAutofit fontScale="55000" lnSpcReduction="20000"/>
          </a:bodyPr>
          <a:lstStyle/>
          <a:p>
            <a:pPr lv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prstClr val="black"/>
                </a:solidFill>
              </a:rPr>
              <a:t>Task</a:t>
            </a:r>
            <a:r>
              <a:rPr lang="uk-UA" b="1" dirty="0">
                <a:solidFill>
                  <a:prstClr val="black"/>
                </a:solidFill>
              </a:rPr>
              <a:t>: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змінити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мову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на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сторінці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входу в систему, так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що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вся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текстова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інформація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повинна бути переведена на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вибрану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мову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.</a:t>
            </a:r>
          </a:p>
          <a:p>
            <a:pPr lv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prstClr val="black"/>
                </a:solidFill>
              </a:rPr>
              <a:t>Localization</a:t>
            </a:r>
            <a:r>
              <a:rPr lang="en-US" altLang="en-US" b="1" dirty="0">
                <a:solidFill>
                  <a:prstClr val="black"/>
                </a:solidFill>
              </a:rPr>
              <a:t> Testing Procedure</a:t>
            </a:r>
            <a:r>
              <a:rPr lang="uk-UA" b="1" dirty="0">
                <a:solidFill>
                  <a:prstClr val="black"/>
                </a:solidFill>
              </a:rPr>
              <a:t>:</a:t>
            </a:r>
            <a:r>
              <a:rPr lang="en-US" b="1" dirty="0">
                <a:solidFill>
                  <a:prstClr val="black"/>
                </a:solidFill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Verdana" pitchFamily="34" charset="0"/>
              </a:rPr>
              <a:t>1.</a:t>
            </a:r>
            <a:r>
              <a:rPr lang="ru-RU" dirty="0">
                <a:solidFill>
                  <a:prstClr val="black"/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Verdana" pitchFamily="34" charset="0"/>
              </a:rPr>
              <a:t>Запуст</a:t>
            </a:r>
            <a:r>
              <a:rPr lang="uk-UA" dirty="0" err="1">
                <a:solidFill>
                  <a:prstClr val="black"/>
                </a:solidFill>
                <a:latin typeface="Verdana" pitchFamily="34" charset="0"/>
              </a:rPr>
              <a:t>іть</a:t>
            </a:r>
            <a:r>
              <a:rPr lang="uk-UA" dirty="0">
                <a:solidFill>
                  <a:prstClr val="black"/>
                </a:solidFill>
                <a:latin typeface="Verdana" pitchFamily="34" charset="0"/>
              </a:rPr>
              <a:t> програму </a:t>
            </a:r>
            <a:r>
              <a:rPr lang="en-US" dirty="0" err="1">
                <a:solidFill>
                  <a:prstClr val="black"/>
                </a:solidFill>
                <a:latin typeface="Verdana" pitchFamily="34" charset="0"/>
              </a:rPr>
              <a:t>BlueMail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2.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Введіть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допустимі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значення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для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зареєстрованого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користувача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в "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Електронна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пошта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", "пароль"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3.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Натисніть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на 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кнопку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"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Вхід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"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4.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Виберіть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рос</a:t>
            </a:r>
            <a:r>
              <a:rPr lang="uk-UA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ійську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мову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у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налаштування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5.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Перевірте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всю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текстову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інформацію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на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сторінці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,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чи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вона переведена на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російську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мову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lvl="0">
              <a:lnSpc>
                <a:spcPct val="120000"/>
              </a:lnSpc>
            </a:pPr>
            <a:r>
              <a:rPr lang="ru-RU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Очікуваний</a:t>
            </a:r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результат: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Вся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текстова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інформація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на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сторінці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перекладається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на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вибрану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мову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.</a:t>
            </a:r>
          </a:p>
          <a:p>
            <a:pPr lvl="0"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Дефекти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: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деякі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поля у 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вкладці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“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Основные настройки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”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не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перекладені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на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вибрану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мову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DA9D6-0A7C-4F15-874C-EA6D1C70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779" y="3233530"/>
            <a:ext cx="4846047" cy="34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91116-95B4-438C-90DA-1A3BF82D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59904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Internationalization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0269D-8E05-47D6-B25B-F1DD40E5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61391"/>
            <a:ext cx="6466994" cy="5062331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Task</a:t>
            </a:r>
            <a:r>
              <a:rPr lang="uk-UA" b="1" dirty="0">
                <a:solidFill>
                  <a:prstClr val="black"/>
                </a:solidFill>
              </a:rPr>
              <a:t>: </a:t>
            </a:r>
            <a:r>
              <a:rPr lang="uk-UA" dirty="0">
                <a:solidFill>
                  <a:prstClr val="black"/>
                </a:solidFill>
              </a:rPr>
              <a:t>Переконайтеся, що випадне меню у верхній частині сторінки аккаунта однакове для кожної мови.</a:t>
            </a:r>
          </a:p>
          <a:p>
            <a:pPr lvl="0"/>
            <a:endParaRPr lang="uk-UA" b="1" dirty="0">
              <a:solidFill>
                <a:prstClr val="black"/>
              </a:solidFill>
            </a:endParaRPr>
          </a:p>
          <a:p>
            <a:pPr lvl="0"/>
            <a:r>
              <a:rPr lang="uk-UA" b="1" dirty="0">
                <a:solidFill>
                  <a:prstClr val="black"/>
                </a:solidFill>
              </a:rPr>
              <a:t>Вимоги: </a:t>
            </a:r>
            <a:r>
              <a:rPr lang="uk-UA" dirty="0">
                <a:solidFill>
                  <a:prstClr val="black"/>
                </a:solidFill>
              </a:rPr>
              <a:t>система </a:t>
            </a:r>
            <a:r>
              <a:rPr lang="en-US" dirty="0" err="1">
                <a:solidFill>
                  <a:prstClr val="black"/>
                </a:solidFill>
              </a:rPr>
              <a:t>BlueMail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uk-UA" dirty="0">
                <a:solidFill>
                  <a:prstClr val="black"/>
                </a:solidFill>
              </a:rPr>
              <a:t>включає в себе переклад інтерфейсу програми на</a:t>
            </a:r>
            <a:r>
              <a:rPr lang="en-US" dirty="0">
                <a:solidFill>
                  <a:prstClr val="black"/>
                </a:solidFill>
              </a:rPr>
              <a:t> 30 </a:t>
            </a:r>
            <a:r>
              <a:rPr lang="uk-UA" dirty="0">
                <a:solidFill>
                  <a:prstClr val="black"/>
                </a:solidFill>
              </a:rPr>
              <a:t>мовах. Для кожної мови призначений для користувача інтерфейс однаковий (містить ті ж елементи </a:t>
            </a:r>
            <a:r>
              <a:rPr lang="uk-UA" dirty="0" err="1">
                <a:solidFill>
                  <a:prstClr val="black"/>
                </a:solidFill>
              </a:rPr>
              <a:t>т.д</a:t>
            </a:r>
            <a:r>
              <a:rPr lang="uk-UA" dirty="0">
                <a:solidFill>
                  <a:prstClr val="black"/>
                </a:solidFill>
              </a:rPr>
              <a:t>.)</a:t>
            </a:r>
          </a:p>
          <a:p>
            <a:pPr lvl="0"/>
            <a:endParaRPr lang="uk-UA" b="1" dirty="0">
              <a:solidFill>
                <a:prstClr val="black"/>
              </a:solidFill>
            </a:endParaRPr>
          </a:p>
          <a:p>
            <a:pPr lvl="0"/>
            <a:r>
              <a:rPr lang="uk-UA" b="1" dirty="0">
                <a:solidFill>
                  <a:prstClr val="black"/>
                </a:solidFill>
              </a:rPr>
              <a:t>Процедура випробування:</a:t>
            </a:r>
          </a:p>
          <a:p>
            <a:pPr lvl="0"/>
            <a:r>
              <a:rPr lang="uk-UA" b="1" dirty="0">
                <a:solidFill>
                  <a:prstClr val="black"/>
                </a:solidFill>
              </a:rPr>
              <a:t>1. </a:t>
            </a:r>
            <a:r>
              <a:rPr lang="ru-RU" b="1" dirty="0" err="1">
                <a:solidFill>
                  <a:prstClr val="black"/>
                </a:solidFill>
              </a:rPr>
              <a:t>Запустити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</a:rPr>
              <a:t>BlueMail</a:t>
            </a:r>
            <a:endParaRPr lang="en-US" b="1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2. </a:t>
            </a:r>
            <a:r>
              <a:rPr lang="uk-UA" dirty="0">
                <a:solidFill>
                  <a:prstClr val="black"/>
                </a:solidFill>
              </a:rPr>
              <a:t>Вхід в додаток</a:t>
            </a:r>
          </a:p>
          <a:p>
            <a:pPr lvl="0"/>
            <a:r>
              <a:rPr lang="uk-UA" dirty="0">
                <a:solidFill>
                  <a:prstClr val="black"/>
                </a:solidFill>
              </a:rPr>
              <a:t>3. Зверніть увагу на випадне меню у верхній правій частині сторінки аккаунта</a:t>
            </a:r>
          </a:p>
          <a:p>
            <a:pPr lvl="0"/>
            <a:r>
              <a:rPr lang="uk-UA" dirty="0">
                <a:solidFill>
                  <a:prstClr val="black"/>
                </a:solidFill>
              </a:rPr>
              <a:t>4. Зміна мови на англійську мову</a:t>
            </a:r>
          </a:p>
          <a:p>
            <a:pPr lvl="0"/>
            <a:r>
              <a:rPr lang="uk-UA" dirty="0">
                <a:solidFill>
                  <a:prstClr val="black"/>
                </a:solidFill>
              </a:rPr>
              <a:t>5. Зверніть увагу на випадне меню у верхній правій частині сторінки.</a:t>
            </a:r>
          </a:p>
          <a:p>
            <a:pPr lvl="0"/>
            <a:endParaRPr lang="uk-UA" b="1" dirty="0">
              <a:solidFill>
                <a:prstClr val="black"/>
              </a:solidFill>
            </a:endParaRPr>
          </a:p>
          <a:p>
            <a:pPr lvl="0"/>
            <a:r>
              <a:rPr lang="uk-UA" b="1" dirty="0">
                <a:solidFill>
                  <a:prstClr val="black"/>
                </a:solidFill>
              </a:rPr>
              <a:t>Очікуваний результат: </a:t>
            </a:r>
            <a:r>
              <a:rPr lang="uk-UA" dirty="0">
                <a:solidFill>
                  <a:prstClr val="black"/>
                </a:solidFill>
              </a:rPr>
              <a:t>Тема меню однакова як для англійської так і для російську мови. Назва меню складається з того ж набору пунктів меню.</a:t>
            </a:r>
          </a:p>
          <a:p>
            <a:pPr lvl="0"/>
            <a:endParaRPr lang="uk-UA" dirty="0">
              <a:solidFill>
                <a:prstClr val="black"/>
              </a:solidFill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Status:pass</a:t>
            </a:r>
            <a:endParaRPr lang="uk-UA" dirty="0">
              <a:solidFill>
                <a:prstClr val="black"/>
              </a:solidFill>
            </a:endParaRPr>
          </a:p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FA315-2E07-49D5-9B16-41F90FC7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4" y="792646"/>
            <a:ext cx="4029075" cy="2686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AD6D69-686F-4B9F-9458-F5FC015C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509" y="3700670"/>
            <a:ext cx="3776870" cy="30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8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2024C-EC2E-4A54-9EB7-D7423D29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85" y="0"/>
            <a:ext cx="10018713" cy="5731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82828"/>
                </a:solidFill>
                <a:latin typeface="Open Sans"/>
              </a:rPr>
              <a:t>Positive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3050A-E63E-4959-BA47-C51196E2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20417"/>
            <a:ext cx="10018713" cy="4770783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Task</a:t>
            </a:r>
            <a:r>
              <a:rPr lang="uk-UA" b="1" dirty="0">
                <a:solidFill>
                  <a:prstClr val="black"/>
                </a:solidFill>
              </a:rPr>
              <a:t>: </a:t>
            </a:r>
            <a:r>
              <a:rPr lang="ru-RU" b="1" dirty="0" err="1">
                <a:solidFill>
                  <a:prstClr val="black"/>
                </a:solidFill>
              </a:rPr>
              <a:t>можливість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r>
              <a:rPr lang="ru-RU" b="1" dirty="0" err="1">
                <a:solidFill>
                  <a:prstClr val="black"/>
                </a:solidFill>
              </a:rPr>
              <a:t>увійти</a:t>
            </a:r>
            <a:r>
              <a:rPr lang="ru-RU" b="1" dirty="0">
                <a:solidFill>
                  <a:prstClr val="black"/>
                </a:solidFill>
              </a:rPr>
              <a:t> в систему.</a:t>
            </a:r>
            <a:endParaRPr lang="uk-UA" b="1" dirty="0">
              <a:solidFill>
                <a:prstClr val="black"/>
              </a:solidFill>
            </a:endParaRPr>
          </a:p>
          <a:p>
            <a:pPr lvl="0"/>
            <a:endParaRPr lang="uk-UA" altLang="en-US" b="1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Positive</a:t>
            </a:r>
            <a:r>
              <a:rPr lang="en-US" altLang="en-US" b="1" dirty="0">
                <a:solidFill>
                  <a:prstClr val="black"/>
                </a:solidFill>
              </a:rPr>
              <a:t> Testing Procedure</a:t>
            </a:r>
            <a:r>
              <a:rPr lang="uk-UA" b="1" dirty="0">
                <a:solidFill>
                  <a:prstClr val="black"/>
                </a:solidFill>
              </a:rPr>
              <a:t>:</a:t>
            </a:r>
          </a:p>
          <a:p>
            <a:pPr marL="342900" lvl="0" indent="-342900">
              <a:buAutoNum type="arabicPeriod"/>
            </a:pPr>
            <a:r>
              <a:rPr lang="uk-UA" sz="1800" dirty="0">
                <a:solidFill>
                  <a:prstClr val="black"/>
                </a:solidFill>
              </a:rPr>
              <a:t>Запустити </a:t>
            </a:r>
            <a:r>
              <a:rPr lang="ru-RU" sz="1800" dirty="0" err="1">
                <a:solidFill>
                  <a:prstClr val="black"/>
                </a:solidFill>
              </a:rPr>
              <a:t>програму</a:t>
            </a:r>
            <a:r>
              <a:rPr lang="ru-RU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BlueMail</a:t>
            </a:r>
            <a:endParaRPr lang="ru-RU" sz="1800" dirty="0">
              <a:solidFill>
                <a:prstClr val="black"/>
              </a:solidFill>
            </a:endParaRPr>
          </a:p>
          <a:p>
            <a:pPr marL="342900" lvl="0" indent="-342900">
              <a:buAutoNum type="arabicPeriod"/>
            </a:pPr>
            <a:r>
              <a:rPr lang="ru-RU" sz="1800" dirty="0" err="1">
                <a:solidFill>
                  <a:prstClr val="black"/>
                </a:solidFill>
              </a:rPr>
              <a:t>Введіть</a:t>
            </a:r>
            <a:r>
              <a:rPr lang="ru-RU" sz="1800" dirty="0">
                <a:solidFill>
                  <a:prstClr val="black"/>
                </a:solidFill>
              </a:rPr>
              <a:t> </a:t>
            </a:r>
            <a:r>
              <a:rPr lang="ru-RU" sz="1800" dirty="0" err="1">
                <a:solidFill>
                  <a:prstClr val="black"/>
                </a:solidFill>
              </a:rPr>
              <a:t>дійсні</a:t>
            </a:r>
            <a:r>
              <a:rPr lang="ru-RU" sz="1800" dirty="0">
                <a:solidFill>
                  <a:prstClr val="black"/>
                </a:solidFill>
              </a:rPr>
              <a:t> </a:t>
            </a:r>
            <a:r>
              <a:rPr lang="ru-RU" sz="1800" dirty="0" err="1">
                <a:solidFill>
                  <a:prstClr val="black"/>
                </a:solidFill>
              </a:rPr>
              <a:t>значення</a:t>
            </a:r>
            <a:r>
              <a:rPr lang="ru-RU" sz="1800" dirty="0">
                <a:solidFill>
                  <a:prstClr val="black"/>
                </a:solidFill>
              </a:rPr>
              <a:t> в "</a:t>
            </a:r>
            <a:r>
              <a:rPr lang="en-US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Email </a:t>
            </a:r>
            <a:r>
              <a:rPr lang="ru-RU" sz="1800" dirty="0">
                <a:solidFill>
                  <a:prstClr val="black"/>
                </a:solidFill>
              </a:rPr>
              <a:t>", "</a:t>
            </a:r>
            <a:r>
              <a:rPr lang="en-US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Password </a:t>
            </a:r>
            <a:r>
              <a:rPr lang="ru-RU" sz="1800" dirty="0">
                <a:solidFill>
                  <a:prstClr val="black"/>
                </a:solidFill>
              </a:rPr>
              <a:t>" </a:t>
            </a:r>
            <a:endParaRPr lang="en-US" sz="1800" dirty="0">
              <a:solidFill>
                <a:prstClr val="black"/>
              </a:solidFill>
            </a:endParaRPr>
          </a:p>
          <a:p>
            <a:pPr marL="342900" lvl="0" indent="-342900">
              <a:buAutoNum type="arabicPeriod"/>
            </a:pPr>
            <a:r>
              <a:rPr lang="ru-RU" sz="1800" dirty="0" err="1">
                <a:solidFill>
                  <a:prstClr val="black"/>
                </a:solidFill>
              </a:rPr>
              <a:t>Натисніть</a:t>
            </a:r>
            <a:r>
              <a:rPr lang="ru-RU" sz="1800" dirty="0">
                <a:solidFill>
                  <a:prstClr val="black"/>
                </a:solidFill>
              </a:rPr>
              <a:t> на кнопку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’</a:t>
            </a:r>
            <a:r>
              <a:rPr lang="uk-UA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Увійти</a:t>
            </a:r>
            <a:r>
              <a:rPr lang="ru-RU" sz="1800" dirty="0">
                <a:solidFill>
                  <a:prstClr val="black"/>
                </a:solidFill>
              </a:rPr>
              <a:t>'</a:t>
            </a:r>
            <a:endParaRPr lang="uk-UA" sz="1800" b="1" dirty="0">
              <a:solidFill>
                <a:prstClr val="black"/>
              </a:solidFill>
            </a:endParaRPr>
          </a:p>
          <a:p>
            <a:endParaRPr lang="en-US" sz="1800" b="1" dirty="0">
              <a:solidFill>
                <a:prstClr val="black"/>
              </a:solidFill>
            </a:endParaRPr>
          </a:p>
          <a:p>
            <a:r>
              <a:rPr lang="uk-UA" sz="1800" b="1" dirty="0" err="1">
                <a:solidFill>
                  <a:prstClr val="black"/>
                </a:solidFill>
              </a:rPr>
              <a:t>Очкуваний</a:t>
            </a:r>
            <a:r>
              <a:rPr lang="uk-UA" sz="1800" b="1" dirty="0">
                <a:solidFill>
                  <a:prstClr val="black"/>
                </a:solidFill>
              </a:rPr>
              <a:t> результат</a:t>
            </a:r>
            <a:r>
              <a:rPr lang="en-US" sz="1800" b="1" dirty="0">
                <a:solidFill>
                  <a:prstClr val="black"/>
                </a:solidFill>
              </a:rPr>
              <a:t>: </a:t>
            </a:r>
            <a:r>
              <a:rPr lang="ru-RU" sz="1800" b="1" dirty="0" err="1">
                <a:solidFill>
                  <a:prstClr val="black"/>
                </a:solidFill>
              </a:rPr>
              <a:t>Зареєстрований</a:t>
            </a:r>
            <a:r>
              <a:rPr lang="ru-RU" sz="1800" b="1" dirty="0">
                <a:solidFill>
                  <a:prstClr val="black"/>
                </a:solidFill>
              </a:rPr>
              <a:t> </a:t>
            </a:r>
            <a:r>
              <a:rPr lang="ru-RU" sz="1800" b="1" dirty="0" err="1">
                <a:solidFill>
                  <a:prstClr val="black"/>
                </a:solidFill>
              </a:rPr>
              <a:t>користувач</a:t>
            </a:r>
            <a:r>
              <a:rPr lang="ru-RU" sz="1800" b="1" dirty="0">
                <a:solidFill>
                  <a:prstClr val="black"/>
                </a:solidFill>
              </a:rPr>
              <a:t> </a:t>
            </a:r>
          </a:p>
          <a:p>
            <a:r>
              <a:rPr lang="ru-RU" sz="1800" b="1" dirty="0" err="1">
                <a:solidFill>
                  <a:prstClr val="black"/>
                </a:solidFill>
              </a:rPr>
              <a:t>успішно</a:t>
            </a:r>
            <a:r>
              <a:rPr lang="ru-RU" sz="1800" b="1" dirty="0">
                <a:solidFill>
                  <a:prstClr val="black"/>
                </a:solidFill>
              </a:rPr>
              <a:t> </a:t>
            </a:r>
            <a:r>
              <a:rPr lang="ru-RU" sz="1800" b="1" dirty="0" err="1">
                <a:solidFill>
                  <a:prstClr val="black"/>
                </a:solidFill>
              </a:rPr>
              <a:t>увійшов</a:t>
            </a:r>
            <a:r>
              <a:rPr lang="ru-RU" sz="1800" b="1" dirty="0">
                <a:solidFill>
                  <a:prstClr val="black"/>
                </a:solidFill>
              </a:rPr>
              <a:t> в систему.</a:t>
            </a:r>
            <a:endParaRPr lang="uk-UA" sz="1800" dirty="0">
              <a:solidFill>
                <a:prstClr val="black"/>
              </a:solidFill>
            </a:endParaRPr>
          </a:p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D29F65-8702-4560-8896-DDE46E44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417" y="1630017"/>
            <a:ext cx="5055522" cy="35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2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F65C9-15F5-4573-A5E1-1A95A52C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11695"/>
          </a:xfrm>
        </p:spPr>
        <p:txBody>
          <a:bodyPr/>
          <a:lstStyle/>
          <a:p>
            <a:r>
              <a:rPr lang="en-US" dirty="0" err="1">
                <a:solidFill>
                  <a:srgbClr val="282828"/>
                </a:solidFill>
                <a:latin typeface="Open Sans"/>
              </a:rPr>
              <a:t>Negativ</a:t>
            </a:r>
            <a:r>
              <a:rPr lang="uk-UA" dirty="0">
                <a:solidFill>
                  <a:srgbClr val="282828"/>
                </a:solidFill>
                <a:latin typeface="Open Sans"/>
              </a:rPr>
              <a:t>е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0A86A-505A-4C2A-A37A-C9FC8987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811695"/>
            <a:ext cx="6109186" cy="4436165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Task</a:t>
            </a:r>
            <a:r>
              <a:rPr lang="uk-UA" b="1" dirty="0">
                <a:solidFill>
                  <a:prstClr val="black"/>
                </a:solidFill>
              </a:rPr>
              <a:t>: </a:t>
            </a:r>
            <a:r>
              <a:rPr lang="ru-RU" b="1" dirty="0" err="1">
                <a:solidFill>
                  <a:prstClr val="black"/>
                </a:solidFill>
              </a:rPr>
              <a:t>зареєстрований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r>
              <a:rPr lang="ru-RU" b="1" dirty="0" err="1">
                <a:solidFill>
                  <a:prstClr val="black"/>
                </a:solidFill>
              </a:rPr>
              <a:t>користувач</a:t>
            </a:r>
            <a:r>
              <a:rPr lang="ru-RU" b="1" dirty="0">
                <a:solidFill>
                  <a:prstClr val="black"/>
                </a:solidFill>
              </a:rPr>
              <a:t> повинен </a:t>
            </a:r>
            <a:r>
              <a:rPr lang="ru-RU" b="1" dirty="0" err="1">
                <a:solidFill>
                  <a:prstClr val="black"/>
                </a:solidFill>
              </a:rPr>
              <a:t>ввійти</a:t>
            </a:r>
            <a:r>
              <a:rPr lang="ru-RU" b="1" dirty="0">
                <a:solidFill>
                  <a:prstClr val="black"/>
                </a:solidFill>
              </a:rPr>
              <a:t> на </a:t>
            </a:r>
            <a:r>
              <a:rPr lang="ru-RU" b="1" dirty="0" err="1">
                <a:solidFill>
                  <a:prstClr val="black"/>
                </a:solidFill>
              </a:rPr>
              <a:t>сторінку</a:t>
            </a:r>
            <a:endParaRPr lang="uk-UA" altLang="en-US" b="1" dirty="0">
              <a:solidFill>
                <a:prstClr val="black"/>
              </a:solidFill>
            </a:endParaRPr>
          </a:p>
          <a:p>
            <a:endParaRPr lang="uk-UA" b="1" dirty="0">
              <a:solidFill>
                <a:prstClr val="black"/>
              </a:solidFill>
            </a:endParaRPr>
          </a:p>
          <a:p>
            <a:r>
              <a:rPr lang="en-US" b="1" dirty="0" err="1">
                <a:solidFill>
                  <a:prstClr val="black"/>
                </a:solidFill>
              </a:rPr>
              <a:t>Negativ</a:t>
            </a:r>
            <a:r>
              <a:rPr lang="uk-UA" b="1" dirty="0">
                <a:solidFill>
                  <a:prstClr val="black"/>
                </a:solidFill>
              </a:rPr>
              <a:t>е</a:t>
            </a:r>
            <a:r>
              <a:rPr lang="en-US" altLang="en-US" b="1" dirty="0">
                <a:solidFill>
                  <a:prstClr val="black"/>
                </a:solidFill>
              </a:rPr>
              <a:t> Testing Procedure</a:t>
            </a:r>
            <a:r>
              <a:rPr lang="uk-UA" b="1" dirty="0">
                <a:solidFill>
                  <a:prstClr val="black"/>
                </a:solidFill>
              </a:rPr>
              <a:t>:</a:t>
            </a:r>
          </a:p>
          <a:p>
            <a:pPr marL="342900" lvl="0" indent="-342900">
              <a:buAutoNum type="arabicPeriod"/>
            </a:pPr>
            <a:r>
              <a:rPr lang="uk-UA" sz="1800" dirty="0">
                <a:solidFill>
                  <a:prstClr val="black"/>
                </a:solidFill>
              </a:rPr>
              <a:t>Запустити </a:t>
            </a:r>
            <a:r>
              <a:rPr lang="en-US" sz="1800" dirty="0" err="1">
                <a:solidFill>
                  <a:prstClr val="black"/>
                </a:solidFill>
              </a:rPr>
              <a:t>BlueMail</a:t>
            </a:r>
            <a:endParaRPr lang="ru-RU" sz="1800" dirty="0">
              <a:solidFill>
                <a:prstClr val="black"/>
              </a:solidFill>
            </a:endParaRPr>
          </a:p>
          <a:p>
            <a:pPr marL="342900" lvl="0" indent="-342900">
              <a:buAutoNum type="arabicPeriod"/>
            </a:pPr>
            <a:r>
              <a:rPr lang="ru-RU" sz="1800" dirty="0" err="1">
                <a:solidFill>
                  <a:prstClr val="black"/>
                </a:solidFill>
              </a:rPr>
              <a:t>Введіть</a:t>
            </a:r>
            <a:r>
              <a:rPr lang="ru-RU" sz="1800" dirty="0">
                <a:solidFill>
                  <a:prstClr val="black"/>
                </a:solidFill>
              </a:rPr>
              <a:t> </a:t>
            </a:r>
            <a:r>
              <a:rPr lang="ru-RU" sz="1800" dirty="0" err="1">
                <a:solidFill>
                  <a:prstClr val="black"/>
                </a:solidFill>
              </a:rPr>
              <a:t>значення</a:t>
            </a:r>
            <a:r>
              <a:rPr lang="ru-RU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12</a:t>
            </a:r>
            <a:r>
              <a:rPr lang="ru-RU" sz="1800" dirty="0">
                <a:solidFill>
                  <a:prstClr val="black"/>
                </a:solidFill>
              </a:rPr>
              <a:t> в "</a:t>
            </a:r>
            <a:r>
              <a:rPr lang="en-US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Email </a:t>
            </a:r>
            <a:r>
              <a:rPr lang="ru-RU" sz="1800" dirty="0">
                <a:solidFill>
                  <a:prstClr val="black"/>
                </a:solidFill>
              </a:rPr>
              <a:t>" </a:t>
            </a:r>
            <a:endParaRPr lang="en-US" sz="1800" dirty="0">
              <a:solidFill>
                <a:prstClr val="black"/>
              </a:solidFill>
            </a:endParaRPr>
          </a:p>
          <a:p>
            <a:pPr marL="342900" lvl="0" indent="-342900">
              <a:buAutoNum type="arabicPeriod"/>
            </a:pPr>
            <a:r>
              <a:rPr lang="ru-RU" sz="1800" dirty="0" err="1">
                <a:solidFill>
                  <a:prstClr val="black"/>
                </a:solidFill>
              </a:rPr>
              <a:t>Натисніть</a:t>
            </a:r>
            <a:r>
              <a:rPr lang="ru-RU" sz="1800" dirty="0">
                <a:solidFill>
                  <a:prstClr val="black"/>
                </a:solidFill>
              </a:rPr>
              <a:t> на кнопку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’Submit</a:t>
            </a:r>
            <a:r>
              <a:rPr lang="ru-RU" sz="1800" dirty="0">
                <a:solidFill>
                  <a:prstClr val="black"/>
                </a:solidFill>
              </a:rPr>
              <a:t>'</a:t>
            </a:r>
            <a:endParaRPr lang="uk-UA" sz="1800" b="1" dirty="0">
              <a:solidFill>
                <a:prstClr val="black"/>
              </a:solidFill>
            </a:endParaRPr>
          </a:p>
          <a:p>
            <a:pPr lvl="0"/>
            <a:endParaRPr lang="uk-UA" sz="1800" b="1" dirty="0">
              <a:solidFill>
                <a:prstClr val="black"/>
              </a:solidFill>
            </a:endParaRPr>
          </a:p>
          <a:p>
            <a:r>
              <a:rPr lang="uk-UA" sz="1800" b="1" dirty="0">
                <a:solidFill>
                  <a:prstClr val="black"/>
                </a:solidFill>
              </a:rPr>
              <a:t>Очікуваний результат: 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не </a:t>
            </a:r>
            <a:r>
              <a:rPr lang="ru-RU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авторизований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</a:t>
            </a:r>
            <a:r>
              <a:rPr lang="ru-RU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користувач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не </a:t>
            </a:r>
            <a:r>
              <a:rPr lang="ru-RU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може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зайти в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BlueMail</a:t>
            </a:r>
            <a:r>
              <a:rPr lang="uk-UA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, </a:t>
            </a:r>
            <a:r>
              <a:rPr lang="uk-UA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зявляється</a:t>
            </a:r>
            <a:r>
              <a:rPr lang="uk-UA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повідомлення: «Введіть коректний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Email</a:t>
            </a:r>
            <a:r>
              <a:rPr lang="uk-UA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». </a:t>
            </a:r>
            <a:endParaRPr lang="uk-UA" sz="1800" b="1" dirty="0">
              <a:solidFill>
                <a:prstClr val="black"/>
              </a:solidFill>
            </a:endParaRPr>
          </a:p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9F670F-30DF-43D2-B12B-099BCD2B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208" y="634860"/>
            <a:ext cx="3382618" cy="44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5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0085F-93FF-473D-AB1E-538434A5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17" y="142461"/>
            <a:ext cx="9899306" cy="480391"/>
          </a:xfrm>
        </p:spPr>
        <p:txBody>
          <a:bodyPr>
            <a:normAutofit fontScale="90000"/>
          </a:bodyPr>
          <a:lstStyle/>
          <a:p>
            <a:r>
              <a:rPr lang="uk-UA" dirty="0"/>
              <a:t>План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08D08-5E40-4865-AF9A-72FA0123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713" y="1222512"/>
            <a:ext cx="10336696" cy="4886740"/>
          </a:xfrm>
        </p:spPr>
        <p:txBody>
          <a:bodyPr>
            <a:normAutofit lnSpcReduction="10000"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Smoke Testing</a:t>
            </a:r>
            <a:endParaRPr lang="uk-UA" dirty="0">
              <a:latin typeface="Arial Rounded MT Bold" panose="020F0704030504030204" pitchFamily="34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Functional testing</a:t>
            </a:r>
            <a:endParaRPr lang="uk-UA" dirty="0"/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Non-functional testing: UI</a:t>
            </a:r>
            <a:endParaRPr lang="uk-UA" dirty="0">
              <a:latin typeface="Arial Rounded MT Bold" panose="020F0704030504030204" pitchFamily="34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Non-functional testing: Performance</a:t>
            </a:r>
            <a:endParaRPr lang="uk-UA" dirty="0">
              <a:latin typeface="Arial Rounded MT Bold" panose="020F0704030504030204" pitchFamily="34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Non-functional </a:t>
            </a:r>
            <a:r>
              <a:rPr lang="en-US" dirty="0" err="1">
                <a:latin typeface="Arial Rounded MT Bold" panose="020F0704030504030204" pitchFamily="34" charset="0"/>
              </a:rPr>
              <a:t>testing:Load</a:t>
            </a:r>
            <a:endParaRPr lang="uk-UA" dirty="0">
              <a:latin typeface="Arial Rounded MT Bold" panose="020F0704030504030204" pitchFamily="34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Non-functional testing: Stress</a:t>
            </a:r>
            <a:endParaRPr lang="uk-UA" dirty="0">
              <a:latin typeface="Arial Rounded MT Bold" panose="020F0704030504030204" pitchFamily="34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Localization</a:t>
            </a:r>
            <a:endParaRPr lang="uk-UA" dirty="0">
              <a:latin typeface="Arial Rounded MT Bold" panose="020F0704030504030204" pitchFamily="34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Internationalization</a:t>
            </a:r>
            <a:endParaRPr lang="uk-UA" dirty="0">
              <a:latin typeface="Arial Rounded MT Bold" panose="020F0704030504030204" pitchFamily="34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Positive testing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Negative testing</a:t>
            </a:r>
            <a:endParaRPr lang="uk-UA" dirty="0">
              <a:latin typeface="Arial Rounded MT Bold" panose="020F0704030504030204" pitchFamily="34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029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82F36-1535-4E0E-9E11-F9D7BBD8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493643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rgbClr val="282828"/>
                </a:solidFill>
                <a:latin typeface="Open Sans"/>
              </a:rPr>
              <a:t>Димове тестування (</a:t>
            </a:r>
            <a:r>
              <a:rPr lang="en-US" dirty="0">
                <a:solidFill>
                  <a:srgbClr val="282828"/>
                </a:solidFill>
                <a:latin typeface="Open Sans"/>
              </a:rPr>
              <a:t>Smoke Testing)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C4001-68AF-4F7B-B0D7-F8A0B92E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93644"/>
            <a:ext cx="10018713" cy="4501438"/>
          </a:xfrm>
        </p:spPr>
        <p:txBody>
          <a:bodyPr>
            <a:normAutofit fontScale="92500" lnSpcReduction="10000"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Task:</a:t>
            </a:r>
            <a:r>
              <a:rPr lang="uk-UA" sz="1600" dirty="0"/>
              <a:t>перевірити щоб зареєстрований користувач міг увійти у систему</a:t>
            </a:r>
          </a:p>
          <a:p>
            <a:r>
              <a:rPr lang="en-US" sz="1600" dirty="0"/>
              <a:t>Smoke Testing Procedure:</a:t>
            </a:r>
            <a:endParaRPr lang="uk-UA" sz="1600" dirty="0"/>
          </a:p>
          <a:p>
            <a:r>
              <a:rPr lang="uk-UA" sz="1600" dirty="0"/>
              <a:t>1.Запуск програми</a:t>
            </a:r>
          </a:p>
          <a:p>
            <a:r>
              <a:rPr lang="uk-UA" sz="1600" dirty="0"/>
              <a:t>2.Перехід на сторінку входу</a:t>
            </a:r>
          </a:p>
          <a:p>
            <a:r>
              <a:rPr lang="uk-UA" sz="1600" dirty="0"/>
              <a:t>3.Ввід правильного ім’я користувача</a:t>
            </a:r>
          </a:p>
          <a:p>
            <a:r>
              <a:rPr lang="uk-UA" sz="1600" dirty="0"/>
              <a:t>4. Ввід правильного паролю</a:t>
            </a:r>
          </a:p>
          <a:p>
            <a:r>
              <a:rPr lang="uk-UA" sz="1600" dirty="0"/>
              <a:t>5.Натиснути кнопку </a:t>
            </a:r>
            <a:r>
              <a:rPr lang="en-US" sz="1600" dirty="0"/>
              <a:t>“</a:t>
            </a:r>
            <a:r>
              <a:rPr lang="ru-RU" sz="1600" dirty="0" err="1"/>
              <a:t>Ув</a:t>
            </a:r>
            <a:r>
              <a:rPr lang="uk-UA" sz="1600" dirty="0" err="1"/>
              <a:t>ійти</a:t>
            </a:r>
            <a:r>
              <a:rPr lang="en-US" sz="1600" dirty="0"/>
              <a:t>”</a:t>
            </a:r>
            <a:endParaRPr lang="uk-UA" sz="1600" dirty="0"/>
          </a:p>
          <a:p>
            <a:r>
              <a:rPr lang="uk-UA" sz="1600" dirty="0"/>
              <a:t>Очікуваний результат</a:t>
            </a:r>
            <a:r>
              <a:rPr lang="en-US" sz="1600" dirty="0"/>
              <a:t>:</a:t>
            </a:r>
            <a:r>
              <a:rPr lang="uk-UA" sz="1600" dirty="0"/>
              <a:t>Вхід має бути </a:t>
            </a:r>
            <a:endParaRPr lang="en-US" sz="1600" dirty="0"/>
          </a:p>
          <a:p>
            <a:r>
              <a:rPr lang="uk-UA" sz="1600" dirty="0"/>
              <a:t>успішним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Status:pass</a:t>
            </a:r>
            <a:endParaRPr lang="uk-UA" sz="1600" dirty="0"/>
          </a:p>
          <a:p>
            <a:endParaRPr lang="en-US" dirty="0"/>
          </a:p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4C7EAE-93E9-447C-81BF-68EF7A53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758" y="1239973"/>
            <a:ext cx="3452037" cy="41225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0D5949-4A54-46BF-BB09-7705741A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76" y="3619555"/>
            <a:ext cx="5301393" cy="3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82F36-1535-4E0E-9E11-F9D7BBD8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493643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rgbClr val="282828"/>
                </a:solidFill>
                <a:latin typeface="Open Sans"/>
              </a:rPr>
              <a:t>Димове тестування (</a:t>
            </a:r>
            <a:r>
              <a:rPr lang="en-US" dirty="0">
                <a:solidFill>
                  <a:srgbClr val="282828"/>
                </a:solidFill>
                <a:latin typeface="Open Sans"/>
              </a:rPr>
              <a:t>Smoke Testing)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C4001-68AF-4F7B-B0D7-F8A0B92E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93644"/>
            <a:ext cx="10018713" cy="4501438"/>
          </a:xfrm>
        </p:spPr>
        <p:txBody>
          <a:bodyPr>
            <a:normAutofit fontScale="85000" lnSpcReduction="20000"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Task:</a:t>
            </a:r>
            <a:r>
              <a:rPr lang="uk-UA" sz="1600" dirty="0"/>
              <a:t>видалити акаунт з системи </a:t>
            </a:r>
            <a:r>
              <a:rPr lang="en-US" sz="1600" dirty="0" err="1"/>
              <a:t>BlueMail</a:t>
            </a:r>
            <a:endParaRPr lang="uk-UA" sz="1600" dirty="0"/>
          </a:p>
          <a:p>
            <a:r>
              <a:rPr lang="en-US" sz="1600" dirty="0"/>
              <a:t>Smoke Testing Procedure:</a:t>
            </a:r>
            <a:endParaRPr lang="uk-UA" sz="1600" dirty="0"/>
          </a:p>
          <a:p>
            <a:r>
              <a:rPr lang="uk-UA" sz="1600" dirty="0"/>
              <a:t>1.Перейти у вкладку</a:t>
            </a:r>
            <a:r>
              <a:rPr lang="en-US" sz="1600" dirty="0"/>
              <a:t>”</a:t>
            </a:r>
            <a:r>
              <a:rPr lang="ru-RU" sz="1600" dirty="0" err="1"/>
              <a:t>Налаштування</a:t>
            </a:r>
            <a:r>
              <a:rPr lang="en-US" sz="1600" dirty="0"/>
              <a:t>”</a:t>
            </a:r>
            <a:endParaRPr lang="uk-UA" sz="1600" dirty="0"/>
          </a:p>
          <a:p>
            <a:r>
              <a:rPr lang="uk-UA" sz="1600" dirty="0"/>
              <a:t>2.У вкладці </a:t>
            </a:r>
            <a:r>
              <a:rPr lang="en-US" sz="1600" dirty="0"/>
              <a:t>“</a:t>
            </a:r>
            <a:r>
              <a:rPr lang="ru-RU" sz="1600" dirty="0" err="1"/>
              <a:t>Керування</a:t>
            </a:r>
            <a:r>
              <a:rPr lang="ru-RU" sz="1600" dirty="0"/>
              <a:t> об</a:t>
            </a:r>
            <a:r>
              <a:rPr lang="uk-UA" sz="1600" dirty="0" err="1"/>
              <a:t>ліковими</a:t>
            </a:r>
            <a:r>
              <a:rPr lang="uk-UA" sz="1600" dirty="0"/>
              <a:t> записами </a:t>
            </a:r>
            <a:r>
              <a:rPr lang="en-US" sz="1600" dirty="0"/>
              <a:t>’</a:t>
            </a:r>
            <a:endParaRPr lang="uk-UA" sz="1600" dirty="0"/>
          </a:p>
          <a:p>
            <a:r>
              <a:rPr lang="uk-UA" sz="1600" dirty="0"/>
              <a:t>вибрати необхідний акаунт</a:t>
            </a:r>
          </a:p>
          <a:p>
            <a:r>
              <a:rPr lang="uk-UA" sz="1600" dirty="0"/>
              <a:t>3.В налаштуваннях облікового запису </a:t>
            </a:r>
          </a:p>
          <a:p>
            <a:r>
              <a:rPr lang="uk-UA" sz="1600" dirty="0"/>
              <a:t>Вибрати пункт</a:t>
            </a:r>
            <a:r>
              <a:rPr lang="en-US" sz="1600" dirty="0"/>
              <a:t>”Remove Account”</a:t>
            </a:r>
            <a:endParaRPr lang="uk-UA" sz="1600" dirty="0"/>
          </a:p>
          <a:p>
            <a:r>
              <a:rPr lang="uk-UA" sz="1600" dirty="0"/>
              <a:t>4. Підтвердити </a:t>
            </a:r>
            <a:r>
              <a:rPr lang="uk-UA" sz="1600" dirty="0" err="1"/>
              <a:t>видалення,натиснувши</a:t>
            </a:r>
            <a:r>
              <a:rPr lang="uk-UA" sz="1600" dirty="0"/>
              <a:t> </a:t>
            </a:r>
          </a:p>
          <a:p>
            <a:r>
              <a:rPr lang="uk-UA" sz="1600" dirty="0"/>
              <a:t>кнопку ОК </a:t>
            </a:r>
          </a:p>
          <a:p>
            <a:r>
              <a:rPr lang="uk-UA" sz="1600" dirty="0"/>
              <a:t>Очікуваний результат</a:t>
            </a:r>
            <a:r>
              <a:rPr lang="en-US" sz="1600" dirty="0"/>
              <a:t>:</a:t>
            </a:r>
            <a:r>
              <a:rPr lang="uk-UA" sz="1600" dirty="0"/>
              <a:t>Аккаунт повинен </a:t>
            </a:r>
          </a:p>
          <a:p>
            <a:r>
              <a:rPr lang="ru-RU" sz="1600" dirty="0"/>
              <a:t>б</a:t>
            </a:r>
            <a:r>
              <a:rPr lang="uk-UA" sz="1600" dirty="0" err="1"/>
              <a:t>ути</a:t>
            </a:r>
            <a:r>
              <a:rPr lang="uk-UA" sz="1600" dirty="0"/>
              <a:t> видалений з системи </a:t>
            </a:r>
            <a:r>
              <a:rPr lang="en-US" sz="1600" dirty="0" err="1"/>
              <a:t>BlueMail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Status:pass</a:t>
            </a:r>
            <a:endParaRPr lang="uk-UA" sz="1600" dirty="0"/>
          </a:p>
          <a:p>
            <a:endParaRPr lang="en-US" dirty="0"/>
          </a:p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16674C-985C-4D7E-BA36-9CB3AC81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355" y="783684"/>
            <a:ext cx="6141493" cy="4922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C0DA8A-42C0-4576-8F29-FF978225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82" y="1389729"/>
            <a:ext cx="6721118" cy="14431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C005AE-7F0A-4F84-B795-AD0B065D6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355" y="3151031"/>
            <a:ext cx="3919256" cy="34070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4CCBA5-A39A-4079-A286-763180C0E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11" y="3834947"/>
            <a:ext cx="29622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3754-B4FB-46B9-A3E1-824CDE68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8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82828"/>
                </a:solidFill>
                <a:latin typeface="Open Sans"/>
              </a:rPr>
              <a:t>Functional testing</a:t>
            </a:r>
            <a:br>
              <a:rPr lang="uk-UA" dirty="0">
                <a:solidFill>
                  <a:srgbClr val="282828"/>
                </a:solidFill>
                <a:latin typeface="Open Sans"/>
              </a:rPr>
            </a:br>
            <a:br>
              <a:rPr lang="uk-UA" dirty="0">
                <a:latin typeface="Arial" panose="020B0604020202020204" pitchFamily="34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B7FB0-B1A3-48B9-8BBF-7A0B9B45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66584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Task</a:t>
            </a:r>
            <a:r>
              <a:rPr lang="uk-UA" sz="1600" b="1" dirty="0"/>
              <a:t>: </a:t>
            </a:r>
            <a:r>
              <a:rPr lang="uk-UA" sz="1600" dirty="0"/>
              <a:t>Перевірити функцію відправлення повідомлення</a:t>
            </a:r>
          </a:p>
          <a:p>
            <a:pPr marL="0" indent="0">
              <a:buNone/>
            </a:pPr>
            <a:r>
              <a:rPr lang="uk-UA" sz="1600" dirty="0"/>
              <a:t>1.Натиснути вкладку</a:t>
            </a:r>
            <a:r>
              <a:rPr lang="en-US" sz="1600" dirty="0"/>
              <a:t> ”</a:t>
            </a:r>
            <a:r>
              <a:rPr lang="ru-RU" sz="1600" dirty="0"/>
              <a:t>Создать</a:t>
            </a:r>
            <a:r>
              <a:rPr lang="en-US" sz="1600" dirty="0"/>
              <a:t>”</a:t>
            </a:r>
            <a:r>
              <a:rPr lang="ru-RU" sz="1600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2.</a:t>
            </a:r>
            <a:r>
              <a:rPr lang="ru-RU" sz="1600" dirty="0"/>
              <a:t>В пол</a:t>
            </a:r>
            <a:r>
              <a:rPr lang="uk-UA" sz="1600" dirty="0"/>
              <a:t>і </a:t>
            </a:r>
            <a:r>
              <a:rPr lang="en-US" sz="1600" dirty="0"/>
              <a:t>”</a:t>
            </a:r>
            <a:r>
              <a:rPr lang="ru-RU" sz="1600" dirty="0"/>
              <a:t>Кому</a:t>
            </a:r>
            <a:r>
              <a:rPr lang="en-US" sz="1600" dirty="0"/>
              <a:t>”</a:t>
            </a:r>
            <a:r>
              <a:rPr lang="ru-RU" sz="1600" dirty="0"/>
              <a:t> </a:t>
            </a:r>
            <a:r>
              <a:rPr lang="ru-RU" sz="1600" dirty="0" err="1"/>
              <a:t>написати</a:t>
            </a:r>
            <a:r>
              <a:rPr lang="ru-RU" sz="1600" dirty="0"/>
              <a:t> адресу </a:t>
            </a:r>
            <a:r>
              <a:rPr lang="ru-RU" sz="1600" dirty="0" err="1"/>
              <a:t>отримувача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3.В пол</a:t>
            </a:r>
            <a:r>
              <a:rPr lang="uk-UA" sz="1600" dirty="0"/>
              <a:t>і </a:t>
            </a:r>
            <a:r>
              <a:rPr lang="en-US" sz="1600" dirty="0"/>
              <a:t>“</a:t>
            </a:r>
            <a:r>
              <a:rPr lang="ru-RU" sz="1600" dirty="0"/>
              <a:t>Тема</a:t>
            </a:r>
            <a:r>
              <a:rPr lang="en-US" sz="1600" dirty="0"/>
              <a:t>”</a:t>
            </a:r>
            <a:r>
              <a:rPr lang="ru-RU" sz="1600" dirty="0"/>
              <a:t> </a:t>
            </a:r>
            <a:r>
              <a:rPr lang="ru-RU" sz="1600" dirty="0" err="1"/>
              <a:t>написати</a:t>
            </a:r>
            <a:r>
              <a:rPr lang="ru-RU" sz="1600" dirty="0"/>
              <a:t> тему </a:t>
            </a:r>
            <a:r>
              <a:rPr lang="ru-RU" sz="1600" dirty="0" err="1"/>
              <a:t>пов</a:t>
            </a:r>
            <a:r>
              <a:rPr lang="uk-UA" sz="1600" dirty="0" err="1"/>
              <a:t>ідомлення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4.Написати текст повідомлення в полі для введення</a:t>
            </a:r>
          </a:p>
          <a:p>
            <a:pPr marL="0" indent="0">
              <a:buNone/>
            </a:pPr>
            <a:r>
              <a:rPr lang="uk-UA" sz="1600" dirty="0"/>
              <a:t>5.Прикріпити файл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6.</a:t>
            </a:r>
            <a:r>
              <a:rPr lang="ru-RU" sz="1600" dirty="0" err="1"/>
              <a:t>Натиснути</a:t>
            </a:r>
            <a:r>
              <a:rPr lang="ru-RU" sz="1600" dirty="0"/>
              <a:t> кнопку</a:t>
            </a:r>
            <a:r>
              <a:rPr lang="en-US" sz="1600" dirty="0"/>
              <a:t>”</a:t>
            </a:r>
            <a:r>
              <a:rPr lang="ru-RU" sz="1600" dirty="0"/>
              <a:t>Отправить</a:t>
            </a:r>
            <a:r>
              <a:rPr lang="en-US" sz="1600" dirty="0"/>
              <a:t>”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Очікуваний результат</a:t>
            </a:r>
            <a:r>
              <a:rPr lang="en-US" sz="1600" dirty="0"/>
              <a:t>: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по</a:t>
            </a:r>
            <a:r>
              <a:rPr lang="uk-UA" sz="1600" dirty="0" err="1"/>
              <a:t>відомлення</a:t>
            </a:r>
            <a:r>
              <a:rPr lang="uk-UA" sz="1600" dirty="0"/>
              <a:t> надіслано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en-US" sz="1600" dirty="0" err="1"/>
              <a:t>Status:pass</a:t>
            </a:r>
            <a:endParaRPr lang="ru-RU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69011F-5701-47B7-9EFF-75FD67D5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7" y="1045499"/>
            <a:ext cx="5512804" cy="5602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1A77DC-9DAF-4C91-8854-35373177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1893736"/>
            <a:ext cx="5115238" cy="42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2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3754-B4FB-46B9-A3E1-824CDE68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8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82828"/>
                </a:solidFill>
                <a:latin typeface="Open Sans"/>
              </a:rPr>
              <a:t>Functional testing</a:t>
            </a:r>
            <a:br>
              <a:rPr lang="uk-UA" dirty="0">
                <a:solidFill>
                  <a:srgbClr val="282828"/>
                </a:solidFill>
                <a:latin typeface="Open Sans"/>
              </a:rPr>
            </a:br>
            <a:br>
              <a:rPr lang="uk-UA" dirty="0">
                <a:latin typeface="Arial" panose="020B0604020202020204" pitchFamily="34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B7FB0-B1A3-48B9-8BBF-7A0B9B45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66584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Task</a:t>
            </a:r>
            <a:r>
              <a:rPr lang="uk-UA" sz="1600" b="1" dirty="0"/>
              <a:t>: </a:t>
            </a:r>
            <a:r>
              <a:rPr lang="uk-UA" sz="1600" dirty="0"/>
              <a:t>Перевірити функцію видалення всіх повідомлень</a:t>
            </a:r>
          </a:p>
          <a:p>
            <a:pPr marL="0" indent="0">
              <a:buNone/>
            </a:pPr>
            <a:r>
              <a:rPr lang="uk-UA" sz="1600" dirty="0"/>
              <a:t>зі спаму</a:t>
            </a:r>
          </a:p>
          <a:p>
            <a:pPr marL="0" indent="0">
              <a:buNone/>
            </a:pPr>
            <a:r>
              <a:rPr lang="uk-UA" sz="1600" dirty="0"/>
              <a:t>1.Натиснути вкладку</a:t>
            </a:r>
            <a:r>
              <a:rPr lang="en-US" sz="1600" dirty="0"/>
              <a:t> ”Inbox”</a:t>
            </a:r>
            <a:r>
              <a:rPr lang="ru-RU" sz="1600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2.</a:t>
            </a:r>
            <a:r>
              <a:rPr lang="ru-RU" sz="1600" dirty="0" err="1"/>
              <a:t>Вибрати</a:t>
            </a:r>
            <a:r>
              <a:rPr lang="ru-RU" sz="1600" dirty="0"/>
              <a:t> вкладку</a:t>
            </a:r>
            <a:r>
              <a:rPr lang="en-US" sz="1600" dirty="0"/>
              <a:t> “</a:t>
            </a:r>
            <a:r>
              <a:rPr lang="ru-RU" sz="1600" dirty="0"/>
              <a:t>Спам</a:t>
            </a:r>
            <a:r>
              <a:rPr lang="en-US" sz="1600" dirty="0"/>
              <a:t>”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3.Вибрати вкладку</a:t>
            </a:r>
            <a:r>
              <a:rPr lang="en-US" sz="1600" dirty="0"/>
              <a:t> ”Delete All</a:t>
            </a:r>
            <a:r>
              <a:rPr lang="ru-RU" sz="1600" dirty="0"/>
              <a:t> Спам </a:t>
            </a:r>
            <a:r>
              <a:rPr lang="en-US" sz="1600" dirty="0"/>
              <a:t>Messages ”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4.Підтвердити </a:t>
            </a:r>
            <a:r>
              <a:rPr lang="uk-UA" sz="1600" dirty="0" err="1"/>
              <a:t>діюнатиснувши</a:t>
            </a:r>
            <a:r>
              <a:rPr lang="uk-UA" sz="1600" dirty="0"/>
              <a:t> кнопку </a:t>
            </a:r>
            <a:r>
              <a:rPr lang="en-US" sz="1600" dirty="0"/>
              <a:t>“</a:t>
            </a:r>
            <a:r>
              <a:rPr lang="ru-RU" sz="1600" dirty="0"/>
              <a:t>Да</a:t>
            </a:r>
            <a:r>
              <a:rPr lang="en-US" sz="1600" dirty="0"/>
              <a:t>”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Очікуваний результат</a:t>
            </a:r>
            <a:r>
              <a:rPr lang="en-US" sz="1600" dirty="0"/>
              <a:t>:</a:t>
            </a:r>
            <a:endParaRPr lang="ru-RU" sz="1600" dirty="0"/>
          </a:p>
          <a:p>
            <a:pPr marL="0" indent="0">
              <a:buNone/>
            </a:pPr>
            <a:r>
              <a:rPr lang="ru-RU" sz="1600" dirty="0" err="1"/>
              <a:t>Вс</a:t>
            </a:r>
            <a:r>
              <a:rPr lang="uk-UA" sz="1600" dirty="0"/>
              <a:t>і спам-повідомлення видалено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en-US" sz="1600" dirty="0" err="1"/>
              <a:t>Status:pass</a:t>
            </a:r>
            <a:endParaRPr lang="ru-RU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363F84-5E5D-4635-B81A-25326851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15" y="921647"/>
            <a:ext cx="1908983" cy="40452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968714-AD7D-4E81-8A20-21298DCF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048" y="1007993"/>
            <a:ext cx="3143250" cy="11715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6FBCA6-EFBB-4348-831E-66343196C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048" y="2781714"/>
            <a:ext cx="3095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E61C0-3C41-4B96-A922-3E3F952E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testing: UI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96E87-6D74-4F84-B186-83D461E2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87" y="-145773"/>
            <a:ext cx="10363336" cy="614900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  <a:latin typeface="Arial" charset="0"/>
              </a:rPr>
              <a:t>Task</a:t>
            </a:r>
            <a:r>
              <a:rPr lang="uk-UA" b="1" dirty="0">
                <a:solidFill>
                  <a:prstClr val="black"/>
                </a:solidFill>
                <a:latin typeface="Arial" charset="0"/>
              </a:rPr>
              <a:t>: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Тестування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BlueMail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altLang="en-US" b="1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prstClr val="black"/>
                </a:solidFill>
                <a:latin typeface="Arial" charset="0"/>
              </a:rPr>
              <a:t>UI Testing Procedure</a:t>
            </a:r>
            <a:r>
              <a:rPr lang="uk-UA" b="1" dirty="0">
                <a:solidFill>
                  <a:prstClr val="black"/>
                </a:solidFill>
                <a:latin typeface="Arial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uk-UA" sz="1800" dirty="0">
                <a:solidFill>
                  <a:prstClr val="black"/>
                </a:solidFill>
                <a:latin typeface="Arial" charset="0"/>
              </a:rPr>
              <a:t>Перевірити вигляд вікна: всі елементи</a:t>
            </a:r>
            <a:r>
              <a:rPr lang="en-US" sz="1800" dirty="0">
                <a:solidFill>
                  <a:prstClr val="black"/>
                </a:solidFill>
                <a:latin typeface="Arial" charset="0"/>
              </a:rPr>
              <a:t> UI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sz="1800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Defect:</a:t>
            </a:r>
            <a:r>
              <a:rPr lang="ru-RU" sz="1800" dirty="0">
                <a:solidFill>
                  <a:prstClr val="black"/>
                </a:solidFill>
                <a:latin typeface="Arial" charset="0"/>
              </a:rPr>
              <a:t>у </a:t>
            </a:r>
            <a:r>
              <a:rPr lang="ru-RU" sz="1800" dirty="0" err="1">
                <a:solidFill>
                  <a:prstClr val="black"/>
                </a:solidFill>
                <a:latin typeface="Arial" charset="0"/>
              </a:rPr>
              <a:t>вкладц</a:t>
            </a:r>
            <a:r>
              <a:rPr lang="uk-UA" sz="1800" dirty="0">
                <a:solidFill>
                  <a:prstClr val="black"/>
                </a:solidFill>
                <a:latin typeface="Arial" charset="0"/>
              </a:rPr>
              <a:t>і</a:t>
            </a:r>
            <a:r>
              <a:rPr lang="ru-RU" sz="1800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Arial" charset="0"/>
              </a:rPr>
              <a:t>“</a:t>
            </a:r>
            <a:r>
              <a:rPr lang="ru-RU" sz="1800" dirty="0">
                <a:solidFill>
                  <a:prstClr val="black"/>
                </a:solidFill>
                <a:latin typeface="Arial" charset="0"/>
              </a:rPr>
              <a:t>Основные Настройки</a:t>
            </a:r>
            <a:r>
              <a:rPr lang="en-US" sz="1800" dirty="0">
                <a:solidFill>
                  <a:prstClr val="black"/>
                </a:solidFill>
                <a:latin typeface="Arial" charset="0"/>
              </a:rPr>
              <a:t>”</a:t>
            </a:r>
            <a:r>
              <a:rPr lang="ru-RU" sz="1800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uk-UA" sz="1800" dirty="0">
                <a:solidFill>
                  <a:prstClr val="black"/>
                </a:solidFill>
                <a:latin typeface="Arial" charset="0"/>
              </a:rPr>
              <a:t> у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sz="1800" dirty="0">
                <a:solidFill>
                  <a:prstClr val="black"/>
                </a:solidFill>
                <a:latin typeface="Arial" charset="0"/>
              </a:rPr>
              <a:t>пункті </a:t>
            </a:r>
            <a:r>
              <a:rPr lang="en-US" sz="1800" dirty="0">
                <a:solidFill>
                  <a:prstClr val="black"/>
                </a:solidFill>
                <a:latin typeface="Arial" charset="0"/>
              </a:rPr>
              <a:t>“</a:t>
            </a:r>
            <a:r>
              <a:rPr lang="ru-RU" sz="1800" dirty="0">
                <a:solidFill>
                  <a:prstClr val="black"/>
                </a:solidFill>
                <a:latin typeface="Arial" charset="0"/>
              </a:rPr>
              <a:t>Син</a:t>
            </a:r>
            <a:r>
              <a:rPr lang="uk-UA" sz="1800" dirty="0" err="1">
                <a:solidFill>
                  <a:prstClr val="black"/>
                </a:solidFill>
                <a:latin typeface="Arial" charset="0"/>
              </a:rPr>
              <a:t>хронизация</a:t>
            </a:r>
            <a:r>
              <a:rPr lang="en-US" sz="1800" dirty="0">
                <a:solidFill>
                  <a:prstClr val="black"/>
                </a:solidFill>
                <a:latin typeface="Arial" charset="0"/>
              </a:rPr>
              <a:t>”</a:t>
            </a:r>
            <a:r>
              <a:rPr lang="uk-UA" sz="1800" dirty="0">
                <a:solidFill>
                  <a:prstClr val="black"/>
                </a:solidFill>
                <a:latin typeface="Arial" charset="0"/>
              </a:rPr>
              <a:t> текст накладається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sz="1800" dirty="0">
                <a:solidFill>
                  <a:prstClr val="black"/>
                </a:solidFill>
                <a:latin typeface="Arial" charset="0"/>
              </a:rPr>
              <a:t>один на </a:t>
            </a:r>
            <a:r>
              <a:rPr lang="uk-UA" sz="1800" dirty="0" err="1">
                <a:solidFill>
                  <a:prstClr val="black"/>
                </a:solidFill>
                <a:latin typeface="Arial" charset="0"/>
              </a:rPr>
              <a:t>одного,що</a:t>
            </a:r>
            <a:r>
              <a:rPr lang="uk-UA" sz="1800" dirty="0">
                <a:solidFill>
                  <a:prstClr val="black"/>
                </a:solidFill>
                <a:latin typeface="Arial" charset="0"/>
              </a:rPr>
              <a:t> робить його нечитабельним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B99C8F-2DBF-41A9-B1EB-18D4EFA2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75" y="1431235"/>
            <a:ext cx="5910770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F37D1-75BB-45A7-8F1A-426FAF94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86409"/>
          </a:xfrm>
        </p:spPr>
        <p:txBody>
          <a:bodyPr>
            <a:normAutofit fontScale="90000"/>
          </a:bodyPr>
          <a:lstStyle/>
          <a:p>
            <a:r>
              <a:rPr lang="en-US" dirty="0">
                <a:gradFill>
                  <a:gsLst>
                    <a:gs pos="0">
                      <a:prstClr val="black"/>
                    </a:gs>
                    <a:gs pos="4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212745">
                        <a:alpha val="65000"/>
                      </a:srgbClr>
                    </a:gs>
                  </a:gsLst>
                  <a:lin ang="5400000" scaled="0"/>
                </a:gradFill>
              </a:rPr>
              <a:t>Non-functional testing: Performance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62F26-01C7-4249-A05C-0FD5E950F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55375"/>
            <a:ext cx="10018713" cy="5035826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  <a:latin typeface="Arial" charset="0"/>
              </a:rPr>
              <a:t>Task</a:t>
            </a:r>
            <a:r>
              <a:rPr lang="uk-UA" b="1" dirty="0">
                <a:solidFill>
                  <a:prstClr val="black"/>
                </a:solidFill>
                <a:latin typeface="Arial" charset="0"/>
              </a:rPr>
              <a:t>:</a:t>
            </a:r>
            <a:r>
              <a:rPr lang="en-US" b="1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Як користувач, я хочу щоб система реагувала менш ніж 10 секунд після натискання кнопки ‘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Delete</a:t>
            </a:r>
            <a:r>
              <a:rPr lang="ru-RU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all </a:t>
            </a:r>
            <a:r>
              <a:rPr lang="ru-RU" dirty="0">
                <a:solidFill>
                  <a:prstClr val="black"/>
                </a:solidFill>
                <a:latin typeface="Arial" charset="0"/>
              </a:rPr>
              <a:t>Спам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'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у вікні 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‘</a:t>
            </a:r>
            <a:r>
              <a:rPr lang="ru-RU" dirty="0">
                <a:solidFill>
                  <a:prstClr val="black"/>
                </a:solidFill>
                <a:latin typeface="Arial" charset="0"/>
              </a:rPr>
              <a:t>Спам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‘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 при </a:t>
            </a:r>
            <a:r>
              <a:rPr lang="ru-RU" dirty="0" err="1">
                <a:solidFill>
                  <a:prstClr val="black"/>
                </a:solidFill>
                <a:latin typeface="Arial" charset="0"/>
              </a:rPr>
              <a:t>видаленн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і спаму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Performance Testing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Процедура: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1. Запустити програму 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“</a:t>
            </a:r>
            <a:r>
              <a:rPr lang="en-US" dirty="0" err="1">
                <a:solidFill>
                  <a:prstClr val="black"/>
                </a:solidFill>
                <a:latin typeface="Arial" charset="0"/>
              </a:rPr>
              <a:t>BlueMail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”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2.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Введіть допустимі значення для зареєстрованого користувача в "Електронна пошта", "пароль" полів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.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Натисніть на кнопку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. 'Вхід'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4. На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головній сторінці перейти у категорію Спам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5. Натисніть кнопку ‘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Delete all </a:t>
            </a:r>
            <a:r>
              <a:rPr lang="ru-RU" dirty="0">
                <a:solidFill>
                  <a:prstClr val="black"/>
                </a:solidFill>
                <a:latin typeface="Arial" charset="0"/>
              </a:rPr>
              <a:t>Спам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'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у вікні 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‘</a:t>
            </a:r>
            <a:r>
              <a:rPr lang="ru-RU" dirty="0">
                <a:solidFill>
                  <a:prstClr val="black"/>
                </a:solidFill>
                <a:latin typeface="Arial" charset="0"/>
              </a:rPr>
              <a:t>Спам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‘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 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.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Вимірювання проводити в секундах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b="1" dirty="0">
                <a:solidFill>
                  <a:prstClr val="black"/>
                </a:solidFill>
                <a:latin typeface="Arial" charset="0"/>
              </a:rPr>
              <a:t>Очікуваний результат: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Система </a:t>
            </a:r>
            <a:r>
              <a:rPr lang="uk-UA">
                <a:solidFill>
                  <a:prstClr val="black"/>
                </a:solidFill>
                <a:latin typeface="Arial" charset="0"/>
              </a:rPr>
              <a:t>реагує не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менш ніж 10 </a:t>
            </a:r>
            <a:r>
              <a:rPr lang="uk-UA" dirty="0" err="1">
                <a:solidFill>
                  <a:prstClr val="black"/>
                </a:solidFill>
                <a:latin typeface="Arial" charset="0"/>
              </a:rPr>
              <a:t>сек</a:t>
            </a:r>
            <a:endParaRPr lang="uk-UA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uk-UA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dirty="0">
                <a:solidFill>
                  <a:prstClr val="black"/>
                </a:solidFill>
                <a:latin typeface="Arial" charset="0"/>
              </a:rPr>
              <a:t>Результат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:</a:t>
            </a:r>
            <a:r>
              <a:rPr lang="ru-RU" dirty="0">
                <a:solidFill>
                  <a:prstClr val="black"/>
                </a:solidFill>
                <a:latin typeface="Arial" charset="0"/>
              </a:rPr>
              <a:t> 4 </a:t>
            </a:r>
            <a:r>
              <a:rPr lang="ru-RU" dirty="0" err="1">
                <a:solidFill>
                  <a:prstClr val="black"/>
                </a:solidFill>
                <a:latin typeface="Arial" charset="0"/>
              </a:rPr>
              <a:t>секунди</a:t>
            </a:r>
            <a:endParaRPr lang="ru-RU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solidFill>
                <a:prstClr val="black"/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>
                <a:solidFill>
                  <a:prstClr val="black"/>
                </a:solidFill>
                <a:latin typeface="Arial" charset="0"/>
              </a:rPr>
              <a:t>Status:pass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7005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20AB9-C2B3-498A-9DCC-E56C01A9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</a:t>
            </a:r>
            <a:r>
              <a:rPr lang="en-US" dirty="0" err="1"/>
              <a:t>testing:Load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E9798-C3ED-4C50-B658-EF020867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48139"/>
            <a:ext cx="10018713" cy="4943061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  <a:latin typeface="Arial" charset="0"/>
              </a:rPr>
              <a:t>Task</a:t>
            </a:r>
            <a:r>
              <a:rPr lang="uk-UA" b="1" dirty="0">
                <a:solidFill>
                  <a:prstClr val="black"/>
                </a:solidFill>
                <a:latin typeface="Arial" charset="0"/>
              </a:rPr>
              <a:t>: </a:t>
            </a:r>
            <a:r>
              <a:rPr lang="uk-UA" dirty="0">
                <a:solidFill>
                  <a:prstClr val="black"/>
                </a:solidFill>
                <a:latin typeface="Arial" charset="0"/>
              </a:rPr>
              <a:t>Система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повинна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підтримувати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роботу 500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користувачів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одночасно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Load Testing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Процедура: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Відкрийте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програму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BlueMail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”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Введіть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допустимі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значення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для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зареєстрованого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користувача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 "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Електронна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пошта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", "пароль"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Натисніть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на кнопку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Вхід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"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Натисніть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кнопку ‘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 in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'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Повторіть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кроки 1-4 500 раз (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виконано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за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допомогою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програми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JMeter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Очікуваний</a:t>
            </a:r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результат: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500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користувачів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можуть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працювати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одночасно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Status:pass</a:t>
            </a:r>
            <a:endParaRPr lang="uk-UA" altLang="en-US" b="1" dirty="0">
              <a:solidFill>
                <a:prstClr val="black"/>
              </a:solidFill>
              <a:latin typeface="Arial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24317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289</TotalTime>
  <Words>966</Words>
  <Application>Microsoft Office PowerPoint</Application>
  <PresentationFormat>Широкоэкранный</PresentationFormat>
  <Paragraphs>175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Corbel</vt:lpstr>
      <vt:lpstr>Open Sans</vt:lpstr>
      <vt:lpstr>Segoe UI</vt:lpstr>
      <vt:lpstr>Trebuchet MS</vt:lpstr>
      <vt:lpstr>Verdana</vt:lpstr>
      <vt:lpstr>Параллакс</vt:lpstr>
      <vt:lpstr>Blue Mail – Email app </vt:lpstr>
      <vt:lpstr>План</vt:lpstr>
      <vt:lpstr>Димове тестування (Smoke Testing)</vt:lpstr>
      <vt:lpstr>Димове тестування (Smoke Testing)</vt:lpstr>
      <vt:lpstr>Functional testing  </vt:lpstr>
      <vt:lpstr>Functional testing  </vt:lpstr>
      <vt:lpstr>Non-functional testing: UI</vt:lpstr>
      <vt:lpstr>Non-functional testing: Performance</vt:lpstr>
      <vt:lpstr>Non-functional testing:Load</vt:lpstr>
      <vt:lpstr>Non-functional testing: Stress</vt:lpstr>
      <vt:lpstr>Localization</vt:lpstr>
      <vt:lpstr>Internationalization</vt:lpstr>
      <vt:lpstr>Positive</vt:lpstr>
      <vt:lpstr>Negativе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Mail - Email &amp; Calendar App</dc:title>
  <dc:creator>Dubovskii</dc:creator>
  <cp:lastModifiedBy>Dubovskii</cp:lastModifiedBy>
  <cp:revision>14</cp:revision>
  <dcterms:created xsi:type="dcterms:W3CDTF">2019-04-11T08:03:09Z</dcterms:created>
  <dcterms:modified xsi:type="dcterms:W3CDTF">2019-05-15T08:03:37Z</dcterms:modified>
</cp:coreProperties>
</file>