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405" r:id="rId2"/>
    <p:sldId id="408" r:id="rId3"/>
    <p:sldId id="428" r:id="rId4"/>
    <p:sldId id="435" r:id="rId5"/>
    <p:sldId id="436" r:id="rId6"/>
    <p:sldId id="434" r:id="rId7"/>
    <p:sldId id="438" r:id="rId8"/>
    <p:sldId id="429" r:id="rId9"/>
    <p:sldId id="450" r:id="rId10"/>
    <p:sldId id="444" r:id="rId11"/>
    <p:sldId id="447" r:id="rId12"/>
    <p:sldId id="451" r:id="rId13"/>
    <p:sldId id="452" r:id="rId14"/>
    <p:sldId id="453" r:id="rId15"/>
    <p:sldId id="454" r:id="rId16"/>
    <p:sldId id="442" r:id="rId17"/>
    <p:sldId id="439" r:id="rId18"/>
    <p:sldId id="441" r:id="rId19"/>
    <p:sldId id="430" r:id="rId20"/>
    <p:sldId id="455" r:id="rId21"/>
    <p:sldId id="456" r:id="rId22"/>
    <p:sldId id="457" r:id="rId23"/>
    <p:sldId id="458" r:id="rId24"/>
    <p:sldId id="460" r:id="rId25"/>
    <p:sldId id="459" r:id="rId26"/>
    <p:sldId id="461" r:id="rId27"/>
    <p:sldId id="462" r:id="rId28"/>
    <p:sldId id="463" r:id="rId29"/>
    <p:sldId id="4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BCA"/>
    <a:srgbClr val="81A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6" autoAdjust="0"/>
    <p:restoredTop sz="78527" autoAdjust="0"/>
  </p:normalViewPr>
  <p:slideViewPr>
    <p:cSldViewPr showGuides="1">
      <p:cViewPr varScale="1">
        <p:scale>
          <a:sx n="68" d="100"/>
          <a:sy n="68" d="100"/>
        </p:scale>
        <p:origin x="2131" y="53"/>
      </p:cViewPr>
      <p:guideLst>
        <p:guide orient="horz" pos="4319"/>
        <p:guide pos="5759"/>
      </p:guideLst>
    </p:cSldViewPr>
  </p:slideViewPr>
  <p:notesTextViewPr>
    <p:cViewPr>
      <p:scale>
        <a:sx n="75" d="100"/>
        <a:sy n="75" d="100"/>
      </p:scale>
      <p:origin x="0" y="-111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DBFA-1D10-44E2-BF5D-F15D34BBFBF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32DE1-C319-49A5-B199-A73EA8C88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依赖：当依赖的上游节点正常触发时，本节点才可以进行；当上游节点异常触发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跳过触发时，本节点直接跳过，并向下游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依赖：上游节点可以无论什么触发模式，本节点依旧执行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4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0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三大块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数据入库</a:t>
            </a:r>
            <a:endParaRPr kumimoji="1" lang="en-US" altLang="zh-Hans" dirty="0"/>
          </a:p>
          <a:p>
            <a:r>
              <a:rPr kumimoji="1" lang="zh-Hans" altLang="en-US" dirty="0"/>
              <a:t>用户模型</a:t>
            </a:r>
            <a:endParaRPr kumimoji="1" lang="en-US" altLang="zh-Hans" dirty="0"/>
          </a:p>
          <a:p>
            <a:r>
              <a:rPr kumimoji="1" lang="zh-Hans" altLang="en-US" dirty="0"/>
              <a:t>召回队列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CN" altLang="en-US" dirty="0"/>
              <a:t>其中，资源池这块内容，主要是内容整理模块，内容包括第三方内容、百家号内容、爬虫爬取内容等，首先会经过机器评估，打分搞得直接入库，打分低的直接过滤，打分一般的给人审核，完事后面会经过</a:t>
            </a:r>
            <a:r>
              <a:rPr kumimoji="1" lang="en-US" altLang="zh-CN" dirty="0"/>
              <a:t>NLP</a:t>
            </a:r>
            <a:r>
              <a:rPr kumimoji="1" lang="zh-CN" altLang="en-US" dirty="0"/>
              <a:t>进行打标签，包括一二级分类、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等内容，完事传给</a:t>
            </a:r>
            <a:r>
              <a:rPr kumimoji="1" lang="en-US" altLang="zh-CN" dirty="0"/>
              <a:t>DC</a:t>
            </a:r>
            <a:r>
              <a:rPr kumimoji="1" lang="zh-CN" altLang="en-US" dirty="0"/>
              <a:t>模块，然后给</a:t>
            </a:r>
            <a:r>
              <a:rPr kumimoji="1" lang="en-US" altLang="zh-CN" dirty="0"/>
              <a:t>AL2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AL2</a:t>
            </a:r>
            <a:r>
              <a:rPr kumimoji="1" lang="zh-CN" altLang="en-US" dirty="0"/>
              <a:t>可以简单理解为物品画像模块，其囊括了物品及所有信息资源（内容、标签、一二级分类、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等），然后</a:t>
            </a:r>
            <a:r>
              <a:rPr kumimoji="1" lang="en-US" altLang="zh-CN" dirty="0"/>
              <a:t>AL2</a:t>
            </a:r>
            <a:r>
              <a:rPr kumimoji="1" lang="zh-CN" altLang="en-US" dirty="0"/>
              <a:t>分别灌库到 </a:t>
            </a:r>
            <a:r>
              <a:rPr kumimoji="1" lang="en-US" altLang="zh-CN" dirty="0"/>
              <a:t>URS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GCMS</a:t>
            </a:r>
            <a:r>
              <a:rPr kumimoji="1" lang="zh-CN" altLang="en-US" dirty="0"/>
              <a:t> 中，其中</a:t>
            </a:r>
            <a:r>
              <a:rPr kumimoji="1" lang="en-US" altLang="zh-CN" dirty="0"/>
              <a:t> URS </a:t>
            </a:r>
            <a:r>
              <a:rPr kumimoji="1" lang="zh-CN" altLang="en-US" dirty="0"/>
              <a:t>就是正排索引，以文章 </a:t>
            </a:r>
            <a:r>
              <a:rPr kumimoji="1" lang="en-US" altLang="zh-CN" dirty="0" err="1"/>
              <a:t>nid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value </a:t>
            </a:r>
            <a:r>
              <a:rPr kumimoji="1" lang="zh-CN" altLang="en-US" dirty="0"/>
              <a:t>包含了 一二级分类、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、内容、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等等；而</a:t>
            </a:r>
            <a:r>
              <a:rPr kumimoji="1" lang="en-US" altLang="zh-CN" dirty="0"/>
              <a:t>GCMS</a:t>
            </a:r>
            <a:r>
              <a:rPr kumimoji="1" lang="zh-CN" altLang="en-US" dirty="0"/>
              <a:t>就是（统一正排服务）正排模块，以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、一二级分类、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等作为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对应</a:t>
            </a:r>
            <a:r>
              <a:rPr kumimoji="1" lang="en-US" altLang="zh-CN" dirty="0" err="1"/>
              <a:t>nid</a:t>
            </a:r>
            <a:r>
              <a:rPr kumimoji="1" lang="zh-CN" altLang="en-US" dirty="0"/>
              <a:t>内容。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内容模型：以内容唯一标示为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内容多维度信息为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再看 </a:t>
            </a:r>
            <a:r>
              <a:rPr kumimoji="1" lang="en-US" altLang="zh-CN" dirty="0" err="1"/>
              <a:t>searchbox</a:t>
            </a:r>
            <a:r>
              <a:rPr kumimoji="1" lang="en-US" altLang="zh-CN" dirty="0"/>
              <a:t> </a:t>
            </a:r>
            <a:r>
              <a:rPr kumimoji="1" lang="zh-CN" altLang="en-US" dirty="0"/>
              <a:t>到 </a:t>
            </a:r>
            <a:r>
              <a:rPr kumimoji="1" lang="en-US" altLang="zh-CN" dirty="0"/>
              <a:t>RDC </a:t>
            </a:r>
            <a:r>
              <a:rPr kumimoji="1" lang="zh-CN" altLang="en-US" dirty="0"/>
              <a:t>模块，其中 </a:t>
            </a:r>
            <a:r>
              <a:rPr kumimoji="1" lang="en-US" altLang="zh-CN" dirty="0"/>
              <a:t>RDC </a:t>
            </a:r>
            <a:r>
              <a:rPr kumimoji="1" lang="zh-CN" altLang="en-US" dirty="0"/>
              <a:t>是日志模块，保存用户的各种行为日志，然后分在线更新和离线更新两种渠道传入</a:t>
            </a:r>
            <a:r>
              <a:rPr kumimoji="1" lang="en-US" altLang="zh-CN" dirty="0"/>
              <a:t>AL4</a:t>
            </a:r>
            <a:r>
              <a:rPr kumimoji="1" lang="zh-CN" altLang="en-US" dirty="0"/>
              <a:t>也就是用户模型中，其中在线更新主要用于更新一些经常变动的信息，如近三天的用户浏览历史等，而传入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的日志往往是不经常更新的内容（如登录地点、手机型号等），最后两者汇总到</a:t>
            </a:r>
            <a:r>
              <a:rPr kumimoji="1" lang="en-US" altLang="zh-CN" dirty="0"/>
              <a:t>AL4</a:t>
            </a:r>
            <a:r>
              <a:rPr kumimoji="1" lang="zh-CN" altLang="en-US" dirty="0"/>
              <a:t>用户模型中，将用户模型进行入库，可以是</a:t>
            </a:r>
            <a:r>
              <a:rPr kumimoji="1" lang="en-US" altLang="zh-CN" dirty="0" err="1"/>
              <a:t>mola</a:t>
            </a:r>
            <a:r>
              <a:rPr kumimoji="1" lang="zh-CN" altLang="en-US" dirty="0"/>
              <a:t>或者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，而后从数据库到</a:t>
            </a:r>
            <a:r>
              <a:rPr kumimoji="1" lang="en-US" altLang="zh-CN" dirty="0"/>
              <a:t>UMS</a:t>
            </a:r>
            <a:r>
              <a:rPr kumimoji="1" lang="zh-CN" altLang="en-US" dirty="0"/>
              <a:t>是相当于提供了一个用户画像接口，</a:t>
            </a:r>
            <a:r>
              <a:rPr kumimoji="1" lang="en-US" altLang="zh-CN" dirty="0"/>
              <a:t>UMS</a:t>
            </a:r>
            <a:r>
              <a:rPr kumimoji="1" lang="zh-CN" altLang="en-US" dirty="0"/>
              <a:t>得到各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 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value </a:t>
            </a:r>
            <a:r>
              <a:rPr kumimoji="1" lang="zh-CN" altLang="en-US" dirty="0"/>
              <a:t>可以是一二级分类、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等信息；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再来看右边队列，其中 </a:t>
            </a:r>
            <a:r>
              <a:rPr kumimoji="1" lang="en-US" altLang="zh-CN" dirty="0"/>
              <a:t>GRF </a:t>
            </a:r>
            <a:r>
              <a:rPr kumimoji="1" lang="zh-CN" altLang="en-US" dirty="0"/>
              <a:t>主要用于容灾，</a:t>
            </a:r>
            <a:r>
              <a:rPr kumimoji="1" lang="en-US" altLang="zh-CN" dirty="0"/>
              <a:t>GR</a:t>
            </a:r>
            <a:r>
              <a:rPr kumimoji="1" lang="zh-CN" altLang="en-US" dirty="0"/>
              <a:t> 模块以及</a:t>
            </a:r>
            <a:r>
              <a:rPr kumimoji="1" lang="en-US" altLang="zh-CN" dirty="0"/>
              <a:t> GRC </a:t>
            </a:r>
            <a:r>
              <a:rPr kumimoji="1" lang="zh-CN" altLang="en-US" dirty="0"/>
              <a:t>模块，其中 </a:t>
            </a:r>
            <a:r>
              <a:rPr kumimoji="1" lang="en-US" altLang="zh-CN" dirty="0"/>
              <a:t>CR</a:t>
            </a:r>
            <a:r>
              <a:rPr kumimoji="1" lang="zh-CN" altLang="en-US" dirty="0"/>
              <a:t> 模块负责识别</a:t>
            </a:r>
            <a:r>
              <a:rPr kumimoji="1" lang="en-US" altLang="zh-CN" dirty="0" err="1"/>
              <a:t>searchbox</a:t>
            </a:r>
            <a:r>
              <a:rPr kumimoji="1" lang="en-US" altLang="zh-CN" dirty="0"/>
              <a:t> </a:t>
            </a:r>
            <a:r>
              <a:rPr kumimoji="1" lang="zh-CN" altLang="en-US" dirty="0"/>
              <a:t>参数， </a:t>
            </a:r>
            <a:r>
              <a:rPr kumimoji="1" lang="en-US" altLang="zh-CN" dirty="0"/>
              <a:t>GRC </a:t>
            </a:r>
            <a:r>
              <a:rPr kumimoji="1" lang="zh-CN" altLang="en-US" dirty="0"/>
              <a:t>模块主要做精排（也就是各队列对到</a:t>
            </a:r>
            <a:r>
              <a:rPr kumimoji="1" lang="en-US" altLang="zh-CN" dirty="0"/>
              <a:t> GRC </a:t>
            </a:r>
            <a:r>
              <a:rPr kumimoji="1" lang="zh-CN" altLang="en-US" dirty="0"/>
              <a:t>之后，在 </a:t>
            </a:r>
            <a:r>
              <a:rPr kumimoji="1" lang="en-US" altLang="zh-CN" dirty="0"/>
              <a:t>GRC </a:t>
            </a:r>
            <a:r>
              <a:rPr kumimoji="1" lang="zh-CN" altLang="en-US" dirty="0"/>
              <a:t>模块进行精排），完事下面就是各种队列，以垂类队列为例，其中包含</a:t>
            </a:r>
            <a:r>
              <a:rPr kumimoji="1" lang="en-US" altLang="zh-CN" dirty="0"/>
              <a:t>CB</a:t>
            </a:r>
            <a:r>
              <a:rPr kumimoji="1" lang="zh-CN" altLang="en-US" dirty="0"/>
              <a:t>召回，</a:t>
            </a:r>
            <a:r>
              <a:rPr kumimoji="1" lang="en-US" altLang="zh-CN" dirty="0"/>
              <a:t>CF</a:t>
            </a:r>
            <a:r>
              <a:rPr kumimoji="1" lang="zh-CN" altLang="en-US" dirty="0"/>
              <a:t>召回以及字典召回，其中</a:t>
            </a:r>
            <a:r>
              <a:rPr kumimoji="1" lang="en-US" altLang="zh-CN" dirty="0"/>
              <a:t>CB</a:t>
            </a:r>
            <a:r>
              <a:rPr kumimoji="1" lang="zh-CN" altLang="en-US" dirty="0"/>
              <a:t>召回主要是基于</a:t>
            </a:r>
            <a:r>
              <a:rPr kumimoji="1" lang="en-US" altLang="zh-CN" dirty="0"/>
              <a:t> attention</a:t>
            </a:r>
            <a:r>
              <a:rPr kumimoji="1" lang="zh-CN" altLang="en-US" dirty="0"/>
              <a:t>（是显式召回），</a:t>
            </a:r>
            <a:r>
              <a:rPr kumimoji="1" lang="en-US" altLang="zh-CN" dirty="0"/>
              <a:t>CF</a:t>
            </a:r>
            <a:r>
              <a:rPr kumimoji="1" lang="zh-CN" altLang="en-US" dirty="0"/>
              <a:t> 召回走协同过滤那一套，可以进一步细分为 </a:t>
            </a:r>
            <a:r>
              <a:rPr kumimoji="1" lang="en-US" altLang="zh-CN" dirty="0" err="1"/>
              <a:t>UserCF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ItemCF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CF</a:t>
            </a:r>
            <a:r>
              <a:rPr kumimoji="1" lang="zh-CN" altLang="en-US" dirty="0"/>
              <a:t>召回属于隐式召回），而字典召回也是显式召回，字典召回没什么策略在里面，不需要什么触发项（</a:t>
            </a:r>
            <a:r>
              <a:rPr kumimoji="1" lang="en-US" altLang="zh-CN" dirty="0" err="1"/>
              <a:t>ItemCF</a:t>
            </a:r>
            <a:r>
              <a:rPr kumimoji="1" lang="zh-CN" altLang="en-US" dirty="0"/>
              <a:t>需要用户离线行为序列作为触发，</a:t>
            </a:r>
            <a:r>
              <a:rPr kumimoji="1" lang="en-US" altLang="zh-CN" dirty="0"/>
              <a:t>CB</a:t>
            </a:r>
            <a:r>
              <a:rPr kumimoji="1" lang="zh-CN" altLang="en-US" dirty="0"/>
              <a:t>需要用户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做触发，</a:t>
            </a:r>
            <a:r>
              <a:rPr kumimoji="1" lang="en-US" altLang="zh-CN" dirty="0" err="1"/>
              <a:t>UserCF</a:t>
            </a:r>
            <a:r>
              <a:rPr kumimoji="1" lang="zh-CN" altLang="en-US" dirty="0"/>
              <a:t>需要近似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做触发），字典召回就是直接给用户一系列</a:t>
            </a:r>
            <a:r>
              <a:rPr kumimoji="1" lang="en-US" altLang="zh-CN" dirty="0" err="1"/>
              <a:t>nid</a:t>
            </a:r>
            <a:r>
              <a:rPr kumimoji="1" lang="zh-CN" altLang="en-US" dirty="0"/>
              <a:t>内容（里面可以是一些优质内容、热点内容等），无需触发直接召回；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AL2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内容模型，通过抓取端获得的数据对内容进行文档分类、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提取（推荐系统）、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计算（文档主题）、文档权重、频道的优质识别。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AL4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在线用户模型，通过日志流实时获取用户交互行为，产出用户对兴趣点、一二级分类等的偏好情况。当前应用于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流分发、视频、图集等队列和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的召回、排序、过滤等。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grf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grc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可以整体看做一块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基本功能是融合、排序、去重、过滤、干预、小流量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grf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上移。主要负责容灾、补召回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grc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下移，主要负责多队列融合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based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基于内容模型和用户模型的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召回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al2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主要是对内容进行理解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理解的结果就是打上各种属性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nid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</a:t>
            </a:r>
            <a:endParaRPr lang="en-US" altLang="zh-Han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Han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nid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兴趣点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一级分类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二级分类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zh-Han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实时日志数据中心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代码层面 西番的</a:t>
            </a:r>
            <a:r>
              <a:rPr kumimoji="1" lang="en-US" altLang="zh-Hans" dirty="0"/>
              <a:t>CB</a:t>
            </a:r>
            <a:r>
              <a:rPr kumimoji="1" lang="zh-Hans" altLang="en-US" dirty="0"/>
              <a:t>队列主要涉及了哪些模块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简单说一下</a:t>
            </a:r>
            <a:r>
              <a:rPr kumimoji="1" lang="en-US" altLang="zh-Hans" dirty="0"/>
              <a:t>fork</a:t>
            </a:r>
            <a:r>
              <a:rPr kumimoji="1" lang="zh-Hans" altLang="en-US" dirty="0"/>
              <a:t>框架</a:t>
            </a:r>
            <a:endParaRPr kumimoji="1"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Hans" dirty="0"/>
              <a:t>1.</a:t>
            </a:r>
            <a:r>
              <a:rPr kumimoji="1" lang="zh-Hans" altLang="en-US" dirty="0"/>
              <a:t>引入处理流程</a:t>
            </a:r>
            <a:endParaRPr kumimoji="1"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流程配置，引入各种算子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每个算子对应一个虚拟的</a:t>
            </a:r>
            <a:r>
              <a:rPr kumimoji="1" lang="en-US" altLang="zh-Hans" dirty="0"/>
              <a:t>handler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每个</a:t>
            </a:r>
            <a:r>
              <a:rPr kumimoji="1" lang="en-US" altLang="zh-Hans" dirty="0"/>
              <a:t>handler</a:t>
            </a:r>
            <a:r>
              <a:rPr kumimoji="1" lang="zh-Hans" altLang="en-US" dirty="0"/>
              <a:t>通过</a:t>
            </a:r>
            <a:r>
              <a:rPr kumimoji="1" lang="en-US" altLang="zh-Hans" dirty="0"/>
              <a:t>fork</a:t>
            </a:r>
            <a:r>
              <a:rPr kumimoji="1" lang="zh-Hans" altLang="en-US" dirty="0"/>
              <a:t>框架的注册，对应到具体的实现类</a:t>
            </a:r>
            <a:endParaRPr kumimoji="1"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s" altLang="en-US" dirty="0"/>
              <a:t>类里包含</a:t>
            </a:r>
            <a:r>
              <a:rPr kumimoji="1" lang="en-US" altLang="zh-Hans" dirty="0"/>
              <a:t>process</a:t>
            </a:r>
            <a:r>
              <a:rPr kumimoji="1" lang="zh-Hans" altLang="en-US" dirty="0"/>
              <a:t>函数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32DE1-C319-49A5-B199-A73EA8C881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492375"/>
            <a:ext cx="7848600" cy="10810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81075"/>
            <a:ext cx="26082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44913" y="3573463"/>
            <a:ext cx="827087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0" y="3573463"/>
            <a:ext cx="827088" cy="1524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685800" y="2492374"/>
            <a:ext cx="7848600" cy="10847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74722"/>
            <a:ext cx="8534400" cy="617974"/>
          </a:xfrm>
        </p:spPr>
        <p:txBody>
          <a:bodyPr>
            <a:noAutofit/>
          </a:bodyPr>
          <a:lstStyle>
            <a:lvl1pPr>
              <a:defRPr sz="35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4704"/>
            <a:ext cx="8534400" cy="5472608"/>
          </a:xfrm>
        </p:spPr>
        <p:txBody>
          <a:bodyPr/>
          <a:lstStyle>
            <a:lvl1pPr>
              <a:buClr>
                <a:srgbClr val="0000FF"/>
              </a:buCl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000FF"/>
              </a:buCl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0000FF"/>
              </a:buCl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buClr>
                <a:srgbClr val="0000FF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buClr>
                <a:srgbClr val="0000FF"/>
              </a:buClr>
              <a:defRPr>
                <a:latin typeface="微软雅黑" pitchFamily="34" charset="-122"/>
                <a:ea typeface="微软雅黑" pitchFamily="34" charset="-122"/>
              </a:defRPr>
            </a:lvl5pPr>
            <a:lvl6pPr>
              <a:buClr>
                <a:srgbClr val="0000FF"/>
              </a:buClr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91680" y="70520"/>
            <a:ext cx="5688632" cy="6221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96" y="6309320"/>
            <a:ext cx="152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CB1B-3F93-44B7-A45B-6D832FF723C5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873E-BAEE-406B-8262-6B6E8BF8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jyz-mco-feedcms0.bjyz.baidu.com:8090/sa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baidu.com/pages/viewpage.action?pageId=304748805" TargetMode="External"/><Relationship Id="rId5" Type="http://schemas.openxmlformats.org/officeDocument/2006/relationships/hyperlink" Target="http://ftrace.baidu.com/" TargetMode="External"/><Relationship Id="rId4" Type="http://schemas.openxmlformats.org/officeDocument/2006/relationships/hyperlink" Target="http://wiki.baidu.com/pages/viewpage.action?pageId=54179846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496916139" TargetMode="External"/><Relationship Id="rId2" Type="http://schemas.openxmlformats.org/officeDocument/2006/relationships/hyperlink" Target="http://shangyang.baidu-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s.baidu.com:808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ia.baidu.com/p/fee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baidu.com/pages/viewpage.action?pageId=165896860" TargetMode="External"/><Relationship Id="rId5" Type="http://schemas.openxmlformats.org/officeDocument/2006/relationships/hyperlink" Target="http://gaia.baidu.com/" TargetMode="External"/><Relationship Id="rId4" Type="http://schemas.openxmlformats.org/officeDocument/2006/relationships/hyperlink" Target="http://wiki.baidu.com/pages/viewpage.action?pageId=17393712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mola.baidu.com/index.php?r=toolbox/calcul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sole.mola.baidu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sz="2800" dirty="0">
                <a:solidFill>
                  <a:schemeClr val="tx1"/>
                </a:solidFill>
              </a:rPr>
              <a:t>邱光辉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  <a:r>
              <a:rPr lang="en-US" altLang="zh-Han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Han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新人串讲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1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8EB95D-C6BF-9B4F-8E30-4E7EAE0A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33264"/>
            <a:ext cx="5906194" cy="6388972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BCAAE9F0-EB4E-EF46-854A-89E48FAD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200" dirty="0"/>
              <a:t>西番</a:t>
            </a:r>
            <a:r>
              <a:rPr lang="en-US" altLang="zh-Hans" sz="3200" dirty="0"/>
              <a:t>CB</a:t>
            </a:r>
            <a:r>
              <a:rPr lang="zh-Hans" altLang="en-US" sz="3200" dirty="0"/>
              <a:t>队列</a:t>
            </a:r>
            <a:r>
              <a:rPr lang="en-US" altLang="zh-Hans" sz="3200" dirty="0"/>
              <a:t>-</a:t>
            </a:r>
            <a:r>
              <a:rPr kumimoji="1" lang="en-US" altLang="zh-Hans" sz="3200" dirty="0"/>
              <a:t>DAG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7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600" dirty="0"/>
              <a:t>西番</a:t>
            </a:r>
            <a:r>
              <a:rPr lang="en-US" altLang="zh-Hans" sz="3600" dirty="0"/>
              <a:t>CB</a:t>
            </a:r>
            <a:r>
              <a:rPr lang="zh-Hans" altLang="en-US" sz="3600" dirty="0"/>
              <a:t>队列</a:t>
            </a:r>
            <a:r>
              <a:rPr lang="en-US" altLang="zh-Hans" sz="3600" dirty="0"/>
              <a:t>-</a:t>
            </a:r>
            <a:r>
              <a:rPr kumimoji="1" lang="zh-Hans" altLang="en-US" sz="3600" dirty="0"/>
              <a:t>用户模型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11463-359D-A541-9933-92D7FD7E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598978" cy="4760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8B9EE5-68D5-A54A-A4C9-DE244252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38" y="907909"/>
            <a:ext cx="6213134" cy="5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600" dirty="0"/>
              <a:t>西番</a:t>
            </a:r>
            <a:r>
              <a:rPr lang="en-US" altLang="zh-Hans" sz="3600" dirty="0"/>
              <a:t>CB</a:t>
            </a:r>
            <a:r>
              <a:rPr lang="zh-Hans" altLang="en-US" sz="3600" dirty="0"/>
              <a:t>队列</a:t>
            </a:r>
            <a:r>
              <a:rPr lang="en-US" altLang="zh-Hans" sz="3600" dirty="0"/>
              <a:t>-</a:t>
            </a:r>
            <a:r>
              <a:rPr kumimoji="1" lang="zh-Hans" altLang="en-US" dirty="0"/>
              <a:t>倒排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955F87-B3FA-7645-BA81-BF0950AB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3" y="769558"/>
            <a:ext cx="5617566" cy="6077894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18E74519-3E3F-0D49-9AEA-0F43012C24A5}"/>
              </a:ext>
            </a:extLst>
          </p:cNvPr>
          <p:cNvSpPr/>
          <p:nvPr/>
        </p:nvSpPr>
        <p:spPr>
          <a:xfrm>
            <a:off x="1744454" y="3068960"/>
            <a:ext cx="340361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F64AEA-3F40-5749-B2B1-178293412A1C}"/>
              </a:ext>
            </a:extLst>
          </p:cNvPr>
          <p:cNvSpPr/>
          <p:nvPr/>
        </p:nvSpPr>
        <p:spPr>
          <a:xfrm>
            <a:off x="1746076" y="5085184"/>
            <a:ext cx="3473995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78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600" dirty="0"/>
              <a:t>西番</a:t>
            </a:r>
            <a:r>
              <a:rPr lang="en-US" altLang="zh-Hans" sz="3600" dirty="0"/>
              <a:t>CB</a:t>
            </a:r>
            <a:r>
              <a:rPr lang="zh-Hans" altLang="en-US" sz="3600" dirty="0"/>
              <a:t>队列</a:t>
            </a:r>
            <a:r>
              <a:rPr lang="en-US" altLang="zh-Hans" sz="3600" dirty="0"/>
              <a:t>-</a:t>
            </a:r>
            <a:r>
              <a:rPr lang="zh-Hans" altLang="en-US" sz="3600" dirty="0"/>
              <a:t>正排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25DF62-ED3C-ED4B-96CF-869A2712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813"/>
            <a:ext cx="9144000" cy="4370374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3D64AF0-6A76-F342-94A8-81C7E80F11B9}"/>
              </a:ext>
            </a:extLst>
          </p:cNvPr>
          <p:cNvSpPr/>
          <p:nvPr/>
        </p:nvSpPr>
        <p:spPr>
          <a:xfrm>
            <a:off x="683568" y="3284984"/>
            <a:ext cx="48965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712D601-34FC-5F40-8189-65B3C7812DBF}"/>
              </a:ext>
            </a:extLst>
          </p:cNvPr>
          <p:cNvSpPr/>
          <p:nvPr/>
        </p:nvSpPr>
        <p:spPr>
          <a:xfrm>
            <a:off x="0" y="4869160"/>
            <a:ext cx="39239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600" dirty="0"/>
              <a:t>西番</a:t>
            </a:r>
            <a:r>
              <a:rPr lang="en-US" altLang="zh-Hans" sz="3600" dirty="0"/>
              <a:t>CB</a:t>
            </a:r>
            <a:r>
              <a:rPr lang="zh-Hans" altLang="en-US" sz="3600" dirty="0"/>
              <a:t>队列</a:t>
            </a:r>
            <a:r>
              <a:rPr lang="en-US" altLang="zh-Hans" sz="3600" dirty="0"/>
              <a:t>-</a:t>
            </a:r>
            <a:r>
              <a:rPr kumimoji="1" lang="en-US" altLang="zh-CN" dirty="0"/>
              <a:t>F</a:t>
            </a:r>
            <a:r>
              <a:rPr kumimoji="1" lang="en-US" altLang="zh-Hans" dirty="0"/>
              <a:t>ilter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63829-4DC4-FF4A-B1FF-CB99C924B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" y="908720"/>
            <a:ext cx="7565672" cy="5095446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3FEBD8E8-F3BC-0549-ADE2-163E84FC226E}"/>
              </a:ext>
            </a:extLst>
          </p:cNvPr>
          <p:cNvSpPr/>
          <p:nvPr/>
        </p:nvSpPr>
        <p:spPr>
          <a:xfrm>
            <a:off x="827584" y="5517232"/>
            <a:ext cx="439248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6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600" dirty="0"/>
              <a:t>西番</a:t>
            </a:r>
            <a:r>
              <a:rPr lang="en-US" altLang="zh-Hans" sz="3600" dirty="0"/>
              <a:t>CB</a:t>
            </a:r>
            <a:r>
              <a:rPr lang="zh-Hans" altLang="en-US" sz="3600" dirty="0"/>
              <a:t>队列</a:t>
            </a:r>
            <a:r>
              <a:rPr lang="en-US" altLang="zh-Hans" sz="3600" dirty="0"/>
              <a:t>-</a:t>
            </a:r>
            <a:r>
              <a:rPr kumimoji="1" lang="zh-Hans" altLang="en-US" sz="3600" dirty="0"/>
              <a:t>粗排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96DEAF-A6E8-1649-9FD0-0021E5D5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6" y="768963"/>
            <a:ext cx="6918920" cy="5711373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CA7143DD-0DBF-794B-B624-759DFA5D6BCA}"/>
              </a:ext>
            </a:extLst>
          </p:cNvPr>
          <p:cNvSpPr/>
          <p:nvPr/>
        </p:nvSpPr>
        <p:spPr>
          <a:xfrm>
            <a:off x="1072479" y="4077072"/>
            <a:ext cx="33514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1795733-0A46-BB4E-8AE3-EB548BBB9A21}"/>
              </a:ext>
            </a:extLst>
          </p:cNvPr>
          <p:cNvSpPr/>
          <p:nvPr/>
        </p:nvSpPr>
        <p:spPr>
          <a:xfrm>
            <a:off x="1072478" y="5976280"/>
            <a:ext cx="3715545" cy="261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4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CN" altLang="en-US" dirty="0"/>
              <a:t>常用平台总结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86D896-E7B4-EA48-850D-81BC7EB8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5736"/>
            <a:ext cx="8352928" cy="2581256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策略评估</a:t>
            </a:r>
            <a:r>
              <a:rPr kumimoji="1" lang="zh-Hans" altLang="en-US" dirty="0"/>
              <a:t>平台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小流量实验管理，强制命中小流量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/>
              <a:t> </a:t>
            </a:r>
            <a:r>
              <a:rPr kumimoji="1" lang="en" altLang="zh-Hans" dirty="0">
                <a:hlinkClick r:id="rId3"/>
              </a:rPr>
              <a:t>http://bjyz-mco-feedcms0.bjyz.baidu.com:8090/sap/</a:t>
            </a:r>
            <a:endParaRPr kumimoji="1" lang="en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使用说明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" altLang="zh-CN" dirty="0">
                <a:hlinkClick r:id="rId4"/>
              </a:rPr>
              <a:t>http://wiki.baidu.com/pages/viewpage.action?pageId=541798467</a:t>
            </a:r>
            <a:endParaRPr kumimoji="1" lang="en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E051DFB-CE33-F345-97EE-56A5FADBCD2E}"/>
              </a:ext>
            </a:extLst>
          </p:cNvPr>
          <p:cNvSpPr txBox="1">
            <a:spLocks/>
          </p:cNvSpPr>
          <p:nvPr/>
        </p:nvSpPr>
        <p:spPr>
          <a:xfrm>
            <a:off x="611560" y="3573016"/>
            <a:ext cx="7776864" cy="26301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CN" dirty="0"/>
              <a:t>Trace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dirty="0"/>
              <a:t>feed</a:t>
            </a:r>
            <a:r>
              <a:rPr lang="zh-CN" altLang="en-US" dirty="0"/>
              <a:t>流问题排查工具，一键定位原因。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/>
              <a:t> </a:t>
            </a:r>
            <a:r>
              <a:rPr kumimoji="1" lang="en" altLang="zh-Hans" dirty="0">
                <a:hlinkClick r:id="rId5"/>
              </a:rPr>
              <a:t>http://ftrace.baidu.com</a:t>
            </a:r>
            <a:endParaRPr kumimoji="1" lang="en" altLang="zh-Hans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使用说明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" altLang="zh-CN" dirty="0">
                <a:hlinkClick r:id="rId6"/>
              </a:rPr>
              <a:t>http://wiki.baidu.com/pages/viewpage.action?pageId=304748805</a:t>
            </a:r>
            <a:endParaRPr lang="en" altLang="zh-CN" dirty="0"/>
          </a:p>
          <a:p>
            <a:pPr>
              <a:lnSpc>
                <a:spcPct val="150000"/>
              </a:lnSpc>
            </a:pPr>
            <a:endParaRPr kumimoji="1" lang="en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1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CN" altLang="en-US" dirty="0"/>
              <a:t>常用平台总结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86D896-E7B4-EA48-850D-81BC7EB8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5736"/>
            <a:ext cx="8352928" cy="3047450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Hans" altLang="en-US" dirty="0"/>
              <a:t>商鞅平台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lang="en-US" altLang="zh-CN" dirty="0"/>
              <a:t>RD&amp;QA </a:t>
            </a:r>
            <a:r>
              <a:rPr lang="zh-CN" altLang="en-US" dirty="0"/>
              <a:t>团队共同开发的商鞅平台，为词典的生产，发布，管理提供统一标准。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>
                <a:hlinkClick r:id="rId2"/>
              </a:rPr>
              <a:t>http://shangyang.baidu-int.com/</a:t>
            </a:r>
            <a:endParaRPr kumimoji="1" lang="en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使用说明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" altLang="zh-CN" dirty="0">
                <a:hlinkClick r:id="rId3"/>
              </a:rPr>
              <a:t>http://wiki.baidu.com/pages/viewpage.action?pageId=496916139</a:t>
            </a:r>
            <a:endParaRPr kumimoji="1" lang="en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E051DFB-CE33-F345-97EE-56A5FADBCD2E}"/>
              </a:ext>
            </a:extLst>
          </p:cNvPr>
          <p:cNvSpPr txBox="1">
            <a:spLocks/>
          </p:cNvSpPr>
          <p:nvPr/>
        </p:nvSpPr>
        <p:spPr>
          <a:xfrm>
            <a:off x="611561" y="3284984"/>
            <a:ext cx="7632847" cy="23421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Hans" dirty="0" err="1"/>
              <a:t>Mis</a:t>
            </a:r>
            <a:r>
              <a:rPr kumimoji="1" lang="zh-Hans" altLang="en-US" dirty="0"/>
              <a:t>流平台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lang="zh-Hans" altLang="en-US" dirty="0"/>
              <a:t>定期将词典推送到服务器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/>
              <a:t> </a:t>
            </a:r>
            <a:r>
              <a:rPr kumimoji="1" lang="en" altLang="zh-Hans" dirty="0">
                <a:hlinkClick r:id="rId4"/>
              </a:rPr>
              <a:t>http://mis.baidu.com:8080/</a:t>
            </a:r>
            <a:endParaRPr kumimoji="1" lang="en" altLang="zh-Hans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答疑用户群：</a:t>
            </a:r>
            <a:r>
              <a:rPr lang="zh-CN" altLang="en-US" dirty="0"/>
              <a:t> </a:t>
            </a:r>
            <a:r>
              <a:rPr lang="en-US" altLang="zh-CN" dirty="0"/>
              <a:t>1544414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endParaRPr lang="en" altLang="zh-CN" dirty="0"/>
          </a:p>
          <a:p>
            <a:pPr>
              <a:lnSpc>
                <a:spcPct val="150000"/>
              </a:lnSpc>
            </a:pPr>
            <a:endParaRPr kumimoji="1" lang="en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91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CN" altLang="en-US" dirty="0"/>
              <a:t>常用平台总结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86D896-E7B4-EA48-850D-81BC7EB8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5736"/>
            <a:ext cx="8352928" cy="2581256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Hans" dirty="0"/>
              <a:t>SIA</a:t>
            </a:r>
            <a:r>
              <a:rPr kumimoji="1" lang="zh-CN" altLang="en-US" dirty="0"/>
              <a:t>（赛亚）智能监控</a:t>
            </a:r>
            <a:r>
              <a:rPr kumimoji="1" lang="zh-Hans" altLang="en-US" dirty="0"/>
              <a:t>平台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lang="en-US" altLang="zh-CN" dirty="0"/>
              <a:t>F</a:t>
            </a:r>
            <a:r>
              <a:rPr lang="en" altLang="zh-CN" dirty="0" err="1"/>
              <a:t>eed</a:t>
            </a:r>
            <a:r>
              <a:rPr lang="zh-CN" altLang="en" dirty="0"/>
              <a:t>流</a:t>
            </a:r>
            <a:r>
              <a:rPr lang="zh-CN" altLang="en-US" dirty="0"/>
              <a:t>监控平台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/>
              <a:t> </a:t>
            </a:r>
            <a:r>
              <a:rPr kumimoji="1" lang="en" altLang="zh-Hans" dirty="0">
                <a:hlinkClick r:id="rId3"/>
              </a:rPr>
              <a:t>http://sia.baidu.com/p/feed#</a:t>
            </a:r>
            <a:endParaRPr kumimoji="1" lang="en" altLang="zh-Hans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使用说明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" altLang="zh-CN" dirty="0">
                <a:hlinkClick r:id="rId4"/>
              </a:rPr>
              <a:t>http://wiki.baidu.com/pages/viewpage.action?pageId=173937124</a:t>
            </a:r>
            <a:endParaRPr kumimoji="1" lang="en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4E6CF0-734C-8A48-9AA9-2DBECF57CBB2}"/>
              </a:ext>
            </a:extLst>
          </p:cNvPr>
          <p:cNvSpPr txBox="1">
            <a:spLocks/>
          </p:cNvSpPr>
          <p:nvPr/>
        </p:nvSpPr>
        <p:spPr>
          <a:xfrm>
            <a:off x="611560" y="3573016"/>
            <a:ext cx="8064896" cy="2448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Gaia(</a:t>
            </a:r>
            <a:r>
              <a:rPr lang="zh-CN" altLang="en-US" dirty="0"/>
              <a:t>盖亚</a:t>
            </a:r>
            <a:r>
              <a:rPr lang="en-US" altLang="zh-CN" dirty="0"/>
              <a:t>)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提供日志监控、数据分析、运营支撑、报表等功能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网址：</a:t>
            </a:r>
            <a:r>
              <a:rPr kumimoji="1" lang="en" altLang="zh-Hans" dirty="0"/>
              <a:t> </a:t>
            </a:r>
            <a:r>
              <a:rPr kumimoji="1" lang="en" altLang="zh-Hans" dirty="0">
                <a:hlinkClick r:id="rId5"/>
              </a:rPr>
              <a:t>http://gaia.baidu.com/</a:t>
            </a:r>
            <a:endParaRPr kumimoji="1" lang="en" altLang="zh-Hans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使用说明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" altLang="zh-CN" dirty="0">
                <a:hlinkClick r:id="rId6"/>
              </a:rPr>
              <a:t>http://wiki.baidu.com/pages/viewpage.action?pageId=165896860</a:t>
            </a:r>
            <a:endParaRPr kumimoji="1" lang="en" altLang="zh-CN" dirty="0"/>
          </a:p>
          <a:p>
            <a:pPr>
              <a:lnSpc>
                <a:spcPct val="150000"/>
              </a:lnSpc>
            </a:pPr>
            <a:endParaRPr kumimoji="1" lang="en" altLang="zh-Hans" dirty="0"/>
          </a:p>
          <a:p>
            <a:pPr>
              <a:lnSpc>
                <a:spcPct val="150000"/>
              </a:lnSpc>
            </a:pPr>
            <a:endParaRPr kumimoji="1" lang="en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5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CN" altLang="en-US" dirty="0"/>
              <a:t>后续计划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700808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深入学习通用插件的使用及相关</a:t>
            </a:r>
            <a:r>
              <a:rPr kumimoji="1" lang="zh-CN" altLang="en-US" sz="2800" dirty="0"/>
              <a:t>代码</a:t>
            </a:r>
            <a:r>
              <a:rPr kumimoji="1" lang="zh-Hans" altLang="en-US" sz="2800" dirty="0"/>
              <a:t>和策略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r>
              <a:rPr kumimoji="1" lang="zh-CN" altLang="en-US" sz="2800" dirty="0"/>
              <a:t>加深对</a:t>
            </a:r>
            <a:r>
              <a:rPr kumimoji="1" lang="zh-Hans" altLang="en-US" sz="2800" dirty="0"/>
              <a:t>汽车频道的</a:t>
            </a:r>
            <a:r>
              <a:rPr kumimoji="1" lang="zh-CN" altLang="en-US" sz="2800" dirty="0"/>
              <a:t>业务和数据理解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938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4722"/>
            <a:ext cx="5688632" cy="617974"/>
          </a:xfrm>
        </p:spPr>
        <p:txBody>
          <a:bodyPr/>
          <a:lstStyle/>
          <a:p>
            <a:r>
              <a:rPr lang="en-US" altLang="zh-Hans" sz="4400" dirty="0"/>
              <a:t>O</a:t>
            </a:r>
            <a:r>
              <a:rPr lang="en-US" altLang="zh-CN" sz="4400" dirty="0"/>
              <a:t>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1124744"/>
            <a:ext cx="612068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ans" sz="3600" dirty="0">
                <a:hlinkClick r:id="rId3" action="ppaction://hlinksldjump"/>
              </a:rPr>
              <a:t>F</a:t>
            </a:r>
            <a:r>
              <a:rPr lang="en-US" altLang="zh-CN" sz="3600" dirty="0">
                <a:hlinkClick r:id="rId3" action="ppaction://hlinksldjump"/>
              </a:rPr>
              <a:t>eed</a:t>
            </a:r>
            <a:r>
              <a:rPr lang="zh-CN" altLang="en-US" sz="3600" dirty="0">
                <a:hlinkClick r:id="rId3" action="ppaction://hlinksldjump"/>
              </a:rPr>
              <a:t>推荐架构</a:t>
            </a:r>
            <a:endParaRPr lang="en-US" altLang="zh-CN" sz="3600" dirty="0"/>
          </a:p>
          <a:p>
            <a:endParaRPr lang="zh-CN" altLang="en-US" sz="3600" dirty="0"/>
          </a:p>
          <a:p>
            <a:r>
              <a:rPr lang="zh-CN" altLang="en-US" sz="3600" dirty="0">
                <a:hlinkClick r:id="rId4" action="ppaction://hlinksldjump"/>
              </a:rPr>
              <a:t>各模块接口人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Hans" altLang="en-US" sz="3600" dirty="0">
                <a:hlinkClick r:id="rId5" action="ppaction://hlinksldjump"/>
              </a:rPr>
              <a:t>西番</a:t>
            </a:r>
            <a:r>
              <a:rPr lang="en-US" altLang="zh-Hans" sz="3600" dirty="0">
                <a:hlinkClick r:id="rId5" action="ppaction://hlinksldjump"/>
              </a:rPr>
              <a:t>CB</a:t>
            </a:r>
            <a:r>
              <a:rPr lang="zh-Hans" altLang="en-US" sz="3600" dirty="0">
                <a:hlinkClick r:id="rId5" action="ppaction://hlinksldjump"/>
              </a:rPr>
              <a:t>队列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>
                <a:hlinkClick r:id="rId6" action="ppaction://hlinksldjump"/>
              </a:rPr>
              <a:t>常用平台</a:t>
            </a:r>
            <a:endParaRPr lang="zh-CN" altLang="en-US" sz="3600" dirty="0"/>
          </a:p>
          <a:p>
            <a:endParaRPr lang="zh-CN" altLang="en-US" sz="3600" dirty="0"/>
          </a:p>
          <a:p>
            <a:r>
              <a:rPr lang="zh-CN" altLang="en-US" sz="3600" dirty="0">
                <a:hlinkClick r:id="rId7" action="ppaction://hlinksldjump"/>
              </a:rPr>
              <a:t>后续计划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查询哪些用户模型</a:t>
            </a:r>
            <a:endParaRPr kumimoji="1" lang="en-US" altLang="zh-Hans" sz="2800" dirty="0"/>
          </a:p>
          <a:p>
            <a:pPr marL="0" indent="0">
              <a:buNone/>
            </a:pPr>
            <a:r>
              <a:rPr kumimoji="1" lang="zh-Hans" altLang="en-US" sz="2800" dirty="0"/>
              <a:t>总共两个途径</a:t>
            </a:r>
            <a:endParaRPr kumimoji="1" lang="en-US" altLang="zh-Hans" sz="2800" dirty="0"/>
          </a:p>
          <a:p>
            <a:pPr marL="0" indent="0">
              <a:buNone/>
            </a:pPr>
            <a:r>
              <a:rPr kumimoji="1" lang="en-US" altLang="zh-Hans" sz="1600" dirty="0"/>
              <a:t>1.</a:t>
            </a:r>
            <a:r>
              <a:rPr kumimoji="1" lang="zh-Hans" altLang="en-US" sz="1600" dirty="0"/>
              <a:t>根据</a:t>
            </a:r>
            <a:r>
              <a:rPr kumimoji="1" lang="en-US" altLang="zh-Hans" sz="1600" dirty="0"/>
              <a:t>GR</a:t>
            </a:r>
            <a:r>
              <a:rPr kumimoji="1" lang="zh-Hans" altLang="en-US" sz="1600" dirty="0"/>
              <a:t>请求里所带的用户模型名字</a:t>
            </a:r>
            <a:endParaRPr kumimoji="1" lang="en-US" altLang="zh-Hans" sz="1600" dirty="0"/>
          </a:p>
          <a:p>
            <a:pPr marL="0" indent="0">
              <a:buNone/>
            </a:pPr>
            <a:r>
              <a:rPr kumimoji="1" lang="en-US" altLang="zh-Hans" sz="1600" dirty="0"/>
              <a:t>2.</a:t>
            </a:r>
            <a:r>
              <a:rPr kumimoji="1" lang="zh-Hans" altLang="en-US" sz="1600" dirty="0"/>
              <a:t>根据配置文件</a:t>
            </a:r>
            <a:r>
              <a:rPr kumimoji="1" lang="en-US" altLang="zh-Hans" sz="1600" dirty="0" err="1"/>
              <a:t>ums_handler.conf</a:t>
            </a:r>
            <a:r>
              <a:rPr kumimoji="1" lang="zh-Hans" altLang="en-US" sz="1600" dirty="0"/>
              <a:t>里所写的用户模型名字</a:t>
            </a:r>
            <a:endParaRPr kumimoji="1"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6D5384-71DE-1B4A-8DED-0764DCC9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8720" y="2715005"/>
            <a:ext cx="684023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C4C9DB-2C1A-BE47-99D9-173B5C7A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15005"/>
            <a:ext cx="4064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2452-FB96-9348-A6CF-E79CC47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A505B1-05CE-6B4D-9536-9335893E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选取哪些属性去</a:t>
            </a:r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召回</a:t>
            </a:r>
            <a:endParaRPr kumimoji="1" lang="en-US" altLang="zh-Hans" sz="2800" dirty="0"/>
          </a:p>
          <a:p>
            <a:pPr marL="0" indent="0">
              <a:buNone/>
            </a:pPr>
            <a:endParaRPr kumimoji="1" lang="en-US" altLang="zh-Han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49CCB-82AF-FC4E-8B65-F48DA0D3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543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7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2452-FB96-9348-A6CF-E79CC47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A505B1-05CE-6B4D-9536-9335893E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每种属性选取多少个</a:t>
            </a:r>
            <a:r>
              <a:rPr kumimoji="1" lang="en-US" altLang="zh-Hans" sz="2800" dirty="0"/>
              <a:t>term</a:t>
            </a:r>
            <a:r>
              <a:rPr kumimoji="1" lang="zh-Hans" altLang="en-US" sz="2800" dirty="0"/>
              <a:t>去</a:t>
            </a:r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召回</a:t>
            </a:r>
            <a:endParaRPr kumimoji="1" lang="en-US" altLang="zh-Hans" sz="2800" dirty="0"/>
          </a:p>
          <a:p>
            <a:pPr marL="0" indent="0">
              <a:buNone/>
            </a:pPr>
            <a:r>
              <a:rPr kumimoji="1" lang="zh-Hans" altLang="en-US" sz="2800" dirty="0"/>
              <a:t>根据配置文件</a:t>
            </a:r>
            <a:r>
              <a:rPr kumimoji="1" lang="en-US" altLang="zh-Hans" sz="2800" dirty="0" err="1"/>
              <a:t>xifan.conf</a:t>
            </a:r>
            <a:r>
              <a:rPr kumimoji="1" lang="zh-Hans" altLang="en-US" sz="2800" dirty="0"/>
              <a:t>定义</a:t>
            </a:r>
            <a:endParaRPr kumimoji="1" lang="en-US" altLang="zh-Han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60D12-62AA-7F44-BC86-41A63B85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40"/>
            <a:ext cx="523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2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2452-FB96-9348-A6CF-E79CC47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A505B1-05CE-6B4D-9536-9335893E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根据什么标准选取</a:t>
            </a:r>
            <a:r>
              <a:rPr kumimoji="1" lang="en-US" altLang="zh-Hans" sz="2800" dirty="0"/>
              <a:t>term</a:t>
            </a:r>
          </a:p>
          <a:p>
            <a:pPr marL="0" indent="0">
              <a:buNone/>
            </a:pPr>
            <a:r>
              <a:rPr kumimoji="1" lang="zh-Hans" altLang="en-US" sz="2800" dirty="0"/>
              <a:t>当用户模型里的</a:t>
            </a:r>
            <a:r>
              <a:rPr kumimoji="1" lang="en-US" altLang="zh-Hans" sz="2800" dirty="0"/>
              <a:t>term</a:t>
            </a:r>
            <a:r>
              <a:rPr kumimoji="1" lang="zh-Hans" altLang="en-US" sz="2800" dirty="0"/>
              <a:t>超过配置文件的个数时，根据权重或优先级选取</a:t>
            </a:r>
            <a:r>
              <a:rPr kumimoji="1" lang="en-US" altLang="zh-Hans" sz="2800" dirty="0"/>
              <a:t>term</a:t>
            </a:r>
          </a:p>
          <a:p>
            <a:pPr marL="0" indent="0">
              <a:buNone/>
            </a:pPr>
            <a:r>
              <a:rPr kumimoji="1" lang="en-US" altLang="zh-Hans" sz="2800" dirty="0" err="1"/>
              <a:t>subcate</a:t>
            </a:r>
            <a:r>
              <a:rPr kumimoji="1" lang="zh-Hans" altLang="en-US" sz="2800" dirty="0"/>
              <a:t>选取依据</a:t>
            </a:r>
            <a:endParaRPr kumimoji="1" lang="en-US" altLang="zh-Han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58C4D-5B99-D14E-AC0C-0DCDBA74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19300"/>
            <a:ext cx="9144000" cy="41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2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2452-FB96-9348-A6CF-E79CC47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A505B1-05CE-6B4D-9536-9335893E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zh-Hans" altLang="en-US" sz="2800" dirty="0"/>
              <a:t>根据什么标准选取</a:t>
            </a:r>
            <a:r>
              <a:rPr kumimoji="1" lang="en-US" altLang="zh-Hans" sz="2800" dirty="0"/>
              <a:t>term</a:t>
            </a:r>
          </a:p>
          <a:p>
            <a:pPr marL="0" indent="0">
              <a:buNone/>
            </a:pPr>
            <a:r>
              <a:rPr kumimoji="1" lang="zh-Hans" altLang="en-US" sz="2800" dirty="0"/>
              <a:t>当用户模型里的</a:t>
            </a:r>
            <a:r>
              <a:rPr kumimoji="1" lang="en-US" altLang="zh-Hans" sz="2800" dirty="0"/>
              <a:t>term</a:t>
            </a:r>
            <a:r>
              <a:rPr kumimoji="1" lang="zh-Hans" altLang="en-US" sz="2800" dirty="0"/>
              <a:t>超过配置文件的个数时，根据权重或优先级选取</a:t>
            </a:r>
            <a:r>
              <a:rPr kumimoji="1" lang="en-US" altLang="zh-Hans" sz="2800" dirty="0"/>
              <a:t>term</a:t>
            </a:r>
          </a:p>
          <a:p>
            <a:pPr marL="0" indent="0">
              <a:buNone/>
            </a:pPr>
            <a:r>
              <a:rPr kumimoji="1" lang="en-US" altLang="zh-Hans" sz="2800" dirty="0"/>
              <a:t>attention</a:t>
            </a:r>
            <a:r>
              <a:rPr kumimoji="1" lang="zh-Hans" altLang="en-US" sz="2800" dirty="0"/>
              <a:t>选取依据</a:t>
            </a:r>
            <a:endParaRPr kumimoji="1" lang="en-US" altLang="zh-Han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E4379E-B0F6-F644-8FB7-FE8C1DB9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20626"/>
            <a:ext cx="9144000" cy="48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2452-FB96-9348-A6CF-E79CC47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A505B1-05CE-6B4D-9536-9335893E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4104456"/>
          </a:xfrm>
        </p:spPr>
        <p:txBody>
          <a:bodyPr>
            <a:normAutofit/>
          </a:bodyPr>
          <a:lstStyle/>
          <a:p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拉链上的</a:t>
            </a:r>
            <a:r>
              <a:rPr kumimoji="1" lang="en-US" altLang="zh-Hans" sz="2800" dirty="0" err="1"/>
              <a:t>nid</a:t>
            </a:r>
            <a:r>
              <a:rPr kumimoji="1" lang="zh-Hans" altLang="en-US" sz="2800" dirty="0"/>
              <a:t>排序逻辑</a:t>
            </a:r>
            <a:endParaRPr kumimoji="1" lang="en-US" altLang="zh-Hans" sz="2800" dirty="0"/>
          </a:p>
          <a:p>
            <a:pPr marL="0" indent="0">
              <a:buNone/>
            </a:pPr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拉链上的</a:t>
            </a:r>
            <a:r>
              <a:rPr kumimoji="1" lang="en-US" altLang="zh-Hans" sz="2800" dirty="0" err="1"/>
              <a:t>nid</a:t>
            </a:r>
            <a:r>
              <a:rPr kumimoji="1" lang="zh-Hans" altLang="en-US" sz="2800" dirty="0"/>
              <a:t>是在灌库是确定排序逻辑的，具体排序逻辑是可以和</a:t>
            </a:r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的接口人提需求</a:t>
            </a:r>
            <a:endParaRPr kumimoji="1" lang="en-US" altLang="zh-Hans" sz="2800" dirty="0"/>
          </a:p>
          <a:p>
            <a:pPr marL="0" indent="0">
              <a:buNone/>
            </a:pPr>
            <a:endParaRPr kumimoji="1" lang="en-US" altLang="zh-Hans" sz="2800" dirty="0"/>
          </a:p>
          <a:p>
            <a:pPr marL="0" indent="0">
              <a:buNone/>
            </a:pPr>
            <a:r>
              <a:rPr kumimoji="1" lang="zh-Hans" altLang="en-US" sz="2800" dirty="0"/>
              <a:t>目前</a:t>
            </a:r>
            <a:r>
              <a:rPr kumimoji="1" lang="en-US" altLang="zh-Hans" sz="2800" dirty="0" err="1"/>
              <a:t>xifan</a:t>
            </a:r>
            <a:r>
              <a:rPr kumimoji="1" lang="zh-Hans" altLang="en-US" sz="2800" dirty="0"/>
              <a:t>的</a:t>
            </a:r>
            <a:r>
              <a:rPr kumimoji="1" lang="en-US" altLang="zh-Hans" sz="2800" dirty="0" err="1"/>
              <a:t>bs</a:t>
            </a:r>
            <a:r>
              <a:rPr kumimoji="1" lang="zh-Hans" altLang="en-US" sz="2800" dirty="0"/>
              <a:t>排序逻辑是根据发布时间排序</a:t>
            </a:r>
            <a:endParaRPr kumimoji="1"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37450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7353-0856-6F4D-A614-E66E38F4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3CFFA-F3DC-8E47-82B4-DCA25750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补召回怎么做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西番</a:t>
            </a:r>
            <a:r>
              <a:rPr kumimoji="1" lang="en-US" altLang="zh-Hans" dirty="0" err="1"/>
              <a:t>cb</a:t>
            </a:r>
            <a:r>
              <a:rPr kumimoji="1" lang="zh-Hans" altLang="en-US" dirty="0"/>
              <a:t>队列在召回时发起了</a:t>
            </a:r>
            <a:r>
              <a:rPr kumimoji="1" lang="en-US" altLang="zh-Hans" dirty="0" err="1"/>
              <a:t>xifanall</a:t>
            </a:r>
            <a:r>
              <a:rPr kumimoji="1" lang="zh-Hans" altLang="en-US" dirty="0"/>
              <a:t>召回，用于补召回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7AE418-6B23-6749-B2BC-79E1100B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140968"/>
            <a:ext cx="8191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7353-0856-6F4D-A614-E66E38F4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3CFFA-F3DC-8E47-82B4-DCA25750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多样性怎么做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目前的多样性控制没有实质性的操作，唯一的原则是优先出</a:t>
            </a:r>
            <a:r>
              <a:rPr kumimoji="1" lang="en-US" altLang="zh-Hans" dirty="0" err="1"/>
              <a:t>cb</a:t>
            </a:r>
            <a:r>
              <a:rPr kumimoji="1" lang="zh-Hans" altLang="en-US" dirty="0"/>
              <a:t>召回，不够的话再出补召回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EE06A0-30B2-9440-BA44-CD27C8AB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0888"/>
            <a:ext cx="7402577" cy="60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7353-0856-6F4D-A614-E66E38F4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3CFFA-F3DC-8E47-82B4-DCA25750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粗排</a:t>
            </a:r>
            <a:r>
              <a:rPr kumimoji="1" lang="en-US" altLang="zh-Hans" dirty="0"/>
              <a:t>quota</a:t>
            </a:r>
            <a:r>
              <a:rPr kumimoji="1" lang="zh-Hans" altLang="en-US" dirty="0"/>
              <a:t>设置以及选取</a:t>
            </a:r>
            <a:r>
              <a:rPr kumimoji="1" lang="en-US" altLang="zh-Hans" dirty="0" err="1"/>
              <a:t>nid</a:t>
            </a:r>
            <a:r>
              <a:rPr kumimoji="1" lang="zh-Hans" altLang="en-US" dirty="0"/>
              <a:t>的原则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 err="1"/>
              <a:t>quata</a:t>
            </a:r>
            <a:r>
              <a:rPr kumimoji="1" lang="zh-Hans" altLang="en-US" dirty="0"/>
              <a:t>设置是根据配置文件</a:t>
            </a:r>
            <a:r>
              <a:rPr kumimoji="1" lang="en-US" altLang="zh-Hans" dirty="0" err="1"/>
              <a:t>xifan.conf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router_handler.conf</a:t>
            </a:r>
            <a:endParaRPr kumimoji="1" lang="en-US" altLang="zh-Han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AF508B-62B9-4E42-A4B8-FEF79582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92896"/>
            <a:ext cx="5588000" cy="287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DAA347-E925-4746-91DF-F45DCF0C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507062"/>
            <a:ext cx="7378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7353-0856-6F4D-A614-E66E38F4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问题补充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3CFFA-F3DC-8E47-82B4-DCA25750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粗排</a:t>
            </a:r>
            <a:r>
              <a:rPr kumimoji="1" lang="en-US" altLang="zh-Hans" dirty="0"/>
              <a:t>quota</a:t>
            </a:r>
            <a:r>
              <a:rPr kumimoji="1" lang="zh-Hans" altLang="en-US" dirty="0"/>
              <a:t>设置以及选取</a:t>
            </a:r>
            <a:r>
              <a:rPr kumimoji="1" lang="en-US" altLang="zh-Hans" dirty="0" err="1"/>
              <a:t>nid</a:t>
            </a:r>
            <a:r>
              <a:rPr kumimoji="1" lang="zh-Hans" altLang="en-US" dirty="0"/>
              <a:t>的原则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 err="1"/>
              <a:t>quata</a:t>
            </a:r>
            <a:r>
              <a:rPr kumimoji="1" lang="zh-Hans" altLang="en-US" dirty="0"/>
              <a:t>设置是根据配置文件</a:t>
            </a:r>
            <a:r>
              <a:rPr kumimoji="1" lang="en-US" altLang="zh-Hans" dirty="0" err="1"/>
              <a:t>xifan.conf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router_handler.conf</a:t>
            </a:r>
            <a:endParaRPr kumimoji="1" lang="en-US" altLang="zh-Han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972FD4-B310-A841-9390-B7CFFA52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47257"/>
            <a:ext cx="6946230" cy="5222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BD62E1-488C-D542-BE3B-4097B8BE5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" y="2349488"/>
            <a:ext cx="2978837" cy="55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4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22176"/>
          </a:xfrm>
        </p:spPr>
        <p:txBody>
          <a:bodyPr/>
          <a:lstStyle/>
          <a:p>
            <a:r>
              <a:rPr kumimoji="1" lang="en-US" altLang="zh-Hans" dirty="0"/>
              <a:t>F</a:t>
            </a:r>
            <a:r>
              <a:rPr kumimoji="1" lang="en-US" altLang="zh-CN" dirty="0"/>
              <a:t>eed</a:t>
            </a:r>
            <a:r>
              <a:rPr kumimoji="1" lang="zh-CN" altLang="en-US" dirty="0"/>
              <a:t>推荐架构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BA1979C-3082-E34A-A498-F69716E40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81245"/>
            <a:ext cx="6264696" cy="57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22176"/>
          </a:xfrm>
        </p:spPr>
        <p:txBody>
          <a:bodyPr/>
          <a:lstStyle/>
          <a:p>
            <a:r>
              <a:rPr kumimoji="1" lang="en-US" altLang="zh-Hans" dirty="0"/>
              <a:t>F</a:t>
            </a:r>
            <a:r>
              <a:rPr kumimoji="1" lang="en-US" altLang="zh-CN" dirty="0"/>
              <a:t>eed</a:t>
            </a:r>
            <a:r>
              <a:rPr kumimoji="1" lang="zh-CN" altLang="en-US" dirty="0"/>
              <a:t>推荐架构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2F3262-1906-2048-BDEE-66DBB22BE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4176464" cy="52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3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>
            <a:extLst>
              <a:ext uri="{FF2B5EF4-FFF2-40B4-BE49-F238E27FC236}">
                <a16:creationId xmlns:a16="http://schemas.microsoft.com/office/drawing/2014/main" id="{8E954D28-3985-C642-A514-E84C8311748B}"/>
              </a:ext>
            </a:extLst>
          </p:cNvPr>
          <p:cNvSpPr/>
          <p:nvPr/>
        </p:nvSpPr>
        <p:spPr>
          <a:xfrm>
            <a:off x="1619672" y="855627"/>
            <a:ext cx="5688632" cy="278939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22176"/>
          </a:xfrm>
        </p:spPr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Hans" dirty="0"/>
              <a:t>eed</a:t>
            </a:r>
            <a:r>
              <a:rPr kumimoji="1" lang="zh-Hans" altLang="en-US" dirty="0"/>
              <a:t>推荐架构</a:t>
            </a:r>
            <a:r>
              <a:rPr kumimoji="1" lang="en-US" altLang="zh-CN" dirty="0"/>
              <a:t>-</a:t>
            </a:r>
            <a:r>
              <a:rPr lang="en" altLang="zh-CN" dirty="0"/>
              <a:t> </a:t>
            </a:r>
            <a:r>
              <a:rPr lang="zh-Hans" altLang="en-US" dirty="0"/>
              <a:t>数据入库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B34B44-8DB3-C140-8210-E6C100E7C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3753036"/>
            <a:ext cx="8964488" cy="2311788"/>
          </a:xfrm>
          <a:prstGeom prst="rect">
            <a:avLst/>
          </a:prstGeom>
        </p:spPr>
      </p:pic>
      <p:sp>
        <p:nvSpPr>
          <p:cNvPr id="7" name="剪去单角的矩形 6">
            <a:extLst>
              <a:ext uri="{FF2B5EF4-FFF2-40B4-BE49-F238E27FC236}">
                <a16:creationId xmlns:a16="http://schemas.microsoft.com/office/drawing/2014/main" id="{F1284AE1-0838-4E47-BB24-974EC922A8B3}"/>
              </a:ext>
            </a:extLst>
          </p:cNvPr>
          <p:cNvSpPr/>
          <p:nvPr/>
        </p:nvSpPr>
        <p:spPr>
          <a:xfrm>
            <a:off x="2411760" y="1753901"/>
            <a:ext cx="792088" cy="86409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文章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94ADF35-8933-D04E-986C-6F9A0D118784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flipV="1">
            <a:off x="3203848" y="1177837"/>
            <a:ext cx="172819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AF89A80-39B9-2D49-960A-393DFAC15275}"/>
              </a:ext>
            </a:extLst>
          </p:cNvPr>
          <p:cNvSpPr/>
          <p:nvPr/>
        </p:nvSpPr>
        <p:spPr>
          <a:xfrm>
            <a:off x="4932040" y="1645889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solidFill>
                  <a:schemeClr val="tx1"/>
                </a:solidFill>
              </a:rPr>
              <a:t>attention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6E80970-0B48-8C49-B4C5-3D76B5A9DA01}"/>
              </a:ext>
            </a:extLst>
          </p:cNvPr>
          <p:cNvSpPr/>
          <p:nvPr/>
        </p:nvSpPr>
        <p:spPr>
          <a:xfrm>
            <a:off x="4932040" y="2365969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solidFill>
                  <a:schemeClr val="tx1"/>
                </a:solidFill>
              </a:rPr>
              <a:t>tag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AD4A2C8-BCF6-0647-B581-0B3C57F54E24}"/>
              </a:ext>
            </a:extLst>
          </p:cNvPr>
          <p:cNvSpPr/>
          <p:nvPr/>
        </p:nvSpPr>
        <p:spPr>
          <a:xfrm>
            <a:off x="4932040" y="925809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solidFill>
                  <a:schemeClr val="tx1"/>
                </a:solidFill>
              </a:rPr>
              <a:t>plsa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AA83BE9-6E85-C144-AAE8-BDE0E178E25A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flipV="1">
            <a:off x="3203848" y="1897917"/>
            <a:ext cx="172819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AD5B3C7-74DA-8D48-BF58-368CF27F9878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>
            <a:off x="3203848" y="2185949"/>
            <a:ext cx="172819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F74C1B2-1F43-4348-849F-F76112760254}"/>
              </a:ext>
            </a:extLst>
          </p:cNvPr>
          <p:cNvSpPr/>
          <p:nvPr/>
        </p:nvSpPr>
        <p:spPr>
          <a:xfrm>
            <a:off x="4932040" y="3086049"/>
            <a:ext cx="129614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solidFill>
                  <a:schemeClr val="tx1"/>
                </a:solidFill>
              </a:rPr>
              <a:t>location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6C13C29-D3E3-004E-BFF6-F025BE4B40BD}"/>
              </a:ext>
            </a:extLst>
          </p:cNvPr>
          <p:cNvCxnSpPr>
            <a:cxnSpLocks/>
            <a:stCxn id="7" idx="0"/>
            <a:endCxn id="27" idx="1"/>
          </p:cNvCxnSpPr>
          <p:nvPr/>
        </p:nvCxnSpPr>
        <p:spPr>
          <a:xfrm>
            <a:off x="3203848" y="2185949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22176"/>
          </a:xfrm>
        </p:spPr>
        <p:txBody>
          <a:bodyPr/>
          <a:lstStyle/>
          <a:p>
            <a:r>
              <a:rPr kumimoji="1" lang="en-US" altLang="zh-Hans" dirty="0"/>
              <a:t>F</a:t>
            </a:r>
            <a:r>
              <a:rPr kumimoji="1" lang="en-US" altLang="zh-CN" dirty="0"/>
              <a:t>eed</a:t>
            </a:r>
            <a:r>
              <a:rPr kumimoji="1" lang="zh-CN" altLang="en-US" dirty="0"/>
              <a:t>推荐架构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用户模型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42C54C-CDA0-EA42-921B-C815993AE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2315948" cy="4941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194105-19F7-A547-8E4B-BE623EA59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4077072"/>
            <a:ext cx="6580023" cy="2963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19CFE1-9B54-D942-961F-B575DD4CE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3142"/>
            <a:ext cx="6580023" cy="2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5688632" cy="764704"/>
          </a:xfrm>
        </p:spPr>
        <p:txBody>
          <a:bodyPr/>
          <a:lstStyle/>
          <a:p>
            <a:r>
              <a:rPr kumimoji="1" lang="zh-CN" altLang="en-US" dirty="0"/>
              <a:t>各模块接口人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68863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400" dirty="0"/>
              <a:t>GR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Hans" altLang="en-US" sz="1600" dirty="0"/>
              <a:t>架构接口人：</a:t>
            </a:r>
            <a:r>
              <a:rPr kumimoji="1" lang="zh-CN" altLang="en-US" sz="1600" dirty="0"/>
              <a:t>张璐薪</a:t>
            </a:r>
            <a:r>
              <a:rPr lang="en-US" altLang="zh-CN" sz="1600" dirty="0"/>
              <a:t>(</a:t>
            </a:r>
            <a:r>
              <a:rPr lang="en-US" altLang="zh-Hans" sz="1600" dirty="0"/>
              <a:t>RD),</a:t>
            </a:r>
            <a:r>
              <a:rPr kumimoji="1" lang="zh-Hans" altLang="en-US" sz="1600" dirty="0"/>
              <a:t>沈路</a:t>
            </a:r>
            <a:r>
              <a:rPr kumimoji="1" lang="en-US" altLang="zh-Hans" sz="1600" dirty="0"/>
              <a:t>(</a:t>
            </a:r>
            <a:r>
              <a:rPr kumimoji="1" lang="zh-Hans" altLang="en-US" sz="1600" dirty="0"/>
              <a:t>经理</a:t>
            </a:r>
            <a:r>
              <a:rPr lang="en-US" altLang="zh-Hans" sz="2000" dirty="0"/>
              <a:t>)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Hans" altLang="en-US" sz="1600" dirty="0"/>
              <a:t>策略接口人：</a:t>
            </a:r>
            <a:r>
              <a:rPr lang="zh-CN" altLang="en-US" sz="1600" dirty="0"/>
              <a:t>熊玉玲</a:t>
            </a:r>
            <a:r>
              <a:rPr lang="en-US" altLang="zh-CN" sz="1600" dirty="0"/>
              <a:t>(</a:t>
            </a:r>
            <a:r>
              <a:rPr lang="en-US" altLang="zh-Hans" sz="1600" dirty="0"/>
              <a:t>RD),</a:t>
            </a:r>
            <a:r>
              <a:rPr lang="zh-CN" altLang="en-US" sz="1600" dirty="0"/>
              <a:t>孟二利</a:t>
            </a:r>
            <a:r>
              <a:rPr lang="en-US" altLang="zh-CN" sz="1600" dirty="0"/>
              <a:t>(</a:t>
            </a:r>
            <a:r>
              <a:rPr lang="zh-Hans" altLang="en-US" sz="1600" dirty="0"/>
              <a:t>经理</a:t>
            </a:r>
            <a:r>
              <a:rPr lang="en-US" altLang="zh-Hans" sz="1600" dirty="0"/>
              <a:t>)</a:t>
            </a:r>
          </a:p>
          <a:p>
            <a:r>
              <a:rPr kumimoji="1" lang="zh-CN" altLang="en-US" sz="2400" dirty="0"/>
              <a:t>用户模型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1600" dirty="0"/>
              <a:t>        接口人：刘艺 </a:t>
            </a:r>
            <a:r>
              <a:rPr kumimoji="1" lang="en-US" altLang="zh-CN" sz="1600" dirty="0"/>
              <a:t>liuyi10@baidu.com</a:t>
            </a:r>
            <a:r>
              <a:rPr kumimoji="1" lang="zh-CN" altLang="en-US" sz="1600" dirty="0"/>
              <a:t>、韩艳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经理</a:t>
            </a:r>
            <a:r>
              <a:rPr kumimoji="1" lang="en-US" altLang="zh-CN" sz="1600" dirty="0"/>
              <a:t>)</a:t>
            </a:r>
          </a:p>
          <a:p>
            <a:r>
              <a:rPr kumimoji="1" lang="en-US" altLang="zh-CN" sz="2400" dirty="0" err="1"/>
              <a:t>bs</a:t>
            </a:r>
            <a:r>
              <a:rPr kumimoji="1" lang="zh-CN" altLang="en-US" sz="2400" dirty="0"/>
              <a:t>库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接口人：侍路登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Hans" sz="2400" dirty="0"/>
              <a:t>AL2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Hans" altLang="en-US" sz="1600" dirty="0"/>
              <a:t>内容模型接口人：</a:t>
            </a:r>
            <a:r>
              <a:rPr kumimoji="1" lang="zh-CN" altLang="en-US" sz="1600" dirty="0"/>
              <a:t>程林，</a:t>
            </a:r>
            <a:r>
              <a:rPr kumimoji="1" lang="zh-Hans" altLang="en-US" sz="1600" dirty="0"/>
              <a:t>质量模型接口人：</a:t>
            </a:r>
            <a:r>
              <a:rPr kumimoji="1" lang="zh-CN" altLang="en-US" sz="1600" dirty="0"/>
              <a:t>杨风光</a:t>
            </a:r>
            <a:endParaRPr kumimoji="1" lang="en-US" altLang="zh-Hans" sz="1600" dirty="0"/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正排架构接口人：田亚坤  李华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经理</a:t>
            </a:r>
            <a:r>
              <a:rPr kumimoji="1" lang="en-US" altLang="zh-CN" sz="1600" dirty="0"/>
              <a:t>)</a:t>
            </a:r>
            <a:endParaRPr kumimoji="1" lang="en-US" altLang="zh-Hans" sz="1600" dirty="0"/>
          </a:p>
          <a:p>
            <a:r>
              <a:rPr kumimoji="1" lang="en-US" altLang="zh-CN" sz="2400" dirty="0" err="1"/>
              <a:t>Mola</a:t>
            </a:r>
            <a:endParaRPr kumimoji="1"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/>
              <a:t>        </a:t>
            </a:r>
            <a:r>
              <a:rPr kumimoji="1" lang="en" altLang="zh-CN" sz="1600" dirty="0" err="1"/>
              <a:t>mola</a:t>
            </a:r>
            <a:r>
              <a:rPr kumimoji="1" lang="zh-CN" altLang="en-US" sz="1600" dirty="0"/>
              <a:t>机器预估：</a:t>
            </a:r>
            <a:r>
              <a:rPr kumimoji="1" lang="en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mola</a:t>
            </a:r>
            <a:r>
              <a:rPr kumimoji="1" lang="zh-CN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资源计算器</a:t>
            </a:r>
            <a:endParaRPr kumimoji="1" lang="en-US" altLang="zh-Hans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/>
              <a:t>        </a:t>
            </a:r>
            <a:r>
              <a:rPr kumimoji="1" lang="en-US" altLang="zh-CN" sz="1600" dirty="0" err="1"/>
              <a:t>Mola</a:t>
            </a:r>
            <a:r>
              <a:rPr kumimoji="1" lang="zh-CN" altLang="en-US" sz="1600" dirty="0"/>
              <a:t>值班</a:t>
            </a:r>
            <a:r>
              <a:rPr kumimoji="1" lang="en" altLang="zh-CN" sz="1600" dirty="0"/>
              <a:t>RD</a:t>
            </a:r>
            <a:r>
              <a:rPr kumimoji="1" lang="zh-CN" altLang="en-US" sz="1600" dirty="0"/>
              <a:t>：</a:t>
            </a:r>
            <a:r>
              <a:rPr kumimoji="1" lang="en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http://console.mola.baidu.com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Hans" altLang="en-US" sz="2400" dirty="0"/>
              <a:t>内容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百家号：马丽</a:t>
            </a:r>
            <a:r>
              <a:rPr kumimoji="1" lang="zh-Hans" altLang="en-US" sz="1600" dirty="0"/>
              <a:t>  </a:t>
            </a:r>
            <a:r>
              <a:rPr kumimoji="1" lang="zh-CN" altLang="en-US" sz="1600" dirty="0"/>
              <a:t>服务平台：张新雯</a:t>
            </a:r>
            <a:r>
              <a:rPr kumimoji="1" lang="zh-Hans" altLang="en-US" sz="1600" dirty="0"/>
              <a:t>， </a:t>
            </a:r>
            <a:r>
              <a:rPr kumimoji="1" lang="zh-CN" altLang="en-US" sz="1600" dirty="0"/>
              <a:t>问答：张译尹</a:t>
            </a:r>
            <a:r>
              <a:rPr kumimoji="1" lang="zh-Hans" altLang="en-US" sz="1600" dirty="0"/>
              <a:t> ，</a:t>
            </a:r>
            <a:r>
              <a:rPr kumimoji="1" lang="zh-CN" altLang="en-US" sz="1600" dirty="0"/>
              <a:t>贴吧：崔瑞</a:t>
            </a:r>
            <a:r>
              <a:rPr kumimoji="1" lang="zh-Hans" altLang="en-US" sz="1600" dirty="0"/>
              <a:t> ，</a:t>
            </a:r>
            <a:r>
              <a:rPr kumimoji="1" lang="zh-CN" altLang="en-US" sz="1600" dirty="0"/>
              <a:t>内容编辑：乐力</a:t>
            </a:r>
            <a:r>
              <a:rPr kumimoji="1" lang="zh-Hans" altLang="en-US" sz="1600" dirty="0"/>
              <a:t> </a:t>
            </a:r>
            <a:endParaRPr kumimoji="1" lang="en-US" altLang="zh-CN" sz="16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6825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200" dirty="0"/>
              <a:t>西番</a:t>
            </a:r>
            <a:r>
              <a:rPr lang="en-US" altLang="zh-Hans" sz="3200" dirty="0"/>
              <a:t>CB</a:t>
            </a:r>
            <a:r>
              <a:rPr lang="zh-Hans" altLang="en-US" sz="3200" dirty="0"/>
              <a:t>队列</a:t>
            </a:r>
            <a:r>
              <a:rPr lang="en-US" altLang="zh-Hans" sz="3200" dirty="0"/>
              <a:t>-</a:t>
            </a:r>
            <a:r>
              <a:rPr kumimoji="1" lang="zh-Hans" altLang="en-US" dirty="0"/>
              <a:t>配置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A326CA-37AB-BA43-AE7F-EA06A73B1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2493"/>
            <a:ext cx="5209769" cy="4436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0C54BB-349D-5E42-8086-DFB09769F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81" y="792493"/>
            <a:ext cx="2702991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0520"/>
            <a:ext cx="5688632" cy="694184"/>
          </a:xfrm>
        </p:spPr>
        <p:txBody>
          <a:bodyPr/>
          <a:lstStyle/>
          <a:p>
            <a:r>
              <a:rPr lang="zh-Hans" altLang="en-US" sz="3200" dirty="0"/>
              <a:t>西番</a:t>
            </a:r>
            <a:r>
              <a:rPr lang="en-US" altLang="zh-Hans" sz="3200" dirty="0"/>
              <a:t>CB</a:t>
            </a:r>
            <a:r>
              <a:rPr lang="zh-Hans" altLang="en-US" sz="3200" dirty="0"/>
              <a:t>队列</a:t>
            </a:r>
            <a:r>
              <a:rPr lang="en-US" altLang="zh-Hans" sz="3200" dirty="0"/>
              <a:t>-</a:t>
            </a:r>
            <a:r>
              <a:rPr kumimoji="1" lang="zh-Hans" altLang="en-US" dirty="0"/>
              <a:t>配置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C4560CB-0510-CD4C-97A6-D570656C2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64" y="764704"/>
            <a:ext cx="5973952" cy="540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B94128-A694-AF4F-9703-3866F3A1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2530219" cy="57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百度PPT模板</Template>
  <TotalTime>17458</TotalTime>
  <Words>1597</Words>
  <Application>Microsoft Office PowerPoint</Application>
  <PresentationFormat>全屏显示(4:3)</PresentationFormat>
  <Paragraphs>185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Times New Roman</vt:lpstr>
      <vt:lpstr>Office 主题</vt:lpstr>
      <vt:lpstr>新人串讲</vt:lpstr>
      <vt:lpstr>Outline</vt:lpstr>
      <vt:lpstr>Feed推荐架构</vt:lpstr>
      <vt:lpstr>Feed推荐架构-队列</vt:lpstr>
      <vt:lpstr>Feed推荐架构- 数据入库</vt:lpstr>
      <vt:lpstr>Feed推荐架构-用户模型</vt:lpstr>
      <vt:lpstr>各模块接口人</vt:lpstr>
      <vt:lpstr>西番CB队列-配置</vt:lpstr>
      <vt:lpstr>西番CB队列-配置</vt:lpstr>
      <vt:lpstr>西番CB队列-DAG</vt:lpstr>
      <vt:lpstr>西番CB队列-用户模型</vt:lpstr>
      <vt:lpstr>西番CB队列-倒排</vt:lpstr>
      <vt:lpstr>西番CB队列-正排</vt:lpstr>
      <vt:lpstr>西番CB队列-Filter</vt:lpstr>
      <vt:lpstr>西番CB队列-粗排</vt:lpstr>
      <vt:lpstr>常用平台总结</vt:lpstr>
      <vt:lpstr>常用平台总结</vt:lpstr>
      <vt:lpstr>常用平台总结</vt:lpstr>
      <vt:lpstr>后续计划</vt:lpstr>
      <vt:lpstr>问题补充</vt:lpstr>
      <vt:lpstr>问题补充</vt:lpstr>
      <vt:lpstr>问题补充</vt:lpstr>
      <vt:lpstr>问题补充</vt:lpstr>
      <vt:lpstr>问题补充</vt:lpstr>
      <vt:lpstr>问题补充</vt:lpstr>
      <vt:lpstr>问题补充</vt:lpstr>
      <vt:lpstr>问题补充</vt:lpstr>
      <vt:lpstr>问题补充</vt:lpstr>
      <vt:lpstr>问题补充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像搭积木一样构建复杂系统</dc:title>
  <dc:creator>..</dc:creator>
  <cp:lastModifiedBy>administrator</cp:lastModifiedBy>
  <cp:revision>650</cp:revision>
  <dcterms:created xsi:type="dcterms:W3CDTF">2013-01-06T03:01:32Z</dcterms:created>
  <dcterms:modified xsi:type="dcterms:W3CDTF">2019-06-13T13:41:30Z</dcterms:modified>
</cp:coreProperties>
</file>