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2" r:id="rId4"/>
    <p:sldId id="286" r:id="rId5"/>
    <p:sldId id="287" r:id="rId6"/>
    <p:sldId id="280" r:id="rId7"/>
    <p:sldId id="281" r:id="rId8"/>
    <p:sldId id="290" r:id="rId9"/>
    <p:sldId id="293" r:id="rId10"/>
    <p:sldId id="289" r:id="rId11"/>
    <p:sldId id="291" r:id="rId12"/>
    <p:sldId id="292" r:id="rId13"/>
    <p:sldId id="294" r:id="rId14"/>
    <p:sldId id="295" r:id="rId15"/>
    <p:sldId id="260" r:id="rId16"/>
    <p:sldId id="276" r:id="rId17"/>
    <p:sldId id="274" r:id="rId18"/>
    <p:sldId id="285" r:id="rId19"/>
    <p:sldId id="275" r:id="rId20"/>
    <p:sldId id="284" r:id="rId21"/>
    <p:sldId id="299" r:id="rId22"/>
    <p:sldId id="263" r:id="rId23"/>
    <p:sldId id="301" r:id="rId24"/>
    <p:sldId id="302" r:id="rId25"/>
    <p:sldId id="283" r:id="rId26"/>
    <p:sldId id="298" r:id="rId27"/>
    <p:sldId id="304" r:id="rId28"/>
    <p:sldId id="264" r:id="rId29"/>
    <p:sldId id="305" r:id="rId30"/>
    <p:sldId id="303" r:id="rId31"/>
    <p:sldId id="306" r:id="rId32"/>
    <p:sldId id="261" r:id="rId33"/>
    <p:sldId id="297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E6E4-4744-4938-BEBD-D64E3D1F2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8203C-A9F5-49AF-BBC4-E75889239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5EC3-6639-437C-9B11-D8AC7AE7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25780-2335-4160-A7CE-60BAD559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8434-EDB8-41FA-8D76-C7832861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4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5E13-F2C4-4DA5-AD5A-23BFA12C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38ED2-CF9C-45E8-B5D2-193C1D00B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15D6F-3581-47D4-A68C-FB0B8945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FD39-A5C2-4438-A645-ADFE8FB5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C478-676A-44E2-9BB7-67480466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05CAD-0E53-476B-B9BE-D4F93BE7C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398E-C162-4DD2-B6CF-FB54AED65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AED8-72F4-484E-994A-03CB340B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4EAD-5611-4EE5-BFA8-D9A50FF6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8AC3B-2A1B-4D35-89DF-90C17D66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7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E2E5-0856-4C9E-A503-12C328C0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BD4C-548F-4300-8119-DC2D3ADA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E09E-8E87-46B5-A88C-C4C36F3A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4330-7B62-4E17-BB2D-8E9E7C87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A9058-8888-43A7-97FE-1654C2DE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9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4FEA-9BE9-4999-BE8B-10B00924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11F1A-F8CD-4BD7-9DA4-68B669F7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43C07-6E01-4EE8-B97E-08119E6F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96FD-C776-4EF1-A78D-B717E39F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EC73-6D3C-4575-904D-47894E16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D0D2-94D3-4ACA-84B3-33953C16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3754-A0E0-4312-AD4C-FEBCD302C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43EBB-F509-489A-BA3C-59DD22A8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F2C8-3FCD-44BB-89CD-E2A7C9DF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06EFE-4E1A-4230-A703-53562103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76ECA-FF01-4C5F-8552-48758868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BDAA-523C-491D-9070-EBA60A35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9248-23D0-458D-8BC8-989E1BC72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7C643-74DB-46D2-95B2-D35A622F1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A4BA7-E953-4D64-BBE3-B567B2FB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4336A-1E32-4AE8-AE32-2767D4C62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EEB3A-2A93-43D4-8B6E-91470999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7F02D-73B1-498E-86D8-933AAF57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76C08-597C-4294-9F63-1C60F8D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2E40-55EC-4FC6-97B9-1BAAE8F3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9121A-667C-41D2-8F8C-6D291191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0FF14-BE34-40C1-8B22-D398FC09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878DC-BD06-48AD-B6AE-E681C0FF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3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055F1-732C-403D-A61E-6E7E450E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310D8-89EF-4471-A067-2E5BA5A3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E666B-F0FC-41DF-908E-4BC62299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6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4FFB-577A-4ABF-BB4B-A88B26D2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C3AB-0564-4667-A4BE-C95E3939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75BCA-3A84-45DD-9613-1C160D973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2A31-DEEE-41C2-900E-FFC6399F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D77F4-6833-4AE7-AAF4-D36C9DED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A7C96-352A-4A3A-AB69-88A991C7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4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3DE7-2406-4CDD-95EB-D02F5077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89FC3-3995-4F1F-A66C-C733EE7A6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75993-7657-4698-9D3D-A8F9D5C1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5FA71-E3B5-4D74-8B67-33522C02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40C0C-C9EF-4AC5-AF28-F0AD8CD3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0359B-5AEB-43BD-BC6E-F1FF0D43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9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85FF0-8009-429F-BE9A-FB0A429F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297F7-1C0A-4BA1-8901-7C8FF372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FFF-2B40-4CC9-BC6B-32B686B13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8DB6-65FC-4F28-84C6-47493D98015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51A7-F3AD-4D24-A14B-D324DA33D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51BBE-FA96-4449-B9F9-E829AAE27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6C42-073F-4E2B-826E-63FAEC27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517" y="1344305"/>
            <a:ext cx="801061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An Introduction to Probability Distributions for Count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6FDDB-CF67-4D35-B6A6-6D642DF4F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532" y="4347763"/>
            <a:ext cx="9144000" cy="1655762"/>
          </a:xfrm>
        </p:spPr>
        <p:txBody>
          <a:bodyPr/>
          <a:lstStyle/>
          <a:p>
            <a:r>
              <a:rPr lang="en-US" dirty="0"/>
              <a:t>Evan M. Adams and Beth Ross</a:t>
            </a:r>
          </a:p>
          <a:p>
            <a:r>
              <a:rPr lang="en-US" dirty="0"/>
              <a:t>8/11/2020</a:t>
            </a:r>
          </a:p>
        </p:txBody>
      </p:sp>
    </p:spTree>
    <p:extLst>
      <p:ext uri="{BB962C8B-B14F-4D97-AF65-F5344CB8AC3E}">
        <p14:creationId xmlns:p14="http://schemas.microsoft.com/office/powerpoint/2010/main" val="290029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A14B-90C4-4236-9DE1-26EFE0CB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657C-8E3B-431D-8DC9-AFA78E92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265B0-3340-42F7-9F5C-C6BD0770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19" y="293008"/>
            <a:ext cx="8735162" cy="6271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1FB1B3-F192-46ED-933B-4A8324864F2C}"/>
              </a:ext>
            </a:extLst>
          </p:cNvPr>
          <p:cNvSpPr txBox="1"/>
          <p:nvPr/>
        </p:nvSpPr>
        <p:spPr>
          <a:xfrm>
            <a:off x="4637314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Gamma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A4943-C907-48B1-9EAE-B9DFDF7C89A5}"/>
              </a:ext>
            </a:extLst>
          </p:cNvPr>
          <p:cNvSpPr txBox="1"/>
          <p:nvPr/>
        </p:nvSpPr>
        <p:spPr>
          <a:xfrm>
            <a:off x="8442257" y="1509267"/>
            <a:ext cx="338512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  <a:p>
            <a:r>
              <a:rPr lang="el-GR" sz="2400" dirty="0"/>
              <a:t>α</a:t>
            </a:r>
            <a:r>
              <a:rPr lang="en-US" sz="2400" dirty="0"/>
              <a:t> (shape)</a:t>
            </a:r>
          </a:p>
          <a:p>
            <a:r>
              <a:rPr lang="el-GR" sz="2400" dirty="0"/>
              <a:t>β</a:t>
            </a:r>
            <a:r>
              <a:rPr lang="en-US" sz="2400" dirty="0"/>
              <a:t> (rate)</a:t>
            </a:r>
          </a:p>
        </p:txBody>
      </p:sp>
    </p:spTree>
    <p:extLst>
      <p:ext uri="{BB962C8B-B14F-4D97-AF65-F5344CB8AC3E}">
        <p14:creationId xmlns:p14="http://schemas.microsoft.com/office/powerpoint/2010/main" val="394717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DE0694-8876-46B5-AC33-CA2053F1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57" y="7520"/>
            <a:ext cx="9540851" cy="6850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0A14B-90C4-4236-9DE1-26EFE0CB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657C-8E3B-431D-8DC9-AFA78E927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35" y="1866696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D9295-9325-49BD-934F-E2C37BB712D3}"/>
              </a:ext>
            </a:extLst>
          </p:cNvPr>
          <p:cNvSpPr txBox="1"/>
          <p:nvPr/>
        </p:nvSpPr>
        <p:spPr>
          <a:xfrm>
            <a:off x="4566293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Binomial</a:t>
            </a:r>
          </a:p>
        </p:txBody>
      </p:sp>
    </p:spTree>
    <p:extLst>
      <p:ext uri="{BB962C8B-B14F-4D97-AF65-F5344CB8AC3E}">
        <p14:creationId xmlns:p14="http://schemas.microsoft.com/office/powerpoint/2010/main" val="380118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F4BEB3-5915-4C00-AC86-7AB534903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18" y="0"/>
            <a:ext cx="955132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0A14B-90C4-4236-9DE1-26EFE0CB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657C-8E3B-431D-8DC9-AFA78E92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AB8AE-97C9-4145-9DD0-BF5E91FAF5F3}"/>
              </a:ext>
            </a:extLst>
          </p:cNvPr>
          <p:cNvSpPr txBox="1"/>
          <p:nvPr/>
        </p:nvSpPr>
        <p:spPr>
          <a:xfrm>
            <a:off x="4637314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Poisson</a:t>
            </a:r>
          </a:p>
        </p:txBody>
      </p:sp>
    </p:spTree>
    <p:extLst>
      <p:ext uri="{BB962C8B-B14F-4D97-AF65-F5344CB8AC3E}">
        <p14:creationId xmlns:p14="http://schemas.microsoft.com/office/powerpoint/2010/main" val="322000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281F-A969-4B48-87B4-09029EEB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53" y="98795"/>
            <a:ext cx="10515600" cy="1325563"/>
          </a:xfrm>
        </p:spPr>
        <p:txBody>
          <a:bodyPr/>
          <a:lstStyle/>
          <a:p>
            <a:r>
              <a:rPr lang="en-US" dirty="0"/>
              <a:t>Probability Density/Mass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1BBCE-1B49-44D1-A2FD-3A9B48349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509" y="1699084"/>
            <a:ext cx="3968692" cy="4351338"/>
          </a:xfrm>
        </p:spPr>
        <p:txBody>
          <a:bodyPr/>
          <a:lstStyle/>
          <a:p>
            <a:r>
              <a:rPr lang="en-US" dirty="0"/>
              <a:t>The parameters are used with the PDF/PMF from the probability distribution you want to use to calculate</a:t>
            </a:r>
          </a:p>
          <a:p>
            <a:r>
              <a:rPr lang="en-US" dirty="0"/>
              <a:t>They change the expected value of the distribution and the variation around that value</a:t>
            </a:r>
          </a:p>
        </p:txBody>
      </p:sp>
      <p:pic>
        <p:nvPicPr>
          <p:cNvPr id="1026" name="Picture 2" descr="Probability density function - Wikipedia">
            <a:extLst>
              <a:ext uri="{FF2B5EF4-FFF2-40B4-BE49-F238E27FC236}">
                <a16:creationId xmlns:a16="http://schemas.microsoft.com/office/drawing/2014/main" id="{C578DBD7-4C3C-4B1B-91CD-762CC8E80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548" y="1132512"/>
            <a:ext cx="5031252" cy="548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E70C-2470-4305-91FD-F01D4567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kinds of probability distributions do you use most when modeling count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557C-FE19-4517-A3B0-0A5C8188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count data distributions:</a:t>
            </a:r>
          </a:p>
          <a:p>
            <a:pPr lvl="1"/>
            <a:r>
              <a:rPr lang="en-US" dirty="0"/>
              <a:t>Poisson</a:t>
            </a:r>
          </a:p>
          <a:p>
            <a:pPr lvl="1"/>
            <a:r>
              <a:rPr lang="en-US" dirty="0"/>
              <a:t>Zero-inflated Poisson</a:t>
            </a:r>
          </a:p>
          <a:p>
            <a:pPr lvl="1"/>
            <a:r>
              <a:rPr lang="en-US" dirty="0"/>
              <a:t>Negative Binomial</a:t>
            </a:r>
          </a:p>
          <a:p>
            <a:pPr lvl="1"/>
            <a:r>
              <a:rPr lang="en-US" dirty="0"/>
              <a:t>Zero-inflated Negative Binomial</a:t>
            </a:r>
          </a:p>
          <a:p>
            <a:r>
              <a:rPr lang="en-US" dirty="0"/>
              <a:t>Non-count data distributions</a:t>
            </a:r>
          </a:p>
          <a:p>
            <a:pPr lvl="1"/>
            <a:r>
              <a:rPr lang="en-US" dirty="0"/>
              <a:t>Gaussian</a:t>
            </a:r>
          </a:p>
          <a:p>
            <a:pPr lvl="1"/>
            <a:r>
              <a:rPr lang="en-US" dirty="0"/>
              <a:t>Binomial</a:t>
            </a:r>
          </a:p>
        </p:txBody>
      </p:sp>
    </p:spTree>
    <p:extLst>
      <p:ext uri="{BB962C8B-B14F-4D97-AF65-F5344CB8AC3E}">
        <p14:creationId xmlns:p14="http://schemas.microsoft.com/office/powerpoint/2010/main" val="19114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DE57-572A-44AF-9C5E-8D5FFD1F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B1B-C760-40FF-A3FC-A3C5F189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2717" cy="4351338"/>
          </a:xfrm>
        </p:spPr>
        <p:txBody>
          <a:bodyPr/>
          <a:lstStyle/>
          <a:p>
            <a:r>
              <a:rPr lang="en-US" dirty="0"/>
              <a:t>The classic distribution for handling count data</a:t>
            </a:r>
          </a:p>
          <a:p>
            <a:r>
              <a:rPr lang="en-US" dirty="0"/>
              <a:t>The main parameter is intensity (</a:t>
            </a:r>
            <a:r>
              <a:rPr lang="el-GR" dirty="0"/>
              <a:t>λ</a:t>
            </a:r>
            <a:r>
              <a:rPr lang="en-US" dirty="0"/>
              <a:t>)</a:t>
            </a:r>
          </a:p>
          <a:p>
            <a:r>
              <a:rPr lang="en-US" i="1" dirty="0"/>
              <a:t>Key limitation</a:t>
            </a:r>
            <a:r>
              <a:rPr lang="en-US" dirty="0"/>
              <a:t>: the mean is equal to variance (so </a:t>
            </a:r>
            <a:r>
              <a:rPr lang="el-GR" dirty="0"/>
              <a:t>λ</a:t>
            </a:r>
            <a:r>
              <a:rPr lang="en-US" dirty="0"/>
              <a:t> accounts for both)</a:t>
            </a:r>
          </a:p>
          <a:p>
            <a:r>
              <a:rPr lang="en-US" dirty="0"/>
              <a:t>We  calculate the probability of a count of k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5321A1-916B-4AD0-821C-6199D7067525}"/>
                  </a:ext>
                </a:extLst>
              </p:cNvPr>
              <p:cNvSpPr txBox="1"/>
              <p:nvPr/>
            </p:nvSpPr>
            <p:spPr>
              <a:xfrm>
                <a:off x="3089082" y="5090513"/>
                <a:ext cx="4653488" cy="1392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5321A1-916B-4AD0-821C-6199D7067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082" y="5090513"/>
                <a:ext cx="4653488" cy="13924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92F40ED-21E6-4D28-8914-79E7E92B7E7F}"/>
              </a:ext>
            </a:extLst>
          </p:cNvPr>
          <p:cNvSpPr txBox="1"/>
          <p:nvPr/>
        </p:nvSpPr>
        <p:spPr>
          <a:xfrm>
            <a:off x="5180631" y="6482945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PMF</a:t>
            </a:r>
          </a:p>
        </p:txBody>
      </p:sp>
      <p:pic>
        <p:nvPicPr>
          <p:cNvPr id="8" name="Picture 4" descr="Canada Geese at Sunset | Canada goose flock, Sheboygan Count… | Flickr">
            <a:extLst>
              <a:ext uri="{FF2B5EF4-FFF2-40B4-BE49-F238E27FC236}">
                <a16:creationId xmlns:a16="http://schemas.microsoft.com/office/drawing/2014/main" id="{361190D4-9137-4DBE-9D52-D7F1635EB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863" y="1027906"/>
            <a:ext cx="4106195" cy="27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080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0FB348-3134-44DA-AFAF-28C88C66B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71" y="1838131"/>
            <a:ext cx="5267157" cy="3781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FDE57-572A-44AF-9C5E-8D5FFD1F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DBAE7-8BA8-4F84-B0BD-DDAEA614B06E}"/>
              </a:ext>
            </a:extLst>
          </p:cNvPr>
          <p:cNvSpPr txBox="1"/>
          <p:nvPr/>
        </p:nvSpPr>
        <p:spPr>
          <a:xfrm>
            <a:off x="3181739" y="5786925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B831C-3B23-4B96-9016-3F010D8A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40" y="1838131"/>
            <a:ext cx="5267157" cy="3781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84C3D1-671F-4351-8B0C-C679EB6BDEA6}"/>
              </a:ext>
            </a:extLst>
          </p:cNvPr>
          <p:cNvSpPr txBox="1"/>
          <p:nvPr/>
        </p:nvSpPr>
        <p:spPr>
          <a:xfrm>
            <a:off x="7735079" y="5767475"/>
            <a:ext cx="309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Draw from the PMF</a:t>
            </a:r>
          </a:p>
        </p:txBody>
      </p:sp>
    </p:spTree>
    <p:extLst>
      <p:ext uri="{BB962C8B-B14F-4D97-AF65-F5344CB8AC3E}">
        <p14:creationId xmlns:p14="http://schemas.microsoft.com/office/powerpoint/2010/main" val="1839136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81DF-9306-46E6-A870-100D2DBD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57D4-3297-499F-9249-9158CBB4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3323" cy="4351338"/>
          </a:xfrm>
        </p:spPr>
        <p:txBody>
          <a:bodyPr/>
          <a:lstStyle/>
          <a:p>
            <a:r>
              <a:rPr lang="en-US" dirty="0"/>
              <a:t>Limitations of the Poisson</a:t>
            </a:r>
          </a:p>
          <a:p>
            <a:pPr lvl="1"/>
            <a:r>
              <a:rPr lang="en-US" dirty="0"/>
              <a:t>The mean-variance relationship is 1 to 1, so it’s very constrained</a:t>
            </a:r>
          </a:p>
          <a:p>
            <a:pPr lvl="1"/>
            <a:r>
              <a:rPr lang="en-US" dirty="0"/>
              <a:t>In ecology we often find count data that are overdispersed (i.e., have more variance than the mean)</a:t>
            </a:r>
          </a:p>
          <a:p>
            <a:pPr lvl="2"/>
            <a:r>
              <a:rPr lang="en-US" dirty="0"/>
              <a:t>This is a product of sparse, auto-correlated, and clustered distributions of animals (among other possibilities)</a:t>
            </a:r>
          </a:p>
          <a:p>
            <a:pPr lvl="2"/>
            <a:r>
              <a:rPr lang="en-US" dirty="0"/>
              <a:t>When this is the case, the Poisson will underpredict zeroes and high counts, making our models not as useful</a:t>
            </a:r>
          </a:p>
          <a:p>
            <a:pPr lvl="1"/>
            <a:r>
              <a:rPr lang="en-US" dirty="0"/>
              <a:t>Not all birds present at the survey are detected</a:t>
            </a:r>
          </a:p>
          <a:p>
            <a:pPr lvl="2"/>
            <a:r>
              <a:rPr lang="en-US" dirty="0"/>
              <a:t>That means that the count data we collect are biased (and biased low)</a:t>
            </a:r>
          </a:p>
          <a:p>
            <a:pPr lvl="2"/>
            <a:r>
              <a:rPr lang="en-US" dirty="0"/>
              <a:t>Another process is occurring that that augments our probability of counting a bird</a:t>
            </a:r>
          </a:p>
        </p:txBody>
      </p:sp>
    </p:spTree>
    <p:extLst>
      <p:ext uri="{BB962C8B-B14F-4D97-AF65-F5344CB8AC3E}">
        <p14:creationId xmlns:p14="http://schemas.microsoft.com/office/powerpoint/2010/main" val="4001833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2728-E8E1-421F-8C6C-EE541B37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8E9C79-8A59-43A5-82B6-6E945BBAC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825625"/>
            <a:ext cx="6602835" cy="4351338"/>
          </a:xfrm>
        </p:spPr>
        <p:txBody>
          <a:bodyPr/>
          <a:lstStyle/>
          <a:p>
            <a:r>
              <a:rPr lang="en-US" dirty="0"/>
              <a:t>Good for multiple trials of yes/no data</a:t>
            </a:r>
          </a:p>
          <a:p>
            <a:r>
              <a:rPr lang="en-US" dirty="0"/>
              <a:t>Two parameters:</a:t>
            </a:r>
          </a:p>
          <a:p>
            <a:pPr lvl="1"/>
            <a:r>
              <a:rPr lang="en-US" dirty="0"/>
              <a:t>n = the number of trials</a:t>
            </a:r>
          </a:p>
          <a:p>
            <a:pPr lvl="1"/>
            <a:r>
              <a:rPr lang="en-US" dirty="0"/>
              <a:t>p = the probability of success</a:t>
            </a:r>
          </a:p>
          <a:p>
            <a:r>
              <a:rPr lang="en-US" dirty="0"/>
              <a:t>We calculate the probability of getting k successes as: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945B8-5965-4527-A650-D67B6EEF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545" y="176169"/>
            <a:ext cx="3522651" cy="4071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E8E3B2-F7E9-4F75-A8F7-CEEB53397601}"/>
                  </a:ext>
                </a:extLst>
              </p:cNvPr>
              <p:cNvSpPr txBox="1"/>
              <p:nvPr/>
            </p:nvSpPr>
            <p:spPr>
              <a:xfrm>
                <a:off x="1362187" y="5146564"/>
                <a:ext cx="8134150" cy="1159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E8E3B2-F7E9-4F75-A8F7-CEEB5339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87" y="5146564"/>
                <a:ext cx="8134150" cy="1159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04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378F75-BB26-409B-A552-AE9892675998}"/>
              </a:ext>
            </a:extLst>
          </p:cNvPr>
          <p:cNvSpPr txBox="1">
            <a:spLocks/>
          </p:cNvSpPr>
          <p:nvPr/>
        </p:nvSpPr>
        <p:spPr>
          <a:xfrm>
            <a:off x="990600" y="40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Binomial Distribution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B7EEEDD-6D0A-4379-BE03-E97333DC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825625"/>
            <a:ext cx="10293991" cy="4351338"/>
          </a:xfrm>
        </p:spPr>
        <p:txBody>
          <a:bodyPr/>
          <a:lstStyle/>
          <a:p>
            <a:r>
              <a:rPr lang="en-US" dirty="0"/>
              <a:t>Three main reasons that we care about the binomial distribution for count data:</a:t>
            </a:r>
          </a:p>
          <a:p>
            <a:pPr lvl="1"/>
            <a:r>
              <a:rPr lang="en-US" dirty="0"/>
              <a:t>The Poisson distribution is actually a special case of the binomial</a:t>
            </a:r>
          </a:p>
          <a:p>
            <a:pPr lvl="2"/>
            <a:r>
              <a:rPr lang="en-US" dirty="0"/>
              <a:t>You might have noticed that the binomial distribution create count data, the Poisson occurs when n is very high and p is very low</a:t>
            </a:r>
          </a:p>
          <a:p>
            <a:pPr lvl="1"/>
            <a:r>
              <a:rPr lang="en-US" dirty="0"/>
              <a:t>It can be used to augment the Poisson distribution to allow it to estimate more zeroes than it would usually</a:t>
            </a:r>
          </a:p>
          <a:p>
            <a:pPr lvl="1"/>
            <a:r>
              <a:rPr lang="en-US" dirty="0"/>
              <a:t>It can be used to model bias in the count data</a:t>
            </a:r>
          </a:p>
          <a:p>
            <a:pPr lvl="2"/>
            <a:r>
              <a:rPr lang="en-US" dirty="0"/>
              <a:t>A major source of bias is the probability that you detected a bird or not</a:t>
            </a:r>
          </a:p>
          <a:p>
            <a:pPr lvl="2"/>
            <a:r>
              <a:rPr lang="en-US" dirty="0"/>
              <a:t>Since detection probability is a binomial outcome (you either did or you didn’t), it can be modeled with a binomial distribution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7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16BF-910F-4CA8-8067-CDB89D0E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5F09-2244-46CF-BB65-F08C42E1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probability distributions represent and why they are needed for statistical models</a:t>
            </a:r>
          </a:p>
          <a:p>
            <a:r>
              <a:rPr lang="en-US" dirty="0"/>
              <a:t>Describe common probability distributions and when they are used</a:t>
            </a:r>
          </a:p>
          <a:p>
            <a:r>
              <a:rPr lang="en-US" dirty="0"/>
              <a:t>Describe the Poisson distribution and what scenarios we use it for in ecology</a:t>
            </a:r>
          </a:p>
          <a:p>
            <a:r>
              <a:rPr lang="en-US" dirty="0"/>
              <a:t>Identify the limitations of the Poisson distribution and the tools that we use to expand it’s functionality</a:t>
            </a:r>
          </a:p>
          <a:p>
            <a:r>
              <a:rPr lang="en-US" dirty="0"/>
              <a:t>Determine how you decide what kinds of probability distributions to use when analyzing your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73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37ED52-6A17-47F8-B068-B5B30620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68" y="1493942"/>
            <a:ext cx="7295238" cy="5238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1941020" y="1672300"/>
            <a:ext cx="810805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we have data that occur from two different Gaussian probability distributions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1857E8-0388-43DC-A443-9C7A47C19C92}"/>
              </a:ext>
            </a:extLst>
          </p:cNvPr>
          <p:cNvSpPr/>
          <p:nvPr/>
        </p:nvSpPr>
        <p:spPr>
          <a:xfrm>
            <a:off x="3222172" y="2054689"/>
            <a:ext cx="2873828" cy="435919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E9885F-976F-4E3A-B0C0-D364128C4617}"/>
              </a:ext>
            </a:extLst>
          </p:cNvPr>
          <p:cNvSpPr/>
          <p:nvPr/>
        </p:nvSpPr>
        <p:spPr>
          <a:xfrm>
            <a:off x="5673012" y="2054689"/>
            <a:ext cx="3442995" cy="435919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304C459-7F24-4AB7-818F-BB9AF8B2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17" y="1317959"/>
            <a:ext cx="7715766" cy="5540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2194373" y="1576017"/>
            <a:ext cx="84331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They can be mixed together to create a new distribution with their combined properties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1857E8-0388-43DC-A443-9C7A47C19C92}"/>
              </a:ext>
            </a:extLst>
          </p:cNvPr>
          <p:cNvSpPr/>
          <p:nvPr/>
        </p:nvSpPr>
        <p:spPr>
          <a:xfrm>
            <a:off x="4811486" y="2060263"/>
            <a:ext cx="2873828" cy="435919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E9885F-976F-4E3A-B0C0-D364128C4617}"/>
              </a:ext>
            </a:extLst>
          </p:cNvPr>
          <p:cNvSpPr/>
          <p:nvPr/>
        </p:nvSpPr>
        <p:spPr>
          <a:xfrm>
            <a:off x="4811486" y="2060263"/>
            <a:ext cx="2873828" cy="435919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http://127.0.0.1:25584/graphics/plot.png?width=766&amp;height=550&amp;randomizer=-1348675732">
            <a:extLst>
              <a:ext uri="{FF2B5EF4-FFF2-40B4-BE49-F238E27FC236}">
                <a16:creationId xmlns:a16="http://schemas.microsoft.com/office/drawing/2014/main" id="{FC186B55-7D0B-47FE-8D72-2D27068D22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1FD0-F8E8-4E36-9B2F-8EFF107A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happens if we mix the binomial and Poisson distributions?</a:t>
            </a:r>
          </a:p>
        </p:txBody>
      </p:sp>
      <p:pic>
        <p:nvPicPr>
          <p:cNvPr id="4" name="Picture 4" descr="Canada Geese at Sunset | Canada goose flock, Sheboygan Count… | Flickr">
            <a:extLst>
              <a:ext uri="{FF2B5EF4-FFF2-40B4-BE49-F238E27FC236}">
                <a16:creationId xmlns:a16="http://schemas.microsoft.com/office/drawing/2014/main" id="{AFB73ABE-FF1C-4404-BA77-482E909A8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93" y="2395311"/>
            <a:ext cx="4106195" cy="27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C1BDCB-E196-41D5-B374-BAFF63F0DD4B}"/>
              </a:ext>
            </a:extLst>
          </p:cNvPr>
          <p:cNvSpPr txBox="1"/>
          <p:nvPr/>
        </p:nvSpPr>
        <p:spPr>
          <a:xfrm>
            <a:off x="2527845" y="5234730"/>
            <a:ext cx="99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Poisson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FE5C6-8B84-49CC-87D0-6F51B9F3BF59}"/>
              </a:ext>
            </a:extLst>
          </p:cNvPr>
          <p:cNvSpPr txBox="1"/>
          <p:nvPr/>
        </p:nvSpPr>
        <p:spPr>
          <a:xfrm>
            <a:off x="7881419" y="5236344"/>
            <a:ext cx="99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974A5-A5FE-412B-A857-2C4A469EA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776" y="1971364"/>
            <a:ext cx="2823576" cy="3263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56BE7-E78E-469F-BC84-FCA85989FD43}"/>
              </a:ext>
            </a:extLst>
          </p:cNvPr>
          <p:cNvSpPr txBox="1"/>
          <p:nvPr/>
        </p:nvSpPr>
        <p:spPr>
          <a:xfrm>
            <a:off x="5731079" y="3413336"/>
            <a:ext cx="72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089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1903445" y="1656698"/>
            <a:ext cx="892233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your Poisson distribution doesn’t have enough zeroes to match your data, then you can add them by combining it with a binomial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71194-D976-4D1B-BE34-5EE56BBA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44" y="2435289"/>
            <a:ext cx="4763356" cy="3420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D625F3-FE52-4DA5-8E8B-56E2968A6C13}"/>
              </a:ext>
            </a:extLst>
          </p:cNvPr>
          <p:cNvSpPr txBox="1"/>
          <p:nvPr/>
        </p:nvSpPr>
        <p:spPr>
          <a:xfrm>
            <a:off x="5731079" y="3413336"/>
            <a:ext cx="72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036D1-CFEE-4EB1-A7F8-02BDC6FC1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35" y="2435289"/>
            <a:ext cx="4940621" cy="354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70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81FC11-5875-4F08-A89C-80D6F3E71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81" y="1467505"/>
            <a:ext cx="7295238" cy="5238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3012141" y="1679105"/>
            <a:ext cx="67314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Now you can make a new distribution that describes your data better</a:t>
            </a:r>
          </a:p>
        </p:txBody>
      </p:sp>
    </p:spTree>
    <p:extLst>
      <p:ext uri="{BB962C8B-B14F-4D97-AF65-F5344CB8AC3E}">
        <p14:creationId xmlns:p14="http://schemas.microsoft.com/office/powerpoint/2010/main" val="2852575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B84-C97A-4996-A793-2AABE74F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6271" cy="1325563"/>
          </a:xfrm>
        </p:spPr>
        <p:txBody>
          <a:bodyPr/>
          <a:lstStyle/>
          <a:p>
            <a:r>
              <a:rPr lang="en-US" b="1" dirty="0"/>
              <a:t>Final Note: </a:t>
            </a:r>
            <a:r>
              <a:rPr lang="en-US" dirty="0"/>
              <a:t>Combining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BB35-20F0-4ABD-8951-241CAA89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we’ll be talking about combining the Poisson distribution and the binomial distribution in multiple contexts</a:t>
            </a:r>
          </a:p>
          <a:p>
            <a:r>
              <a:rPr lang="en-US" b="1" dirty="0"/>
              <a:t>A Poisson-Binomial Mixture</a:t>
            </a:r>
            <a:r>
              <a:rPr lang="en-US" dirty="0"/>
              <a:t>: This comes up when we are discussing hierarchical count models like N-mixture models</a:t>
            </a:r>
          </a:p>
          <a:p>
            <a:pPr lvl="1"/>
            <a:r>
              <a:rPr lang="en-US" dirty="0"/>
              <a:t>EX: When you have count data where you don’t detect all the animals so your counts are mixture of a count process and a binomial process</a:t>
            </a:r>
          </a:p>
          <a:p>
            <a:r>
              <a:rPr lang="en-US" b="1" dirty="0"/>
              <a:t>A Zero-inflated Model</a:t>
            </a:r>
            <a:r>
              <a:rPr lang="en-US" dirty="0"/>
              <a:t>: This comes up when we are talking about count data that have already been corrected for detection effects and </a:t>
            </a:r>
            <a:r>
              <a:rPr lang="en-US" i="1" dirty="0"/>
              <a:t>still </a:t>
            </a:r>
            <a:r>
              <a:rPr lang="en-US" dirty="0"/>
              <a:t>are overdispersed.</a:t>
            </a:r>
          </a:p>
        </p:txBody>
      </p:sp>
    </p:spTree>
    <p:extLst>
      <p:ext uri="{BB962C8B-B14F-4D97-AF65-F5344CB8AC3E}">
        <p14:creationId xmlns:p14="http://schemas.microsoft.com/office/powerpoint/2010/main" val="1016370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1FD0-F8E8-4E36-9B2F-8EFF107A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6F29-800B-47DE-932D-E1654C5F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Similar to mixing probability distributions</a:t>
            </a:r>
          </a:p>
          <a:p>
            <a:pPr lvl="1"/>
            <a:r>
              <a:rPr lang="en-US" dirty="0"/>
              <a:t>Binomial distribution is mixed with a Poisson distribution to inflate the number of zeroes in the sample</a:t>
            </a:r>
          </a:p>
          <a:p>
            <a:r>
              <a:rPr lang="en-US" dirty="0"/>
              <a:t>Essentially we create an additional way to create zeroes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22353-C14F-4A04-8461-EC6A54E4288E}"/>
                  </a:ext>
                </a:extLst>
              </p:cNvPr>
              <p:cNvSpPr txBox="1"/>
              <p:nvPr/>
            </p:nvSpPr>
            <p:spPr>
              <a:xfrm>
                <a:off x="3316941" y="3823355"/>
                <a:ext cx="3466590" cy="386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l-GR" sz="2400" dirty="0"/>
                        <m:t>π</m:t>
                      </m:r>
                      <m:r>
                        <m:rPr>
                          <m:nor/>
                        </m:rPr>
                        <a:rPr lang="en-US" sz="2400" dirty="0"/>
                        <m:t> + (1− </m:t>
                      </m:r>
                      <m:r>
                        <m:rPr>
                          <m:nor/>
                        </m:rPr>
                        <a:rPr lang="el-GR" sz="2400" dirty="0"/>
                        <m:t>π</m:t>
                      </m:r>
                      <m:r>
                        <m:rPr>
                          <m:nor/>
                        </m:rPr>
                        <a:rPr lang="en-US" sz="2400" dirty="0"/>
                        <m:t>)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22353-C14F-4A04-8461-EC6A54E4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41" y="3823355"/>
                <a:ext cx="3466590" cy="386644"/>
              </a:xfrm>
              <a:prstGeom prst="rect">
                <a:avLst/>
              </a:prstGeom>
              <a:blipFill>
                <a:blip r:embed="rId2"/>
                <a:stretch>
                  <a:fillRect l="-1582" t="-1563" r="-703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73DED5-3C4D-45FD-ADEB-1F1A24DE5F2E}"/>
                  </a:ext>
                </a:extLst>
              </p:cNvPr>
              <p:cNvSpPr txBox="1"/>
              <p:nvPr/>
            </p:nvSpPr>
            <p:spPr>
              <a:xfrm>
                <a:off x="3316941" y="4688844"/>
                <a:ext cx="3208058" cy="639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sz="2400" dirty="0"/>
                      <m:t>(1− </m:t>
                    </m:r>
                    <m:r>
                      <m:rPr>
                        <m:nor/>
                      </m:rPr>
                      <a:rPr lang="el-GR" sz="2400" dirty="0"/>
                      <m:t>π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73DED5-3C4D-45FD-ADEB-1F1A24DE5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41" y="4688844"/>
                <a:ext cx="3208058" cy="639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AF807D-3AD6-4668-98E4-F590415BBF47}"/>
                  </a:ext>
                </a:extLst>
              </p:cNvPr>
              <p:cNvSpPr txBox="1"/>
              <p:nvPr/>
            </p:nvSpPr>
            <p:spPr>
              <a:xfrm>
                <a:off x="7046259" y="4688844"/>
                <a:ext cx="17327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2, 3 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AF807D-3AD6-4668-98E4-F590415BB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259" y="4688844"/>
                <a:ext cx="1732718" cy="369332"/>
              </a:xfrm>
              <a:prstGeom prst="rect">
                <a:avLst/>
              </a:prstGeom>
              <a:blipFill>
                <a:blip r:embed="rId4"/>
                <a:stretch>
                  <a:fillRect l="-38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F43D8495-5C6D-49C6-861E-544D5557EF3B}"/>
              </a:ext>
            </a:extLst>
          </p:cNvPr>
          <p:cNvSpPr/>
          <p:nvPr/>
        </p:nvSpPr>
        <p:spPr>
          <a:xfrm>
            <a:off x="4920970" y="3706813"/>
            <a:ext cx="636494" cy="63953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E80E68-F0DC-45E3-809D-D1E3FC12748E}"/>
              </a:ext>
            </a:extLst>
          </p:cNvPr>
          <p:cNvSpPr/>
          <p:nvPr/>
        </p:nvSpPr>
        <p:spPr>
          <a:xfrm>
            <a:off x="5610598" y="3706813"/>
            <a:ext cx="1274295" cy="63953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C847AC-7573-408C-9890-B92BCE058B0A}"/>
              </a:ext>
            </a:extLst>
          </p:cNvPr>
          <p:cNvSpPr/>
          <p:nvPr/>
        </p:nvSpPr>
        <p:spPr>
          <a:xfrm>
            <a:off x="4973450" y="4738409"/>
            <a:ext cx="1732718" cy="63953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1FD0-F8E8-4E36-9B2F-8EFF107A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Poisson Distribution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DE3A0F-5206-4B4F-9719-72886686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46" y="1254780"/>
            <a:ext cx="7798278" cy="559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80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9761-D082-41A3-8836-9594F95A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9DC8-4115-4382-8290-D9F4976D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distribution for count data with two parameters</a:t>
            </a:r>
          </a:p>
          <a:p>
            <a:pPr lvl="1"/>
            <a:r>
              <a:rPr lang="en-US" dirty="0"/>
              <a:t>So another way for us to account for overdispersion that doesn’t involve just stapling a binomial distribution to this</a:t>
            </a:r>
          </a:p>
          <a:p>
            <a:r>
              <a:rPr lang="en-US" dirty="0"/>
              <a:t>Multiple parameterizations</a:t>
            </a:r>
          </a:p>
          <a:p>
            <a:pPr lvl="1"/>
            <a:r>
              <a:rPr lang="en-US" dirty="0"/>
              <a:t>As ecologists we like the one that allows us to estimate the mean and variance (rather than the fail rate)</a:t>
            </a:r>
          </a:p>
          <a:p>
            <a:r>
              <a:rPr lang="en-US" dirty="0"/>
              <a:t>Note that this is actually another mixture between a Poisson and gamma distribution</a:t>
            </a:r>
          </a:p>
          <a:p>
            <a:r>
              <a:rPr lang="en-US" dirty="0"/>
              <a:t>We won’t get into the details of the PMF today</a:t>
            </a:r>
          </a:p>
          <a:p>
            <a:pPr lvl="1"/>
            <a:r>
              <a:rPr lang="en-US" dirty="0"/>
              <a:t>Look it up if you’re interested</a:t>
            </a:r>
          </a:p>
        </p:txBody>
      </p:sp>
    </p:spTree>
    <p:extLst>
      <p:ext uri="{BB962C8B-B14F-4D97-AF65-F5344CB8AC3E}">
        <p14:creationId xmlns:p14="http://schemas.microsoft.com/office/powerpoint/2010/main" val="3313607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9761-D082-41A3-8836-9594F95A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C95B0-6D7F-4EF5-A579-1E506219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217877"/>
            <a:ext cx="7950678" cy="57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2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2728-E8E1-421F-8C6C-EE541B37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8E9C79-8A59-43A5-82B6-6E945BBAC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5862" cy="4351338"/>
          </a:xfrm>
        </p:spPr>
        <p:txBody>
          <a:bodyPr>
            <a:normAutofit/>
          </a:bodyPr>
          <a:lstStyle/>
          <a:p>
            <a:r>
              <a:rPr lang="en-US" dirty="0"/>
              <a:t>These are variables whose outcome is dependent on random phenomena</a:t>
            </a:r>
          </a:p>
          <a:p>
            <a:r>
              <a:rPr lang="en-US" dirty="0"/>
              <a:t>They are not observed yet so there is uncertainty in their values</a:t>
            </a:r>
          </a:p>
          <a:p>
            <a:r>
              <a:rPr lang="en-US" dirty="0"/>
              <a:t>Probability distributions describe that the likelihood of observing each 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945B8-5965-4527-A650-D67B6EEF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09" y="596369"/>
            <a:ext cx="5101860" cy="58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3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9761-D082-41A3-8836-9594F95A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Negative 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9DC8-4115-4382-8290-D9F4976D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the same concept as a ZIP</a:t>
            </a:r>
          </a:p>
          <a:p>
            <a:r>
              <a:rPr lang="en-US" dirty="0"/>
              <a:t>We won’t get into the PMF (again) but the concept is similar to a ZIP</a:t>
            </a:r>
          </a:p>
          <a:p>
            <a:pPr lvl="1"/>
            <a:r>
              <a:rPr lang="en-US" dirty="0"/>
              <a:t>We augment the probability of getting a zero with a binomial draw</a:t>
            </a:r>
          </a:p>
          <a:p>
            <a:r>
              <a:rPr lang="en-US" dirty="0"/>
              <a:t>This is used when you truly have more zeroes in your dataset than you thought ecologically possible</a:t>
            </a:r>
          </a:p>
          <a:p>
            <a:pPr lvl="1"/>
            <a:r>
              <a:rPr lang="en-US" dirty="0"/>
              <a:t>i.e., seabird data</a:t>
            </a:r>
          </a:p>
        </p:txBody>
      </p:sp>
    </p:spTree>
    <p:extLst>
      <p:ext uri="{BB962C8B-B14F-4D97-AF65-F5344CB8AC3E}">
        <p14:creationId xmlns:p14="http://schemas.microsoft.com/office/powerpoint/2010/main" val="293282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7867-5E33-4122-A5F9-71EEBE2F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E5B2-A9A0-4B1C-9DE3-36324A3B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Usain Bolt | Time">
            <a:extLst>
              <a:ext uri="{FF2B5EF4-FFF2-40B4-BE49-F238E27FC236}">
                <a16:creationId xmlns:a16="http://schemas.microsoft.com/office/drawing/2014/main" id="{68E323F2-7FAF-4552-9BE4-3C76D71C5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0"/>
            <a:ext cx="11280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77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6A74-F68B-4B66-99BB-1D2CACD7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what distribution to use for count data?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6F54-03AB-418B-B283-D95514DC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Theoretical:</a:t>
            </a:r>
          </a:p>
          <a:p>
            <a:pPr lvl="1"/>
            <a:r>
              <a:rPr lang="en-US" dirty="0"/>
              <a:t>Think about the process that you are modeling</a:t>
            </a:r>
          </a:p>
          <a:p>
            <a:pPr lvl="1"/>
            <a:r>
              <a:rPr lang="en-US" dirty="0"/>
              <a:t>Do you expect there to be ‘structural zeroes’ or places that you surveyed that have a very small chance that your species would be detected</a:t>
            </a:r>
          </a:p>
          <a:p>
            <a:r>
              <a:rPr lang="en-US" b="1" dirty="0"/>
              <a:t>Empirical:</a:t>
            </a:r>
          </a:p>
          <a:p>
            <a:pPr lvl="1"/>
            <a:r>
              <a:rPr lang="en-US" dirty="0"/>
              <a:t>Look at your data!</a:t>
            </a:r>
          </a:p>
          <a:p>
            <a:pPr lvl="1"/>
            <a:r>
              <a:rPr lang="en-US" dirty="0"/>
              <a:t>Plot Poisson distributions with the same mean as your data and see if they look remotely similar</a:t>
            </a:r>
          </a:p>
        </p:txBody>
      </p:sp>
    </p:spTree>
    <p:extLst>
      <p:ext uri="{BB962C8B-B14F-4D97-AF65-F5344CB8AC3E}">
        <p14:creationId xmlns:p14="http://schemas.microsoft.com/office/powerpoint/2010/main" val="181495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3CE0-40F5-46A3-A3D9-6EA269B5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4724-0F65-4986-914F-3BA308CB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Count responses are random variables that can have uncertainty described in many ways</a:t>
            </a:r>
          </a:p>
          <a:p>
            <a:r>
              <a:rPr lang="en-US" dirty="0"/>
              <a:t>Probability distributions are our way of calculating the likelihood of observing the data given the parameters</a:t>
            </a:r>
          </a:p>
          <a:p>
            <a:r>
              <a:rPr lang="en-US" dirty="0"/>
              <a:t>The Poisson distribution is a simple and effective tool for describing count data but it has limitations</a:t>
            </a:r>
          </a:p>
          <a:p>
            <a:r>
              <a:rPr lang="en-US" dirty="0"/>
              <a:t>By using the binomial distribution and others to allow for over-dispersion, we can often model ecological data better</a:t>
            </a:r>
          </a:p>
          <a:p>
            <a:r>
              <a:rPr lang="en-US" dirty="0"/>
              <a:t>To determine what works best for your data set, consider the process that goes in to generating your data and what the final product actually looks like</a:t>
            </a:r>
          </a:p>
        </p:txBody>
      </p:sp>
    </p:spTree>
    <p:extLst>
      <p:ext uri="{BB962C8B-B14F-4D97-AF65-F5344CB8AC3E}">
        <p14:creationId xmlns:p14="http://schemas.microsoft.com/office/powerpoint/2010/main" val="4254052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92A9-5B15-4842-9390-05AA2BCC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0E13F-D8DC-438D-A1CE-17208668A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A bird in the hand is worth two in the bush? False i got all three ...">
            <a:extLst>
              <a:ext uri="{FF2B5EF4-FFF2-40B4-BE49-F238E27FC236}">
                <a16:creationId xmlns:a16="http://schemas.microsoft.com/office/drawing/2014/main" id="{A3FDD2F4-2E42-4B0F-B0CD-25C3BA9E9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654" y="1825625"/>
            <a:ext cx="6238691" cy="43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71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2728-E8E1-421F-8C6C-EE541B37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-108330"/>
            <a:ext cx="10515600" cy="1325563"/>
          </a:xfrm>
        </p:spPr>
        <p:txBody>
          <a:bodyPr/>
          <a:lstStyle/>
          <a:p>
            <a:r>
              <a:rPr lang="en-US" dirty="0"/>
              <a:t>What happens when we flip 10 coins?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A0BDD-3809-4699-B713-2F923117A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610" y="1041064"/>
            <a:ext cx="7295238" cy="5238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7300C-DBAD-4054-8116-44ED0F3AE601}"/>
              </a:ext>
            </a:extLst>
          </p:cNvPr>
          <p:cNvSpPr txBox="1"/>
          <p:nvPr/>
        </p:nvSpPr>
        <p:spPr>
          <a:xfrm>
            <a:off x="7111067" y="6470555"/>
            <a:ext cx="2332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i="1" dirty="0"/>
              <a:t>hist(rbinom(10, 1, 0.5))</a:t>
            </a:r>
            <a:endParaRPr lang="en-US" sz="1100" i="1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FD27C3C-03E3-4C09-A872-C74DD2D5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45" y="1449859"/>
            <a:ext cx="2852956" cy="1703888"/>
          </a:xfrm>
          <a:ln w="34925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use the Bernoulli/Binomial Distribution to determine the number of times it landed on each in 10 trials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9018AC-E623-477D-AEB7-5B9AF33CB19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35601" y="2301803"/>
            <a:ext cx="2314447" cy="833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E6A6CCF-59B5-419F-8C85-2C3445EF9F8F}"/>
              </a:ext>
            </a:extLst>
          </p:cNvPr>
          <p:cNvSpPr txBox="1">
            <a:spLocks/>
          </p:cNvSpPr>
          <p:nvPr/>
        </p:nvSpPr>
        <p:spPr>
          <a:xfrm>
            <a:off x="559654" y="4410774"/>
            <a:ext cx="2852956" cy="1262057"/>
          </a:xfrm>
          <a:prstGeom prst="rect">
            <a:avLst/>
          </a:prstGeom>
          <a:ln w="34925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Then we do it again and see that we got different results from another 10 trials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5825DD-50F4-4F38-97B3-E91B6F4BEDD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12610" y="3822213"/>
            <a:ext cx="5330174" cy="1219590"/>
          </a:xfrm>
          <a:prstGeom prst="straightConnector1">
            <a:avLst/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0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576337-9BC2-4D0D-8DA3-0B09B50C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91" y="1520890"/>
            <a:ext cx="7295238" cy="52380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E600F6-A721-4116-AF01-3491D297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110" y="45357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likelihood of observing different outcomes varies depending on the number of trials and probability of success</a:t>
            </a:r>
          </a:p>
        </p:txBody>
      </p:sp>
    </p:spTree>
    <p:extLst>
      <p:ext uri="{BB962C8B-B14F-4D97-AF65-F5344CB8AC3E}">
        <p14:creationId xmlns:p14="http://schemas.microsoft.com/office/powerpoint/2010/main" val="367594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4ACC-3F6B-4E17-9C59-4D8CFE19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AA02-012C-407E-BE17-6B89F5A81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describe the likelihood of observing a set of outcomes from a random variable</a:t>
            </a:r>
          </a:p>
          <a:p>
            <a:r>
              <a:rPr lang="en-US" dirty="0"/>
              <a:t>They do this by using parameters like the mean and standard deviation to calculate the likelihood of you observing a value</a:t>
            </a:r>
          </a:p>
          <a:p>
            <a:pPr lvl="1"/>
            <a:r>
              <a:rPr lang="en-US" dirty="0"/>
              <a:t>Usually these parameters are related to moments of a distribution like the mean or the variance</a:t>
            </a:r>
          </a:p>
          <a:p>
            <a:r>
              <a:rPr lang="en-US" dirty="0"/>
              <a:t>Despite these general similarities among probability distributions, the parameters that dictate the form of probability distributions vary considerably depending on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79257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4ACC-3F6B-4E17-9C59-4D8CFE19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different probability distributions?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AA02-012C-407E-BE17-6B89F5A81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Supports different ranges of random variables</a:t>
            </a:r>
          </a:p>
          <a:p>
            <a:pPr lvl="1"/>
            <a:r>
              <a:rPr lang="en-US" dirty="0"/>
              <a:t>Just a few examples:</a:t>
            </a:r>
          </a:p>
          <a:p>
            <a:pPr lvl="2"/>
            <a:r>
              <a:rPr lang="en-US" dirty="0"/>
              <a:t>All real numbers (-infinity, +infinity)</a:t>
            </a:r>
          </a:p>
          <a:p>
            <a:pPr lvl="2"/>
            <a:r>
              <a:rPr lang="en-US" dirty="0"/>
              <a:t>All positive numbers (0, +infinity)</a:t>
            </a:r>
          </a:p>
          <a:p>
            <a:pPr lvl="2"/>
            <a:r>
              <a:rPr lang="en-US" dirty="0"/>
              <a:t>Categorial data (yes/no)</a:t>
            </a:r>
          </a:p>
          <a:p>
            <a:pPr lvl="2"/>
            <a:r>
              <a:rPr lang="en-US" dirty="0"/>
              <a:t>Count data (0, 1, 2, … N)</a:t>
            </a:r>
          </a:p>
          <a:p>
            <a:r>
              <a:rPr lang="en-US" dirty="0"/>
              <a:t>They apply to different real world processes</a:t>
            </a:r>
          </a:p>
          <a:p>
            <a:pPr lvl="1"/>
            <a:r>
              <a:rPr lang="en-US" dirty="0"/>
              <a:t>A few more examples:</a:t>
            </a:r>
          </a:p>
          <a:p>
            <a:pPr lvl="2"/>
            <a:r>
              <a:rPr lang="en-US" dirty="0"/>
              <a:t>Linear and continuous (e.g., Gaussian distribution)</a:t>
            </a:r>
          </a:p>
          <a:p>
            <a:pPr lvl="2"/>
            <a:r>
              <a:rPr lang="en-US" dirty="0"/>
              <a:t>Exponential and continuous (e.g., Log-normal distribution)</a:t>
            </a:r>
          </a:p>
          <a:p>
            <a:pPr lvl="2"/>
            <a:r>
              <a:rPr lang="en-US" dirty="0"/>
              <a:t>Yes/no trials (e.g., Bernoulli distribution)</a:t>
            </a:r>
          </a:p>
          <a:p>
            <a:pPr lvl="2"/>
            <a:r>
              <a:rPr lang="en-US" dirty="0"/>
              <a:t>Counts (e.g., Poisson distribution)</a:t>
            </a:r>
          </a:p>
          <a:p>
            <a:pPr lvl="2"/>
            <a:r>
              <a:rPr lang="en-US" dirty="0"/>
              <a:t>Rates of occurrence (e.g., Gamma distribution)</a:t>
            </a:r>
          </a:p>
        </p:txBody>
      </p:sp>
    </p:spTree>
    <p:extLst>
      <p:ext uri="{BB962C8B-B14F-4D97-AF65-F5344CB8AC3E}">
        <p14:creationId xmlns:p14="http://schemas.microsoft.com/office/powerpoint/2010/main" val="32503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E128-7F74-4229-927A-1D668E94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8E8C-99C7-47D0-AB85-A143038B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4AF9E-AD21-4835-9995-5EAFC41AE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47" y="60682"/>
            <a:ext cx="9466811" cy="6797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2E0641-D9C0-4617-88B0-951231D1E4F2}"/>
              </a:ext>
            </a:extLst>
          </p:cNvPr>
          <p:cNvSpPr txBox="1"/>
          <p:nvPr/>
        </p:nvSpPr>
        <p:spPr>
          <a:xfrm>
            <a:off x="4397051" y="196909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Normal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45005-5469-4F4E-BADF-B65219AB3428}"/>
              </a:ext>
            </a:extLst>
          </p:cNvPr>
          <p:cNvSpPr txBox="1"/>
          <p:nvPr/>
        </p:nvSpPr>
        <p:spPr>
          <a:xfrm>
            <a:off x="8442257" y="1509267"/>
            <a:ext cx="338512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  <a:p>
            <a:r>
              <a:rPr lang="el-GR" sz="2400" dirty="0"/>
              <a:t>μ</a:t>
            </a:r>
            <a:r>
              <a:rPr lang="en-US" sz="2400" dirty="0"/>
              <a:t> (mean)</a:t>
            </a:r>
          </a:p>
          <a:p>
            <a:r>
              <a:rPr lang="el-GR" sz="2400" dirty="0"/>
              <a:t>σ</a:t>
            </a:r>
            <a:r>
              <a:rPr lang="en-US" sz="2400" dirty="0"/>
              <a:t> (standard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413951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E128-7F74-4229-927A-1D668E94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8E8C-99C7-47D0-AB85-A143038B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6FAEC-4FD3-44EF-8A65-88BDA3F0C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2" y="0"/>
            <a:ext cx="955132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C56E77-C05D-419C-BA46-51FA6D6B6D54}"/>
              </a:ext>
            </a:extLst>
          </p:cNvPr>
          <p:cNvSpPr txBox="1"/>
          <p:nvPr/>
        </p:nvSpPr>
        <p:spPr>
          <a:xfrm>
            <a:off x="4637314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Log-Normal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26BA3-5C7B-49B2-BE49-9344019BD1A4}"/>
              </a:ext>
            </a:extLst>
          </p:cNvPr>
          <p:cNvSpPr txBox="1"/>
          <p:nvPr/>
        </p:nvSpPr>
        <p:spPr>
          <a:xfrm>
            <a:off x="8442257" y="1509267"/>
            <a:ext cx="338512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  <a:p>
            <a:r>
              <a:rPr lang="el-GR" sz="2400" dirty="0"/>
              <a:t>μ</a:t>
            </a:r>
            <a:r>
              <a:rPr lang="en-US" sz="2400" dirty="0"/>
              <a:t> (log(mean))</a:t>
            </a:r>
          </a:p>
          <a:p>
            <a:r>
              <a:rPr lang="el-GR" sz="2400" dirty="0"/>
              <a:t>σ</a:t>
            </a:r>
            <a:r>
              <a:rPr lang="en-US" sz="2400" dirty="0"/>
              <a:t> (log(standard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377802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80675</TotalTime>
  <Words>1418</Words>
  <Application>Microsoft Office PowerPoint</Application>
  <PresentationFormat>Widescreen</PresentationFormat>
  <Paragraphs>152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An Introduction to Probability Distributions for Count Data</vt:lpstr>
      <vt:lpstr>Section Goals</vt:lpstr>
      <vt:lpstr>Random variables</vt:lpstr>
      <vt:lpstr>What happens when we flip 10 coins?</vt:lpstr>
      <vt:lpstr>The likelihood of observing different outcomes varies depending on the number of trials and probability of success</vt:lpstr>
      <vt:lpstr>Probability Distributions</vt:lpstr>
      <vt:lpstr>Why do we have different probability distributions?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Density/Mass Functions</vt:lpstr>
      <vt:lpstr>What kinds of probability distributions do you use most when modeling count data?</vt:lpstr>
      <vt:lpstr>The Poisson distribution</vt:lpstr>
      <vt:lpstr>The Poisson distribution</vt:lpstr>
      <vt:lpstr>The Poisson distribution</vt:lpstr>
      <vt:lpstr>Binomial Distribution</vt:lpstr>
      <vt:lpstr>PowerPoint Presentation</vt:lpstr>
      <vt:lpstr>Brief Aside: Mixing probability distributions</vt:lpstr>
      <vt:lpstr>Brief Aside: Mixing probability distributions</vt:lpstr>
      <vt:lpstr>So what happens if we mix the binomial and Poisson distributions?</vt:lpstr>
      <vt:lpstr>Brief Aside: Mixing probability distributions</vt:lpstr>
      <vt:lpstr>Brief Aside: Mixing probability distributions</vt:lpstr>
      <vt:lpstr>Final Note: Combining probability distributions</vt:lpstr>
      <vt:lpstr>Zero-inflated Poisson Distribution</vt:lpstr>
      <vt:lpstr>Zero-inflated Poisson Distribution</vt:lpstr>
      <vt:lpstr>Negative Binomial Distribution</vt:lpstr>
      <vt:lpstr>Negative Binomial Distribution</vt:lpstr>
      <vt:lpstr>Zero-inflated Negative Binomial Distribution</vt:lpstr>
      <vt:lpstr>PowerPoint Presentation</vt:lpstr>
      <vt:lpstr>How do we know what distribution to use for count data?  </vt:lpstr>
      <vt:lpstr>Summary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Generalized Linear Models</dc:title>
  <dc:creator>Evan Adams</dc:creator>
  <cp:lastModifiedBy>Evan Adams</cp:lastModifiedBy>
  <cp:revision>106</cp:revision>
  <dcterms:created xsi:type="dcterms:W3CDTF">2020-05-01T15:21:49Z</dcterms:created>
  <dcterms:modified xsi:type="dcterms:W3CDTF">2020-07-14T14:53:03Z</dcterms:modified>
</cp:coreProperties>
</file>