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77" r:id="rId8"/>
    <p:sldId id="278" r:id="rId9"/>
    <p:sldId id="280" r:id="rId10"/>
    <p:sldId id="281" r:id="rId11"/>
    <p:sldId id="279" r:id="rId12"/>
    <p:sldId id="283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A898-07DA-447D-8D21-E28014219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7061B-CE47-4D5B-9972-4C83ADBE5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CCE11-F9A5-47F9-AE4C-F348B97B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C9215-926B-4A7A-9E5E-9D6763CF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33FAA-5492-4C31-ADAE-90D33D02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8746-902D-4A1E-8251-7369844E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5695F-5CBA-48FC-BD69-6B5CDD94A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481EB-66C2-4ABA-AABA-C74A9211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F895F-4102-4DC4-BD2A-E338CEF0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05CED-E789-4A24-B505-E177D9DC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3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9C8F2-172D-4733-9E82-8BCE86EA4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691BC-41E3-49E8-9D1A-CAE52BC13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D7DC3-160B-46FF-BFC4-FB5DE8FB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5E12-7453-491D-95D3-A945D4D8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71389-86D5-4342-9284-3C690299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3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E6A7-5BC8-4BD2-B907-85B958BB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BE75-B7A8-4E3E-B242-7CDFF916F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F858D-F6BF-4316-96D2-FDB0A8ED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E2066-B815-4EDE-8EB2-84748649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1E795-3336-40D8-B6CE-26639EB2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0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0295-38A2-4F7D-AA8C-9533786D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7B307-9B92-40FE-A027-3D9D852BE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4026-198F-417C-B753-6F4C4E7A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1D8FB-36CF-40C5-A8A7-88E7F32E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DE76-C436-4995-A30C-38362709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8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17B9-E538-4E5A-8EBE-1FADADD8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E4F6-8994-46F1-BFC5-4B1AFAE21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118C0-A704-46B9-9E3B-2998CBC88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E66CB-1EE0-4AC9-9E7C-391BF147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EFBDE-DF8E-4AA3-AA4C-915F8C6D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0572E-1987-48AD-8476-4CBEC0F2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1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6F0D-2042-43D9-8884-55D3AB6F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9201F-DFB8-4F3D-A7F9-6285C3294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6B62A-03AB-45A3-B5FC-D49EFD7FD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B8985-1D95-4962-B283-1F8FAE363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0202C-4E5D-4775-87DA-F36444220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F6BC3-780C-4C4B-AD9E-CEA71D9A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F099C-FD24-4B3B-B825-978E45A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910A5-F2BA-4088-8C55-296049EC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2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027C-C1C4-4D0B-8298-B9FB615E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4244B-DE3E-472D-8FEA-9A1726C1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28B27-E9C3-4686-8CD8-815EF20B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A034A-9E08-4BF9-9936-DEF2156B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1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CD52A-37A4-4A47-9DE6-DABD7C0D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5CDB8-BB69-4662-9AA4-E96FD5AC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46724-A000-46E3-AF5B-38F86909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2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AD4F-6D9B-488F-AFAF-7EB1C78E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C7B30-B14E-418B-A2A4-29311B6A8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B2D65-AE2E-4865-B7C7-61D031EA4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AEED4-E52A-4F9F-81C8-5272A451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41CCB-B242-45B0-822D-7DBF03A2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0F686-3351-4314-8692-9D3663EA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3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8783-9620-4AB6-A565-9E921A2F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1882E-4C7D-48FC-8916-4C8DE6F76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05644-1963-4B06-AEA9-6EA8E4FDC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B1172-9034-4A2A-A763-1257FA07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04089-D16B-4BA1-AD14-F2BD2F00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699B3-1587-4568-BA4B-E0C7DDCE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9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5043D-B168-4911-8B5D-074360008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0AD06-E654-46B8-B83C-C56A8BBE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25696-C0DC-4C91-AE30-7D203CF76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CCC82-2199-4FC4-B872-BE2E4B471F6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2ECB-1744-4EEB-B564-355A332D2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8C27F-6C5E-4ED6-868C-BFC084477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6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8AEB-40FA-42AB-883B-25C89E54F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N-mixture Models</a:t>
            </a:r>
          </a:p>
        </p:txBody>
      </p:sp>
    </p:spTree>
    <p:extLst>
      <p:ext uri="{BB962C8B-B14F-4D97-AF65-F5344CB8AC3E}">
        <p14:creationId xmlns:p14="http://schemas.microsoft.com/office/powerpoint/2010/main" val="235720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7B5E-7FD0-4D73-84B9-F7C9439C9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N-mixture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45A95-C34A-44CA-899F-867879B59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</a:t>
            </a:r>
            <a:r>
              <a:rPr lang="en-US" sz="3200" baseline="-25000" dirty="0"/>
              <a:t>i,1</a:t>
            </a:r>
            <a:r>
              <a:rPr lang="en-US" sz="3200" dirty="0"/>
              <a:t> ~ Poisson(</a:t>
            </a:r>
            <a:r>
              <a:rPr lang="el-GR" sz="3200" dirty="0"/>
              <a:t>λ</a:t>
            </a:r>
            <a:r>
              <a:rPr lang="en-US" sz="3200" baseline="-25000" dirty="0" err="1"/>
              <a:t>i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/>
              <a:t>S</a:t>
            </a:r>
            <a:r>
              <a:rPr lang="en-US" sz="3200" baseline="-25000" dirty="0"/>
              <a:t>i,t</a:t>
            </a:r>
            <a:r>
              <a:rPr lang="en-US" sz="3200" dirty="0"/>
              <a:t>|N</a:t>
            </a:r>
            <a:r>
              <a:rPr lang="en-US" sz="3200" baseline="-25000" dirty="0"/>
              <a:t>i,t-1</a:t>
            </a:r>
            <a:r>
              <a:rPr lang="en-US" sz="3200" dirty="0"/>
              <a:t> ~ Binomial(N</a:t>
            </a:r>
            <a:r>
              <a:rPr lang="en-US" sz="3200" baseline="-25000" dirty="0"/>
              <a:t>i,t-1</a:t>
            </a:r>
            <a:r>
              <a:rPr lang="en-US" sz="3200" dirty="0"/>
              <a:t>,ω) </a:t>
            </a:r>
          </a:p>
          <a:p>
            <a:endParaRPr lang="en-US" sz="3200" dirty="0"/>
          </a:p>
          <a:p>
            <a:r>
              <a:rPr lang="en-US" sz="3200" dirty="0"/>
              <a:t>G</a:t>
            </a:r>
            <a:r>
              <a:rPr lang="en-US" sz="3200" baseline="-25000" dirty="0"/>
              <a:t>i,t</a:t>
            </a:r>
            <a:r>
              <a:rPr lang="en-US" sz="3200" dirty="0"/>
              <a:t>|N</a:t>
            </a:r>
            <a:r>
              <a:rPr lang="en-US" sz="3200" baseline="-25000" dirty="0"/>
              <a:t>i,t-1</a:t>
            </a:r>
            <a:r>
              <a:rPr lang="en-US" sz="3200" dirty="0"/>
              <a:t> ~ Poisson(γ(N</a:t>
            </a:r>
            <a:r>
              <a:rPr lang="en-US" sz="3200" baseline="-25000" dirty="0"/>
              <a:t>i,t-1</a:t>
            </a:r>
            <a:r>
              <a:rPr lang="en-US" sz="3200" dirty="0"/>
              <a:t>))</a:t>
            </a:r>
          </a:p>
          <a:p>
            <a:endParaRPr lang="en-US" sz="3200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5D05C151-B6FF-4145-BE24-B153EE579D21}"/>
              </a:ext>
            </a:extLst>
          </p:cNvPr>
          <p:cNvSpPr/>
          <p:nvPr/>
        </p:nvSpPr>
        <p:spPr>
          <a:xfrm>
            <a:off x="4973216" y="1690688"/>
            <a:ext cx="3041780" cy="7744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Abundance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8F098B04-C99C-4A37-AE8B-CE1AADC47DCD}"/>
              </a:ext>
            </a:extLst>
          </p:cNvPr>
          <p:cNvSpPr/>
          <p:nvPr/>
        </p:nvSpPr>
        <p:spPr>
          <a:xfrm>
            <a:off x="6494106" y="2850794"/>
            <a:ext cx="3041780" cy="7744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Surviving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6882C036-3F2D-4B7C-8B81-11860B3C0266}"/>
              </a:ext>
            </a:extLst>
          </p:cNvPr>
          <p:cNvSpPr/>
          <p:nvPr/>
        </p:nvSpPr>
        <p:spPr>
          <a:xfrm>
            <a:off x="6494106" y="4001294"/>
            <a:ext cx="3041780" cy="7744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Recruited</a:t>
            </a:r>
          </a:p>
        </p:txBody>
      </p:sp>
    </p:spTree>
    <p:extLst>
      <p:ext uri="{BB962C8B-B14F-4D97-AF65-F5344CB8AC3E}">
        <p14:creationId xmlns:p14="http://schemas.microsoft.com/office/powerpoint/2010/main" val="257720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7B5E-7FD0-4D73-84B9-F7C9439C9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N-mixture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45A95-C34A-44CA-899F-867879B59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</a:t>
            </a:r>
            <a:r>
              <a:rPr lang="en-US" sz="3200" baseline="-25000" dirty="0"/>
              <a:t>i,1</a:t>
            </a:r>
            <a:r>
              <a:rPr lang="en-US" sz="3200" dirty="0"/>
              <a:t> ~ Poisson(</a:t>
            </a:r>
            <a:r>
              <a:rPr lang="el-GR" sz="3200" dirty="0"/>
              <a:t>λ</a:t>
            </a:r>
            <a:r>
              <a:rPr lang="en-US" sz="3200" baseline="-25000" dirty="0" err="1"/>
              <a:t>i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/>
              <a:t>S</a:t>
            </a:r>
            <a:r>
              <a:rPr lang="en-US" sz="3200" baseline="-25000" dirty="0"/>
              <a:t>i,t</a:t>
            </a:r>
            <a:r>
              <a:rPr lang="en-US" sz="3200" dirty="0"/>
              <a:t>|N</a:t>
            </a:r>
            <a:r>
              <a:rPr lang="en-US" sz="3200" baseline="-25000" dirty="0"/>
              <a:t>i,t-1</a:t>
            </a:r>
            <a:r>
              <a:rPr lang="en-US" sz="3200" dirty="0"/>
              <a:t> ~ Binomial(N</a:t>
            </a:r>
            <a:r>
              <a:rPr lang="en-US" sz="3200" baseline="-25000" dirty="0"/>
              <a:t>i,t-1</a:t>
            </a:r>
            <a:r>
              <a:rPr lang="en-US" sz="3200" dirty="0"/>
              <a:t>,ω) </a:t>
            </a:r>
          </a:p>
          <a:p>
            <a:endParaRPr lang="en-US" sz="3200" dirty="0"/>
          </a:p>
          <a:p>
            <a:r>
              <a:rPr lang="en-US" sz="3200" dirty="0"/>
              <a:t>G</a:t>
            </a:r>
            <a:r>
              <a:rPr lang="en-US" sz="3200" baseline="-25000" dirty="0"/>
              <a:t>i,t</a:t>
            </a:r>
            <a:r>
              <a:rPr lang="en-US" sz="3200" dirty="0"/>
              <a:t>|N</a:t>
            </a:r>
            <a:r>
              <a:rPr lang="en-US" sz="3200" baseline="-25000" dirty="0"/>
              <a:t>i,t-1</a:t>
            </a:r>
            <a:r>
              <a:rPr lang="en-US" sz="3200" dirty="0"/>
              <a:t> ~ Poisson(γ(N</a:t>
            </a:r>
            <a:r>
              <a:rPr lang="en-US" sz="3200" baseline="-25000" dirty="0"/>
              <a:t>i,t-1</a:t>
            </a:r>
            <a:r>
              <a:rPr lang="en-US" sz="3200" dirty="0"/>
              <a:t>))</a:t>
            </a:r>
          </a:p>
          <a:p>
            <a:endParaRPr lang="en-US" sz="3200" dirty="0"/>
          </a:p>
          <a:p>
            <a:r>
              <a:rPr lang="en-US" sz="3200" dirty="0" err="1"/>
              <a:t>N</a:t>
            </a:r>
            <a:r>
              <a:rPr lang="en-US" sz="3200" baseline="-25000" dirty="0" err="1"/>
              <a:t>i,t</a:t>
            </a:r>
            <a:r>
              <a:rPr lang="en-US" sz="3200" dirty="0"/>
              <a:t> = </a:t>
            </a:r>
            <a:r>
              <a:rPr lang="en-US" sz="3200" dirty="0" err="1"/>
              <a:t>S</a:t>
            </a:r>
            <a:r>
              <a:rPr lang="en-US" sz="3200" baseline="-25000" dirty="0" err="1"/>
              <a:t>i,t</a:t>
            </a:r>
            <a:r>
              <a:rPr lang="en-US" sz="3200" dirty="0"/>
              <a:t> + </a:t>
            </a:r>
            <a:r>
              <a:rPr lang="en-US" sz="3200" dirty="0" err="1"/>
              <a:t>G</a:t>
            </a:r>
            <a:r>
              <a:rPr lang="en-US" sz="3200" baseline="-25000" dirty="0" err="1"/>
              <a:t>i,t</a:t>
            </a:r>
            <a:endParaRPr lang="en-US" sz="3200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EAE2D901-0ECC-4EC1-81E5-6B037AE302FA}"/>
              </a:ext>
            </a:extLst>
          </p:cNvPr>
          <p:cNvSpPr/>
          <p:nvPr/>
        </p:nvSpPr>
        <p:spPr>
          <a:xfrm>
            <a:off x="4973216" y="1690688"/>
            <a:ext cx="3041780" cy="7744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Abundance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D0A2032F-EF41-4F46-B026-C81A4879AACB}"/>
              </a:ext>
            </a:extLst>
          </p:cNvPr>
          <p:cNvSpPr/>
          <p:nvPr/>
        </p:nvSpPr>
        <p:spPr>
          <a:xfrm>
            <a:off x="6494106" y="2850794"/>
            <a:ext cx="3041780" cy="7744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Surviving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BBC25A2F-6B6E-4850-ABEC-FD85269291B4}"/>
              </a:ext>
            </a:extLst>
          </p:cNvPr>
          <p:cNvSpPr/>
          <p:nvPr/>
        </p:nvSpPr>
        <p:spPr>
          <a:xfrm>
            <a:off x="6494106" y="4001294"/>
            <a:ext cx="3041780" cy="7744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Recruited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568C9213-EA6E-4242-B0B2-BAAF0B0AC86F}"/>
              </a:ext>
            </a:extLst>
          </p:cNvPr>
          <p:cNvSpPr/>
          <p:nvPr/>
        </p:nvSpPr>
        <p:spPr>
          <a:xfrm>
            <a:off x="6494106" y="5151794"/>
            <a:ext cx="3041780" cy="7744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Abundance</a:t>
            </a:r>
          </a:p>
        </p:txBody>
      </p:sp>
    </p:spTree>
    <p:extLst>
      <p:ext uri="{BB962C8B-B14F-4D97-AF65-F5344CB8AC3E}">
        <p14:creationId xmlns:p14="http://schemas.microsoft.com/office/powerpoint/2010/main" val="39015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7B5E-7FD0-4D73-84B9-F7C9439C9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N-mixture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45A95-C34A-44CA-899F-867879B59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3126"/>
          </a:xfrm>
        </p:spPr>
        <p:txBody>
          <a:bodyPr>
            <a:normAutofit/>
          </a:bodyPr>
          <a:lstStyle/>
          <a:p>
            <a:r>
              <a:rPr lang="en-US" sz="3200" dirty="0"/>
              <a:t>N</a:t>
            </a:r>
            <a:r>
              <a:rPr lang="en-US" sz="3200" baseline="-25000" dirty="0"/>
              <a:t>i,1</a:t>
            </a:r>
            <a:r>
              <a:rPr lang="en-US" sz="3200" dirty="0"/>
              <a:t> ~ Poisson(</a:t>
            </a:r>
            <a:r>
              <a:rPr lang="el-GR" sz="3200" dirty="0"/>
              <a:t>λ</a:t>
            </a:r>
            <a:r>
              <a:rPr lang="en-US" sz="3200" baseline="-25000" dirty="0" err="1"/>
              <a:t>i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/>
              <a:t>S</a:t>
            </a:r>
            <a:r>
              <a:rPr lang="en-US" sz="3200" baseline="-25000" dirty="0"/>
              <a:t>i,t</a:t>
            </a:r>
            <a:r>
              <a:rPr lang="en-US" sz="3200" dirty="0"/>
              <a:t>|N</a:t>
            </a:r>
            <a:r>
              <a:rPr lang="en-US" sz="3200" baseline="-25000" dirty="0"/>
              <a:t>i,t-1</a:t>
            </a:r>
            <a:r>
              <a:rPr lang="en-US" sz="3200" dirty="0"/>
              <a:t> ~ Binomial(N</a:t>
            </a:r>
            <a:r>
              <a:rPr lang="en-US" sz="3200" baseline="-25000" dirty="0"/>
              <a:t>i,t-1</a:t>
            </a:r>
            <a:r>
              <a:rPr lang="en-US" sz="3200" dirty="0"/>
              <a:t>,ω) </a:t>
            </a:r>
          </a:p>
          <a:p>
            <a:endParaRPr lang="en-US" sz="3200" dirty="0"/>
          </a:p>
          <a:p>
            <a:r>
              <a:rPr lang="en-US" sz="3200" dirty="0"/>
              <a:t>G</a:t>
            </a:r>
            <a:r>
              <a:rPr lang="en-US" sz="3200" baseline="-25000" dirty="0"/>
              <a:t>i,t</a:t>
            </a:r>
            <a:r>
              <a:rPr lang="en-US" sz="3200" dirty="0"/>
              <a:t>|N</a:t>
            </a:r>
            <a:r>
              <a:rPr lang="en-US" sz="3200" baseline="-25000" dirty="0"/>
              <a:t>i,t-1</a:t>
            </a:r>
            <a:r>
              <a:rPr lang="en-US" sz="3200" dirty="0"/>
              <a:t> ~ Poisson(γ(N</a:t>
            </a:r>
            <a:r>
              <a:rPr lang="en-US" sz="3200" baseline="-25000" dirty="0"/>
              <a:t>i,t-1</a:t>
            </a:r>
            <a:r>
              <a:rPr lang="en-US" sz="3200" dirty="0"/>
              <a:t>))</a:t>
            </a:r>
          </a:p>
          <a:p>
            <a:endParaRPr lang="en-US" sz="3200" dirty="0"/>
          </a:p>
          <a:p>
            <a:r>
              <a:rPr lang="en-US" sz="3200" dirty="0" err="1"/>
              <a:t>N</a:t>
            </a:r>
            <a:r>
              <a:rPr lang="en-US" sz="3200" baseline="-25000" dirty="0" err="1"/>
              <a:t>i,t</a:t>
            </a:r>
            <a:r>
              <a:rPr lang="en-US" sz="3200" dirty="0"/>
              <a:t> = </a:t>
            </a:r>
            <a:r>
              <a:rPr lang="en-US" sz="3200" dirty="0" err="1"/>
              <a:t>S</a:t>
            </a:r>
            <a:r>
              <a:rPr lang="en-US" sz="3200" baseline="-25000" dirty="0" err="1"/>
              <a:t>i,t</a:t>
            </a:r>
            <a:r>
              <a:rPr lang="en-US" sz="3200" dirty="0"/>
              <a:t> + </a:t>
            </a:r>
            <a:r>
              <a:rPr lang="en-US" sz="3200" dirty="0" err="1"/>
              <a:t>G</a:t>
            </a:r>
            <a:r>
              <a:rPr lang="en-US" sz="3200" baseline="-25000" dirty="0" err="1"/>
              <a:t>i,t</a:t>
            </a:r>
            <a:endParaRPr lang="en-US" sz="3200" baseline="-25000" dirty="0"/>
          </a:p>
          <a:p>
            <a:r>
              <a:rPr lang="en-US" sz="3200" dirty="0" err="1"/>
              <a:t>X</a:t>
            </a:r>
            <a:r>
              <a:rPr lang="en-US" sz="3200" baseline="-25000" dirty="0" err="1"/>
              <a:t>i,t</a:t>
            </a:r>
            <a:r>
              <a:rPr lang="en-US" sz="3200" dirty="0"/>
              <a:t> ~ Bin(</a:t>
            </a:r>
            <a:r>
              <a:rPr lang="en-US" sz="3200" i="1" dirty="0" err="1"/>
              <a:t>N</a:t>
            </a:r>
            <a:r>
              <a:rPr lang="en-US" sz="3200" i="1" baseline="-25000" dirty="0" err="1"/>
              <a:t>i,t</a:t>
            </a:r>
            <a:r>
              <a:rPr lang="en-US" sz="3200" i="1" dirty="0" err="1"/>
              <a:t>,p</a:t>
            </a:r>
            <a:r>
              <a:rPr lang="en-US" sz="3200" dirty="0"/>
              <a:t>)</a:t>
            </a:r>
          </a:p>
          <a:p>
            <a:endParaRPr lang="en-US" sz="3200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EAE2D901-0ECC-4EC1-81E5-6B037AE302FA}"/>
              </a:ext>
            </a:extLst>
          </p:cNvPr>
          <p:cNvSpPr/>
          <p:nvPr/>
        </p:nvSpPr>
        <p:spPr>
          <a:xfrm>
            <a:off x="4973216" y="1690688"/>
            <a:ext cx="3041780" cy="7744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Abundance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D0A2032F-EF41-4F46-B026-C81A4879AACB}"/>
              </a:ext>
            </a:extLst>
          </p:cNvPr>
          <p:cNvSpPr/>
          <p:nvPr/>
        </p:nvSpPr>
        <p:spPr>
          <a:xfrm>
            <a:off x="6494106" y="2850794"/>
            <a:ext cx="3041780" cy="7744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Surviving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BBC25A2F-6B6E-4850-ABEC-FD85269291B4}"/>
              </a:ext>
            </a:extLst>
          </p:cNvPr>
          <p:cNvSpPr/>
          <p:nvPr/>
        </p:nvSpPr>
        <p:spPr>
          <a:xfrm>
            <a:off x="6494106" y="4001294"/>
            <a:ext cx="3041780" cy="7744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Recruited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568C9213-EA6E-4242-B0B2-BAAF0B0AC86F}"/>
              </a:ext>
            </a:extLst>
          </p:cNvPr>
          <p:cNvSpPr/>
          <p:nvPr/>
        </p:nvSpPr>
        <p:spPr>
          <a:xfrm>
            <a:off x="6494106" y="5151794"/>
            <a:ext cx="3041780" cy="7744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Abundance</a:t>
            </a:r>
          </a:p>
        </p:txBody>
      </p:sp>
    </p:spTree>
    <p:extLst>
      <p:ext uri="{BB962C8B-B14F-4D97-AF65-F5344CB8AC3E}">
        <p14:creationId xmlns:p14="http://schemas.microsoft.com/office/powerpoint/2010/main" val="334678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4F66-18D6-4061-B96D-23B8A7D0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N-mixture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BD9FB-6468-43CF-911B-1596D35E7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Can use covariates for all parameters</a:t>
            </a:r>
          </a:p>
          <a:p>
            <a:endParaRPr lang="en-US" sz="3600" dirty="0"/>
          </a:p>
          <a:p>
            <a:r>
              <a:rPr lang="en-US" sz="3600" dirty="0"/>
              <a:t>Can use multiple “secondary” occasions or only 1 (!)</a:t>
            </a:r>
          </a:p>
          <a:p>
            <a:pPr lvl="1"/>
            <a:r>
              <a:rPr lang="en-US" sz="3200" dirty="0"/>
              <a:t>Runs, but not as well</a:t>
            </a:r>
          </a:p>
          <a:p>
            <a:pPr lvl="1"/>
            <a:r>
              <a:rPr lang="en-US" sz="3200" dirty="0"/>
              <a:t>Likely needs covariates for detection probability</a:t>
            </a:r>
          </a:p>
        </p:txBody>
      </p:sp>
    </p:spTree>
    <p:extLst>
      <p:ext uri="{BB962C8B-B14F-4D97-AF65-F5344CB8AC3E}">
        <p14:creationId xmlns:p14="http://schemas.microsoft.com/office/powerpoint/2010/main" val="240938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0684-CF35-440F-816B-5CB1A692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 for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123D9-1631-4CA3-949D-9DE16E548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Poisson Distribution is common for count data but other distributions available </a:t>
            </a:r>
          </a:p>
          <a:p>
            <a:endParaRPr lang="en-US" sz="3200" dirty="0"/>
          </a:p>
          <a:p>
            <a:r>
              <a:rPr lang="en-US" sz="3200" dirty="0"/>
              <a:t>Zero-inflated Poisson</a:t>
            </a:r>
          </a:p>
          <a:p>
            <a:endParaRPr lang="en-US" sz="3200" dirty="0"/>
          </a:p>
          <a:p>
            <a:r>
              <a:rPr lang="en-US" sz="3200" dirty="0"/>
              <a:t>Negative Binomial</a:t>
            </a:r>
          </a:p>
        </p:txBody>
      </p:sp>
    </p:spTree>
    <p:extLst>
      <p:ext uri="{BB962C8B-B14F-4D97-AF65-F5344CB8AC3E}">
        <p14:creationId xmlns:p14="http://schemas.microsoft.com/office/powerpoint/2010/main" val="403296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CC76-7DB4-418A-8E34-C7B5D312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Zero-Inflated Poisson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4E35B-AE06-49C0-93C5-300189DFC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layer added to hierarchical model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layer now accounts for extra 0s in dataset</a:t>
            </a:r>
          </a:p>
          <a:p>
            <a:pPr lvl="1"/>
            <a:r>
              <a:rPr lang="en-US" dirty="0"/>
              <a:t>Can be thought of as “suitability” of habitat/site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layer typical Poisson distribution</a:t>
            </a:r>
          </a:p>
          <a:p>
            <a:endParaRPr lang="en-US" dirty="0"/>
          </a:p>
          <a:p>
            <a:r>
              <a:rPr lang="en-US" dirty="0"/>
              <a:t>[insert figure from code here to illustrate]</a:t>
            </a:r>
          </a:p>
        </p:txBody>
      </p:sp>
    </p:spTree>
    <p:extLst>
      <p:ext uri="{BB962C8B-B14F-4D97-AF65-F5344CB8AC3E}">
        <p14:creationId xmlns:p14="http://schemas.microsoft.com/office/powerpoint/2010/main" val="94615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4A1D-969E-4A9E-8994-44E3B7E5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Binomial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7FF4-1A25-439F-8126-58957A67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Overdispersion</a:t>
            </a:r>
          </a:p>
          <a:p>
            <a:pPr lvl="1"/>
            <a:r>
              <a:rPr lang="en-US" dirty="0"/>
              <a:t>Variance large relative to the mean</a:t>
            </a:r>
          </a:p>
          <a:p>
            <a:endParaRPr lang="en-US" dirty="0"/>
          </a:p>
          <a:p>
            <a:r>
              <a:rPr lang="en-US" dirty="0"/>
              <a:t>Negative Binomial has 2 parameters to model giving it more flexibility</a:t>
            </a:r>
          </a:p>
          <a:p>
            <a:endParaRPr lang="en-US" dirty="0"/>
          </a:p>
          <a:p>
            <a:r>
              <a:rPr lang="en-US" dirty="0"/>
              <a:t>Some indications that may not produce valid results in unmarked</a:t>
            </a:r>
          </a:p>
          <a:p>
            <a:endParaRPr lang="en-US" dirty="0"/>
          </a:p>
          <a:p>
            <a:r>
              <a:rPr lang="en-US" dirty="0"/>
              <a:t>[figure from code comparing </a:t>
            </a:r>
            <a:r>
              <a:rPr lang="en-US" dirty="0" err="1"/>
              <a:t>poisson</a:t>
            </a:r>
            <a:r>
              <a:rPr lang="en-US" dirty="0"/>
              <a:t> and NB]</a:t>
            </a:r>
          </a:p>
        </p:txBody>
      </p:sp>
    </p:spTree>
    <p:extLst>
      <p:ext uri="{BB962C8B-B14F-4D97-AF65-F5344CB8AC3E}">
        <p14:creationId xmlns:p14="http://schemas.microsoft.com/office/powerpoint/2010/main" val="124399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C58F-2378-4708-81F2-970730A4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Goodness-of-Fit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ADE2-DDC7-4807-BA51-DA0AC1334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0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C3E1-FF13-40C5-809A-21E84B0D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87A03-95AD-4647-B491-99319EA88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compare models using AIC</a:t>
            </a:r>
          </a:p>
          <a:p>
            <a:endParaRPr lang="en-US" dirty="0"/>
          </a:p>
          <a:p>
            <a:r>
              <a:rPr lang="en-US" dirty="0"/>
              <a:t>Can compare both different covariates of interest as well as distributions (Poisson vs. zero-inflated Poisson)</a:t>
            </a:r>
          </a:p>
        </p:txBody>
      </p:sp>
    </p:spTree>
    <p:extLst>
      <p:ext uri="{BB962C8B-B14F-4D97-AF65-F5344CB8AC3E}">
        <p14:creationId xmlns:p14="http://schemas.microsoft.com/office/powerpoint/2010/main" val="235461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6D27-90B7-41D9-8645-848A8CDC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“Open” N-mixture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5F2A-A874-41AD-8E64-4914083A2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 not assume closure between periods</a:t>
            </a:r>
          </a:p>
          <a:p>
            <a:endParaRPr lang="en-US" sz="3200" dirty="0"/>
          </a:p>
          <a:p>
            <a:r>
              <a:rPr lang="en-US" sz="3200" dirty="0"/>
              <a:t>Initially developed by </a:t>
            </a:r>
            <a:r>
              <a:rPr lang="en-US" sz="3200" dirty="0" err="1"/>
              <a:t>Dail</a:t>
            </a:r>
            <a:r>
              <a:rPr lang="en-US" sz="3200" dirty="0"/>
              <a:t> and Madsen (2011), sometimes called “</a:t>
            </a:r>
            <a:r>
              <a:rPr lang="en-US" sz="3200" dirty="0" err="1"/>
              <a:t>Dail</a:t>
            </a:r>
            <a:r>
              <a:rPr lang="en-US" sz="3200" dirty="0"/>
              <a:t>-Madsen Model”</a:t>
            </a:r>
          </a:p>
          <a:p>
            <a:endParaRPr lang="en-US" sz="3200" dirty="0"/>
          </a:p>
          <a:p>
            <a:r>
              <a:rPr lang="en-US" sz="3200" dirty="0"/>
              <a:t>Estimating initial abundance, recruitment, apparent survival, and detection probability</a:t>
            </a:r>
          </a:p>
        </p:txBody>
      </p:sp>
    </p:spTree>
    <p:extLst>
      <p:ext uri="{BB962C8B-B14F-4D97-AF65-F5344CB8AC3E}">
        <p14:creationId xmlns:p14="http://schemas.microsoft.com/office/powerpoint/2010/main" val="298500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7B5E-7FD0-4D73-84B9-F7C9439C9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N-mixture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45A95-C34A-44CA-899F-867879B59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</a:t>
            </a:r>
            <a:r>
              <a:rPr lang="en-US" sz="3200" baseline="-25000" dirty="0"/>
              <a:t>i,1</a:t>
            </a:r>
            <a:r>
              <a:rPr lang="en-US" sz="3200" dirty="0"/>
              <a:t> ~ Poisson(</a:t>
            </a:r>
            <a:r>
              <a:rPr lang="el-GR" sz="3200" dirty="0"/>
              <a:t>λ</a:t>
            </a:r>
            <a:r>
              <a:rPr lang="en-US" sz="3200" baseline="-25000" dirty="0" err="1"/>
              <a:t>i</a:t>
            </a:r>
            <a:r>
              <a:rPr lang="en-US" sz="3200" dirty="0"/>
              <a:t>)</a:t>
            </a:r>
          </a:p>
          <a:p>
            <a:endParaRPr lang="en-US" sz="3200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A3D08F41-65AF-413B-A0CE-84593D73A309}"/>
              </a:ext>
            </a:extLst>
          </p:cNvPr>
          <p:cNvSpPr/>
          <p:nvPr/>
        </p:nvSpPr>
        <p:spPr>
          <a:xfrm>
            <a:off x="4973216" y="1690688"/>
            <a:ext cx="3041780" cy="7744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Abundance</a:t>
            </a:r>
          </a:p>
        </p:txBody>
      </p:sp>
    </p:spTree>
    <p:extLst>
      <p:ext uri="{BB962C8B-B14F-4D97-AF65-F5344CB8AC3E}">
        <p14:creationId xmlns:p14="http://schemas.microsoft.com/office/powerpoint/2010/main" val="330215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7B5E-7FD0-4D73-84B9-F7C9439C9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N-mixture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45A95-C34A-44CA-899F-867879B59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</a:t>
            </a:r>
            <a:r>
              <a:rPr lang="en-US" sz="3200" baseline="-25000" dirty="0"/>
              <a:t>i,1</a:t>
            </a:r>
            <a:r>
              <a:rPr lang="en-US" sz="3200" dirty="0"/>
              <a:t> ~ Poisson(</a:t>
            </a:r>
            <a:r>
              <a:rPr lang="el-GR" sz="3200" dirty="0"/>
              <a:t>λ</a:t>
            </a:r>
            <a:r>
              <a:rPr lang="en-US" sz="3200" baseline="-25000" dirty="0" err="1"/>
              <a:t>i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/>
              <a:t>S</a:t>
            </a:r>
            <a:r>
              <a:rPr lang="en-US" sz="3200" baseline="-25000" dirty="0"/>
              <a:t>i,t</a:t>
            </a:r>
            <a:r>
              <a:rPr lang="en-US" sz="3200" dirty="0"/>
              <a:t>|N</a:t>
            </a:r>
            <a:r>
              <a:rPr lang="en-US" sz="3200" baseline="-25000" dirty="0"/>
              <a:t>i,t-1</a:t>
            </a:r>
            <a:r>
              <a:rPr lang="en-US" sz="3200" dirty="0"/>
              <a:t> ~ Binomial(N</a:t>
            </a:r>
            <a:r>
              <a:rPr lang="en-US" sz="3200" baseline="-25000" dirty="0"/>
              <a:t>i,t-1</a:t>
            </a:r>
            <a:r>
              <a:rPr lang="en-US" sz="3200" dirty="0"/>
              <a:t>,ω) </a:t>
            </a:r>
          </a:p>
          <a:p>
            <a:endParaRPr lang="en-US" sz="3200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DF0631ED-645F-4951-8134-D92C84733DD1}"/>
              </a:ext>
            </a:extLst>
          </p:cNvPr>
          <p:cNvSpPr/>
          <p:nvPr/>
        </p:nvSpPr>
        <p:spPr>
          <a:xfrm>
            <a:off x="4973216" y="1690688"/>
            <a:ext cx="3041780" cy="7744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Abundance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6E393014-ECA7-43E3-9D15-D78828F4F9F7}"/>
              </a:ext>
            </a:extLst>
          </p:cNvPr>
          <p:cNvSpPr/>
          <p:nvPr/>
        </p:nvSpPr>
        <p:spPr>
          <a:xfrm>
            <a:off x="6494106" y="2850794"/>
            <a:ext cx="3041780" cy="7744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Surviving</a:t>
            </a:r>
          </a:p>
        </p:txBody>
      </p:sp>
    </p:spTree>
    <p:extLst>
      <p:ext uri="{BB962C8B-B14F-4D97-AF65-F5344CB8AC3E}">
        <p14:creationId xmlns:p14="http://schemas.microsoft.com/office/powerpoint/2010/main" val="318390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427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Advanced N-mixture Models</vt:lpstr>
      <vt:lpstr>Distributions for N</vt:lpstr>
      <vt:lpstr>Zero-Inflated Poisson</vt:lpstr>
      <vt:lpstr>Negative Binomial</vt:lpstr>
      <vt:lpstr>Goodness-of-Fit Statistics</vt:lpstr>
      <vt:lpstr>Model Selection </vt:lpstr>
      <vt:lpstr>“Open” N-mixture</vt:lpstr>
      <vt:lpstr>Open N-mixture</vt:lpstr>
      <vt:lpstr>Open N-mixture</vt:lpstr>
      <vt:lpstr>Open N-mixture</vt:lpstr>
      <vt:lpstr>Open N-mixture</vt:lpstr>
      <vt:lpstr>Open N-mixture</vt:lpstr>
      <vt:lpstr>Open N-mixture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Ross</dc:creator>
  <cp:lastModifiedBy>Beth Ross</cp:lastModifiedBy>
  <cp:revision>4</cp:revision>
  <dcterms:created xsi:type="dcterms:W3CDTF">2020-06-09T20:27:34Z</dcterms:created>
  <dcterms:modified xsi:type="dcterms:W3CDTF">2020-06-16T20:01:58Z</dcterms:modified>
</cp:coreProperties>
</file>