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Source Code Pro"/>
      <p:regular r:id="rId34"/>
      <p:bold r:id="rId35"/>
    </p:embeddedFont>
    <p:embeddedFont>
      <p:font typeface="Helvetica Neue"/>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6.xml"/><Relationship Id="rId41" Type="http://schemas.openxmlformats.org/officeDocument/2006/relationships/font" Target="fonts/Oswald-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SourceCodePro-bold.fntdata"/><Relationship Id="rId12" Type="http://schemas.openxmlformats.org/officeDocument/2006/relationships/slide" Target="slides/slide8.xml"/><Relationship Id="rId34" Type="http://schemas.openxmlformats.org/officeDocument/2006/relationships/font" Target="fonts/SourceCodePro-regular.fntdata"/><Relationship Id="rId15" Type="http://schemas.openxmlformats.org/officeDocument/2006/relationships/slide" Target="slides/slide11.xml"/><Relationship Id="rId37" Type="http://schemas.openxmlformats.org/officeDocument/2006/relationships/font" Target="fonts/HelveticaNeue-bold.fntdata"/><Relationship Id="rId14" Type="http://schemas.openxmlformats.org/officeDocument/2006/relationships/slide" Target="slides/slide10.xml"/><Relationship Id="rId36" Type="http://schemas.openxmlformats.org/officeDocument/2006/relationships/font" Target="fonts/HelveticaNeue-regular.fntdata"/><Relationship Id="rId17" Type="http://schemas.openxmlformats.org/officeDocument/2006/relationships/slide" Target="slides/slide13.xml"/><Relationship Id="rId39" Type="http://schemas.openxmlformats.org/officeDocument/2006/relationships/font" Target="fonts/HelveticaNeue-boldItalic.fntdata"/><Relationship Id="rId16" Type="http://schemas.openxmlformats.org/officeDocument/2006/relationships/slide" Target="slides/slide12.xml"/><Relationship Id="rId38" Type="http://schemas.openxmlformats.org/officeDocument/2006/relationships/font" Target="fonts/HelveticaNeue-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sz="1050">
                <a:solidFill>
                  <a:srgbClr val="496B81"/>
                </a:solidFill>
                <a:highlight>
                  <a:srgbClr val="FFFFFF"/>
                </a:highlight>
                <a:latin typeface="Helvetica Neue"/>
                <a:ea typeface="Helvetica Neue"/>
                <a:cs typeface="Helvetica Neue"/>
                <a:sym typeface="Helvetica Neue"/>
              </a:rPr>
              <a:t>VMs use isolated resources, require a full OS, take several minutes to boot, are hypervisor based and are used for monolithic app architectures.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rgbClr val="6D9EEB"/>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rgbClr val="6D9EEB"/>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cxnSp>
        <p:nvCxnSpPr>
          <p:cNvPr id="49" name="Shape 49"/>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0" name="Shape 50"/>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1" name="Shape 51"/>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rgbClr val="6D9EEB"/>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50600" y="372500"/>
            <a:ext cx="8883000" cy="733500"/>
          </a:xfrm>
          <a:prstGeom prst="rect">
            <a:avLst/>
          </a:prstGeom>
          <a:solidFill>
            <a:srgbClr val="6D9EEB"/>
          </a:solidFill>
        </p:spPr>
        <p:txBody>
          <a:bodyPr anchorCtr="0" anchor="b" bIns="91425" lIns="91425" rIns="91425" tIns="91425"/>
          <a:lstStyle>
            <a:lvl1pPr lvl="0">
              <a:spcBef>
                <a:spcPts val="0"/>
              </a:spcBef>
              <a:buClr>
                <a:srgbClr val="FFFFFF"/>
              </a:buClr>
              <a:defRPr>
                <a:solidFill>
                  <a:srgbClr val="FFFFFF"/>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43375" y="365275"/>
            <a:ext cx="93828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43375" y="365275"/>
            <a:ext cx="93828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79525" y="607200"/>
            <a:ext cx="9295200" cy="5421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38" name="Shape 38"/>
        <p:cNvGrpSpPr/>
        <p:nvPr/>
      </p:nvGrpSpPr>
      <p:grpSpPr>
        <a:xfrm>
          <a:off x="0" y="0"/>
          <a:ext cx="0" cy="0"/>
          <a:chOff x="0" y="0"/>
          <a:chExt cx="0" cy="0"/>
        </a:xfrm>
      </p:grpSpPr>
      <p:sp>
        <p:nvSpPr>
          <p:cNvPr id="39" name="Shape 39"/>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1" name="Shape 41"/>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2" name="Shape 42"/>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3375" y="365275"/>
            <a:ext cx="9382800" cy="733500"/>
          </a:xfrm>
          <a:prstGeom prst="rect">
            <a:avLst/>
          </a:prstGeom>
          <a:solidFill>
            <a:srgbClr val="6D9EEB"/>
          </a:solidFill>
          <a:ln>
            <a:noFill/>
          </a:ln>
        </p:spPr>
        <p:txBody>
          <a:bodyPr anchorCtr="0" anchor="b" bIns="91425" lIns="91425" rIns="91425" tIns="91425"/>
          <a:lstStyle>
            <a:lvl1pPr lvl="0">
              <a:spcBef>
                <a:spcPts val="0"/>
              </a:spcBef>
              <a:buClr>
                <a:srgbClr val="FFFFFF"/>
              </a:buClr>
              <a:buSzPct val="100000"/>
              <a:buFont typeface="Oswald"/>
              <a:buNone/>
              <a:defRPr sz="3000">
                <a:solidFill>
                  <a:srgbClr val="FFFFFF"/>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Helvetica Neue"/>
              <a:defRPr sz="1800">
                <a:solidFill>
                  <a:schemeClr val="dk2"/>
                </a:solidFill>
                <a:latin typeface="Helvetica Neue"/>
                <a:ea typeface="Helvetica Neue"/>
                <a:cs typeface="Helvetica Neue"/>
                <a:sym typeface="Helvetica Neue"/>
              </a:defRPr>
            </a:lvl1pPr>
            <a:lvl2pPr lvl="1">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2pPr>
            <a:lvl3pPr lvl="2">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3pPr>
            <a:lvl4pPr lvl="3">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4pPr>
            <a:lvl5pPr lvl="4">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5pPr>
            <a:lvl6pPr lvl="5">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6pPr>
            <a:lvl7pPr lvl="6">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7pPr>
            <a:lvl8pPr lvl="7">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8pPr>
            <a:lvl9pPr lvl="8">
              <a:lnSpc>
                <a:spcPct val="115000"/>
              </a:lnSpc>
              <a:spcBef>
                <a:spcPts val="0"/>
              </a:spcBef>
              <a:spcAft>
                <a:spcPts val="1600"/>
              </a:spcAft>
              <a:buClr>
                <a:schemeClr val="dk2"/>
              </a:buClr>
              <a:buFont typeface="Helvetica Neue"/>
              <a:defRPr>
                <a:solidFill>
                  <a:schemeClr val="dk2"/>
                </a:solidFill>
                <a:latin typeface="Helvetica Neue"/>
                <a:ea typeface="Helvetica Neue"/>
                <a:cs typeface="Helvetica Neue"/>
                <a:sym typeface="Helvetica Neue"/>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digitalocean.com/community/tutorials/docker-explained-using-dockerfiles-to-automate-building-of-images" TargetMode="External"/><Relationship Id="rId4" Type="http://schemas.openxmlformats.org/officeDocument/2006/relationships/hyperlink" Target="https://coderwall.com/p/2es5jw/docker-cheat-sheet-with-examples" TargetMode="External"/><Relationship Id="rId5" Type="http://schemas.openxmlformats.org/officeDocument/2006/relationships/hyperlink" Target="https://docs.docker.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docker.com/engine/examples/mongodb/" TargetMode="External"/><Relationship Id="rId4" Type="http://schemas.openxmlformats.org/officeDocument/2006/relationships/hyperlink" Target="https://docs.docker.com/engine/examples/running_redis_servi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en-GB"/>
              <a:t>Docker 101	</a:t>
            </a:r>
          </a:p>
        </p:txBody>
      </p:sp>
      <p:sp>
        <p:nvSpPr>
          <p:cNvPr id="60" name="Shape 60"/>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spcBef>
                <a:spcPts val="0"/>
              </a:spcBef>
              <a:buNone/>
            </a:pPr>
            <a:r>
              <a:rPr lang="en-GB" sz="1000"/>
              <a:t>The Basics of Docker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All Working OK?</a:t>
            </a:r>
          </a:p>
        </p:txBody>
      </p:sp>
      <p:sp>
        <p:nvSpPr>
          <p:cNvPr id="115" name="Shape 115"/>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Not really right? When you run docker run, it is taking up your session, and pressing ctrl + c kills the container?. Not great!</a:t>
            </a:r>
          </a:p>
          <a:p>
            <a:pPr lvl="0">
              <a:spcBef>
                <a:spcPts val="0"/>
              </a:spcBef>
              <a:buNone/>
            </a:pPr>
            <a:r>
              <a:t/>
            </a:r>
            <a:endParaRPr/>
          </a:p>
          <a:p>
            <a:pPr lvl="0">
              <a:spcBef>
                <a:spcPts val="0"/>
              </a:spcBef>
              <a:buNone/>
            </a:pPr>
            <a:r>
              <a:rPr lang="en-GB"/>
              <a:t>Lets run it in daemon mode using the -d argument</a:t>
            </a:r>
          </a:p>
          <a:p>
            <a:pPr indent="457200" lvl="0">
              <a:spcBef>
                <a:spcPts val="0"/>
              </a:spcBef>
              <a:buNone/>
            </a:pPr>
            <a:r>
              <a:rPr lang="en-GB">
                <a:solidFill>
                  <a:srgbClr val="666666"/>
                </a:solidFill>
                <a:latin typeface="Consolas"/>
                <a:ea typeface="Consolas"/>
                <a:cs typeface="Consolas"/>
                <a:sym typeface="Consolas"/>
              </a:rPr>
              <a:t>d</a:t>
            </a:r>
            <a:r>
              <a:rPr lang="en-GB">
                <a:solidFill>
                  <a:srgbClr val="666666"/>
                </a:solidFill>
                <a:latin typeface="Consolas"/>
                <a:ea typeface="Consolas"/>
                <a:cs typeface="Consolas"/>
                <a:sym typeface="Consolas"/>
              </a:rPr>
              <a:t>ocker run -d -p 9200:9200 elasticsearch</a:t>
            </a:r>
          </a:p>
          <a:p>
            <a:pPr lvl="0">
              <a:spcBef>
                <a:spcPts val="0"/>
              </a:spcBef>
              <a:buNone/>
            </a:pPr>
            <a:r>
              <a:rPr lang="en-GB"/>
              <a:t>Docker will give you a 32 character UUID for your running container. We’ll be using that going forward to reference our running container.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381000"/>
            <a:ext cx="8520600" cy="4187700"/>
          </a:xfrm>
          <a:prstGeom prst="rect">
            <a:avLst/>
          </a:prstGeom>
        </p:spPr>
        <p:txBody>
          <a:bodyPr anchorCtr="0" anchor="t" bIns="91425" lIns="91425" rIns="91425" tIns="91425">
            <a:noAutofit/>
          </a:bodyPr>
          <a:lstStyle/>
          <a:p>
            <a:pPr indent="457200" lvl="0" rtl="0">
              <a:spcBef>
                <a:spcPts val="0"/>
              </a:spcBef>
              <a:buNone/>
            </a:pPr>
            <a:r>
              <a:rPr lang="en-GB">
                <a:latin typeface="Consolas"/>
                <a:ea typeface="Consolas"/>
                <a:cs typeface="Consolas"/>
                <a:sym typeface="Consolas"/>
              </a:rPr>
              <a:t>d</a:t>
            </a:r>
            <a:r>
              <a:rPr lang="en-GB">
                <a:latin typeface="Consolas"/>
                <a:ea typeface="Consolas"/>
                <a:cs typeface="Consolas"/>
                <a:sym typeface="Consolas"/>
              </a:rPr>
              <a:t>ocker stats</a:t>
            </a:r>
          </a:p>
          <a:p>
            <a:pPr indent="0" lvl="0" marL="0" rtl="0">
              <a:spcBef>
                <a:spcPts val="0"/>
              </a:spcBef>
              <a:buNone/>
            </a:pPr>
            <a:r>
              <a:rPr lang="en-GB"/>
              <a:t>Will show you all running containers and their stats. It also shows a shorter UUID that you can use to refer to your running container. </a:t>
            </a:r>
          </a:p>
          <a:p>
            <a:pPr indent="0" lvl="0" marL="0" rtl="0">
              <a:spcBef>
                <a:spcPts val="0"/>
              </a:spcBef>
              <a:buNone/>
            </a:pPr>
            <a:r>
              <a:rPr lang="en-GB"/>
              <a:t>	</a:t>
            </a:r>
            <a:r>
              <a:rPr lang="en-GB">
                <a:solidFill>
                  <a:srgbClr val="FF0000"/>
                </a:solidFill>
                <a:latin typeface="Consolas"/>
                <a:ea typeface="Consolas"/>
                <a:cs typeface="Consolas"/>
                <a:sym typeface="Consolas"/>
              </a:rPr>
              <a:t>docker ps</a:t>
            </a:r>
            <a:r>
              <a:rPr lang="en-GB"/>
              <a:t> will show you more information about your containers</a:t>
            </a:r>
          </a:p>
          <a:p>
            <a:pPr indent="0" lvl="0" marL="0" rtl="0">
              <a:spcBef>
                <a:spcPts val="0"/>
              </a:spcBef>
              <a:buNone/>
            </a:pPr>
            <a:r>
              <a:rPr lang="en-GB"/>
              <a:t>	</a:t>
            </a:r>
            <a:r>
              <a:rPr lang="en-GB">
                <a:solidFill>
                  <a:srgbClr val="FF0000"/>
                </a:solidFill>
                <a:latin typeface="Consolas"/>
                <a:ea typeface="Consolas"/>
                <a:cs typeface="Consolas"/>
                <a:sym typeface="Consolas"/>
              </a:rPr>
              <a:t>d</a:t>
            </a:r>
            <a:r>
              <a:rPr lang="en-GB">
                <a:solidFill>
                  <a:srgbClr val="FF0000"/>
                </a:solidFill>
                <a:latin typeface="Consolas"/>
                <a:ea typeface="Consolas"/>
                <a:cs typeface="Consolas"/>
                <a:sym typeface="Consolas"/>
              </a:rPr>
              <a:t>ocker stop [uuid]</a:t>
            </a:r>
            <a:r>
              <a:rPr lang="en-GB"/>
              <a:t> and </a:t>
            </a:r>
            <a:r>
              <a:rPr lang="en-GB">
                <a:solidFill>
                  <a:srgbClr val="FF0000"/>
                </a:solidFill>
                <a:latin typeface="Consolas"/>
                <a:ea typeface="Consolas"/>
                <a:cs typeface="Consolas"/>
                <a:sym typeface="Consolas"/>
              </a:rPr>
              <a:t>docker start [uuid]</a:t>
            </a:r>
            <a:r>
              <a:rPr lang="en-GB"/>
              <a:t> allows you to stop and start the container if you need to. docker run automatically starts your container.</a:t>
            </a:r>
          </a:p>
          <a:p>
            <a:pPr indent="0" lvl="0" marL="0" rtl="0">
              <a:spcBef>
                <a:spcPts val="0"/>
              </a:spcBef>
              <a:buNone/>
            </a:pPr>
            <a:r>
              <a:rPr lang="en-GB"/>
              <a:t>	</a:t>
            </a:r>
            <a:r>
              <a:rPr lang="en-GB">
                <a:solidFill>
                  <a:srgbClr val="FF0000"/>
                </a:solidFill>
                <a:latin typeface="Consolas"/>
                <a:ea typeface="Consolas"/>
                <a:cs typeface="Consolas"/>
                <a:sym typeface="Consolas"/>
              </a:rPr>
              <a:t>d</a:t>
            </a:r>
            <a:r>
              <a:rPr lang="en-GB">
                <a:solidFill>
                  <a:srgbClr val="FF0000"/>
                </a:solidFill>
                <a:latin typeface="Consolas"/>
                <a:ea typeface="Consolas"/>
                <a:cs typeface="Consolas"/>
                <a:sym typeface="Consolas"/>
              </a:rPr>
              <a:t>ocker restart [uuid]</a:t>
            </a:r>
            <a:r>
              <a:rPr lang="en-GB"/>
              <a:t> restarts a given container</a:t>
            </a:r>
          </a:p>
          <a:p>
            <a:pPr indent="0" lvl="0" marL="0">
              <a:spcBef>
                <a:spcPts val="0"/>
              </a:spcBef>
              <a:buNone/>
            </a:pPr>
            <a:r>
              <a:rPr lang="en-GB"/>
              <a:t>	</a:t>
            </a:r>
            <a:r>
              <a:rPr lang="en-GB">
                <a:solidFill>
                  <a:srgbClr val="FF0000"/>
                </a:solidFill>
              </a:rPr>
              <a:t>d</a:t>
            </a:r>
            <a:r>
              <a:rPr lang="en-GB">
                <a:solidFill>
                  <a:srgbClr val="FF0000"/>
                </a:solidFill>
              </a:rPr>
              <a:t>ocker logs [uuid]</a:t>
            </a:r>
            <a:r>
              <a:rPr lang="en-GB"/>
              <a:t> lets you see the logs from your running container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Interact Shell to a container</a:t>
            </a:r>
          </a:p>
        </p:txBody>
      </p:sp>
      <p:sp>
        <p:nvSpPr>
          <p:cNvPr id="126" name="Shape 12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If you want to get a bash terminal on any running container, you can call:</a:t>
            </a:r>
          </a:p>
          <a:p>
            <a:pPr indent="457200" lvl="0" rtl="0">
              <a:spcBef>
                <a:spcPts val="0"/>
              </a:spcBef>
              <a:buNone/>
            </a:pPr>
            <a:r>
              <a:rPr lang="en-GB">
                <a:solidFill>
                  <a:srgbClr val="FF0000"/>
                </a:solidFill>
                <a:latin typeface="Consolas"/>
                <a:ea typeface="Consolas"/>
                <a:cs typeface="Consolas"/>
                <a:sym typeface="Consolas"/>
              </a:rPr>
              <a:t>docker exec -t -i [uuid] /bin/bash</a:t>
            </a:r>
          </a:p>
          <a:p>
            <a:pPr indent="0" lvl="0" marL="0" rtl="0">
              <a:spcBef>
                <a:spcPts val="0"/>
              </a:spcBef>
              <a:buNone/>
            </a:pPr>
            <a:r>
              <a:rPr lang="en-GB">
                <a:latin typeface="Consolas"/>
                <a:ea typeface="Consolas"/>
                <a:cs typeface="Consolas"/>
                <a:sym typeface="Consolas"/>
              </a:rPr>
              <a:t>You can now have a look around the filesystem, create files etc.</a:t>
            </a:r>
          </a:p>
          <a:p>
            <a:pPr indent="0" lvl="0" marL="0" rtl="0">
              <a:spcBef>
                <a:spcPts val="0"/>
              </a:spcBef>
              <a:buNone/>
            </a:pPr>
            <a:r>
              <a:rPr lang="en-GB" sz="1400">
                <a:latin typeface="Consolas"/>
                <a:ea typeface="Consolas"/>
                <a:cs typeface="Consolas"/>
                <a:sym typeface="Consolas"/>
              </a:rPr>
              <a:t>-i makes the session interactive by showing us std</a:t>
            </a:r>
          </a:p>
          <a:p>
            <a:pPr indent="0" lvl="0" marL="0" rtl="0">
              <a:spcBef>
                <a:spcPts val="0"/>
              </a:spcBef>
              <a:buNone/>
            </a:pPr>
            <a:r>
              <a:rPr lang="en-GB" sz="1400">
                <a:latin typeface="Consolas"/>
                <a:ea typeface="Consolas"/>
                <a:cs typeface="Consolas"/>
                <a:sym typeface="Consolas"/>
              </a:rPr>
              <a:t>-t creates us a session on the container</a:t>
            </a:r>
          </a:p>
          <a:p>
            <a:pPr indent="0" lvl="0" marL="0" rtl="0">
              <a:spcBef>
                <a:spcPts val="0"/>
              </a:spcBef>
              <a:buNone/>
            </a:pPr>
            <a:r>
              <a:rPr lang="en-GB" sz="1400">
                <a:latin typeface="Consolas"/>
                <a:ea typeface="Consolas"/>
                <a:cs typeface="Consolas"/>
                <a:sym typeface="Consolas"/>
              </a:rPr>
              <a:t>exec runs a command on the container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Copying files to and from containers</a:t>
            </a:r>
          </a:p>
        </p:txBody>
      </p:sp>
      <p:sp>
        <p:nvSpPr>
          <p:cNvPr id="132" name="Shape 132"/>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When modifying a container, I find it easier to copy a file out to the host system to look at/work on. </a:t>
            </a:r>
          </a:p>
          <a:p>
            <a:pPr lvl="0">
              <a:spcBef>
                <a:spcPts val="0"/>
              </a:spcBef>
              <a:buNone/>
            </a:pPr>
            <a:r>
              <a:rPr lang="en-GB"/>
              <a:t>To copy a file to the host just call </a:t>
            </a:r>
            <a:r>
              <a:rPr lang="en-GB">
                <a:solidFill>
                  <a:srgbClr val="FF0000"/>
                </a:solidFill>
                <a:latin typeface="Consolas"/>
                <a:ea typeface="Consolas"/>
                <a:cs typeface="Consolas"/>
                <a:sym typeface="Consolas"/>
              </a:rPr>
              <a:t>docker cp [uuid]:/root/to/file .</a:t>
            </a:r>
          </a:p>
          <a:p>
            <a:pPr lvl="0">
              <a:spcBef>
                <a:spcPts val="0"/>
              </a:spcBef>
              <a:buNone/>
            </a:pPr>
            <a:r>
              <a:rPr lang="en-GB"/>
              <a:t>To copy a file back into the container you can call that command like </a:t>
            </a:r>
          </a:p>
          <a:p>
            <a:pPr indent="457200" lvl="0">
              <a:spcBef>
                <a:spcPts val="0"/>
              </a:spcBef>
              <a:buNone/>
            </a:pPr>
            <a:r>
              <a:rPr lang="en-GB">
                <a:solidFill>
                  <a:srgbClr val="FF0000"/>
                </a:solidFill>
                <a:latin typeface="Consolas"/>
                <a:ea typeface="Consolas"/>
                <a:cs typeface="Consolas"/>
                <a:sym typeface="Consolas"/>
              </a:rPr>
              <a:t>d</a:t>
            </a:r>
            <a:r>
              <a:rPr lang="en-GB">
                <a:solidFill>
                  <a:srgbClr val="FF0000"/>
                </a:solidFill>
                <a:latin typeface="Consolas"/>
                <a:ea typeface="Consolas"/>
                <a:cs typeface="Consolas"/>
                <a:sym typeface="Consolas"/>
              </a:rPr>
              <a:t>ocker cp someFile.txt [uuid]:/root/to/dir/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Let’s make some changes!</a:t>
            </a:r>
          </a:p>
        </p:txBody>
      </p:sp>
      <p:sp>
        <p:nvSpPr>
          <p:cNvPr id="138" name="Shape 138"/>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Let’s change the cluster name in elasticsearch and save it as a new image.</a:t>
            </a:r>
          </a:p>
          <a:p>
            <a:pPr lvl="0">
              <a:spcBef>
                <a:spcPts val="0"/>
              </a:spcBef>
              <a:buNone/>
            </a:pPr>
            <a:r>
              <a:rPr lang="en-GB"/>
              <a:t>To do this we will first login to the running container</a:t>
            </a:r>
          </a:p>
          <a:p>
            <a:pPr lvl="0">
              <a:spcBef>
                <a:spcPts val="0"/>
              </a:spcBef>
              <a:buNone/>
            </a:pPr>
            <a:r>
              <a:rPr lang="en-GB"/>
              <a:t>	</a:t>
            </a:r>
            <a:r>
              <a:rPr lang="en-GB">
                <a:latin typeface="Consolas"/>
                <a:ea typeface="Consolas"/>
                <a:cs typeface="Consolas"/>
                <a:sym typeface="Consolas"/>
              </a:rPr>
              <a:t>docker exec -t -i [uuid] /bin/bash</a:t>
            </a:r>
          </a:p>
          <a:p>
            <a:pPr lvl="0">
              <a:spcBef>
                <a:spcPts val="0"/>
              </a:spcBef>
              <a:buNone/>
            </a:pPr>
            <a:r>
              <a:rPr lang="en-GB"/>
              <a:t>Let’s look under /usr/share/elasticsearch/config to find the elasticsearch.yml</a:t>
            </a:r>
          </a:p>
          <a:p>
            <a:pPr lvl="0">
              <a:spcBef>
                <a:spcPts val="0"/>
              </a:spcBef>
              <a:buNone/>
            </a:pPr>
            <a:r>
              <a:rPr lang="en-GB"/>
              <a:t>Alright, let’s exit using the “exit” command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197550" y="366900"/>
            <a:ext cx="8769900" cy="4201800"/>
          </a:xfrm>
          <a:prstGeom prst="rect">
            <a:avLst/>
          </a:prstGeom>
        </p:spPr>
        <p:txBody>
          <a:bodyPr anchorCtr="0" anchor="t" bIns="91425" lIns="91425" rIns="91425" tIns="91425">
            <a:noAutofit/>
          </a:bodyPr>
          <a:lstStyle/>
          <a:p>
            <a:pPr lvl="0">
              <a:spcBef>
                <a:spcPts val="0"/>
              </a:spcBef>
              <a:buNone/>
            </a:pPr>
            <a:r>
              <a:rPr lang="en-GB"/>
              <a:t>Next let’s copy that config file to our host file system</a:t>
            </a:r>
          </a:p>
          <a:p>
            <a:pPr indent="457200" lvl="0">
              <a:spcBef>
                <a:spcPts val="0"/>
              </a:spcBef>
              <a:buNone/>
            </a:pPr>
            <a:r>
              <a:rPr lang="en-GB" sz="1400">
                <a:latin typeface="Consolas"/>
                <a:ea typeface="Consolas"/>
                <a:cs typeface="Consolas"/>
                <a:sym typeface="Consolas"/>
              </a:rPr>
              <a:t>docker cp [uuid]:/usr/share/elasticsearch/config/elasticsearch.yml .</a:t>
            </a:r>
          </a:p>
          <a:p>
            <a:pPr lvl="0">
              <a:spcBef>
                <a:spcPts val="0"/>
              </a:spcBef>
              <a:buNone/>
            </a:pPr>
            <a:r>
              <a:rPr lang="en-GB"/>
              <a:t>Lets edit it to include the following line:</a:t>
            </a:r>
          </a:p>
          <a:p>
            <a:pPr lvl="0">
              <a:spcBef>
                <a:spcPts val="0"/>
              </a:spcBef>
              <a:buNone/>
            </a:pPr>
            <a:r>
              <a:rPr lang="en-GB"/>
              <a:t>	cluster.name=”dubswcraft”</a:t>
            </a:r>
          </a:p>
          <a:p>
            <a:pPr lvl="0">
              <a:spcBef>
                <a:spcPts val="0"/>
              </a:spcBef>
              <a:buNone/>
            </a:pPr>
            <a:r>
              <a:rPr lang="en-GB"/>
              <a:t>And put it back into the container using </a:t>
            </a:r>
          </a:p>
          <a:p>
            <a:pPr indent="0" lvl="0" marL="0">
              <a:spcBef>
                <a:spcPts val="0"/>
              </a:spcBef>
              <a:buNone/>
            </a:pPr>
            <a:r>
              <a:rPr lang="en-GB" sz="1400">
                <a:latin typeface="Consolas"/>
                <a:ea typeface="Consolas"/>
                <a:cs typeface="Consolas"/>
                <a:sym typeface="Consolas"/>
              </a:rPr>
              <a:t>docker cp elasticsearch.yml  [uuid]:/usr/share/elasticsearch/config/elasticsearch.yml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1" type="body"/>
          </p:nvPr>
        </p:nvSpPr>
        <p:spPr>
          <a:xfrm>
            <a:off x="311700" y="338675"/>
            <a:ext cx="8520600" cy="4230000"/>
          </a:xfrm>
          <a:prstGeom prst="rect">
            <a:avLst/>
          </a:prstGeom>
        </p:spPr>
        <p:txBody>
          <a:bodyPr anchorCtr="0" anchor="t" bIns="91425" lIns="91425" rIns="91425" tIns="91425">
            <a:noAutofit/>
          </a:bodyPr>
          <a:lstStyle/>
          <a:p>
            <a:pPr lvl="0">
              <a:spcBef>
                <a:spcPts val="0"/>
              </a:spcBef>
              <a:buNone/>
            </a:pPr>
            <a:r>
              <a:rPr lang="en-GB"/>
              <a:t>Finally, let’s commit our changes using commit!</a:t>
            </a:r>
          </a:p>
          <a:p>
            <a:pPr lvl="0">
              <a:spcBef>
                <a:spcPts val="0"/>
              </a:spcBef>
              <a:buNone/>
            </a:pPr>
            <a:r>
              <a:rPr lang="en-GB" sz="1000">
                <a:solidFill>
                  <a:srgbClr val="000080"/>
                </a:solidFill>
                <a:latin typeface="Consolas"/>
                <a:ea typeface="Consolas"/>
                <a:cs typeface="Consolas"/>
                <a:sym typeface="Consolas"/>
              </a:rPr>
              <a:t>Usage</a:t>
            </a:r>
            <a:r>
              <a:rPr lang="en-GB" sz="1000">
                <a:solidFill>
                  <a:srgbClr val="333333"/>
                </a:solidFill>
                <a:highlight>
                  <a:srgbClr val="F5F5F5"/>
                </a:highlight>
                <a:latin typeface="Consolas"/>
                <a:ea typeface="Consolas"/>
                <a:cs typeface="Consolas"/>
                <a:sym typeface="Consolas"/>
              </a:rPr>
              <a:t>:  docker commit </a:t>
            </a:r>
            <a:r>
              <a:rPr lang="en-GB" sz="1000">
                <a:solidFill>
                  <a:srgbClr val="333333"/>
                </a:solidFill>
                <a:latin typeface="Consolas"/>
                <a:ea typeface="Consolas"/>
                <a:cs typeface="Consolas"/>
                <a:sym typeface="Consolas"/>
              </a:rPr>
              <a:t>[OPTIONS]</a:t>
            </a:r>
            <a:r>
              <a:rPr lang="en-GB" sz="1000">
                <a:solidFill>
                  <a:srgbClr val="333333"/>
                </a:solidFill>
                <a:highlight>
                  <a:srgbClr val="F5F5F5"/>
                </a:highlight>
                <a:latin typeface="Consolas"/>
                <a:ea typeface="Consolas"/>
                <a:cs typeface="Consolas"/>
                <a:sym typeface="Consolas"/>
              </a:rPr>
              <a:t> CONTAINER </a:t>
            </a:r>
            <a:r>
              <a:rPr lang="en-GB" sz="1000">
                <a:solidFill>
                  <a:srgbClr val="333333"/>
                </a:solidFill>
                <a:latin typeface="Consolas"/>
                <a:ea typeface="Consolas"/>
                <a:cs typeface="Consolas"/>
                <a:sym typeface="Consolas"/>
              </a:rPr>
              <a:t>[REPOSITORY[:TAG]</a:t>
            </a:r>
            <a:r>
              <a:rPr lang="en-GB" sz="1000">
                <a:solidFill>
                  <a:srgbClr val="333333"/>
                </a:solidFill>
                <a:highlight>
                  <a:srgbClr val="F5F5F5"/>
                </a:highlight>
                <a:latin typeface="Consolas"/>
                <a:ea typeface="Consolas"/>
                <a:cs typeface="Consolas"/>
                <a:sym typeface="Consolas"/>
              </a:rPr>
              <a:t>]</a:t>
            </a:r>
            <a:br>
              <a:rPr lang="en-GB" sz="1000">
                <a:solidFill>
                  <a:srgbClr val="333333"/>
                </a:solidFill>
                <a:highlight>
                  <a:srgbClr val="F5F5F5"/>
                </a:highlight>
                <a:latin typeface="Consolas"/>
                <a:ea typeface="Consolas"/>
                <a:cs typeface="Consolas"/>
                <a:sym typeface="Consolas"/>
              </a:rPr>
            </a:br>
            <a:br>
              <a:rPr lang="en-GB" sz="1000">
                <a:solidFill>
                  <a:srgbClr val="333333"/>
                </a:solidFill>
                <a:highlight>
                  <a:srgbClr val="F5F5F5"/>
                </a:highlight>
                <a:latin typeface="Consolas"/>
                <a:ea typeface="Consolas"/>
                <a:cs typeface="Consolas"/>
                <a:sym typeface="Consolas"/>
              </a:rPr>
            </a:br>
            <a:r>
              <a:rPr b="1" lang="en-GB" sz="1000">
                <a:solidFill>
                  <a:srgbClr val="333333"/>
                </a:solidFill>
                <a:latin typeface="Consolas"/>
                <a:ea typeface="Consolas"/>
                <a:cs typeface="Consolas"/>
                <a:sym typeface="Consolas"/>
              </a:rPr>
              <a:t>Create</a:t>
            </a:r>
            <a:r>
              <a:rPr lang="en-GB" sz="1000">
                <a:solidFill>
                  <a:srgbClr val="333333"/>
                </a:solidFill>
                <a:latin typeface="Consolas"/>
                <a:ea typeface="Consolas"/>
                <a:cs typeface="Consolas"/>
                <a:sym typeface="Consolas"/>
              </a:rPr>
              <a:t> a </a:t>
            </a:r>
            <a:r>
              <a:rPr b="1" lang="en-GB" sz="1000">
                <a:solidFill>
                  <a:srgbClr val="333333"/>
                </a:solidFill>
                <a:latin typeface="Consolas"/>
                <a:ea typeface="Consolas"/>
                <a:cs typeface="Consolas"/>
                <a:sym typeface="Consolas"/>
              </a:rPr>
              <a:t>new</a:t>
            </a:r>
            <a:r>
              <a:rPr lang="en-GB" sz="1000">
                <a:solidFill>
                  <a:srgbClr val="333333"/>
                </a:solidFill>
                <a:latin typeface="Consolas"/>
                <a:ea typeface="Consolas"/>
                <a:cs typeface="Consolas"/>
                <a:sym typeface="Consolas"/>
              </a:rPr>
              <a:t> image </a:t>
            </a:r>
            <a:r>
              <a:rPr b="1" lang="en-GB" sz="1000">
                <a:solidFill>
                  <a:srgbClr val="333333"/>
                </a:solidFill>
                <a:latin typeface="Consolas"/>
                <a:ea typeface="Consolas"/>
                <a:cs typeface="Consolas"/>
                <a:sym typeface="Consolas"/>
              </a:rPr>
              <a:t>from</a:t>
            </a:r>
            <a:r>
              <a:rPr lang="en-GB" sz="1000">
                <a:solidFill>
                  <a:srgbClr val="333333"/>
                </a:solidFill>
                <a:latin typeface="Consolas"/>
                <a:ea typeface="Consolas"/>
                <a:cs typeface="Consolas"/>
                <a:sym typeface="Consolas"/>
              </a:rPr>
              <a:t> a </a:t>
            </a:r>
            <a:r>
              <a:rPr b="1" lang="en-GB" sz="1000">
                <a:solidFill>
                  <a:srgbClr val="333333"/>
                </a:solidFill>
                <a:latin typeface="Consolas"/>
                <a:ea typeface="Consolas"/>
                <a:cs typeface="Consolas"/>
                <a:sym typeface="Consolas"/>
              </a:rPr>
              <a:t>container</a:t>
            </a:r>
            <a:r>
              <a:rPr lang="en-GB" sz="1000">
                <a:solidFill>
                  <a:srgbClr val="DD1144"/>
                </a:solidFill>
                <a:latin typeface="Consolas"/>
                <a:ea typeface="Consolas"/>
                <a:cs typeface="Consolas"/>
                <a:sym typeface="Consolas"/>
              </a:rPr>
              <a:t>'s changes</a:t>
            </a:r>
            <a:br>
              <a:rPr lang="en-GB" sz="1000">
                <a:solidFill>
                  <a:srgbClr val="DD1144"/>
                </a:solidFill>
                <a:latin typeface="Consolas"/>
                <a:ea typeface="Consolas"/>
                <a:cs typeface="Consolas"/>
                <a:sym typeface="Consolas"/>
              </a:rPr>
            </a:br>
            <a:br>
              <a:rPr lang="en-GB" sz="1000">
                <a:solidFill>
                  <a:srgbClr val="DD1144"/>
                </a:solidFill>
                <a:latin typeface="Consolas"/>
                <a:ea typeface="Consolas"/>
                <a:cs typeface="Consolas"/>
                <a:sym typeface="Consolas"/>
              </a:rPr>
            </a:br>
            <a:r>
              <a:rPr lang="en-GB" sz="1000">
                <a:solidFill>
                  <a:srgbClr val="DD1144"/>
                </a:solidFill>
                <a:latin typeface="Consolas"/>
                <a:ea typeface="Consolas"/>
                <a:cs typeface="Consolas"/>
                <a:sym typeface="Consolas"/>
              </a:rPr>
              <a:t>Options:</a:t>
            </a:r>
            <a:br>
              <a:rPr lang="en-GB" sz="1000">
                <a:solidFill>
                  <a:srgbClr val="DD1144"/>
                </a:solidFill>
                <a:latin typeface="Consolas"/>
                <a:ea typeface="Consolas"/>
                <a:cs typeface="Consolas"/>
                <a:sym typeface="Consolas"/>
              </a:rPr>
            </a:br>
            <a:r>
              <a:rPr lang="en-GB" sz="1000">
                <a:solidFill>
                  <a:srgbClr val="DD1144"/>
                </a:solidFill>
                <a:latin typeface="Consolas"/>
                <a:ea typeface="Consolas"/>
                <a:cs typeface="Consolas"/>
                <a:sym typeface="Consolas"/>
              </a:rPr>
              <a:t>  -a, --author string    Author (e.g., "John Hannibal Smith &lt;hannibal@a-team.com&gt;")</a:t>
            </a:r>
            <a:br>
              <a:rPr lang="en-GB" sz="1000">
                <a:solidFill>
                  <a:srgbClr val="DD1144"/>
                </a:solidFill>
                <a:latin typeface="Consolas"/>
                <a:ea typeface="Consolas"/>
                <a:cs typeface="Consolas"/>
                <a:sym typeface="Consolas"/>
              </a:rPr>
            </a:br>
            <a:r>
              <a:rPr lang="en-GB" sz="1000">
                <a:solidFill>
                  <a:srgbClr val="DD1144"/>
                </a:solidFill>
                <a:latin typeface="Consolas"/>
                <a:ea typeface="Consolas"/>
                <a:cs typeface="Consolas"/>
                <a:sym typeface="Consolas"/>
              </a:rPr>
              <a:t>  -c, --change value     Apply Dockerfile instruction to the created image (default [])</a:t>
            </a:r>
            <a:br>
              <a:rPr lang="en-GB" sz="1000">
                <a:solidFill>
                  <a:srgbClr val="DD1144"/>
                </a:solidFill>
                <a:latin typeface="Consolas"/>
                <a:ea typeface="Consolas"/>
                <a:cs typeface="Consolas"/>
                <a:sym typeface="Consolas"/>
              </a:rPr>
            </a:br>
            <a:r>
              <a:rPr lang="en-GB" sz="1000">
                <a:solidFill>
                  <a:srgbClr val="DD1144"/>
                </a:solidFill>
                <a:latin typeface="Consolas"/>
                <a:ea typeface="Consolas"/>
                <a:cs typeface="Consolas"/>
                <a:sym typeface="Consolas"/>
              </a:rPr>
              <a:t>      --help             Print usage</a:t>
            </a:r>
            <a:br>
              <a:rPr lang="en-GB" sz="1000">
                <a:solidFill>
                  <a:srgbClr val="DD1144"/>
                </a:solidFill>
                <a:latin typeface="Consolas"/>
                <a:ea typeface="Consolas"/>
                <a:cs typeface="Consolas"/>
                <a:sym typeface="Consolas"/>
              </a:rPr>
            </a:br>
            <a:r>
              <a:rPr lang="en-GB" sz="1000">
                <a:solidFill>
                  <a:srgbClr val="DD1144"/>
                </a:solidFill>
                <a:latin typeface="Consolas"/>
                <a:ea typeface="Consolas"/>
                <a:cs typeface="Consolas"/>
                <a:sym typeface="Consolas"/>
              </a:rPr>
              <a:t>  -m, --message string   Commit message</a:t>
            </a:r>
            <a:br>
              <a:rPr lang="en-GB" sz="1000">
                <a:solidFill>
                  <a:srgbClr val="DD1144"/>
                </a:solidFill>
                <a:latin typeface="Consolas"/>
                <a:ea typeface="Consolas"/>
                <a:cs typeface="Consolas"/>
                <a:sym typeface="Consolas"/>
              </a:rPr>
            </a:br>
            <a:r>
              <a:rPr lang="en-GB" sz="1000">
                <a:solidFill>
                  <a:srgbClr val="DD1144"/>
                </a:solidFill>
                <a:latin typeface="Consolas"/>
                <a:ea typeface="Consolas"/>
                <a:cs typeface="Consolas"/>
                <a:sym typeface="Consolas"/>
              </a:rPr>
              <a:t>  -p, --pause            Pause container during commit (default true)</a:t>
            </a:r>
          </a:p>
          <a:p>
            <a:pPr lvl="0">
              <a:spcBef>
                <a:spcPts val="0"/>
              </a:spcBef>
              <a:buNone/>
            </a:pPr>
            <a:r>
              <a:t/>
            </a:r>
            <a:endParaRPr sz="1000">
              <a:solidFill>
                <a:srgbClr val="DD1144"/>
              </a:solidFill>
              <a:latin typeface="Consolas"/>
              <a:ea typeface="Consolas"/>
              <a:cs typeface="Consolas"/>
              <a:sym typeface="Consolas"/>
            </a:endParaRPr>
          </a:p>
          <a:p>
            <a:pPr lvl="0">
              <a:spcBef>
                <a:spcPts val="0"/>
              </a:spcBef>
              <a:buNone/>
            </a:pPr>
            <a:r>
              <a:rPr lang="en-GB"/>
              <a:t> Let’s run just:</a:t>
            </a:r>
          </a:p>
          <a:p>
            <a:pPr lvl="0">
              <a:spcBef>
                <a:spcPts val="0"/>
              </a:spcBef>
              <a:buNone/>
            </a:pPr>
            <a:r>
              <a:rPr lang="en-GB"/>
              <a:t>	</a:t>
            </a:r>
            <a:r>
              <a:rPr lang="en-GB"/>
              <a:t>d</a:t>
            </a:r>
            <a:r>
              <a:rPr lang="en-GB"/>
              <a:t>ocker commit [uuid] myElasticSearch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1700" y="402175"/>
            <a:ext cx="8520600" cy="4166400"/>
          </a:xfrm>
          <a:prstGeom prst="rect">
            <a:avLst/>
          </a:prstGeom>
        </p:spPr>
        <p:txBody>
          <a:bodyPr anchorCtr="0" anchor="t" bIns="91425" lIns="91425" rIns="91425" tIns="91425">
            <a:noAutofit/>
          </a:bodyPr>
          <a:lstStyle/>
          <a:p>
            <a:pPr lvl="0">
              <a:spcBef>
                <a:spcPts val="0"/>
              </a:spcBef>
              <a:buNone/>
            </a:pPr>
            <a:r>
              <a:rPr lang="en-GB"/>
              <a:t>“</a:t>
            </a:r>
            <a:r>
              <a:rPr lang="en-GB"/>
              <a:t>d</a:t>
            </a:r>
            <a:r>
              <a:rPr lang="en-GB"/>
              <a:t>ocker images” will show our new image, and we can start a container of that image the same way we would the default ES image</a:t>
            </a:r>
          </a:p>
          <a:p>
            <a:pPr lvl="0">
              <a:spcBef>
                <a:spcPts val="0"/>
              </a:spcBef>
              <a:buNone/>
            </a:pPr>
            <a:r>
              <a:t/>
            </a:r>
            <a:endParaRPr/>
          </a:p>
          <a:p>
            <a:pPr indent="457200" lvl="0">
              <a:spcBef>
                <a:spcPts val="0"/>
              </a:spcBef>
              <a:buNone/>
            </a:pPr>
            <a:r>
              <a:rPr lang="en-GB">
                <a:latin typeface="Consolas"/>
                <a:ea typeface="Consolas"/>
                <a:cs typeface="Consolas"/>
                <a:sym typeface="Consolas"/>
              </a:rPr>
              <a:t>d</a:t>
            </a:r>
            <a:r>
              <a:rPr lang="en-GB">
                <a:latin typeface="Consolas"/>
                <a:ea typeface="Consolas"/>
                <a:cs typeface="Consolas"/>
                <a:sym typeface="Consolas"/>
              </a:rPr>
              <a:t>ocker run -d -p 9200:9200 myElasticSearch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Deleting Stuff!</a:t>
            </a:r>
          </a:p>
        </p:txBody>
      </p:sp>
      <p:sp>
        <p:nvSpPr>
          <p:cNvPr id="159" name="Shape 159"/>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0" lvl="0" marL="0" rtl="0">
              <a:spcBef>
                <a:spcPts val="0"/>
              </a:spcBef>
              <a:buNone/>
            </a:pPr>
            <a:r>
              <a:rPr lang="en-GB"/>
              <a:t>Delete an image:</a:t>
            </a:r>
          </a:p>
          <a:p>
            <a:pPr indent="457200" lvl="0" rtl="0">
              <a:spcBef>
                <a:spcPts val="0"/>
              </a:spcBef>
              <a:buNone/>
            </a:pPr>
            <a:r>
              <a:rPr lang="en-GB">
                <a:latin typeface="Consolas"/>
                <a:ea typeface="Consolas"/>
                <a:cs typeface="Consolas"/>
                <a:sym typeface="Consolas"/>
              </a:rPr>
              <a:t>docker rmi myElasticSearch</a:t>
            </a:r>
          </a:p>
          <a:p>
            <a:pPr indent="0" lvl="0" marL="0" rtl="0">
              <a:spcBef>
                <a:spcPts val="0"/>
              </a:spcBef>
              <a:buNone/>
            </a:pPr>
            <a:r>
              <a:rPr lang="en-GB"/>
              <a:t>Stopping and deleting all containers:</a:t>
            </a:r>
          </a:p>
          <a:p>
            <a:pPr indent="457200" lvl="0" rtl="0">
              <a:spcBef>
                <a:spcPts val="0"/>
              </a:spcBef>
              <a:buNone/>
            </a:pPr>
            <a:r>
              <a:rPr lang="en-GB">
                <a:latin typeface="Consolas"/>
                <a:ea typeface="Consolas"/>
                <a:cs typeface="Consolas"/>
                <a:sym typeface="Consolas"/>
              </a:rPr>
              <a:t>docker stop $(docker ps -a -q)</a:t>
            </a:r>
            <a:br>
              <a:rPr lang="en-GB">
                <a:latin typeface="Consolas"/>
                <a:ea typeface="Consolas"/>
                <a:cs typeface="Consolas"/>
                <a:sym typeface="Consolas"/>
              </a:rPr>
            </a:br>
            <a:r>
              <a:rPr lang="en-GB">
                <a:latin typeface="Consolas"/>
                <a:ea typeface="Consolas"/>
                <a:cs typeface="Consolas"/>
                <a:sym typeface="Consolas"/>
              </a:rPr>
              <a:t>	docker rm $(docker ps -a -q)</a:t>
            </a:r>
          </a:p>
          <a:p>
            <a:pPr indent="0" lvl="0" marL="0" rtl="0">
              <a:spcBef>
                <a:spcPts val="0"/>
              </a:spcBef>
              <a:buNone/>
            </a:pPr>
            <a:r>
              <a:rPr lang="en-GB"/>
              <a:t>Remove all images:</a:t>
            </a:r>
          </a:p>
          <a:p>
            <a:pPr indent="457200" lvl="0" marL="0">
              <a:spcBef>
                <a:spcPts val="0"/>
              </a:spcBef>
              <a:buNone/>
            </a:pPr>
            <a:r>
              <a:rPr lang="en-GB">
                <a:latin typeface="Consolas"/>
                <a:ea typeface="Consolas"/>
                <a:cs typeface="Consolas"/>
                <a:sym typeface="Consolas"/>
              </a:rPr>
              <a:t>docker rmi $(docker images -q)</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Packaging Our Application Using Docker</a:t>
            </a:r>
          </a:p>
        </p:txBody>
      </p:sp>
      <p:sp>
        <p:nvSpPr>
          <p:cNvPr id="165" name="Shape 165"/>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Technically, you could login to a running ubuntu container, install java, copy your project, build it, run the jar on the container, then commit and call it a day. But that workflow is not amazing, not to mention sustainable.</a:t>
            </a:r>
          </a:p>
          <a:p>
            <a:pPr lvl="0">
              <a:spcBef>
                <a:spcPts val="0"/>
              </a:spcBef>
              <a:buNone/>
            </a:pPr>
            <a:r>
              <a:t/>
            </a:r>
            <a:endParaRPr/>
          </a:p>
          <a:p>
            <a:pPr lvl="0">
              <a:spcBef>
                <a:spcPts val="0"/>
              </a:spcBef>
              <a:buNone/>
            </a:pPr>
            <a:r>
              <a:rPr lang="en-GB"/>
              <a:t>Instead we can use some of the tools docker provides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84675" y="1665100"/>
            <a:ext cx="9320400" cy="1764000"/>
          </a:xfrm>
          <a:prstGeom prst="rect">
            <a:avLst/>
          </a:prstGeom>
        </p:spPr>
        <p:txBody>
          <a:bodyPr anchorCtr="0" anchor="ctr" bIns="91425" lIns="91425" rIns="91425" tIns="91425">
            <a:noAutofit/>
          </a:bodyPr>
          <a:lstStyle/>
          <a:p>
            <a:pPr lvl="0" algn="ctr">
              <a:spcBef>
                <a:spcPts val="0"/>
              </a:spcBef>
              <a:buNone/>
            </a:pPr>
            <a:r>
              <a:rPr lang="en-GB" sz="4800"/>
              <a:t>First Off, what the hell is Docker?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50600" y="372500"/>
            <a:ext cx="8883000" cy="733500"/>
          </a:xfrm>
          <a:prstGeom prst="rect">
            <a:avLst/>
          </a:prstGeom>
        </p:spPr>
        <p:txBody>
          <a:bodyPr anchorCtr="0" anchor="b" bIns="91425" lIns="91425" rIns="91425" tIns="91425">
            <a:noAutofit/>
          </a:bodyPr>
          <a:lstStyle/>
          <a:p>
            <a:pPr indent="0" lvl="0" marL="0">
              <a:spcBef>
                <a:spcPts val="0"/>
              </a:spcBef>
              <a:buNone/>
            </a:pPr>
            <a:r>
              <a:rPr lang="en-GB"/>
              <a:t> Docker Files</a:t>
            </a:r>
          </a:p>
        </p:txBody>
      </p:sp>
      <p:sp>
        <p:nvSpPr>
          <p:cNvPr id="171" name="Shape 17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Docker can build images automatically by reading the instructions from a Dockerfile. A Dockerfile is a text document that contains all the commands a user could call on the command line to assemble an image.</a:t>
            </a:r>
          </a:p>
          <a:p>
            <a:pPr lvl="0">
              <a:spcBef>
                <a:spcPts val="0"/>
              </a:spcBef>
              <a:buNone/>
            </a:pPr>
            <a:r>
              <a:rPr lang="en-GB"/>
              <a:t>The syntax looks like:</a:t>
            </a:r>
          </a:p>
          <a:p>
            <a:pPr lvl="0">
              <a:spcBef>
                <a:spcPts val="0"/>
              </a:spcBef>
              <a:spcAft>
                <a:spcPts val="2100"/>
              </a:spcAft>
              <a:buNone/>
            </a:pPr>
            <a:r>
              <a:rPr lang="en-GB" sz="1050">
                <a:solidFill>
                  <a:srgbClr val="3A3A3A"/>
                </a:solidFill>
                <a:latin typeface="Verdana"/>
                <a:ea typeface="Verdana"/>
                <a:cs typeface="Verdana"/>
                <a:sym typeface="Verdana"/>
              </a:rPr>
              <a:t># Line blocks used for commenting</a:t>
            </a:r>
            <a:br>
              <a:rPr lang="en-GB" sz="1050">
                <a:solidFill>
                  <a:srgbClr val="3A3A3A"/>
                </a:solidFill>
                <a:latin typeface="Verdana"/>
                <a:ea typeface="Verdana"/>
                <a:cs typeface="Verdana"/>
                <a:sym typeface="Verdana"/>
              </a:rPr>
            </a:br>
            <a:r>
              <a:rPr lang="en-GB" sz="1050">
                <a:solidFill>
                  <a:srgbClr val="3A3A3A"/>
                </a:solidFill>
                <a:latin typeface="Verdana"/>
                <a:ea typeface="Verdana"/>
                <a:cs typeface="Verdana"/>
                <a:sym typeface="Verdana"/>
              </a:rPr>
              <a:t>command argument argument ..</a:t>
            </a:r>
          </a:p>
          <a:p>
            <a:pPr lvl="0">
              <a:spcBef>
                <a:spcPts val="0"/>
              </a:spcBef>
              <a:buNone/>
            </a:pPr>
            <a:r>
              <a:rPr lang="en-GB"/>
              <a:t>Simple Example:</a:t>
            </a:r>
          </a:p>
          <a:p>
            <a:pPr lvl="0">
              <a:spcBef>
                <a:spcPts val="0"/>
              </a:spcBef>
              <a:buNone/>
            </a:pPr>
            <a:r>
              <a:rPr lang="en-GB" sz="1050">
                <a:solidFill>
                  <a:srgbClr val="3A3A3A"/>
                </a:solidFill>
                <a:latin typeface="Verdana"/>
                <a:ea typeface="Verdana"/>
                <a:cs typeface="Verdana"/>
                <a:sym typeface="Verdana"/>
              </a:rPr>
              <a:t># Print "Hello docker!"</a:t>
            </a:r>
            <a:br>
              <a:rPr lang="en-GB" sz="1050">
                <a:solidFill>
                  <a:srgbClr val="3A3A3A"/>
                </a:solidFill>
                <a:latin typeface="Verdana"/>
                <a:ea typeface="Verdana"/>
                <a:cs typeface="Verdana"/>
                <a:sym typeface="Verdana"/>
              </a:rPr>
            </a:br>
            <a:r>
              <a:rPr lang="en-GB" sz="1050">
                <a:solidFill>
                  <a:srgbClr val="3A3A3A"/>
                </a:solidFill>
                <a:latin typeface="Verdana"/>
                <a:ea typeface="Verdana"/>
                <a:cs typeface="Verdana"/>
                <a:sym typeface="Verdana"/>
              </a:rPr>
              <a:t>CMD echo "Hello docker!"</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Let’s give that a go</a:t>
            </a:r>
          </a:p>
        </p:txBody>
      </p:sp>
      <p:sp>
        <p:nvSpPr>
          <p:cNvPr id="177" name="Shape 17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Create a new directory, and a file called Dockerfile</a:t>
            </a:r>
          </a:p>
          <a:p>
            <a:pPr lvl="0">
              <a:spcBef>
                <a:spcPts val="0"/>
              </a:spcBef>
              <a:buNone/>
            </a:pPr>
            <a:r>
              <a:rPr lang="en-GB"/>
              <a:t>Inside write:</a:t>
            </a:r>
          </a:p>
          <a:p>
            <a:pPr lvl="0">
              <a:lnSpc>
                <a:spcPct val="100000"/>
              </a:lnSpc>
              <a:spcBef>
                <a:spcPts val="0"/>
              </a:spcBef>
              <a:buNone/>
            </a:pPr>
            <a:r>
              <a:rPr lang="en-GB" sz="1200">
                <a:solidFill>
                  <a:srgbClr val="FF0000"/>
                </a:solidFill>
                <a:latin typeface="Consolas"/>
                <a:ea typeface="Consolas"/>
                <a:cs typeface="Consolas"/>
                <a:sym typeface="Consolas"/>
              </a:rPr>
              <a:t>FROM ubuntu</a:t>
            </a:r>
          </a:p>
          <a:p>
            <a:pPr lvl="0">
              <a:lnSpc>
                <a:spcPct val="100000"/>
              </a:lnSpc>
              <a:spcBef>
                <a:spcPts val="0"/>
              </a:spcBef>
              <a:buNone/>
            </a:pPr>
            <a:r>
              <a:rPr lang="en-GB" sz="1200">
                <a:solidFill>
                  <a:srgbClr val="FF0000"/>
                </a:solidFill>
                <a:latin typeface="Consolas"/>
                <a:ea typeface="Consolas"/>
                <a:cs typeface="Consolas"/>
                <a:sym typeface="Consolas"/>
              </a:rPr>
              <a:t>CMD echo ”Hello World”</a:t>
            </a:r>
          </a:p>
          <a:p>
            <a:pPr lvl="0">
              <a:spcBef>
                <a:spcPts val="0"/>
              </a:spcBef>
              <a:buNone/>
            </a:pPr>
            <a:r>
              <a:rPr lang="en-GB"/>
              <a:t>Save, then run </a:t>
            </a:r>
            <a:r>
              <a:rPr lang="en-GB">
                <a:solidFill>
                  <a:srgbClr val="FF0000"/>
                </a:solidFill>
                <a:latin typeface="Consolas"/>
                <a:ea typeface="Consolas"/>
                <a:cs typeface="Consolas"/>
                <a:sym typeface="Consolas"/>
              </a:rPr>
              <a:t>docker build . -t hello</a:t>
            </a:r>
          </a:p>
          <a:p>
            <a:pPr lvl="0">
              <a:spcBef>
                <a:spcPts val="0"/>
              </a:spcBef>
              <a:buNone/>
            </a:pPr>
            <a:r>
              <a:rPr lang="en-GB"/>
              <a:t>d</a:t>
            </a:r>
            <a:r>
              <a:rPr lang="en-GB"/>
              <a:t>ocker run hello will then print “Hello World” to our terminal, but the command was run inside a fresh container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Reminder</a:t>
            </a:r>
          </a:p>
        </p:txBody>
      </p:sp>
      <p:sp>
        <p:nvSpPr>
          <p:cNvPr id="183" name="Shape 18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To create our image, we are actually going to start off with the ubuntu image, and add our changes. In this simple case we are not adding any files, we simply call a command, but keep that in mind as things ramp up.</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Running a Java application</a:t>
            </a:r>
          </a:p>
        </p:txBody>
      </p:sp>
      <p:sp>
        <p:nvSpPr>
          <p:cNvPr id="189" name="Shape 18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So, I’ve provided a simple java jar. The jar contains a java spring boot application listening on port 8080. Lets run it locally first so we know it works. This step can be skipped</a:t>
            </a:r>
          </a:p>
          <a:p>
            <a:pPr indent="457200" lvl="0" rtl="0">
              <a:spcBef>
                <a:spcPts val="0"/>
              </a:spcBef>
              <a:buNone/>
            </a:pPr>
            <a:r>
              <a:rPr lang="en-GB">
                <a:solidFill>
                  <a:srgbClr val="FF0000"/>
                </a:solidFill>
                <a:latin typeface="Consolas"/>
                <a:ea typeface="Consolas"/>
                <a:cs typeface="Consolas"/>
                <a:sym typeface="Consolas"/>
              </a:rPr>
              <a:t>j</a:t>
            </a:r>
            <a:r>
              <a:rPr lang="en-GB">
                <a:solidFill>
                  <a:srgbClr val="FF0000"/>
                </a:solidFill>
                <a:latin typeface="Consolas"/>
                <a:ea typeface="Consolas"/>
                <a:cs typeface="Consolas"/>
                <a:sym typeface="Consolas"/>
              </a:rPr>
              <a:t>ava -jar spring.jar</a:t>
            </a:r>
            <a:r>
              <a:rPr lang="en-GB"/>
              <a:t> </a:t>
            </a:r>
          </a:p>
          <a:p>
            <a:pPr indent="0" lvl="0" marL="0" rtl="0">
              <a:spcBef>
                <a:spcPts val="0"/>
              </a:spcBef>
              <a:buNone/>
            </a:pPr>
            <a:r>
              <a:rPr lang="en-GB"/>
              <a:t>Going to localhost:8080 should show the message “Hello Docker World”</a:t>
            </a:r>
          </a:p>
          <a:p>
            <a:pPr indent="0" lvl="0" marL="0">
              <a:spcBef>
                <a:spcPts val="0"/>
              </a:spcBef>
              <a:buNone/>
            </a:pPr>
            <a:r>
              <a:rPr lang="en-GB"/>
              <a:t>Awesome!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Writing the Docker file</a:t>
            </a:r>
          </a:p>
        </p:txBody>
      </p:sp>
      <p:sp>
        <p:nvSpPr>
          <p:cNvPr id="195" name="Shape 195"/>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We have our Jar, we know the command to run it. We have no external dependencies, writing our Dockerfile should be easy!</a:t>
            </a:r>
          </a:p>
          <a:p>
            <a:pPr lvl="0">
              <a:spcBef>
                <a:spcPts val="0"/>
              </a:spcBef>
              <a:buNone/>
            </a:pPr>
            <a:r>
              <a:t/>
            </a:r>
            <a:endParaRPr/>
          </a:p>
          <a:p>
            <a:pPr lvl="0">
              <a:spcBef>
                <a:spcPts val="0"/>
              </a:spcBef>
              <a:buNone/>
            </a:pPr>
            <a:r>
              <a:rPr lang="en-GB"/>
              <a:t>Lets see what Dockerfile commands are available to us, and what they do</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Commands available in a Dockerfile</a:t>
            </a:r>
          </a:p>
        </p:txBody>
      </p:sp>
      <p:sp>
        <p:nvSpPr>
          <p:cNvPr id="201" name="Shape 20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lnSpc>
                <a:spcPct val="100000"/>
              </a:lnSpc>
              <a:spcBef>
                <a:spcPts val="0"/>
              </a:spcBef>
              <a:buNone/>
            </a:pPr>
            <a:r>
              <a:rPr lang="en-GB" sz="1000"/>
              <a:t>FROM: the base image we will work from (java:8 or ubuntu in our case)</a:t>
            </a:r>
          </a:p>
          <a:p>
            <a:pPr lvl="0" rtl="0">
              <a:lnSpc>
                <a:spcPct val="100000"/>
              </a:lnSpc>
              <a:spcBef>
                <a:spcPts val="0"/>
              </a:spcBef>
              <a:buNone/>
            </a:pPr>
            <a:r>
              <a:rPr lang="en-GB" sz="1000"/>
              <a:t>ADD: add a file/files from the host system to the image (ADD /host/dir /container/dir)</a:t>
            </a:r>
          </a:p>
          <a:p>
            <a:pPr lvl="0" rtl="0">
              <a:lnSpc>
                <a:spcPct val="100000"/>
              </a:lnSpc>
              <a:spcBef>
                <a:spcPts val="0"/>
              </a:spcBef>
              <a:buNone/>
            </a:pPr>
            <a:r>
              <a:rPr lang="en-GB" sz="1000"/>
              <a:t>RUN: commands executing when you build the image, generally used to set things up (RUN apt-get whatever)</a:t>
            </a:r>
          </a:p>
          <a:p>
            <a:pPr lvl="0" rtl="0">
              <a:lnSpc>
                <a:spcPct val="100000"/>
              </a:lnSpc>
              <a:spcBef>
                <a:spcPts val="0"/>
              </a:spcBef>
              <a:buNone/>
            </a:pPr>
            <a:r>
              <a:rPr lang="en-GB" sz="1000"/>
              <a:t>CMD: Simular to RUN, but called when the image is instantiated (CMD "echo" "Hello docker!")</a:t>
            </a:r>
          </a:p>
          <a:p>
            <a:pPr lvl="0" rtl="0">
              <a:lnSpc>
                <a:spcPct val="100000"/>
              </a:lnSpc>
              <a:spcBef>
                <a:spcPts val="0"/>
              </a:spcBef>
              <a:buNone/>
            </a:pPr>
            <a:r>
              <a:rPr lang="en-GB" sz="1000"/>
              <a:t>ENTRYPOINT: The default application run when the image is instantiated. In our case java (ENTRYPOINT java)</a:t>
            </a:r>
          </a:p>
          <a:p>
            <a:pPr lvl="0" rtl="0">
              <a:lnSpc>
                <a:spcPct val="100000"/>
              </a:lnSpc>
              <a:spcBef>
                <a:spcPts val="0"/>
              </a:spcBef>
              <a:buNone/>
            </a:pPr>
            <a:r>
              <a:rPr lang="en-GB" sz="1000"/>
              <a:t>ENV: environment variables (ENV JAVA_HOME /some/path/to/java)</a:t>
            </a:r>
          </a:p>
          <a:p>
            <a:pPr lvl="0" rtl="0">
              <a:lnSpc>
                <a:spcPct val="100000"/>
              </a:lnSpc>
              <a:spcBef>
                <a:spcPts val="0"/>
              </a:spcBef>
              <a:buNone/>
            </a:pPr>
            <a:r>
              <a:rPr lang="en-GB" sz="1000"/>
              <a:t>EXPOSE: Any ports you want to expose to the outside world (EXPOSE 9200)</a:t>
            </a:r>
          </a:p>
          <a:p>
            <a:pPr lvl="0" rtl="0">
              <a:lnSpc>
                <a:spcPct val="100000"/>
              </a:lnSpc>
              <a:spcBef>
                <a:spcPts val="0"/>
              </a:spcBef>
              <a:buNone/>
            </a:pPr>
            <a:r>
              <a:rPr lang="en-GB" sz="1000"/>
              <a:t>USER: The user starting the processes (USER 751)</a:t>
            </a:r>
          </a:p>
          <a:p>
            <a:pPr lvl="0">
              <a:lnSpc>
                <a:spcPct val="100000"/>
              </a:lnSpc>
              <a:spcBef>
                <a:spcPts val="0"/>
              </a:spcBef>
              <a:buNone/>
            </a:pPr>
            <a:r>
              <a:rPr lang="en-GB" sz="1000"/>
              <a:t>WORKDIR: The WORKDIR directive is used to set where the command defined with CMD is to be executed (WORKDIR /data/apps/)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For our App</a:t>
            </a:r>
          </a:p>
        </p:txBody>
      </p:sp>
      <p:sp>
        <p:nvSpPr>
          <p:cNvPr id="207" name="Shape 20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FROM java:8</a:t>
            </a:r>
          </a:p>
          <a:p>
            <a:pPr lvl="0">
              <a:spcBef>
                <a:spcPts val="0"/>
              </a:spcBef>
              <a:buNone/>
            </a:pPr>
            <a:r>
              <a:rPr lang="en-GB"/>
              <a:t>MAINTAINER: Joe Bentley</a:t>
            </a:r>
          </a:p>
          <a:p>
            <a:pPr lvl="0">
              <a:spcBef>
                <a:spcPts val="0"/>
              </a:spcBef>
              <a:buNone/>
            </a:pPr>
            <a:r>
              <a:rPr lang="en-GB"/>
              <a:t>ADD spring.jar /data/apps/mySpringApp/</a:t>
            </a:r>
          </a:p>
          <a:p>
            <a:pPr lvl="0">
              <a:spcBef>
                <a:spcPts val="0"/>
              </a:spcBef>
              <a:buNone/>
            </a:pPr>
            <a:r>
              <a:rPr lang="en-GB"/>
              <a:t>WORKDIR /data/apps/mySpringApp/</a:t>
            </a:r>
          </a:p>
          <a:p>
            <a:pPr lvl="0">
              <a:spcBef>
                <a:spcPts val="0"/>
              </a:spcBef>
              <a:buNone/>
            </a:pPr>
            <a:r>
              <a:rPr lang="en-GB"/>
              <a:t>CMD java -jar spring.jar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Build the Image</a:t>
            </a:r>
          </a:p>
        </p:txBody>
      </p:sp>
      <p:sp>
        <p:nvSpPr>
          <p:cNvPr id="213" name="Shape 21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d</a:t>
            </a:r>
            <a:r>
              <a:rPr lang="en-GB"/>
              <a:t>ocker build . -t mySpringApp</a:t>
            </a:r>
          </a:p>
          <a:p>
            <a:pPr lvl="0">
              <a:spcBef>
                <a:spcPts val="0"/>
              </a:spcBef>
              <a:buNone/>
            </a:pPr>
            <a:r>
              <a:rPr lang="en-GB">
                <a:solidFill>
                  <a:srgbClr val="FF0000"/>
                </a:solidFill>
                <a:latin typeface="Consolas"/>
                <a:ea typeface="Consolas"/>
                <a:cs typeface="Consolas"/>
                <a:sym typeface="Consolas"/>
              </a:rPr>
              <a:t>docker images</a:t>
            </a:r>
            <a:r>
              <a:rPr lang="en-GB"/>
              <a:t> should now contain mySpringApp, you can now run it like every other image.</a:t>
            </a:r>
          </a:p>
          <a:p>
            <a:pPr lvl="0">
              <a:spcBef>
                <a:spcPts val="0"/>
              </a:spcBef>
              <a:buNone/>
            </a:pPr>
            <a:r>
              <a:t/>
            </a:r>
            <a:endParaRPr/>
          </a:p>
          <a:p>
            <a:pPr lvl="0">
              <a:spcBef>
                <a:spcPts val="0"/>
              </a:spcBef>
              <a:buNone/>
            </a:pPr>
            <a:r>
              <a:rPr lang="en-GB"/>
              <a:t>remember -p 8080:8080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And that about covers it for this session!</a:t>
            </a:r>
          </a:p>
        </p:txBody>
      </p:sp>
      <p:sp>
        <p:nvSpPr>
          <p:cNvPr id="219" name="Shape 21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That has been an introduction to Docker, as well as some of the basic uses. Everything of course will vary for your specific application, but hopefully this will give you a good reference point to begin. Any Questions?</a:t>
            </a:r>
          </a:p>
          <a:p>
            <a:pPr lvl="0">
              <a:spcBef>
                <a:spcPts val="0"/>
              </a:spcBef>
              <a:buNone/>
            </a:pPr>
            <a:r>
              <a:rPr lang="en-GB"/>
              <a:t>References:</a:t>
            </a:r>
          </a:p>
          <a:p>
            <a:pPr lvl="0">
              <a:spcBef>
                <a:spcPts val="0"/>
              </a:spcBef>
              <a:buNone/>
            </a:pPr>
            <a:r>
              <a:rPr lang="en-GB" u="sng">
                <a:solidFill>
                  <a:schemeClr val="hlink"/>
                </a:solidFill>
                <a:hlinkClick r:id="rId3"/>
              </a:rPr>
              <a:t>https://www.digitalocean.com/community/tutorials/docker-explained-using-dockerfiles-to-automate-building-of-images</a:t>
            </a:r>
          </a:p>
          <a:p>
            <a:pPr lvl="0">
              <a:spcBef>
                <a:spcPts val="0"/>
              </a:spcBef>
              <a:buNone/>
            </a:pPr>
            <a:r>
              <a:rPr lang="en-GB" u="sng">
                <a:solidFill>
                  <a:schemeClr val="hlink"/>
                </a:solidFill>
                <a:hlinkClick r:id="rId4"/>
              </a:rPr>
              <a:t>https://coderwall.com/p/2es5jw/docker-cheat-sheet-with-examples</a:t>
            </a:r>
          </a:p>
          <a:p>
            <a:pPr lvl="0">
              <a:spcBef>
                <a:spcPts val="0"/>
              </a:spcBef>
              <a:buNone/>
            </a:pPr>
            <a:r>
              <a:rPr lang="en-GB" u="sng">
                <a:solidFill>
                  <a:schemeClr val="hlink"/>
                </a:solidFill>
                <a:hlinkClick r:id="rId5"/>
              </a:rPr>
              <a:t>https://docs.docker.com</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Additional Exercise </a:t>
            </a:r>
          </a:p>
        </p:txBody>
      </p:sp>
      <p:sp>
        <p:nvSpPr>
          <p:cNvPr id="225" name="Shape 225"/>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u="sng">
                <a:solidFill>
                  <a:schemeClr val="hlink"/>
                </a:solidFill>
                <a:hlinkClick r:id="rId3"/>
              </a:rPr>
              <a:t>https://docs.docker.com/engine/examples/mongodb/</a:t>
            </a:r>
            <a:r>
              <a:rPr lang="en-GB"/>
              <a:t> </a:t>
            </a:r>
          </a:p>
          <a:p>
            <a:pPr lvl="0">
              <a:spcBef>
                <a:spcPts val="0"/>
              </a:spcBef>
              <a:buNone/>
            </a:pPr>
            <a:r>
              <a:rPr lang="en-GB"/>
              <a:t>Dockerizing MongoDB</a:t>
            </a:r>
          </a:p>
          <a:p>
            <a:pPr lvl="0">
              <a:spcBef>
                <a:spcPts val="0"/>
              </a:spcBef>
              <a:buNone/>
            </a:pPr>
            <a:r>
              <a:t/>
            </a:r>
            <a:endParaRPr/>
          </a:p>
          <a:p>
            <a:pPr lvl="0">
              <a:spcBef>
                <a:spcPts val="0"/>
              </a:spcBef>
              <a:buNone/>
            </a:pPr>
            <a:r>
              <a:rPr lang="en-GB" u="sng">
                <a:solidFill>
                  <a:schemeClr val="hlink"/>
                </a:solidFill>
                <a:hlinkClick r:id="rId4"/>
              </a:rPr>
              <a:t>https://docs.docker.com/engine/examples/running_redis_service/</a:t>
            </a:r>
          </a:p>
          <a:p>
            <a:pPr lvl="0">
              <a:spcBef>
                <a:spcPts val="0"/>
              </a:spcBef>
              <a:buNone/>
            </a:pPr>
            <a:r>
              <a:rPr lang="en-GB"/>
              <a:t>Dockerizing Redis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Answers on a postcard</a:t>
            </a:r>
          </a:p>
        </p:txBody>
      </p:sp>
      <p:sp>
        <p:nvSpPr>
          <p:cNvPr id="71" name="Shape 7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lgn="ctr">
              <a:spcBef>
                <a:spcPts val="0"/>
              </a:spcBef>
              <a:buNone/>
            </a:pPr>
            <a:r>
              <a:rPr lang="en-GB" sz="3600"/>
              <a:t>Docker is a way of creating single application Linux containers.</a:t>
            </a:r>
          </a:p>
          <a:p>
            <a:pPr lvl="0" algn="ctr">
              <a:spcBef>
                <a:spcPts val="0"/>
              </a:spcBef>
              <a:buNone/>
            </a:pPr>
            <a:r>
              <a:rPr lang="en-GB" sz="1050">
                <a:solidFill>
                  <a:srgbClr val="496B81"/>
                </a:solidFill>
                <a:highlight>
                  <a:srgbClr val="FFFFFF"/>
                </a:highlight>
              </a:rPr>
              <a:t>Containerization uses the kernel on the host operating system to run multiple root file systems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What is a linux Container?</a:t>
            </a:r>
          </a:p>
        </p:txBody>
      </p:sp>
      <p:sp>
        <p:nvSpPr>
          <p:cNvPr id="77" name="Shape 7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lang="en-GB"/>
              <a:t>They are NOT vms. Containers leverage shared resources, are lighter weight, have faster instantiation, do not require a hypervisor and provide greater portability..</a:t>
            </a:r>
          </a:p>
        </p:txBody>
      </p:sp>
      <p:pic>
        <p:nvPicPr>
          <p:cNvPr descr="virtualization vs containers" id="78" name="Shape 78"/>
          <p:cNvPicPr preferRelativeResize="0"/>
          <p:nvPr/>
        </p:nvPicPr>
        <p:blipFill>
          <a:blip r:embed="rId3">
            <a:alphaModFix/>
          </a:blip>
          <a:stretch>
            <a:fillRect/>
          </a:stretch>
        </p:blipFill>
        <p:spPr>
          <a:xfrm>
            <a:off x="2522750" y="2558275"/>
            <a:ext cx="3736275" cy="2073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Ok, but what do I do?</a:t>
            </a:r>
          </a:p>
        </p:txBody>
      </p:sp>
      <p:sp>
        <p:nvSpPr>
          <p:cNvPr id="84" name="Shape 84"/>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lang="en-GB"/>
              <a:t>As a developer, you can package your application as an “Image”. The image is a static specification of what your runtime container will look like.</a:t>
            </a:r>
          </a:p>
          <a:p>
            <a:pPr lvl="0">
              <a:spcBef>
                <a:spcPts val="0"/>
              </a:spcBef>
              <a:buNone/>
            </a:pPr>
            <a:r>
              <a:rPr lang="en-GB"/>
              <a:t>T</a:t>
            </a:r>
            <a:r>
              <a:rPr lang="en-GB"/>
              <a:t>his will include your application code, runtime dependencies (Java 7, 8) etc. Each instance/container from a given image is identical. </a:t>
            </a:r>
          </a:p>
          <a:p>
            <a:pPr lvl="0">
              <a:spcBef>
                <a:spcPts val="0"/>
              </a:spcBef>
              <a:buNone/>
            </a:pPr>
            <a:r>
              <a:rPr lang="en-GB"/>
              <a:t>This image can then be run exactly the same on any docker enabled linux server</a:t>
            </a:r>
          </a:p>
          <a:p>
            <a:pPr lvl="0">
              <a:spcBef>
                <a:spcPts val="0"/>
              </a:spcBef>
              <a:buNone/>
            </a:pPr>
            <a:r>
              <a:rPr lang="en-GB"/>
              <a:t>As a developer, this means you can run it locally, and in production and things will behave exactly the same.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How much does this all cost?</a:t>
            </a:r>
          </a:p>
        </p:txBody>
      </p:sp>
      <p:sp>
        <p:nvSpPr>
          <p:cNvPr id="90" name="Shape 90"/>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Well Docker itself is free, there is &gt;200,000 strong community of people willing to help, and an image sharing site (hub.docker.com) where you can download your favorite apps.</a:t>
            </a:r>
          </a:p>
          <a:p>
            <a:pPr lvl="0">
              <a:spcBef>
                <a:spcPts val="0"/>
              </a:spcBef>
              <a:buNone/>
            </a:pPr>
            <a:r>
              <a:rPr lang="en-GB"/>
              <a:t>And because you can now spin up very lightweight containers for your microservice architecture, it will likely save your company money.</a:t>
            </a:r>
          </a:p>
          <a:p>
            <a:pPr lvl="0">
              <a:spcBef>
                <a:spcPts val="0"/>
              </a:spcBef>
              <a:buNone/>
            </a:pPr>
            <a:br>
              <a:rPr lang="en-GB"/>
            </a:br>
            <a:r>
              <a:rPr lang="en-GB"/>
              <a:t>Each container is isolated from the rest (and doesn’t even know they exists), making it very easy to run multiple applications on a single host without issues.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Enough Talking, Let’s do something cool!</a:t>
            </a:r>
          </a:p>
        </p:txBody>
      </p:sp>
      <p:sp>
        <p:nvSpPr>
          <p:cNvPr id="96" name="Shape 9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So there first thing we are going to learn how to do is pull a docker image. Lets use Elasticsearch as a simple usecase…</a:t>
            </a:r>
          </a:p>
          <a:p>
            <a:pPr lvl="0">
              <a:spcBef>
                <a:spcPts val="0"/>
              </a:spcBef>
              <a:buNone/>
            </a:pPr>
            <a:r>
              <a:t/>
            </a:r>
            <a:endParaRPr/>
          </a:p>
          <a:p>
            <a:pPr lvl="0">
              <a:spcBef>
                <a:spcPts val="0"/>
              </a:spcBef>
              <a:buNone/>
            </a:pPr>
            <a:r>
              <a:t/>
            </a:r>
            <a:endParaRPr/>
          </a:p>
          <a:p>
            <a:pPr lvl="0">
              <a:spcBef>
                <a:spcPts val="0"/>
              </a:spcBef>
              <a:buNone/>
            </a:pPr>
            <a:r>
              <a:rPr lang="en-GB"/>
              <a:t>You should now see it in the list of available images</a:t>
            </a:r>
          </a:p>
          <a:p>
            <a:pPr lvl="0">
              <a:spcBef>
                <a:spcPts val="0"/>
              </a:spcBef>
              <a:buNone/>
            </a:pPr>
            <a:r>
              <a:t/>
            </a:r>
            <a:endParaRPr/>
          </a:p>
          <a:p>
            <a:pPr lvl="0">
              <a:spcBef>
                <a:spcPts val="0"/>
              </a:spcBef>
              <a:buNone/>
            </a:pPr>
            <a:r>
              <a:t/>
            </a:r>
            <a:endParaRPr/>
          </a:p>
        </p:txBody>
      </p:sp>
      <p:sp>
        <p:nvSpPr>
          <p:cNvPr id="97" name="Shape 97"/>
          <p:cNvSpPr txBox="1"/>
          <p:nvPr/>
        </p:nvSpPr>
        <p:spPr>
          <a:xfrm>
            <a:off x="635000" y="2631725"/>
            <a:ext cx="4064100" cy="474000"/>
          </a:xfrm>
          <a:prstGeom prst="rect">
            <a:avLst/>
          </a:prstGeom>
          <a:noFill/>
          <a:ln>
            <a:noFill/>
          </a:ln>
        </p:spPr>
        <p:txBody>
          <a:bodyPr anchorCtr="0" anchor="t" bIns="91425" lIns="91425" rIns="91425" tIns="91425">
            <a:noAutofit/>
          </a:bodyPr>
          <a:lstStyle/>
          <a:p>
            <a:pPr lvl="0">
              <a:spcBef>
                <a:spcPts val="0"/>
              </a:spcBef>
              <a:buNone/>
            </a:pPr>
            <a:r>
              <a:rPr lang="en-GB">
                <a:latin typeface="Consolas"/>
                <a:ea typeface="Consolas"/>
                <a:cs typeface="Consolas"/>
                <a:sym typeface="Consolas"/>
              </a:rPr>
              <a:t>d</a:t>
            </a:r>
            <a:r>
              <a:rPr lang="en-GB">
                <a:latin typeface="Consolas"/>
                <a:ea typeface="Consolas"/>
                <a:cs typeface="Consolas"/>
                <a:sym typeface="Consolas"/>
              </a:rPr>
              <a:t>ocker pull elasticsearch</a:t>
            </a: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docker images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Let’s run a container</a:t>
            </a:r>
          </a:p>
        </p:txBody>
      </p:sp>
      <p:sp>
        <p:nvSpPr>
          <p:cNvPr id="103" name="Shape 10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a:t>So starting up elasticsearch is really simple. For now we will run:</a:t>
            </a:r>
          </a:p>
          <a:p>
            <a:pPr indent="457200" lvl="0">
              <a:spcBef>
                <a:spcPts val="0"/>
              </a:spcBef>
              <a:buNone/>
            </a:pPr>
            <a:r>
              <a:rPr lang="en-GB">
                <a:solidFill>
                  <a:srgbClr val="434343"/>
                </a:solidFill>
                <a:latin typeface="Consolas"/>
                <a:ea typeface="Consolas"/>
                <a:cs typeface="Consolas"/>
                <a:sym typeface="Consolas"/>
              </a:rPr>
              <a:t>docker run elasticsearch</a:t>
            </a:r>
          </a:p>
          <a:p>
            <a:pPr lvl="0">
              <a:spcBef>
                <a:spcPts val="0"/>
              </a:spcBef>
              <a:buNone/>
            </a:pPr>
            <a:r>
              <a:t/>
            </a:r>
            <a:endParaRPr/>
          </a:p>
          <a:p>
            <a:pPr lvl="0">
              <a:spcBef>
                <a:spcPts val="0"/>
              </a:spcBef>
              <a:buNone/>
            </a:pPr>
            <a:r>
              <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50600" y="372500"/>
            <a:ext cx="8883000" cy="733500"/>
          </a:xfrm>
          <a:prstGeom prst="rect">
            <a:avLst/>
          </a:prstGeom>
        </p:spPr>
        <p:txBody>
          <a:bodyPr anchorCtr="0" anchor="b" bIns="91425" lIns="91425" rIns="91425" tIns="91425">
            <a:noAutofit/>
          </a:bodyPr>
          <a:lstStyle/>
          <a:p>
            <a:pPr lvl="0">
              <a:spcBef>
                <a:spcPts val="0"/>
              </a:spcBef>
              <a:buNone/>
            </a:pPr>
            <a:r>
              <a:rPr lang="en-GB"/>
              <a:t> hmmm... why can’t I access it on localhost:9200?</a:t>
            </a:r>
          </a:p>
        </p:txBody>
      </p:sp>
      <p:sp>
        <p:nvSpPr>
          <p:cNvPr id="109" name="Shape 10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GB" sz="1400"/>
              <a:t>That’s because we haven’t bound that port to anything on our machine. Remember ES is running in a container, not strictly localhost.</a:t>
            </a:r>
          </a:p>
          <a:p>
            <a:pPr lvl="0">
              <a:spcBef>
                <a:spcPts val="0"/>
              </a:spcBef>
              <a:buNone/>
            </a:pPr>
            <a:r>
              <a:t/>
            </a:r>
            <a:endParaRPr sz="1400"/>
          </a:p>
          <a:p>
            <a:pPr lvl="0">
              <a:spcBef>
                <a:spcPts val="0"/>
              </a:spcBef>
              <a:buNone/>
            </a:pPr>
            <a:r>
              <a:rPr lang="en-GB" sz="1400"/>
              <a:t>Let’s kill our currently running container and instead run:</a:t>
            </a:r>
          </a:p>
          <a:p>
            <a:pPr indent="457200" lvl="0">
              <a:spcBef>
                <a:spcPts val="0"/>
              </a:spcBef>
              <a:buNone/>
            </a:pPr>
            <a:r>
              <a:rPr lang="en-GB" sz="1400">
                <a:solidFill>
                  <a:srgbClr val="434343"/>
                </a:solidFill>
                <a:latin typeface="Consolas"/>
                <a:ea typeface="Consolas"/>
                <a:cs typeface="Consolas"/>
                <a:sym typeface="Consolas"/>
              </a:rPr>
              <a:t>d</a:t>
            </a:r>
            <a:r>
              <a:rPr lang="en-GB" sz="1400">
                <a:solidFill>
                  <a:srgbClr val="434343"/>
                </a:solidFill>
                <a:latin typeface="Consolas"/>
                <a:ea typeface="Consolas"/>
                <a:cs typeface="Consolas"/>
                <a:sym typeface="Consolas"/>
              </a:rPr>
              <a:t>ocker run -p 9200:9200 elasticsearch</a:t>
            </a:r>
          </a:p>
          <a:p>
            <a:pPr indent="0" lvl="0" marL="0">
              <a:spcBef>
                <a:spcPts val="0"/>
              </a:spcBef>
              <a:buNone/>
            </a:pPr>
            <a:r>
              <a:rPr lang="en-GB" sz="1400"/>
              <a:t>-p’s format looks like: </a:t>
            </a:r>
            <a:r>
              <a:rPr lang="en-GB" sz="1400">
                <a:latin typeface="Consolas"/>
                <a:ea typeface="Consolas"/>
                <a:cs typeface="Consolas"/>
                <a:sym typeface="Consolas"/>
              </a:rPr>
              <a:t>[port on host]:[port in container]</a:t>
            </a:r>
          </a:p>
          <a:p>
            <a:pPr lvl="0">
              <a:spcBef>
                <a:spcPts val="0"/>
              </a:spcBef>
              <a:buNone/>
            </a:pPr>
            <a:r>
              <a:rPr b="1" lang="en-GB" sz="1400"/>
              <a:t>If you are running windows or macOS you will need the ip of the docker-machine, not localhost!</a:t>
            </a:r>
          </a:p>
        </p:txBody>
      </p:sp>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