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7559675" cy="10691800"/>
  <p:embeddedFontLst>
    <p:embeddedFont>
      <p:font typeface="JetBrains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ObBJWYEWi7BMC1hon+/OiesTL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6D7016-6824-47E2-B350-EBCC44137C25}">
  <a:tblStyle styleId="{316D7016-6824-47E2-B350-EBCC44137C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etBrainsMono-bold.fntdata"/><Relationship Id="rId11" Type="http://schemas.openxmlformats.org/officeDocument/2006/relationships/slide" Target="slides/slide6.xml"/><Relationship Id="rId22" Type="http://schemas.openxmlformats.org/officeDocument/2006/relationships/font" Target="fonts/JetBrainsMono-boldItalic.fntdata"/><Relationship Id="rId10" Type="http://schemas.openxmlformats.org/officeDocument/2006/relationships/slide" Target="slides/slide5.xml"/><Relationship Id="rId21" Type="http://schemas.openxmlformats.org/officeDocument/2006/relationships/font" Target="fonts/JetBrains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JetBrains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cebf1bf3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5cebf1bf3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cebf1bf3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5cebf1bf3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1720" y="-9000"/>
            <a:ext cx="13295160" cy="68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-883080" y="-9000"/>
            <a:ext cx="13393080" cy="7071480"/>
          </a:xfrm>
          <a:prstGeom prst="rect">
            <a:avLst/>
          </a:prstGeom>
          <a:gradFill>
            <a:gsLst>
              <a:gs pos="0">
                <a:srgbClr val="F7FAFD">
                  <a:alpha val="36862"/>
                </a:srgbClr>
              </a:gs>
              <a:gs pos="100000">
                <a:srgbClr val="000000">
                  <a:alpha val="56862"/>
                </a:srgbClr>
              </a:gs>
            </a:gsLst>
            <a:lin ang="10800000" scaled="0"/>
          </a:gra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98240" y="526680"/>
            <a:ext cx="7099560" cy="60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54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База данных для ресторанного бизнеса</a:t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Концептуальная модель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ER-диаграмма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cebf1bf3_0_5"/>
          <p:cNvSpPr txBox="1"/>
          <p:nvPr/>
        </p:nvSpPr>
        <p:spPr>
          <a:xfrm>
            <a:off x="838080" y="29088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Физическая модель. </a:t>
            </a: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Продукты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g125cebf1bf3_0_5"/>
          <p:cNvGraphicFramePr/>
          <p:nvPr/>
        </p:nvGraphicFramePr>
        <p:xfrm>
          <a:off x="785520" y="159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продукта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поставщика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Product_name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 продукта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Дата покупки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Units_desc</a:t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Единицы измерения</a:t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Valid_from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Дата производства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Valid_to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Окончание срока годности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g125cebf1bf3_0_5"/>
          <p:cNvGraphicFramePr/>
          <p:nvPr/>
        </p:nvGraphicFramePr>
        <p:xfrm>
          <a:off x="785520" y="5444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продукта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блюда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cebf1bf3_0_16"/>
          <p:cNvSpPr txBox="1"/>
          <p:nvPr/>
        </p:nvSpPr>
        <p:spPr>
          <a:xfrm>
            <a:off x="838080" y="29088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Физическая модель. </a:t>
            </a: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Блюда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g125cebf1bf3_0_16"/>
          <p:cNvGraphicFramePr/>
          <p:nvPr/>
        </p:nvGraphicFramePr>
        <p:xfrm>
          <a:off x="785520" y="159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блюда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цена блюда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0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_name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 блюда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Sold_cnt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Количество проданных блюд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Valid_from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Дата изготовления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Valid_to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Окончание срока годности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g125cebf1bf3_0_16"/>
          <p:cNvGraphicFramePr/>
          <p:nvPr/>
        </p:nvGraphicFramePr>
        <p:xfrm>
          <a:off x="785520" y="5444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продукта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блюда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31280" y="-169920"/>
            <a:ext cx="18480600" cy="71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-753480" y="-674280"/>
            <a:ext cx="1637172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1024560" y="415080"/>
            <a:ext cx="107888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Почему такие отношения?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838080" y="1671840"/>
            <a:ext cx="10685160" cy="465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Необходимость поддержки информации о сотрудниках, продуктах, товарах, поставщиках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Поддержки связей между товарами и продуктами, продуктами и поставщиками, товарами и сотрудниками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Наличие возможности сделать отношения не «один-один» между сотрудниками и должностями, а «один-много»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БД в 3 НФ, благодаря чему использование упрощается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/>
          <p:nvPr/>
        </p:nvSpPr>
        <p:spPr>
          <a:xfrm>
            <a:off x="-136440" y="-674280"/>
            <a:ext cx="1637172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024560" y="415080"/>
            <a:ext cx="107888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Проблемы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608400" y="2055960"/>
            <a:ext cx="10974960" cy="496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Отсутствие клиентской базы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Неудобство использования, если у каждого сотрудника только одна должность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Неудобство обновлять информацию о конкретной вакансии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Отсутствие информации о количестве доступных блюд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39400" y="1825560"/>
            <a:ext cx="40708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9280" y="-290880"/>
            <a:ext cx="12703320" cy="81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-174240" y="-228600"/>
            <a:ext cx="1637172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1114920" y="2062080"/>
            <a:ext cx="11865240" cy="435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БД для хранение информации о сотрудниках, продуктах, блюдах, поставщиках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Упрощение учета финансов, продуктов, блюд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Универсальность для разных заведений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184200" y="415080"/>
            <a:ext cx="61502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5960" y="-13680"/>
            <a:ext cx="12883320" cy="72439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-121680" y="-228600"/>
            <a:ext cx="1637172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96760" y="1918440"/>
            <a:ext cx="11865240" cy="43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концептуальной и физической моделей с помощью </a:t>
            </a:r>
            <a:br>
              <a:rPr lang="ru-RU" sz="1800">
                <a:latin typeface="Arial"/>
                <a:ea typeface="Arial"/>
                <a:cs typeface="Arial"/>
                <a:sym typeface="Arial"/>
              </a:rPr>
            </a:b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ER-диаграмм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СУБД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Написание запросов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Создание индексов для таблиц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Сокрытие полей для увеличения безопасности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184200" y="415080"/>
            <a:ext cx="61502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Путь решения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8520" y="-253440"/>
            <a:ext cx="12679920" cy="84531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-351720" y="-674280"/>
            <a:ext cx="1510056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1240200" y="415080"/>
            <a:ext cx="105732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БД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374400" y="2172600"/>
            <a:ext cx="11413080" cy="374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 возможным добавлением некоторых полей или сущностей  данная база данных готова к использованию в ресторанном бизнесе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 БД можно узнать всю информацию о поставщиках, кухне и персонале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Недостатком может служить отсутствие клиентской базы, но она часто не нужна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240" y="-507600"/>
            <a:ext cx="12342240" cy="87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-268920" y="-674280"/>
            <a:ext cx="16371720" cy="8120520"/>
          </a:xfrm>
          <a:prstGeom prst="rect">
            <a:avLst/>
          </a:prstGeom>
          <a:solidFill>
            <a:schemeClr val="dk1">
              <a:alpha val="64705"/>
            </a:schemeClr>
          </a:solidFill>
          <a:ln cap="flat" cmpd="sng" w="254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240200" y="415080"/>
            <a:ext cx="105732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Почему это актуально?</a:t>
            </a:r>
            <a:endParaRPr b="0" sz="7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838080" y="2172600"/>
            <a:ext cx="10685160" cy="42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Возможность с минимальными изменениями интегрировать базу данных в  любой ресторанный бизнес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Удобство заполнения, отсутствие ненужных полей и связей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Мобильность, легкая модификация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Отсутствие очевидных проблем с безопасностью в виду с разделением сущностей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ER-диаграмма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80" y="-127080"/>
            <a:ext cx="10641600" cy="822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838080" y="496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Физическая модель. Сотрудники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7"/>
          <p:cNvGraphicFramePr/>
          <p:nvPr/>
        </p:nvGraphicFramePr>
        <p:xfrm>
          <a:off x="838080" y="118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Worker_id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сотрудника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зарплата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Vacancy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должность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Кол</a:t>
                      </a: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ичест</a:t>
                      </a: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 отработанных смен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Has_contract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Есть ли договор о найме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7"/>
          <p:cNvGraphicFramePr/>
          <p:nvPr/>
        </p:nvGraphicFramePr>
        <p:xfrm>
          <a:off x="838080" y="4169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Worker_id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сотрудника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Passport_series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Серия паспорта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 = 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Passport_number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паспорта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 = 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Credit_card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карты для зп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 = 19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договора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838080" y="176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Физическая модель. Поставщики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38080" y="1541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2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поставщика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Contract_date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Дата окончания контракта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NULL, если нет договора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8"/>
          <p:cNvGraphicFramePr/>
          <p:nvPr/>
        </p:nvGraphicFramePr>
        <p:xfrm>
          <a:off x="838080" y="3508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Provider_id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поставщика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Prov_Name</a:t>
                      </a:r>
                      <a:endParaRPr b="0" sz="1800" strike="noStrike">
                        <a:solidFill>
                          <a:srgbClr val="9876AA"/>
                        </a:solidFill>
                        <a:latin typeface="JetBrains Mono"/>
                        <a:ea typeface="JetBrains Mono"/>
                        <a:cs typeface="JetBrains Mono"/>
                        <a:sym typeface="JetBrains Mono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 поставщика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License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лицензии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Contract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контракта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Номер счета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838080" y="290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Физическая модель. Продажи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9"/>
          <p:cNvGraphicFramePr/>
          <p:nvPr/>
        </p:nvGraphicFramePr>
        <p:xfrm>
          <a:off x="785520" y="159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продажи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Worker_id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сотрудника, совершившего продажу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Receipt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Сумма чека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Дата покупки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notnull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9"/>
          <p:cNvGraphicFramePr/>
          <p:nvPr/>
        </p:nvGraphicFramePr>
        <p:xfrm>
          <a:off x="785520" y="4573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{316D7016-6824-47E2-B350-EBCC44137C25}</a:tableStyleId>
              </a:tblPr>
              <a:tblGrid>
                <a:gridCol w="2628725"/>
                <a:gridCol w="2628725"/>
                <a:gridCol w="2628725"/>
                <a:gridCol w="2629075"/>
              </a:tblGrid>
              <a:tr h="34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 данных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Ограничения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продажи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Good_id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продукта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lk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2022-04-04T09:49:58Z</dcterms:created>
  <dc:creator>looan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