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23"/>
  </p:notesMasterIdLst>
  <p:sldIdLst>
    <p:sldId id="278" r:id="rId2"/>
    <p:sldId id="257" r:id="rId3"/>
    <p:sldId id="258" r:id="rId4"/>
    <p:sldId id="259" r:id="rId5"/>
    <p:sldId id="260" r:id="rId6"/>
    <p:sldId id="261" r:id="rId7"/>
    <p:sldId id="262" r:id="rId8"/>
    <p:sldId id="263" r:id="rId9"/>
    <p:sldId id="264" r:id="rId10"/>
    <p:sldId id="265" r:id="rId11"/>
    <p:sldId id="279" r:id="rId12"/>
    <p:sldId id="267" r:id="rId13"/>
    <p:sldId id="268" r:id="rId14"/>
    <p:sldId id="269" r:id="rId15"/>
    <p:sldId id="270" r:id="rId16"/>
    <p:sldId id="271" r:id="rId17"/>
    <p:sldId id="280" r:id="rId18"/>
    <p:sldId id="274" r:id="rId19"/>
    <p:sldId id="275" r:id="rId20"/>
    <p:sldId id="276" r:id="rId21"/>
    <p:sldId id="277"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4319">
          <p15:clr>
            <a:srgbClr val="A4A3A4"/>
          </p15:clr>
        </p15:guide>
        <p15:guide id="3" orient="horz" pos="1706">
          <p15:clr>
            <a:srgbClr val="A4A3A4"/>
          </p15:clr>
        </p15:guide>
        <p15:guide id="4" orient="horz" pos="3974">
          <p15:clr>
            <a:srgbClr val="A4A3A4"/>
          </p15:clr>
        </p15:guide>
        <p15:guide id="5" pos="3840">
          <p15:clr>
            <a:srgbClr val="A4A3A4"/>
          </p15:clr>
        </p15:guide>
        <p15:guide id="6" pos="6834">
          <p15:clr>
            <a:srgbClr val="A4A3A4"/>
          </p15:clr>
        </p15:guide>
        <p15:guide id="7" pos="7106">
          <p15:clr>
            <a:srgbClr val="A4A3A4"/>
          </p15:clr>
        </p15:guide>
        <p15:guide id="8" pos="7333">
          <p15:clr>
            <a:srgbClr val="A4A3A4"/>
          </p15:clr>
        </p15:guide>
        <p15:guide id="9" orient="horz" pos="346">
          <p15:clr>
            <a:srgbClr val="A4A3A4"/>
          </p15:clr>
        </p15:guide>
        <p15:guide id="10" pos="5745">
          <p15:clr>
            <a:srgbClr val="A4A3A4"/>
          </p15:clr>
        </p15:guide>
        <p15:guide id="11" pos="347">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erkKaOrHS6FHRFH5vNjhErts8g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7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BB13E-EF9F-B3B0-6283-F98A4D928FB1}" v="10" dt="2023-11-23T02:27:57.995"/>
    <p1510:client id="{591A3C86-45EE-0D6A-A74E-78113641BE75}" v="258" dt="2023-11-23T07:00:26.701"/>
    <p1510:client id="{BD3E04C5-16D6-4719-9F9C-E068DBD01495}" v="28" dt="2023-11-23T02:26:17.367"/>
    <p1510:client id="{C406C0BB-37B9-7B9B-F36C-8D501ADBCEF3}" v="7" dt="2023-11-23T07:26:37.496"/>
  </p1510:revLst>
</p1510:revInfo>
</file>

<file path=ppt/tableStyles.xml><?xml version="1.0" encoding="utf-8"?>
<a:tblStyleLst xmlns:a="http://schemas.openxmlformats.org/drawingml/2006/main" def="{EE835FC8-46E7-45B1-BCCF-504645C0182E}">
  <a:tblStyle styleId="{EE835FC8-46E7-45B1-BCCF-504645C0182E}" styleName="Table_0">
    <a:wholeTbl>
      <a:tcTxStyle b="off" i="off">
        <a:font>
          <a:latin typeface="맑은 고딕"/>
          <a:ea typeface="맑은 고딕"/>
          <a:cs typeface="맑은 고딕"/>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6B41E1-08DA-4F0C-A3D0-497269A4286F}" styleName="Table_1">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4701"/>
  </p:normalViewPr>
  <p:slideViewPr>
    <p:cSldViewPr snapToGrid="0">
      <p:cViewPr varScale="1">
        <p:scale>
          <a:sx n="110" d="100"/>
          <a:sy n="110" d="100"/>
        </p:scale>
        <p:origin x="736" y="168"/>
      </p:cViewPr>
      <p:guideLst>
        <p:guide orient="horz" pos="2160"/>
        <p:guide orient="horz" pos="4319"/>
        <p:guide orient="horz" pos="1706"/>
        <p:guide orient="horz" pos="3974"/>
        <p:guide pos="3840"/>
        <p:guide pos="6834"/>
        <p:guide pos="7106"/>
        <p:guide pos="7333"/>
        <p:guide orient="horz" pos="346"/>
        <p:guide pos="5745"/>
        <p:guide pos="3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lang="ko-Kore-KR" altLang="en-US"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lang="ko-Kore-KR" altLang="en-US"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dirty="0"/>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lang="ko-Kore-KR" altLang="en-US"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lvl1pPr>
              <a:defRPr b="0" i="0">
                <a:latin typeface="NanumGothic" panose="020D0604000000000000" pitchFamily="34" charset="-127"/>
                <a:ea typeface="NanumGothic" panose="020D0604000000000000" pitchFamily="34" charset="-127"/>
              </a:defRPr>
            </a:lvl1pPr>
          </a:lstStyle>
          <a:p>
            <a:pPr algn="r"/>
            <a:fld id="{00000000-1234-1234-1234-123412341234}" type="slidenum">
              <a:rPr lang="en-US" altLang="ko-KR" sz="1200" smtClean="0">
                <a:solidFill>
                  <a:schemeClr val="dk1"/>
                </a:solidFill>
                <a:cs typeface="Malgun Gothic"/>
                <a:sym typeface="Malgun Gothic"/>
              </a:rPr>
              <a:pPr algn="r"/>
              <a:t>‹#›</a:t>
            </a:fld>
            <a:endParaRPr lang="ko-KR" altLang="en-US" sz="1200" dirty="0">
              <a:solidFill>
                <a:schemeClr val="dk1"/>
              </a:solidFill>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NanumGothic" panose="020D0604000000000000" pitchFamily="34" charset="-127"/>
        <a:ea typeface="NanumGothic" panose="020D0604000000000000" pitchFamily="34" charset="-12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201" name="Google Shape;20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201" name="Google Shape;20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524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231" name="Google Shape;23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239" name="Google Shape;23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282" name="Google Shape;28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290" name="Google Shape;29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298" name="Google Shape;2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298" name="Google Shape;2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72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332" name="Google Shape;33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340" name="Google Shape;3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353" name="Google Shape;35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361" name="Google Shape;36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145" name="Google Shape;14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153" name="Google Shape;1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161" name="Google Shape;1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169" name="Google Shape;16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177" name="Google Shape;1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NanumGothic" panose="020D0604000000000000" pitchFamily="34" charset="-127"/>
              <a:ea typeface="NanumGothic" panose="020D0604000000000000" pitchFamily="34" charset="-127"/>
            </a:endParaRPr>
          </a:p>
        </p:txBody>
      </p:sp>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1529644" y="302177"/>
            <a:ext cx="10135307" cy="30777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NanumGothic" panose="020D0604000000000000" pitchFamily="34" charset="-127"/>
                <a:ea typeface="NanumGothic" panose="020D0604000000000000" pitchFamily="34" charset="-127"/>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5" name="Google Shape;15;p2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dirty="0"/>
          </a:p>
        </p:txBody>
      </p:sp>
      <p:sp>
        <p:nvSpPr>
          <p:cNvPr id="16" name="Google Shape;16;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17" name="Google Shape;17;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18" name="Google Shape;18;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0" i="0">
                <a:latin typeface="NanumGothic" panose="020D0604000000000000" pitchFamily="34" charset="-127"/>
                <a:ea typeface="NanumGothic" panose="020D0604000000000000" pitchFamily="34" charset="-127"/>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0"/>
        <p:cNvGrpSpPr/>
        <p:nvPr/>
      </p:nvGrpSpPr>
      <p:grpSpPr>
        <a:xfrm>
          <a:off x="0" y="0"/>
          <a:ext cx="0" cy="0"/>
          <a:chOff x="0" y="0"/>
          <a:chExt cx="0" cy="0"/>
        </a:xfrm>
      </p:grpSpPr>
      <p:sp>
        <p:nvSpPr>
          <p:cNvPr id="71" name="Google Shape;71;p33"/>
          <p:cNvSpPr txBox="1">
            <a:spLocks noGrp="1"/>
          </p:cNvSpPr>
          <p:nvPr>
            <p:ph type="title"/>
          </p:nvPr>
        </p:nvSpPr>
        <p:spPr>
          <a:xfrm>
            <a:off x="1529644" y="302177"/>
            <a:ext cx="10135307" cy="30777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NanumGothic" panose="020D0604000000000000" pitchFamily="34" charset="-127"/>
                <a:ea typeface="NanumGothic" panose="020D0604000000000000" pitchFamily="34" charset="-127"/>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2" name="Google Shape;72;p33"/>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dirty="0"/>
          </a:p>
        </p:txBody>
      </p:sp>
      <p:sp>
        <p:nvSpPr>
          <p:cNvPr id="73" name="Google Shape;73;p3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74" name="Google Shape;74;p3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75" name="Google Shape;75;p3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0" i="0">
                <a:latin typeface="NanumGothic" panose="020D0604000000000000" pitchFamily="34" charset="-127"/>
                <a:ea typeface="NanumGothic" panose="020D0604000000000000" pitchFamily="34" charset="-127"/>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6"/>
        <p:cNvGrpSpPr/>
        <p:nvPr/>
      </p:nvGrpSpPr>
      <p:grpSpPr>
        <a:xfrm>
          <a:off x="0" y="0"/>
          <a:ext cx="0" cy="0"/>
          <a:chOff x="0" y="0"/>
          <a:chExt cx="0" cy="0"/>
        </a:xfrm>
      </p:grpSpPr>
      <p:sp>
        <p:nvSpPr>
          <p:cNvPr id="77" name="Google Shape;77;p34"/>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NanumGothic" panose="020D0604000000000000" pitchFamily="34" charset="-127"/>
                <a:ea typeface="NanumGothic" panose="020D0604000000000000" pitchFamily="34" charset="-127"/>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8" name="Google Shape;78;p34"/>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dirty="0"/>
          </a:p>
        </p:txBody>
      </p:sp>
      <p:sp>
        <p:nvSpPr>
          <p:cNvPr id="79" name="Google Shape;79;p3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80" name="Google Shape;80;p3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81" name="Google Shape;81;p3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0" i="0">
                <a:latin typeface="NanumGothic" panose="020D0604000000000000" pitchFamily="34" charset="-127"/>
                <a:ea typeface="NanumGothic" panose="020D0604000000000000" pitchFamily="34" charset="-127"/>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9"/>
        <p:cNvGrpSpPr/>
        <p:nvPr/>
      </p:nvGrpSpPr>
      <p:grpSpPr>
        <a:xfrm>
          <a:off x="0" y="0"/>
          <a:ext cx="0" cy="0"/>
          <a:chOff x="0" y="0"/>
          <a:chExt cx="0" cy="0"/>
        </a:xfrm>
      </p:grpSpPr>
      <p:sp>
        <p:nvSpPr>
          <p:cNvPr id="20" name="Google Shape;20;p25"/>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NanumGothic" panose="020D0604000000000000" pitchFamily="34" charset="-127"/>
                <a:ea typeface="NanumGothic" panose="020D0604000000000000" pitchFamily="34" charset="-127"/>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1" name="Google Shape;21;p25"/>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Malgun Gothic"/>
                <a:ea typeface="Malgun Gothic"/>
                <a:cs typeface="Malgun Gothic"/>
                <a:sym typeface="Malgun Gothic"/>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Malgun Gothic"/>
                <a:ea typeface="Malgun Gothic"/>
                <a:cs typeface="Malgun Gothic"/>
                <a:sym typeface="Malgun Gothic"/>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9pPr>
          </a:lstStyle>
          <a:p>
            <a:endParaRPr dirty="0"/>
          </a:p>
        </p:txBody>
      </p:sp>
      <p:sp>
        <p:nvSpPr>
          <p:cNvPr id="22" name="Google Shape;22;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23" name="Google Shape;23;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24" name="Google Shape;24;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0" i="0">
                <a:latin typeface="NanumGothic" panose="020D0604000000000000" pitchFamily="34" charset="-127"/>
                <a:ea typeface="NanumGothic" panose="020D0604000000000000" pitchFamily="34" charset="-127"/>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Arial"/>
              <a:buNone/>
              <a:defRPr sz="4000" b="0" i="0" u="none" strike="noStrike" cap="none">
                <a:solidFill>
                  <a:schemeClr val="dk1"/>
                </a:solidFill>
                <a:latin typeface="NanumGothic" panose="020D0604000000000000" pitchFamily="34" charset="-127"/>
                <a:ea typeface="NanumGothic" panose="020D0604000000000000" pitchFamily="34" charset="-127"/>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7" name="Google Shape;27;p26"/>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Malgun Gothic"/>
                <a:ea typeface="Malgun Gothic"/>
                <a:cs typeface="Malgun Gothic"/>
                <a:sym typeface="Malgun Gothic"/>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Malgun Gothic"/>
                <a:ea typeface="Malgun Gothic"/>
                <a:cs typeface="Malgun Gothic"/>
                <a:sym typeface="Malgun Gothic"/>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Malgun Gothic"/>
                <a:ea typeface="Malgun Gothic"/>
                <a:cs typeface="Malgun Gothic"/>
                <a:sym typeface="Malgun Gothic"/>
              </a:defRPr>
            </a:lvl9pPr>
          </a:lstStyle>
          <a:p>
            <a:endParaRPr dirty="0"/>
          </a:p>
        </p:txBody>
      </p:sp>
      <p:sp>
        <p:nvSpPr>
          <p:cNvPr id="28" name="Google Shape;28;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29" name="Google Shape;29;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30" name="Google Shape;30;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0" i="0">
                <a:latin typeface="NanumGothic" panose="020D0604000000000000" pitchFamily="34" charset="-127"/>
                <a:ea typeface="NanumGothic" panose="020D0604000000000000" pitchFamily="34" charset="-127"/>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1529644" y="302177"/>
            <a:ext cx="10135307" cy="30777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NanumGothic" panose="020D0604000000000000" pitchFamily="34" charset="-127"/>
                <a:ea typeface="NanumGothic" panose="020D0604000000000000" pitchFamily="34" charset="-127"/>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33" name="Google Shape;33;p27"/>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34" name="Google Shape;34;p27"/>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35" name="Google Shape;35;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36" name="Google Shape;36;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37" name="Google Shape;37;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0" i="0">
                <a:latin typeface="NanumGothic" panose="020D0604000000000000" pitchFamily="34" charset="-127"/>
                <a:ea typeface="NanumGothic" panose="020D0604000000000000" pitchFamily="34" charset="-127"/>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8"/>
        <p:cNvGrpSpPr/>
        <p:nvPr/>
      </p:nvGrpSpPr>
      <p:grpSpPr>
        <a:xfrm>
          <a:off x="0" y="0"/>
          <a:ext cx="0" cy="0"/>
          <a:chOff x="0" y="0"/>
          <a:chExt cx="0" cy="0"/>
        </a:xfrm>
      </p:grpSpPr>
      <p:sp>
        <p:nvSpPr>
          <p:cNvPr id="39" name="Google Shape;39;p28"/>
          <p:cNvSpPr txBox="1">
            <a:spLocks noGrp="1"/>
          </p:cNvSpPr>
          <p:nvPr>
            <p:ph type="title"/>
          </p:nvPr>
        </p:nvSpPr>
        <p:spPr>
          <a:xfrm>
            <a:off x="1529644" y="302177"/>
            <a:ext cx="10135307" cy="30777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NanumGothic" panose="020D0604000000000000" pitchFamily="34" charset="-127"/>
                <a:ea typeface="NanumGothic" panose="020D0604000000000000" pitchFamily="34" charset="-127"/>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40" name="Google Shape;40;p2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Malgun Gothic"/>
                <a:ea typeface="Malgun Gothic"/>
                <a:cs typeface="Malgun Gothic"/>
                <a:sym typeface="Malgun Gothic"/>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Malgun Gothic"/>
                <a:ea typeface="Malgun Gothic"/>
                <a:cs typeface="Malgun Gothic"/>
                <a:sym typeface="Malgun Gothic"/>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9pPr>
          </a:lstStyle>
          <a:p>
            <a:endParaRPr dirty="0"/>
          </a:p>
        </p:txBody>
      </p:sp>
      <p:sp>
        <p:nvSpPr>
          <p:cNvPr id="41" name="Google Shape;41;p2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9pPr>
          </a:lstStyle>
          <a:p>
            <a:endParaRPr dirty="0"/>
          </a:p>
        </p:txBody>
      </p:sp>
      <p:sp>
        <p:nvSpPr>
          <p:cNvPr id="42" name="Google Shape;42;p2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Malgun Gothic"/>
                <a:ea typeface="Malgun Gothic"/>
                <a:cs typeface="Malgun Gothic"/>
                <a:sym typeface="Malgun Gothic"/>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Malgun Gothic"/>
                <a:ea typeface="Malgun Gothic"/>
                <a:cs typeface="Malgun Gothic"/>
                <a:sym typeface="Malgun Gothic"/>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9pPr>
          </a:lstStyle>
          <a:p>
            <a:endParaRPr dirty="0"/>
          </a:p>
        </p:txBody>
      </p:sp>
      <p:sp>
        <p:nvSpPr>
          <p:cNvPr id="43" name="Google Shape;43;p2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Malgun Gothic"/>
                <a:ea typeface="Malgun Gothic"/>
                <a:cs typeface="Malgun Gothic"/>
                <a:sym typeface="Malgun Gothic"/>
              </a:defRPr>
            </a:lvl9pPr>
          </a:lstStyle>
          <a:p>
            <a:endParaRPr dirty="0"/>
          </a:p>
        </p:txBody>
      </p:sp>
      <p:sp>
        <p:nvSpPr>
          <p:cNvPr id="44" name="Google Shape;44;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45" name="Google Shape;45;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46" name="Google Shape;46;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0" i="0">
                <a:latin typeface="NanumGothic" panose="020D0604000000000000" pitchFamily="34" charset="-127"/>
                <a:ea typeface="NanumGothic" panose="020D0604000000000000" pitchFamily="34" charset="-127"/>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7"/>
        <p:cNvGrpSpPr/>
        <p:nvPr/>
      </p:nvGrpSpPr>
      <p:grpSpPr>
        <a:xfrm>
          <a:off x="0" y="0"/>
          <a:ext cx="0" cy="0"/>
          <a:chOff x="0" y="0"/>
          <a:chExt cx="0" cy="0"/>
        </a:xfrm>
      </p:grpSpPr>
      <p:sp>
        <p:nvSpPr>
          <p:cNvPr id="48" name="Google Shape;48;p29"/>
          <p:cNvSpPr txBox="1">
            <a:spLocks noGrp="1"/>
          </p:cNvSpPr>
          <p:nvPr>
            <p:ph type="title"/>
          </p:nvPr>
        </p:nvSpPr>
        <p:spPr>
          <a:xfrm>
            <a:off x="1529644" y="302177"/>
            <a:ext cx="10135307" cy="30777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2000"/>
              <a:buFont typeface="Arial"/>
              <a:buNone/>
              <a:defRPr sz="2000" b="0" i="0" u="none" strike="noStrike" cap="none">
                <a:solidFill>
                  <a:schemeClr val="dk1"/>
                </a:solidFill>
                <a:latin typeface="NanumGothic" panose="020D0604000000000000" pitchFamily="34" charset="-127"/>
                <a:ea typeface="NanumGothic" panose="020D0604000000000000" pitchFamily="34" charset="-127"/>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49" name="Google Shape;4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50" name="Google Shape;5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51" name="Google Shape;5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0" i="0">
                <a:latin typeface="NanumGothic" panose="020D0604000000000000" pitchFamily="34" charset="-127"/>
                <a:ea typeface="NanumGothic" panose="020D0604000000000000" pitchFamily="34" charset="-127"/>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2"/>
        <p:cNvGrpSpPr/>
        <p:nvPr/>
      </p:nvGrpSpPr>
      <p:grpSpPr>
        <a:xfrm>
          <a:off x="0" y="0"/>
          <a:ext cx="0" cy="0"/>
          <a:chOff x="0" y="0"/>
          <a:chExt cx="0" cy="0"/>
        </a:xfrm>
      </p:grpSpPr>
      <p:sp>
        <p:nvSpPr>
          <p:cNvPr id="53" name="Google Shape;53;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54" name="Google Shape;54;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55" name="Google Shape;55;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0" i="0">
                <a:latin typeface="NanumGothic" panose="020D0604000000000000" pitchFamily="34" charset="-127"/>
                <a:ea typeface="NanumGothic" panose="020D0604000000000000" pitchFamily="34" charset="-127"/>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6"/>
        <p:cNvGrpSpPr/>
        <p:nvPr/>
      </p:nvGrpSpPr>
      <p:grpSpPr>
        <a:xfrm>
          <a:off x="0" y="0"/>
          <a:ext cx="0" cy="0"/>
          <a:chOff x="0" y="0"/>
          <a:chExt cx="0" cy="0"/>
        </a:xfrm>
      </p:grpSpPr>
      <p:sp>
        <p:nvSpPr>
          <p:cNvPr id="57" name="Google Shape;57;p31"/>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Arial"/>
              <a:buNone/>
              <a:defRPr sz="2000" b="0" i="0" u="none" strike="noStrike" cap="none">
                <a:solidFill>
                  <a:schemeClr val="dk1"/>
                </a:solidFill>
                <a:latin typeface="NanumGothic" panose="020D0604000000000000" pitchFamily="34" charset="-127"/>
                <a:ea typeface="NanumGothic" panose="020D0604000000000000" pitchFamily="34" charset="-127"/>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8" name="Google Shape;58;p31"/>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dirty="0"/>
          </a:p>
        </p:txBody>
      </p:sp>
      <p:sp>
        <p:nvSpPr>
          <p:cNvPr id="59" name="Google Shape;59;p3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9pPr>
          </a:lstStyle>
          <a:p>
            <a:endParaRPr dirty="0"/>
          </a:p>
        </p:txBody>
      </p:sp>
      <p:sp>
        <p:nvSpPr>
          <p:cNvPr id="60" name="Google Shape;60;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61" name="Google Shape;61;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62" name="Google Shape;62;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0" i="0">
                <a:latin typeface="NanumGothic" panose="020D0604000000000000" pitchFamily="34" charset="-127"/>
                <a:ea typeface="NanumGothic" panose="020D0604000000000000" pitchFamily="34" charset="-127"/>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3"/>
        <p:cNvGrpSpPr/>
        <p:nvPr/>
      </p:nvGrpSpPr>
      <p:grpSpPr>
        <a:xfrm>
          <a:off x="0" y="0"/>
          <a:ext cx="0" cy="0"/>
          <a:chOff x="0" y="0"/>
          <a:chExt cx="0" cy="0"/>
        </a:xfrm>
      </p:grpSpPr>
      <p:sp>
        <p:nvSpPr>
          <p:cNvPr id="64" name="Google Shape;64;p32"/>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Arial"/>
              <a:buNone/>
              <a:defRPr sz="2000" b="0" i="0" u="none" strike="noStrike" cap="none">
                <a:solidFill>
                  <a:schemeClr val="dk1"/>
                </a:solidFill>
                <a:latin typeface="NanumGothic" panose="020D0604000000000000" pitchFamily="34" charset="-127"/>
                <a:ea typeface="NanumGothic" panose="020D0604000000000000" pitchFamily="34" charset="-127"/>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65" name="Google Shape;65;p3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dirty="0"/>
          </a:p>
        </p:txBody>
      </p:sp>
      <p:sp>
        <p:nvSpPr>
          <p:cNvPr id="66" name="Google Shape;66;p32"/>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Malgun Gothic"/>
                <a:ea typeface="Malgun Gothic"/>
                <a:cs typeface="Malgun Gothic"/>
                <a:sym typeface="Malgun Gothic"/>
              </a:defRPr>
            </a:lvl9pPr>
          </a:lstStyle>
          <a:p>
            <a:endParaRPr dirty="0"/>
          </a:p>
        </p:txBody>
      </p:sp>
      <p:sp>
        <p:nvSpPr>
          <p:cNvPr id="67" name="Google Shape;67;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68" name="Google Shape;68;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NanumGothic" panose="020D0604000000000000" pitchFamily="34" charset="-127"/>
                <a:ea typeface="NanumGothic" panose="020D0604000000000000" pitchFamily="34" charset="-127"/>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ore-KR" altLang="en-US" dirty="0"/>
          </a:p>
        </p:txBody>
      </p:sp>
      <p:sp>
        <p:nvSpPr>
          <p:cNvPr id="69" name="Google Shape;69;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b="0" i="0">
                <a:latin typeface="NanumGothic" panose="020D0604000000000000" pitchFamily="34" charset="-127"/>
                <a:ea typeface="NanumGothic" panose="020D0604000000000000" pitchFamily="34" charset="-127"/>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lang="ko-Kore-KR" altLang="en-US" dirty="0"/>
          </a:p>
        </p:txBody>
      </p:sp>
      <p:sp>
        <p:nvSpPr>
          <p:cNvPr id="11" name="Google Shape;11;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lang="ko-Kore-KR" altLang="en-US" dirty="0"/>
          </a:p>
        </p:txBody>
      </p:sp>
      <p:sp>
        <p:nvSpPr>
          <p:cNvPr id="12" name="Google Shape;12;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NanumGothic" panose="020D0604000000000000" pitchFamily="34" charset="-127"/>
                <a:ea typeface="NanumGothic" panose="020D0604000000000000" pitchFamily="34" charset="-127"/>
                <a:cs typeface="NanumGothic" panose="020D0604000000000000" pitchFamily="34" charset="-127"/>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fld id="{00000000-1234-1234-1234-123412341234}" type="slidenum">
              <a:rPr lang="en-US" altLang="ko-KR" smtClean="0"/>
              <a:pPr/>
              <a:t>‹#›</a:t>
            </a:fld>
            <a:endParaRPr lang="ko-KR" alt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p:nvPr/>
        </p:nvSpPr>
        <p:spPr>
          <a:xfrm>
            <a:off x="2204821" y="3059293"/>
            <a:ext cx="7785462" cy="738664"/>
          </a:xfrm>
          <a:prstGeom prst="rect">
            <a:avLst/>
          </a:prstGeom>
          <a:noFill/>
          <a:ln>
            <a:noFill/>
          </a:ln>
        </p:spPr>
        <p:txBody>
          <a:bodyPr spcFirstLastPara="1" wrap="square" lIns="0" tIns="0" rIns="0" bIns="0" anchor="t" anchorCtr="0">
            <a:spAutoFit/>
          </a:bodyPr>
          <a:lstStyle/>
          <a:p>
            <a:pPr marL="1270" marR="0" lvl="1" algn="ctr" rtl="0">
              <a:spcBef>
                <a:spcPts val="0"/>
              </a:spcBef>
              <a:spcAft>
                <a:spcPts val="0"/>
              </a:spcAft>
              <a:buClr>
                <a:srgbClr val="002960"/>
              </a:buClr>
              <a:buSzPts val="6000"/>
            </a:pPr>
            <a:r>
              <a:rPr lang="ko-KR" altLang="en-US" sz="4800" err="1">
                <a:solidFill>
                  <a:srgbClr val="262626"/>
                </a:solidFill>
                <a:latin typeface="preten"/>
                <a:ea typeface="NanumGothic"/>
              </a:rPr>
              <a:t>직무부트캠프</a:t>
            </a:r>
            <a:r>
              <a:rPr lang="ko-KR" sz="4800" u="none" strike="noStrike" cap="none" dirty="0">
                <a:solidFill>
                  <a:srgbClr val="262626"/>
                </a:solidFill>
                <a:latin typeface="preten"/>
                <a:ea typeface="NanumGothic"/>
                <a:sym typeface="Arial"/>
              </a:rPr>
              <a:t> </a:t>
            </a:r>
            <a:r>
              <a:rPr lang="en-US" altLang="ko-KR" sz="4800" u="none" strike="noStrike" cap="none" dirty="0">
                <a:solidFill>
                  <a:srgbClr val="262626"/>
                </a:solidFill>
                <a:latin typeface="preten"/>
                <a:ea typeface="NanumGothic"/>
                <a:sym typeface="Arial"/>
              </a:rPr>
              <a:t>SELF </a:t>
            </a:r>
            <a:r>
              <a:rPr lang="ko-KR" altLang="en-US" sz="4800" u="none" strike="noStrike" cap="none" dirty="0">
                <a:solidFill>
                  <a:srgbClr val="262626"/>
                </a:solidFill>
                <a:latin typeface="preten"/>
                <a:ea typeface="NanumGothic"/>
                <a:sym typeface="Arial"/>
              </a:rPr>
              <a:t>과제</a:t>
            </a:r>
            <a:endParaRPr lang="ko-KR" altLang="en-US" sz="4800">
              <a:latin typeface="preten"/>
              <a:ea typeface="NanumGothic"/>
            </a:endParaRPr>
          </a:p>
        </p:txBody>
      </p:sp>
      <p:pic>
        <p:nvPicPr>
          <p:cNvPr id="3" name="그림 2" descr="폰트, 그래픽, 로고, 그래픽 디자인이(가) 표시된 사진&#10;&#10;자동 생성된 설명">
            <a:extLst>
              <a:ext uri="{FF2B5EF4-FFF2-40B4-BE49-F238E27FC236}">
                <a16:creationId xmlns:a16="http://schemas.microsoft.com/office/drawing/2014/main" id="{5DDE007D-2FA0-EEC6-4225-538B987B1159}"/>
              </a:ext>
            </a:extLst>
          </p:cNvPr>
          <p:cNvPicPr>
            <a:picLocks noChangeAspect="1"/>
          </p:cNvPicPr>
          <p:nvPr/>
        </p:nvPicPr>
        <p:blipFill>
          <a:blip r:embed="rId3"/>
          <a:stretch>
            <a:fillRect/>
          </a:stretch>
        </p:blipFill>
        <p:spPr>
          <a:xfrm>
            <a:off x="5294401" y="6206876"/>
            <a:ext cx="1594636" cy="2748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9</a:t>
            </a:fld>
            <a:endParaRPr dirty="0"/>
          </a:p>
        </p:txBody>
      </p:sp>
      <p:graphicFrame>
        <p:nvGraphicFramePr>
          <p:cNvPr id="206" name="Google Shape;206;p10"/>
          <p:cNvGraphicFramePr/>
          <p:nvPr>
            <p:extLst>
              <p:ext uri="{D42A27DB-BD31-4B8C-83A1-F6EECF244321}">
                <p14:modId xmlns:p14="http://schemas.microsoft.com/office/powerpoint/2010/main" val="2661955109"/>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2880325">
                  <a:extLst>
                    <a:ext uri="{9D8B030D-6E8A-4147-A177-3AD203B41FA5}">
                      <a16:colId xmlns:a16="http://schemas.microsoft.com/office/drawing/2014/main" val="20000"/>
                    </a:ext>
                  </a:extLst>
                </a:gridCol>
                <a:gridCol w="3816425">
                  <a:extLst>
                    <a:ext uri="{9D8B030D-6E8A-4147-A177-3AD203B41FA5}">
                      <a16:colId xmlns:a16="http://schemas.microsoft.com/office/drawing/2014/main" val="20001"/>
                    </a:ext>
                  </a:extLst>
                </a:gridCol>
                <a:gridCol w="4249000">
                  <a:extLst>
                    <a:ext uri="{9D8B030D-6E8A-4147-A177-3AD203B41FA5}">
                      <a16:colId xmlns:a16="http://schemas.microsoft.com/office/drawing/2014/main" val="20002"/>
                    </a:ext>
                  </a:extLst>
                </a:gridCol>
              </a:tblGrid>
              <a:tr h="739200">
                <a:tc>
                  <a:txBody>
                    <a:bodyPr/>
                    <a:lstStyle/>
                    <a:p>
                      <a:pPr marL="0" marR="0" lvl="0" indent="0" algn="l" rtl="0">
                        <a:spcBef>
                          <a:spcPts val="0"/>
                        </a:spcBef>
                        <a:spcAft>
                          <a:spcPts val="0"/>
                        </a:spcAft>
                        <a:buNone/>
                      </a:pPr>
                      <a:r>
                        <a:rPr lang="ko-KR" sz="1400" b="0" i="0" u="none" strike="noStrike" cap="none" dirty="0" err="1">
                          <a:latin typeface="NanumGothic" panose="020D0604000000000000" pitchFamily="34" charset="-127"/>
                          <a:ea typeface="NanumGothic" panose="020D0604000000000000" pitchFamily="34" charset="-127"/>
                          <a:cs typeface="Arial"/>
                          <a:sym typeface="Arial"/>
                        </a:rPr>
                        <a:t>Thinking</a:t>
                      </a:r>
                      <a:r>
                        <a:rPr lang="ko-KR" sz="1400" b="0" i="0" u="none" strike="noStrike" cap="none" dirty="0">
                          <a:latin typeface="NanumGothic" panose="020D0604000000000000" pitchFamily="34" charset="-127"/>
                          <a:ea typeface="NanumGothic" panose="020D0604000000000000" pitchFamily="34" charset="-127"/>
                          <a:cs typeface="Arial"/>
                          <a:sym typeface="Arial"/>
                        </a:rPr>
                        <a:t> 주제</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직무 </a:t>
                      </a:r>
                      <a:r>
                        <a:rPr lang="ko-KR" sz="1400" b="0" i="0" u="none" strike="noStrike" cap="none" dirty="0" err="1">
                          <a:latin typeface="NanumGothic" panose="020D0604000000000000" pitchFamily="34" charset="-127"/>
                          <a:ea typeface="NanumGothic" panose="020D0604000000000000" pitchFamily="34" charset="-127"/>
                          <a:cs typeface="Arial"/>
                          <a:sym typeface="Arial"/>
                        </a:rPr>
                        <a:t>우수자의</a:t>
                      </a:r>
                      <a:r>
                        <a:rPr lang="ko-KR" sz="1400" b="0" i="0" u="none" strike="noStrike" cap="none" dirty="0">
                          <a:latin typeface="NanumGothic" panose="020D0604000000000000" pitchFamily="34" charset="-127"/>
                          <a:ea typeface="NanumGothic" panose="020D0604000000000000" pitchFamily="34" charset="-127"/>
                          <a:cs typeface="Arial"/>
                          <a:sym typeface="Arial"/>
                        </a:rPr>
                        <a:t> 모습</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이유/ 근거</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특정 직무에서 뛰어난 인재로 평가 받는 사람은 하나의 모습이 아니라 다양한 모습입니다.</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실제 과제를 수행해본 본인의 경험에 비추어 볼 때 우수 인재는 어떤 모습일까요?</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 예시를 참고하여 가능한 많은 모습을 작성해보세요.)</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09" name="Google Shape;209;p10"/>
          <p:cNvSpPr txBox="1"/>
          <p:nvPr/>
        </p:nvSpPr>
        <p:spPr>
          <a:xfrm>
            <a:off x="3731647" y="2129635"/>
            <a:ext cx="3456384" cy="276999"/>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sz="1200" u="none" strike="noStrike" cap="none" dirty="0">
                <a:solidFill>
                  <a:srgbClr val="272727"/>
                </a:solidFill>
                <a:latin typeface="NanumGothic" panose="020D0604000000000000" pitchFamily="34" charset="-127"/>
                <a:ea typeface="NanumGothic" panose="020D0604000000000000" pitchFamily="34" charset="-127"/>
                <a:sym typeface="Arial"/>
              </a:rPr>
              <a:t>여기에 작성하세요</a:t>
            </a:r>
            <a:endParaRPr sz="12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10" name="Google Shape;210;p10"/>
          <p:cNvSpPr txBox="1"/>
          <p:nvPr/>
        </p:nvSpPr>
        <p:spPr>
          <a:xfrm>
            <a:off x="7549952" y="2139649"/>
            <a:ext cx="4032448" cy="276999"/>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sz="1200" u="none" strike="noStrike" cap="none" dirty="0">
                <a:solidFill>
                  <a:srgbClr val="272727"/>
                </a:solidFill>
                <a:latin typeface="NanumGothic" panose="020D0604000000000000" pitchFamily="34" charset="-127"/>
                <a:ea typeface="NanumGothic" panose="020D0604000000000000" pitchFamily="34" charset="-127"/>
                <a:sym typeface="Arial"/>
              </a:rPr>
              <a:t>여기에 작성하세요</a:t>
            </a:r>
            <a:endParaRPr sz="12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10" name="Google Shape;211;p10">
            <a:extLst>
              <a:ext uri="{FF2B5EF4-FFF2-40B4-BE49-F238E27FC236}">
                <a16:creationId xmlns:a16="http://schemas.microsoft.com/office/drawing/2014/main" id="{A7821ABF-E43E-4FC1-BD5D-EB58021832C3}"/>
              </a:ext>
            </a:extLst>
          </p:cNvPr>
          <p:cNvSpPr txBox="1"/>
          <p:nvPr/>
        </p:nvSpPr>
        <p:spPr>
          <a:xfrm>
            <a:off x="3731647" y="4154339"/>
            <a:ext cx="3456384" cy="276999"/>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sz="1200" u="none" strike="noStrike" cap="none" dirty="0">
                <a:solidFill>
                  <a:srgbClr val="272727"/>
                </a:solidFill>
                <a:latin typeface="NanumGothic" panose="020D0604000000000000" pitchFamily="34" charset="-127"/>
                <a:ea typeface="NanumGothic" panose="020D0604000000000000" pitchFamily="34" charset="-127"/>
                <a:sym typeface="Arial"/>
              </a:rPr>
              <a:t>여기에 작성하세요</a:t>
            </a:r>
            <a:endParaRPr sz="12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11" name="Google Shape;212;p10">
            <a:extLst>
              <a:ext uri="{FF2B5EF4-FFF2-40B4-BE49-F238E27FC236}">
                <a16:creationId xmlns:a16="http://schemas.microsoft.com/office/drawing/2014/main" id="{F206C9C0-8CFA-4E94-A5E5-331E7714DF9D}"/>
              </a:ext>
            </a:extLst>
          </p:cNvPr>
          <p:cNvSpPr txBox="1"/>
          <p:nvPr/>
        </p:nvSpPr>
        <p:spPr>
          <a:xfrm>
            <a:off x="7549952" y="4164353"/>
            <a:ext cx="4032448" cy="276999"/>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sz="1200" u="none" strike="noStrike" cap="none" dirty="0">
                <a:solidFill>
                  <a:srgbClr val="272727"/>
                </a:solidFill>
                <a:latin typeface="NanumGothic" panose="020D0604000000000000" pitchFamily="34" charset="-127"/>
                <a:ea typeface="NanumGothic" panose="020D0604000000000000" pitchFamily="34" charset="-127"/>
                <a:sym typeface="Arial"/>
              </a:rPr>
              <a:t>여기에 작성하세요</a:t>
            </a:r>
            <a:endParaRPr sz="12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3" name="Google Shape;103;p2">
            <a:extLst>
              <a:ext uri="{FF2B5EF4-FFF2-40B4-BE49-F238E27FC236}">
                <a16:creationId xmlns:a16="http://schemas.microsoft.com/office/drawing/2014/main" id="{6AE02EF7-A25A-B92C-B5CA-0E56E0C96863}"/>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10</a:t>
            </a:fld>
            <a:endParaRPr dirty="0"/>
          </a:p>
        </p:txBody>
      </p:sp>
      <p:graphicFrame>
        <p:nvGraphicFramePr>
          <p:cNvPr id="206" name="Google Shape;206;p10"/>
          <p:cNvGraphicFramePr/>
          <p:nvPr>
            <p:extLst>
              <p:ext uri="{D42A27DB-BD31-4B8C-83A1-F6EECF244321}">
                <p14:modId xmlns:p14="http://schemas.microsoft.com/office/powerpoint/2010/main" val="114329548"/>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2880325">
                  <a:extLst>
                    <a:ext uri="{9D8B030D-6E8A-4147-A177-3AD203B41FA5}">
                      <a16:colId xmlns:a16="http://schemas.microsoft.com/office/drawing/2014/main" val="20000"/>
                    </a:ext>
                  </a:extLst>
                </a:gridCol>
                <a:gridCol w="3816425">
                  <a:extLst>
                    <a:ext uri="{9D8B030D-6E8A-4147-A177-3AD203B41FA5}">
                      <a16:colId xmlns:a16="http://schemas.microsoft.com/office/drawing/2014/main" val="20001"/>
                    </a:ext>
                  </a:extLst>
                </a:gridCol>
                <a:gridCol w="4249000">
                  <a:extLst>
                    <a:ext uri="{9D8B030D-6E8A-4147-A177-3AD203B41FA5}">
                      <a16:colId xmlns:a16="http://schemas.microsoft.com/office/drawing/2014/main" val="20002"/>
                    </a:ext>
                  </a:extLst>
                </a:gridCol>
              </a:tblGrid>
              <a:tr h="739200">
                <a:tc>
                  <a:txBody>
                    <a:bodyPr/>
                    <a:lstStyle/>
                    <a:p>
                      <a:pPr marL="0" marR="0" lvl="0" indent="0" algn="l" rtl="0">
                        <a:spcBef>
                          <a:spcPts val="0"/>
                        </a:spcBef>
                        <a:spcAft>
                          <a:spcPts val="0"/>
                        </a:spcAft>
                        <a:buNone/>
                      </a:pPr>
                      <a:r>
                        <a:rPr lang="ko-KR" sz="1400" b="0" i="0" u="none" strike="noStrike" cap="none" dirty="0" err="1">
                          <a:latin typeface="NanumGothic" panose="020D0604000000000000" pitchFamily="34" charset="-127"/>
                          <a:ea typeface="NanumGothic" panose="020D0604000000000000" pitchFamily="34" charset="-127"/>
                          <a:cs typeface="Arial"/>
                          <a:sym typeface="Arial"/>
                        </a:rPr>
                        <a:t>Thinking</a:t>
                      </a:r>
                      <a:r>
                        <a:rPr lang="ko-KR" sz="1400" b="0" i="0" u="none" strike="noStrike" cap="none" dirty="0">
                          <a:latin typeface="NanumGothic" panose="020D0604000000000000" pitchFamily="34" charset="-127"/>
                          <a:ea typeface="NanumGothic" panose="020D0604000000000000" pitchFamily="34" charset="-127"/>
                          <a:cs typeface="Arial"/>
                          <a:sym typeface="Arial"/>
                        </a:rPr>
                        <a:t> 주제</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직무 </a:t>
                      </a:r>
                      <a:r>
                        <a:rPr lang="ko-KR" sz="1400" b="0" i="0" u="none" strike="noStrike" cap="none" dirty="0" err="1">
                          <a:latin typeface="NanumGothic" panose="020D0604000000000000" pitchFamily="34" charset="-127"/>
                          <a:ea typeface="NanumGothic" panose="020D0604000000000000" pitchFamily="34" charset="-127"/>
                          <a:cs typeface="Arial"/>
                          <a:sym typeface="Arial"/>
                        </a:rPr>
                        <a:t>우수자의</a:t>
                      </a:r>
                      <a:r>
                        <a:rPr lang="ko-KR" sz="1400" b="0" i="0" u="none" strike="noStrike" cap="none" dirty="0">
                          <a:latin typeface="NanumGothic" panose="020D0604000000000000" pitchFamily="34" charset="-127"/>
                          <a:ea typeface="NanumGothic" panose="020D0604000000000000" pitchFamily="34" charset="-127"/>
                          <a:cs typeface="Arial"/>
                          <a:sym typeface="Arial"/>
                        </a:rPr>
                        <a:t> 모습</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이유/ 근거</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특정 직무에서 뛰어난 인재로 평가 받는 사람은 하나의 모습이 아니라 다양한 모습입니다.</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실제 과제를 수행해본 본인의 경험에 비추어 볼 때 우수 인재는 어떤 모습일까요?</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 예시를 참고하여 가능한 많은 모습을 작성해보세요.)</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lang="ko-KR" altLang="en-US" sz="1000" b="0" i="0" u="none" strike="noStrike" cap="none" dirty="0">
                          <a:solidFill>
                            <a:srgbClr val="BFBFBF"/>
                          </a:solidFill>
                          <a:latin typeface="NanumGothic" panose="020D0604000000000000" pitchFamily="34" charset="-127"/>
                          <a:ea typeface="NanumGothic" panose="020D0604000000000000" pitchFamily="34" charset="-127"/>
                          <a:cs typeface="Arial"/>
                          <a:sym typeface="Arial"/>
                        </a:rPr>
                        <a:t>양식이 필요하면 이 시트를 복사해서 작성하세요</a:t>
                      </a:r>
                      <a:r>
                        <a:rPr lang="en-US" altLang="ko-KR" sz="1000" b="0" i="0" u="none" strike="noStrike" cap="none" dirty="0">
                          <a:solidFill>
                            <a:srgbClr val="BFBFBF"/>
                          </a:solidFill>
                          <a:latin typeface="NanumGothic" panose="020D0604000000000000" pitchFamily="34" charset="-127"/>
                          <a:ea typeface="NanumGothic" panose="020D0604000000000000" pitchFamily="34" charset="-127"/>
                          <a:cs typeface="Arial"/>
                          <a:sym typeface="Arial"/>
                        </a:rPr>
                        <a:t>.</a:t>
                      </a:r>
                      <a:endParaRPr lang="ko-KR" altLang="en-US" sz="10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09" name="Google Shape;209;p10"/>
          <p:cNvSpPr txBox="1"/>
          <p:nvPr/>
        </p:nvSpPr>
        <p:spPr>
          <a:xfrm>
            <a:off x="3731647" y="2129635"/>
            <a:ext cx="3456384" cy="276999"/>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sz="1200" u="none" strike="noStrike" cap="none" dirty="0">
                <a:solidFill>
                  <a:srgbClr val="272727"/>
                </a:solidFill>
                <a:latin typeface="NanumGothic" panose="020D0604000000000000" pitchFamily="34" charset="-127"/>
                <a:ea typeface="NanumGothic" panose="020D0604000000000000" pitchFamily="34" charset="-127"/>
                <a:sym typeface="Arial"/>
              </a:rPr>
              <a:t>여기에 작성하세요</a:t>
            </a:r>
            <a:endParaRPr sz="12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10" name="Google Shape;210;p10"/>
          <p:cNvSpPr txBox="1"/>
          <p:nvPr/>
        </p:nvSpPr>
        <p:spPr>
          <a:xfrm>
            <a:off x="7549952" y="2139649"/>
            <a:ext cx="4032448" cy="276999"/>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sz="1200" u="none" strike="noStrike" cap="none" dirty="0">
                <a:solidFill>
                  <a:srgbClr val="272727"/>
                </a:solidFill>
                <a:latin typeface="NanumGothic" panose="020D0604000000000000" pitchFamily="34" charset="-127"/>
                <a:ea typeface="NanumGothic" panose="020D0604000000000000" pitchFamily="34" charset="-127"/>
                <a:sym typeface="Arial"/>
              </a:rPr>
              <a:t>여기에 작성하세요</a:t>
            </a:r>
            <a:endParaRPr sz="12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10" name="Google Shape;211;p10">
            <a:extLst>
              <a:ext uri="{FF2B5EF4-FFF2-40B4-BE49-F238E27FC236}">
                <a16:creationId xmlns:a16="http://schemas.microsoft.com/office/drawing/2014/main" id="{A7821ABF-E43E-4FC1-BD5D-EB58021832C3}"/>
              </a:ext>
            </a:extLst>
          </p:cNvPr>
          <p:cNvSpPr txBox="1"/>
          <p:nvPr/>
        </p:nvSpPr>
        <p:spPr>
          <a:xfrm>
            <a:off x="3731647" y="4154339"/>
            <a:ext cx="3456384" cy="276999"/>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sz="1200" u="none" strike="noStrike" cap="none" dirty="0">
                <a:solidFill>
                  <a:srgbClr val="272727"/>
                </a:solidFill>
                <a:latin typeface="NanumGothic" panose="020D0604000000000000" pitchFamily="34" charset="-127"/>
                <a:ea typeface="NanumGothic" panose="020D0604000000000000" pitchFamily="34" charset="-127"/>
                <a:sym typeface="Arial"/>
              </a:rPr>
              <a:t>여기에 작성하세요</a:t>
            </a:r>
            <a:endParaRPr sz="12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11" name="Google Shape;212;p10">
            <a:extLst>
              <a:ext uri="{FF2B5EF4-FFF2-40B4-BE49-F238E27FC236}">
                <a16:creationId xmlns:a16="http://schemas.microsoft.com/office/drawing/2014/main" id="{F206C9C0-8CFA-4E94-A5E5-331E7714DF9D}"/>
              </a:ext>
            </a:extLst>
          </p:cNvPr>
          <p:cNvSpPr txBox="1"/>
          <p:nvPr/>
        </p:nvSpPr>
        <p:spPr>
          <a:xfrm>
            <a:off x="7549952" y="4164353"/>
            <a:ext cx="4032448" cy="276999"/>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sz="1200" u="none" strike="noStrike" cap="none" dirty="0">
                <a:solidFill>
                  <a:srgbClr val="272727"/>
                </a:solidFill>
                <a:latin typeface="NanumGothic" panose="020D0604000000000000" pitchFamily="34" charset="-127"/>
                <a:ea typeface="NanumGothic" panose="020D0604000000000000" pitchFamily="34" charset="-127"/>
                <a:sym typeface="Arial"/>
              </a:rPr>
              <a:t>여기에 작성하세요</a:t>
            </a:r>
            <a:endParaRPr sz="12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3" name="Google Shape;103;p2">
            <a:extLst>
              <a:ext uri="{FF2B5EF4-FFF2-40B4-BE49-F238E27FC236}">
                <a16:creationId xmlns:a16="http://schemas.microsoft.com/office/drawing/2014/main" id="{E4338623-6BAF-3E70-5BBB-64CE1C4CF8DF}"/>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extLst>
      <p:ext uri="{BB962C8B-B14F-4D97-AF65-F5344CB8AC3E}">
        <p14:creationId xmlns:p14="http://schemas.microsoft.com/office/powerpoint/2010/main" val="174801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sz="1100"/>
              <a:t>11</a:t>
            </a:fld>
            <a:endParaRPr sz="1100" dirty="0"/>
          </a:p>
        </p:txBody>
      </p:sp>
      <p:sp>
        <p:nvSpPr>
          <p:cNvPr id="234" name="Google Shape;234;p12"/>
          <p:cNvSpPr/>
          <p:nvPr/>
        </p:nvSpPr>
        <p:spPr>
          <a:xfrm>
            <a:off x="2855640" y="3314700"/>
            <a:ext cx="6480720" cy="1952625"/>
          </a:xfrm>
          <a:prstGeom prst="rect">
            <a:avLst/>
          </a:prstGeom>
          <a:solidFill>
            <a:schemeClr val="lt1"/>
          </a:solidFill>
          <a:ln w="38100" cap="flat" cmpd="sng">
            <a:solidFill>
              <a:srgbClr val="2A7D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35" name="Google Shape;235;p12"/>
          <p:cNvSpPr txBox="1"/>
          <p:nvPr/>
        </p:nvSpPr>
        <p:spPr>
          <a:xfrm>
            <a:off x="3199050" y="3698542"/>
            <a:ext cx="5832500" cy="1184940"/>
          </a:xfrm>
          <a:prstGeom prst="rect">
            <a:avLst/>
          </a:prstGeom>
          <a:noFill/>
          <a:ln>
            <a:noFill/>
          </a:ln>
        </p:spPr>
        <p:txBody>
          <a:bodyPr spcFirstLastPara="1" wrap="square" lIns="0" tIns="0" rIns="0" bIns="0" anchor="t" anchorCtr="0">
            <a:spAutoFit/>
          </a:bodyPr>
          <a:lstStyle/>
          <a:p>
            <a:pPr marL="134923" marR="0" lvl="1" indent="-142875" algn="l" rtl="0">
              <a:lnSpc>
                <a:spcPct val="150000"/>
              </a:lnSpc>
              <a:spcBef>
                <a:spcPts val="0"/>
              </a:spcBef>
              <a:spcAft>
                <a:spcPts val="0"/>
              </a:spcAft>
              <a:buClr>
                <a:srgbClr val="002960"/>
              </a:buClr>
              <a:buSzPts val="2250"/>
              <a:buFont typeface="Arial"/>
              <a:buChar char="▪"/>
            </a:pP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수행시기</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두 번째 과제 제출 이후</a:t>
            </a:r>
            <a:endParaRPr sz="1600" u="none" strike="noStrike" cap="none" dirty="0">
              <a:solidFill>
                <a:srgbClr val="272727"/>
              </a:solidFill>
              <a:latin typeface="NanumGothic" panose="020D0604000000000000" pitchFamily="34" charset="-127"/>
              <a:ea typeface="NanumGothic" panose="020D0604000000000000" pitchFamily="34" charset="-127"/>
              <a:sym typeface="Arial"/>
            </a:endParaRPr>
          </a:p>
          <a:p>
            <a:pPr marL="134923" marR="0" lvl="1" indent="-142875" algn="l" rtl="0">
              <a:lnSpc>
                <a:spcPct val="150000"/>
              </a:lnSpc>
              <a:spcBef>
                <a:spcPts val="600"/>
              </a:spcBef>
              <a:spcAft>
                <a:spcPts val="0"/>
              </a:spcAft>
              <a:buClr>
                <a:srgbClr val="002960"/>
              </a:buClr>
              <a:buSzPts val="2250"/>
              <a:buFont typeface="Arial"/>
              <a:buChar char="▪"/>
            </a:pP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수행목표</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높아진 직무 이해도를 바탕으로 직무가 요구하는 역량과 관련된 나의 강점을 찾고, 강점의 모습을 스스로 정의해보세요.</a:t>
            </a:r>
            <a:endParaRPr sz="1200" dirty="0">
              <a:latin typeface="NanumGothic" panose="020D0604000000000000" pitchFamily="34" charset="-127"/>
              <a:ea typeface="NanumGothic" panose="020D0604000000000000" pitchFamily="34" charset="-127"/>
            </a:endParaRPr>
          </a:p>
        </p:txBody>
      </p:sp>
      <p:sp>
        <p:nvSpPr>
          <p:cNvPr id="236" name="Google Shape;236;p12"/>
          <p:cNvSpPr txBox="1"/>
          <p:nvPr/>
        </p:nvSpPr>
        <p:spPr>
          <a:xfrm>
            <a:off x="2855640" y="1702124"/>
            <a:ext cx="6480720" cy="1061829"/>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&lt;WEEK 3&gt;</a:t>
            </a:r>
            <a:endParaRPr sz="1200" dirty="0">
              <a:latin typeface="NanumGothic" panose="020D0604000000000000" pitchFamily="34" charset="-127"/>
              <a:ea typeface="NanumGothic" panose="020D0604000000000000" pitchFamily="34" charset="-127"/>
            </a:endParaRPr>
          </a:p>
          <a:p>
            <a:pPr marL="1587" marR="0" lvl="1" indent="0" algn="ctr" rtl="0">
              <a:spcBef>
                <a:spcPts val="600"/>
              </a:spcBef>
              <a:spcAft>
                <a:spcPts val="0"/>
              </a:spcAft>
              <a:buClr>
                <a:srgbClr val="002960"/>
              </a:buClr>
              <a:buSzPts val="4500"/>
              <a:buFont typeface="Arial"/>
              <a:buNone/>
            </a:pP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직무 관련 나의 강점 정리하기</a:t>
            </a:r>
            <a:endParaRPr sz="1200" dirty="0">
              <a:latin typeface="NanumGothic" panose="020D0604000000000000" pitchFamily="34" charset="-127"/>
              <a:ea typeface="NanumGothic" panose="020D0604000000000000" pitchFamily="34"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sz="1050"/>
              <a:t>12</a:t>
            </a:fld>
            <a:endParaRPr sz="1050" dirty="0"/>
          </a:p>
        </p:txBody>
      </p:sp>
      <p:graphicFrame>
        <p:nvGraphicFramePr>
          <p:cNvPr id="244" name="Google Shape;244;p13"/>
          <p:cNvGraphicFramePr/>
          <p:nvPr>
            <p:extLst>
              <p:ext uri="{D42A27DB-BD31-4B8C-83A1-F6EECF244321}">
                <p14:modId xmlns:p14="http://schemas.microsoft.com/office/powerpoint/2010/main" val="1329051991"/>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2448275">
                  <a:extLst>
                    <a:ext uri="{9D8B030D-6E8A-4147-A177-3AD203B41FA5}">
                      <a16:colId xmlns:a16="http://schemas.microsoft.com/office/drawing/2014/main" val="20000"/>
                    </a:ext>
                  </a:extLst>
                </a:gridCol>
                <a:gridCol w="4752525">
                  <a:extLst>
                    <a:ext uri="{9D8B030D-6E8A-4147-A177-3AD203B41FA5}">
                      <a16:colId xmlns:a16="http://schemas.microsoft.com/office/drawing/2014/main" val="20001"/>
                    </a:ext>
                  </a:extLst>
                </a:gridCol>
                <a:gridCol w="3744950">
                  <a:extLst>
                    <a:ext uri="{9D8B030D-6E8A-4147-A177-3AD203B41FA5}">
                      <a16:colId xmlns:a16="http://schemas.microsoft.com/office/drawing/2014/main" val="20002"/>
                    </a:ext>
                  </a:extLst>
                </a:gridCol>
              </a:tblGrid>
              <a:tr h="739200">
                <a:tc>
                  <a:txBody>
                    <a:bodyPr/>
                    <a:lstStyle/>
                    <a:p>
                      <a:pPr marL="0" marR="0" lvl="0" indent="0" algn="l" rtl="0">
                        <a:spcBef>
                          <a:spcPts val="0"/>
                        </a:spcBef>
                        <a:spcAft>
                          <a:spcPts val="0"/>
                        </a:spcAft>
                        <a:buNone/>
                      </a:pPr>
                      <a:r>
                        <a:rPr lang="ko-KR" sz="1400" b="0" i="0" u="none" strike="noStrike" cap="none" dirty="0" err="1">
                          <a:latin typeface="NanumGothic" panose="020D0604000000000000" pitchFamily="34" charset="-127"/>
                          <a:ea typeface="NanumGothic" panose="020D0604000000000000" pitchFamily="34" charset="-127"/>
                          <a:cs typeface="Arial"/>
                          <a:sym typeface="Arial"/>
                        </a:rPr>
                        <a:t>Thinking</a:t>
                      </a:r>
                      <a:r>
                        <a:rPr lang="ko-KR" sz="1400" b="0" i="0" u="none" strike="noStrike" cap="none" dirty="0">
                          <a:latin typeface="NanumGothic" panose="020D0604000000000000" pitchFamily="34" charset="-127"/>
                          <a:ea typeface="NanumGothic" panose="020D0604000000000000" pitchFamily="34" charset="-127"/>
                          <a:cs typeface="Arial"/>
                          <a:sym typeface="Arial"/>
                        </a:rPr>
                        <a:t> 주제</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나의 강점 (한 가지 선택)</a:t>
                      </a: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나는 이 강점을 어떻게 정의하고 있나요? (최대한 상세히)</a:t>
                      </a: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지난 주에 작성한 여러 직무 </a:t>
                      </a:r>
                      <a:r>
                        <a:rPr lang="ko-KR" sz="1400" b="0" i="0" u="none" strike="noStrike" cap="none" dirty="0" err="1">
                          <a:latin typeface="NanumGothic" panose="020D0604000000000000" pitchFamily="34" charset="-127"/>
                          <a:ea typeface="NanumGothic" panose="020D0604000000000000" pitchFamily="34" charset="-127"/>
                          <a:cs typeface="Arial"/>
                          <a:sym typeface="Arial"/>
                        </a:rPr>
                        <a:t>우수자의</a:t>
                      </a:r>
                      <a:r>
                        <a:rPr lang="ko-KR" sz="1400" b="0" i="0" u="none" strike="noStrike" cap="none" dirty="0">
                          <a:latin typeface="NanumGothic" panose="020D0604000000000000" pitchFamily="34" charset="-127"/>
                          <a:ea typeface="NanumGothic" panose="020D0604000000000000" pitchFamily="34" charset="-127"/>
                          <a:cs typeface="Arial"/>
                          <a:sym typeface="Arial"/>
                        </a:rPr>
                        <a:t> 모습 중 자신의 강점은 무엇이고, 나는 이 강점을 어떻게 정의하고 있는지 작성해보세요.</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100" b="0" i="0" u="none" strike="noStrike" cap="none" dirty="0">
                          <a:solidFill>
                            <a:srgbClr val="A5A5A5"/>
                          </a:solidFill>
                          <a:latin typeface="NanumGothic" panose="020D0604000000000000" pitchFamily="34" charset="-127"/>
                          <a:ea typeface="NanumGothic" panose="020D0604000000000000" pitchFamily="34" charset="-127"/>
                          <a:cs typeface="Arial"/>
                          <a:sym typeface="Arial"/>
                        </a:rPr>
                        <a:t>* 역량의 일반적인 정의는 뒷면의 자료를 참고하세요.</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45" name="Google Shape;245;p13"/>
          <p:cNvSpPr/>
          <p:nvPr/>
        </p:nvSpPr>
        <p:spPr>
          <a:xfrm>
            <a:off x="3272518" y="191127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46" name="Google Shape;246;p13"/>
          <p:cNvSpPr txBox="1"/>
          <p:nvPr/>
        </p:nvSpPr>
        <p:spPr>
          <a:xfrm>
            <a:off x="3662198" y="1916464"/>
            <a:ext cx="228978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책임감</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47" name="Google Shape;247;p13"/>
          <p:cNvSpPr/>
          <p:nvPr/>
        </p:nvSpPr>
        <p:spPr>
          <a:xfrm>
            <a:off x="3272518" y="23113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48" name="Google Shape;248;p13"/>
          <p:cNvSpPr txBox="1"/>
          <p:nvPr/>
        </p:nvSpPr>
        <p:spPr>
          <a:xfrm>
            <a:off x="3662198" y="2316514"/>
            <a:ext cx="228978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글로벌 마인드</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49" name="Google Shape;249;p13"/>
          <p:cNvSpPr/>
          <p:nvPr/>
        </p:nvSpPr>
        <p:spPr>
          <a:xfrm>
            <a:off x="3272518" y="26923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50" name="Google Shape;250;p13"/>
          <p:cNvSpPr txBox="1"/>
          <p:nvPr/>
        </p:nvSpPr>
        <p:spPr>
          <a:xfrm>
            <a:off x="3662198" y="2697514"/>
            <a:ext cx="228978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문제해결능력</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51" name="Google Shape;251;p13"/>
          <p:cNvSpPr/>
          <p:nvPr/>
        </p:nvSpPr>
        <p:spPr>
          <a:xfrm>
            <a:off x="3272518" y="309237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52" name="Google Shape;252;p13"/>
          <p:cNvSpPr txBox="1"/>
          <p:nvPr/>
        </p:nvSpPr>
        <p:spPr>
          <a:xfrm>
            <a:off x="3662198" y="3097564"/>
            <a:ext cx="228978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창의력</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53" name="Google Shape;253;p13"/>
          <p:cNvSpPr/>
          <p:nvPr/>
        </p:nvSpPr>
        <p:spPr>
          <a:xfrm>
            <a:off x="3272518" y="3482897"/>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54" name="Google Shape;254;p13"/>
          <p:cNvSpPr txBox="1"/>
          <p:nvPr/>
        </p:nvSpPr>
        <p:spPr>
          <a:xfrm>
            <a:off x="3662198" y="3488089"/>
            <a:ext cx="228978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열정/근성</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55" name="Google Shape;255;p13"/>
          <p:cNvSpPr/>
          <p:nvPr/>
        </p:nvSpPr>
        <p:spPr>
          <a:xfrm>
            <a:off x="3272518" y="3863897"/>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56" name="Google Shape;256;p13"/>
          <p:cNvSpPr txBox="1"/>
          <p:nvPr/>
        </p:nvSpPr>
        <p:spPr>
          <a:xfrm>
            <a:off x="3662198" y="3869089"/>
            <a:ext cx="228978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도전정신</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57" name="Google Shape;257;p13"/>
          <p:cNvSpPr/>
          <p:nvPr/>
        </p:nvSpPr>
        <p:spPr>
          <a:xfrm>
            <a:off x="3272518" y="423537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58" name="Google Shape;258;p13"/>
          <p:cNvSpPr txBox="1"/>
          <p:nvPr/>
        </p:nvSpPr>
        <p:spPr>
          <a:xfrm>
            <a:off x="3662198" y="4240564"/>
            <a:ext cx="228978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능동성</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59" name="Google Shape;259;p13"/>
          <p:cNvSpPr/>
          <p:nvPr/>
        </p:nvSpPr>
        <p:spPr>
          <a:xfrm>
            <a:off x="3272518" y="46354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60" name="Google Shape;260;p13"/>
          <p:cNvSpPr txBox="1"/>
          <p:nvPr/>
        </p:nvSpPr>
        <p:spPr>
          <a:xfrm>
            <a:off x="3662198" y="4640614"/>
            <a:ext cx="228978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분석력</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61" name="Google Shape;261;p13"/>
          <p:cNvSpPr/>
          <p:nvPr/>
        </p:nvSpPr>
        <p:spPr>
          <a:xfrm>
            <a:off x="3272518" y="5044997"/>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62" name="Google Shape;262;p13"/>
          <p:cNvSpPr txBox="1"/>
          <p:nvPr/>
        </p:nvSpPr>
        <p:spPr>
          <a:xfrm>
            <a:off x="3662198" y="5050189"/>
            <a:ext cx="228978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꼼꼼함</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63" name="Google Shape;263;p13"/>
          <p:cNvSpPr/>
          <p:nvPr/>
        </p:nvSpPr>
        <p:spPr>
          <a:xfrm>
            <a:off x="3272518" y="54355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64" name="Google Shape;264;p13"/>
          <p:cNvSpPr txBox="1"/>
          <p:nvPr/>
        </p:nvSpPr>
        <p:spPr>
          <a:xfrm>
            <a:off x="3662198" y="5440714"/>
            <a:ext cx="228978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대인관계 (신뢰, 친화력)</a:t>
            </a:r>
            <a:endParaRPr sz="1100" dirty="0">
              <a:latin typeface="NanumGothic" panose="020D0604000000000000" pitchFamily="34" charset="-127"/>
              <a:ea typeface="NanumGothic" panose="020D0604000000000000" pitchFamily="34" charset="-127"/>
            </a:endParaRPr>
          </a:p>
        </p:txBody>
      </p:sp>
      <p:sp>
        <p:nvSpPr>
          <p:cNvPr id="265" name="Google Shape;265;p13"/>
          <p:cNvSpPr/>
          <p:nvPr/>
        </p:nvSpPr>
        <p:spPr>
          <a:xfrm>
            <a:off x="3272518" y="5826047"/>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66" name="Google Shape;266;p13"/>
          <p:cNvSpPr txBox="1"/>
          <p:nvPr/>
        </p:nvSpPr>
        <p:spPr>
          <a:xfrm>
            <a:off x="3662198" y="5831239"/>
            <a:ext cx="2289785"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err="1">
                <a:solidFill>
                  <a:srgbClr val="272727"/>
                </a:solidFill>
                <a:latin typeface="NanumGothic" panose="020D0604000000000000" pitchFamily="34" charset="-127"/>
                <a:ea typeface="NanumGothic" panose="020D0604000000000000" pitchFamily="34" charset="-127"/>
                <a:sym typeface="Arial"/>
              </a:rPr>
              <a:t>성과지향</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67" name="Google Shape;267;p13"/>
          <p:cNvSpPr/>
          <p:nvPr/>
        </p:nvSpPr>
        <p:spPr>
          <a:xfrm>
            <a:off x="5825218" y="191127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68" name="Google Shape;268;p13"/>
          <p:cNvSpPr txBox="1"/>
          <p:nvPr/>
        </p:nvSpPr>
        <p:spPr>
          <a:xfrm>
            <a:off x="6214899" y="1916464"/>
            <a:ext cx="1367002"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팀워크 지향</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69" name="Google Shape;269;p13"/>
          <p:cNvSpPr/>
          <p:nvPr/>
        </p:nvSpPr>
        <p:spPr>
          <a:xfrm>
            <a:off x="5825218" y="23113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70" name="Google Shape;270;p13"/>
          <p:cNvSpPr txBox="1"/>
          <p:nvPr/>
        </p:nvSpPr>
        <p:spPr>
          <a:xfrm>
            <a:off x="6214899" y="2316514"/>
            <a:ext cx="1367002"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학습능력</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71" name="Google Shape;271;p13"/>
          <p:cNvSpPr/>
          <p:nvPr/>
        </p:nvSpPr>
        <p:spPr>
          <a:xfrm>
            <a:off x="5825218" y="269232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72" name="Google Shape;272;p13"/>
          <p:cNvSpPr txBox="1"/>
          <p:nvPr/>
        </p:nvSpPr>
        <p:spPr>
          <a:xfrm>
            <a:off x="6214899" y="2697514"/>
            <a:ext cx="1367002"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의사소통능력</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73" name="Google Shape;273;p13"/>
          <p:cNvSpPr/>
          <p:nvPr/>
        </p:nvSpPr>
        <p:spPr>
          <a:xfrm>
            <a:off x="5825218" y="3092372"/>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74" name="Google Shape;274;p13"/>
          <p:cNvSpPr txBox="1"/>
          <p:nvPr/>
        </p:nvSpPr>
        <p:spPr>
          <a:xfrm>
            <a:off x="6214899" y="3097564"/>
            <a:ext cx="1367002"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계획/조직화</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275" name="Google Shape;275;p13"/>
          <p:cNvSpPr/>
          <p:nvPr/>
        </p:nvSpPr>
        <p:spPr>
          <a:xfrm>
            <a:off x="5825218" y="3482897"/>
            <a:ext cx="278674" cy="287383"/>
          </a:xfrm>
          <a:prstGeom prst="rect">
            <a:avLst/>
          </a:prstGeom>
          <a:noFill/>
          <a:ln w="254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76" name="Google Shape;276;p13"/>
          <p:cNvSpPr txBox="1"/>
          <p:nvPr/>
        </p:nvSpPr>
        <p:spPr>
          <a:xfrm>
            <a:off x="6214899" y="3488089"/>
            <a:ext cx="1367002" cy="215444"/>
          </a:xfrm>
          <a:prstGeom prst="rect">
            <a:avLst/>
          </a:prstGeom>
          <a:noFill/>
          <a:ln>
            <a:noFill/>
          </a:ln>
        </p:spPr>
        <p:txBody>
          <a:bodyPr spcFirstLastPara="1" wrap="square" lIns="0" tIns="0" rIns="0" bIns="0" anchor="t" anchorCtr="0">
            <a:spAutoFit/>
          </a:bodyPr>
          <a:lstStyle/>
          <a:p>
            <a:pPr marL="1587" marR="0" lvl="1" indent="0" algn="l" rtl="0">
              <a:spcBef>
                <a:spcPts val="0"/>
              </a:spcBef>
              <a:spcAft>
                <a:spcPts val="0"/>
              </a:spcAft>
              <a:buClr>
                <a:srgbClr val="002960"/>
              </a:buClr>
              <a:buSzPts val="2250"/>
              <a:buFont typeface="Arial"/>
              <a:buNone/>
            </a:pPr>
            <a:r>
              <a:rPr lang="ko-KR" u="none" strike="noStrike" cap="none" dirty="0">
                <a:solidFill>
                  <a:srgbClr val="272727"/>
                </a:solidFill>
                <a:latin typeface="NanumGothic" panose="020D0604000000000000" pitchFamily="34" charset="-127"/>
                <a:ea typeface="NanumGothic" panose="020D0604000000000000" pitchFamily="34" charset="-127"/>
                <a:sym typeface="Arial"/>
              </a:rPr>
              <a:t>기타</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cxnSp>
        <p:nvCxnSpPr>
          <p:cNvPr id="277" name="Google Shape;277;p13"/>
          <p:cNvCxnSpPr/>
          <p:nvPr/>
        </p:nvCxnSpPr>
        <p:spPr>
          <a:xfrm>
            <a:off x="6219825" y="4333875"/>
            <a:ext cx="1485900" cy="0"/>
          </a:xfrm>
          <a:prstGeom prst="straightConnector1">
            <a:avLst/>
          </a:prstGeom>
          <a:noFill/>
          <a:ln w="9525" cap="flat" cmpd="sng">
            <a:solidFill>
              <a:srgbClr val="BFBFBF"/>
            </a:solidFill>
            <a:prstDash val="solid"/>
            <a:round/>
            <a:headEnd type="none" w="sm" len="sm"/>
            <a:tailEnd type="none" w="sm" len="sm"/>
          </a:ln>
        </p:spPr>
      </p:cxnSp>
      <p:sp>
        <p:nvSpPr>
          <p:cNvPr id="279" name="Google Shape;279;p13"/>
          <p:cNvSpPr txBox="1"/>
          <p:nvPr/>
        </p:nvSpPr>
        <p:spPr>
          <a:xfrm>
            <a:off x="8040216" y="3958839"/>
            <a:ext cx="3456384" cy="184666"/>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200" u="none" strike="noStrike" cap="none" dirty="0">
                <a:solidFill>
                  <a:schemeClr val="dk1"/>
                </a:solidFill>
                <a:latin typeface="NanumGothic" panose="020D0604000000000000" pitchFamily="34" charset="-127"/>
                <a:ea typeface="NanumGothic" panose="020D0604000000000000" pitchFamily="34" charset="-127"/>
                <a:sym typeface="Arial"/>
              </a:rPr>
              <a:t>여기에 작성하세요.</a:t>
            </a:r>
            <a:endParaRPr sz="1100" dirty="0">
              <a:latin typeface="NanumGothic" panose="020D0604000000000000" pitchFamily="34" charset="-127"/>
              <a:ea typeface="NanumGothic" panose="020D0604000000000000" pitchFamily="34" charset="-127"/>
            </a:endParaRPr>
          </a:p>
        </p:txBody>
      </p:sp>
      <p:sp>
        <p:nvSpPr>
          <p:cNvPr id="40" name="Google Shape;279;p13">
            <a:extLst>
              <a:ext uri="{FF2B5EF4-FFF2-40B4-BE49-F238E27FC236}">
                <a16:creationId xmlns:a16="http://schemas.microsoft.com/office/drawing/2014/main" id="{3514BEDD-98B7-4A6E-A339-03564B175562}"/>
              </a:ext>
            </a:extLst>
          </p:cNvPr>
          <p:cNvSpPr txBox="1"/>
          <p:nvPr/>
        </p:nvSpPr>
        <p:spPr>
          <a:xfrm>
            <a:off x="8040216" y="2100791"/>
            <a:ext cx="3456384" cy="184666"/>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200" u="none" strike="noStrike" cap="none" dirty="0">
                <a:solidFill>
                  <a:schemeClr val="dk1"/>
                </a:solidFill>
                <a:latin typeface="NanumGothic" panose="020D0604000000000000" pitchFamily="34" charset="-127"/>
                <a:ea typeface="NanumGothic" panose="020D0604000000000000" pitchFamily="34" charset="-127"/>
                <a:sym typeface="Arial"/>
              </a:rPr>
              <a:t>여기에 작성하세요.</a:t>
            </a:r>
            <a:endParaRPr sz="1100" dirty="0">
              <a:latin typeface="NanumGothic" panose="020D0604000000000000" pitchFamily="34" charset="-127"/>
              <a:ea typeface="NanumGothic" panose="020D0604000000000000" pitchFamily="34" charset="-127"/>
            </a:endParaRPr>
          </a:p>
        </p:txBody>
      </p:sp>
      <p:sp>
        <p:nvSpPr>
          <p:cNvPr id="3" name="Google Shape;103;p2">
            <a:extLst>
              <a:ext uri="{FF2B5EF4-FFF2-40B4-BE49-F238E27FC236}">
                <a16:creationId xmlns:a16="http://schemas.microsoft.com/office/drawing/2014/main" id="{466FDA58-3D82-DEDB-2883-0F70F0D99E02}"/>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13</a:t>
            </a:fld>
            <a:endParaRPr dirty="0"/>
          </a:p>
        </p:txBody>
      </p:sp>
      <p:graphicFrame>
        <p:nvGraphicFramePr>
          <p:cNvPr id="287" name="Google Shape;287;p14"/>
          <p:cNvGraphicFramePr/>
          <p:nvPr>
            <p:extLst>
              <p:ext uri="{D42A27DB-BD31-4B8C-83A1-F6EECF244321}">
                <p14:modId xmlns:p14="http://schemas.microsoft.com/office/powerpoint/2010/main" val="2685970272"/>
              </p:ext>
            </p:extLst>
          </p:nvPr>
        </p:nvGraphicFramePr>
        <p:xfrm>
          <a:off x="546482" y="891247"/>
          <a:ext cx="11090325" cy="5881225"/>
        </p:xfrm>
        <a:graphic>
          <a:graphicData uri="http://schemas.openxmlformats.org/drawingml/2006/table">
            <a:tbl>
              <a:tblPr firstRow="1" bandRow="1">
                <a:noFill/>
                <a:tableStyleId>{206B41E1-08DA-4F0C-A3D0-497269A4286F}</a:tableStyleId>
              </a:tblPr>
              <a:tblGrid>
                <a:gridCol w="1025675">
                  <a:extLst>
                    <a:ext uri="{9D8B030D-6E8A-4147-A177-3AD203B41FA5}">
                      <a16:colId xmlns:a16="http://schemas.microsoft.com/office/drawing/2014/main" val="20000"/>
                    </a:ext>
                  </a:extLst>
                </a:gridCol>
                <a:gridCol w="2671100">
                  <a:extLst>
                    <a:ext uri="{9D8B030D-6E8A-4147-A177-3AD203B41FA5}">
                      <a16:colId xmlns:a16="http://schemas.microsoft.com/office/drawing/2014/main" val="20001"/>
                    </a:ext>
                  </a:extLst>
                </a:gridCol>
                <a:gridCol w="865975">
                  <a:extLst>
                    <a:ext uri="{9D8B030D-6E8A-4147-A177-3AD203B41FA5}">
                      <a16:colId xmlns:a16="http://schemas.microsoft.com/office/drawing/2014/main" val="20002"/>
                    </a:ext>
                  </a:extLst>
                </a:gridCol>
                <a:gridCol w="2782625">
                  <a:extLst>
                    <a:ext uri="{9D8B030D-6E8A-4147-A177-3AD203B41FA5}">
                      <a16:colId xmlns:a16="http://schemas.microsoft.com/office/drawing/2014/main" val="20003"/>
                    </a:ext>
                  </a:extLst>
                </a:gridCol>
                <a:gridCol w="864100">
                  <a:extLst>
                    <a:ext uri="{9D8B030D-6E8A-4147-A177-3AD203B41FA5}">
                      <a16:colId xmlns:a16="http://schemas.microsoft.com/office/drawing/2014/main" val="20004"/>
                    </a:ext>
                  </a:extLst>
                </a:gridCol>
                <a:gridCol w="2880850">
                  <a:extLst>
                    <a:ext uri="{9D8B030D-6E8A-4147-A177-3AD203B41FA5}">
                      <a16:colId xmlns:a16="http://schemas.microsoft.com/office/drawing/2014/main" val="20005"/>
                    </a:ext>
                  </a:extLst>
                </a:gridCol>
              </a:tblGrid>
              <a:tr h="371300">
                <a:tc>
                  <a:txBody>
                    <a:bodyPr/>
                    <a:lstStyle/>
                    <a:p>
                      <a:pPr marL="0" marR="0" lvl="0" indent="0" algn="ctr"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강점</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ctr"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설명</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ctr"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강점</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ctr"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설명</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ctr"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강점</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ctr"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설명</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769950">
                <a:tc>
                  <a:txBody>
                    <a:bodyPr/>
                    <a:lstStyle/>
                    <a:p>
                      <a:pPr marL="0" marR="0" lvl="0" indent="0" algn="ctr"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책임감</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맡은 일을 끝까지 완수한다. </a:t>
                      </a:r>
                      <a:endParaRPr sz="1050" dirty="0"/>
                    </a:p>
                    <a:p>
                      <a:pPr marL="0" marR="0" lvl="0" indent="0" algn="l"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완수하지 못하거나 실패하더라도 책임을 회피하지 않고, 실수나 과오를 인정한다. </a:t>
                      </a:r>
                      <a:endParaRPr sz="1050" dirty="0"/>
                    </a:p>
                    <a:p>
                      <a:pPr marL="0" marR="0" lvl="0" indent="0" algn="l"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규정과 절차를 준수하고 </a:t>
                      </a:r>
                      <a:r>
                        <a:rPr lang="ko-KR" sz="900" b="0" i="0" u="none" strike="noStrike" cap="none" dirty="0" err="1">
                          <a:solidFill>
                            <a:schemeClr val="dk1"/>
                          </a:solidFill>
                          <a:latin typeface="NanumGothic" panose="020D0604000000000000" pitchFamily="34" charset="-127"/>
                          <a:ea typeface="NanumGothic" panose="020D0604000000000000" pitchFamily="34" charset="-127"/>
                          <a:cs typeface="Arial"/>
                          <a:sym typeface="Arial"/>
                        </a:rPr>
                        <a:t>마감기한을</a:t>
                      </a: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맞추기 위해 최선을 다한다.</a:t>
                      </a:r>
                      <a:endParaRP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도전정신</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스스로 도전적인 목표를 설정하고, 새롭고 혁신적인 일에는 과감히 도전한다.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개선이 필요한 관습적 업무가 있다면 적극적으로 개선을 주장하고 실천한다.</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성과 지향</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목표 달성을 위해 가능한 자원을 최대한 동원한다.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팀이 목표를 달성하도록 동료들을 독려하고 이끈다.</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69950">
                <a:tc>
                  <a:txBody>
                    <a:bodyPr/>
                    <a:lstStyle/>
                    <a:p>
                      <a:pPr marL="0" marR="0" lvl="0" indent="0" algn="ctr"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글로벌</a:t>
                      </a:r>
                      <a:b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마인드</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문화에 따른 차이를 이해하고 이를 성과 창출에 활용한다.</a:t>
                      </a:r>
                      <a:endParaRP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현지 시장 및 문화적 상황 등에 대한 이해가 높고, 다양한 문화의 이슈, 관점을 이해할 수 있다.</a:t>
                      </a:r>
                      <a:endParaRP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능동성</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누가 시키기 전에 주도적으로 목표 달성을 위해 행동한다.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목표 달성을 위해 주어진 역할과 책임 범위를 스스로 확장하고 실행한다. </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팀워크 지향</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팀을 우선적으로 생각하고, 팀 목표 달성 및 시너지 형성을 위해 적극적으로 팀원들과 협업한다.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팀 내부에 갈등을 해결하거나 조정하고, 좋은 분위기가 형성되도록 한다. </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69950">
                <a:tc>
                  <a:txBody>
                    <a:bodyPr/>
                    <a:lstStyle/>
                    <a:p>
                      <a:pPr marL="0" marR="0" lvl="0" indent="0" algn="ctr"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문제해결능력</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문제의 본질과 배경을 신속히 파악한다. </a:t>
                      </a:r>
                      <a:endParaRPr sz="1050" dirty="0"/>
                    </a:p>
                    <a:p>
                      <a:pPr marL="0" marR="0" lvl="0" indent="0" algn="l"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복잡한 상황의 문제도 여러 가지 방법(과거 경험, 방법론, 전략 등)을 활용해 합리적으로 해결한다.</a:t>
                      </a:r>
                      <a:endParaRP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분석력</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복잡한 과제나 자료 등을 분류, 세분화하여 관련성을 파악하고 핵심사항을 도출한다.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문제 해결을 위해 필요한 정보나 자료를 파악해 체계적으로 수집하고 분석한다.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상황이나 정보의 함축적인 의미를 분석하고 파악한다.</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학습능력</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문제 해결을 위해 새로운 지식, 개념, 방식을 주도적으로 학습하고 적용한다.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목표를 위해 지속적으로 시도해보고 적용해보는 과정을 통해 학습한다.</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69950">
                <a:tc>
                  <a:txBody>
                    <a:bodyPr/>
                    <a:lstStyle/>
                    <a:p>
                      <a:pPr marL="0" marR="0" lvl="0" indent="0" algn="ctr"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창의력</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Clr>
                          <a:schemeClr val="dk1"/>
                        </a:buClr>
                        <a:buSzPts val="1100"/>
                        <a:buFont typeface="Arial"/>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기존 지식을 응용하거나, 다른 분야의 개념과의 연결 등을 통해 문제를 해결한다.</a:t>
                      </a:r>
                      <a:endParaRPr sz="1050" dirty="0"/>
                    </a:p>
                    <a:p>
                      <a:pPr marL="0" marR="0" lvl="0" indent="0" algn="l"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아이디어를 실현하기 위한 구체적 계획을 수립하고 적용한다. </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꼼꼼함</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결과물에 영향을 미치는 모든 영역을 철저하게 검토하고 확인한다.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높은 품질을 유지하기 위한 방법이나 프로세스를 고안하고 실행한다.</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의사소통능력</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의도하는 바를 적절한 의사소통 기법을 활용해 효과적으로 상대방에게 전달한다.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원활한 의사소통을 바탕으로 상호 협의를 이끌어내거나, 갈등을 중재한다. </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769950">
                <a:tc>
                  <a:txBody>
                    <a:bodyPr/>
                    <a:lstStyle/>
                    <a:p>
                      <a:pPr marL="0" marR="0" lvl="0" indent="0" algn="ctr"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계획/조직화</a:t>
                      </a:r>
                      <a:endParaRPr sz="105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목표를 달성하기 위한 프로세스 및 필요 요소들을 구체적으로 계획한다. </a:t>
                      </a:r>
                      <a:endParaRPr sz="1050" dirty="0"/>
                    </a:p>
                    <a:p>
                      <a:pPr marL="0" marR="0" lvl="0" indent="0" algn="l" rtl="0">
                        <a:lnSpc>
                          <a:spcPct val="150000"/>
                        </a:lnSpc>
                        <a:spcBef>
                          <a:spcPts val="0"/>
                        </a:spcBef>
                        <a:spcAft>
                          <a:spcPts val="0"/>
                        </a:spcAft>
                        <a:buNone/>
                      </a:pPr>
                      <a:r>
                        <a:rPr lang="ko-K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새로운 일을 추진할 때, 목표달성에 문제가 될 수 있는 사항들을 미리 파악하고 업무가 지연되지 않도록 일정을 계획한다. </a:t>
                      </a:r>
                      <a:endParaRPr sz="900" b="0" i="0" u="none" strike="noStrike" cap="none" dirty="0">
                        <a:solidFill>
                          <a:schemeClr val="dk1"/>
                        </a:solidFill>
                        <a:latin typeface="NanumGothic" panose="020D0604000000000000" pitchFamily="34" charset="-127"/>
                        <a:ea typeface="NanumGothic" panose="020D0604000000000000" pitchFamily="34" charset="-127"/>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근성(열정)</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남들이 꺼리는 업무나 어려운 과제도 주도적으로 나서서 해결하려고 노력한다.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업무 범위에서 벗어난 일도 팀 목표를 위해서는 기꺼이 맡아서 수행한다. </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대인관계</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(소통/친화력)</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50000"/>
                        </a:lnSpc>
                        <a:spcBef>
                          <a:spcPts val="0"/>
                        </a:spcBef>
                        <a:spcAft>
                          <a:spcPts val="0"/>
                        </a:spcAft>
                        <a:buNone/>
                      </a:pP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타인에 대한 이해를 바탕으로 상대방과 쉽게 친밀한 관계를 형성하고 대화를 나눈다.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목표 달성을 위해 원만하게 관계를 형성하고 서로 도움을 주고 받는다. </a:t>
                      </a:r>
                      <a:b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br>
                      <a:r>
                        <a:rPr lang="ko-KR" sz="900" b="0" i="0" u="none" strike="noStrike" cap="none" dirty="0">
                          <a:solidFill>
                            <a:srgbClr val="000000"/>
                          </a:solidFill>
                          <a:latin typeface="NanumGothic" panose="020D0604000000000000" pitchFamily="34" charset="-127"/>
                          <a:ea typeface="NanumGothic" panose="020D0604000000000000" pitchFamily="34" charset="-127"/>
                          <a:cs typeface="Arial"/>
                          <a:sym typeface="Arial"/>
                        </a:rPr>
                        <a:t>- 상대방의 요구 및 관점을 잘 파악하여 효과적으로 반응한다.</a:t>
                      </a:r>
                      <a:endParaRPr sz="1050" dirty="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 name="Google Shape;103;p2">
            <a:extLst>
              <a:ext uri="{FF2B5EF4-FFF2-40B4-BE49-F238E27FC236}">
                <a16:creationId xmlns:a16="http://schemas.microsoft.com/office/drawing/2014/main" id="{EFEBD08F-B8AC-FC4E-09CC-753E8D2D78C8}"/>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참고</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자료</a:t>
            </a:r>
            <a:r>
              <a:rPr lang="en-US" altLang="ko-KR" sz="2800" dirty="0">
                <a:solidFill>
                  <a:srgbClr val="272727"/>
                </a:solidFill>
                <a:latin typeface="NanumGothic" panose="020D0604000000000000" pitchFamily="34" charset="-127"/>
                <a:ea typeface="NanumGothic"/>
              </a:rPr>
              <a:t> - </a:t>
            </a:r>
            <a:r>
              <a:rPr lang="en-US" altLang="ko-KR" sz="2800" dirty="0" err="1">
                <a:solidFill>
                  <a:srgbClr val="272727"/>
                </a:solidFill>
                <a:latin typeface="NanumGothic" panose="020D0604000000000000" pitchFamily="34" charset="-127"/>
                <a:ea typeface="NanumGothic"/>
              </a:rPr>
              <a:t>강점</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정의</a:t>
            </a:r>
            <a:endParaRPr lang="en-US" altLang="ko-KR" sz="2800" u="none" strike="noStrike" cap="none" dirty="0" err="1">
              <a:solidFill>
                <a:srgbClr val="272727"/>
              </a:solidFill>
              <a:latin typeface="NanumGothic" panose="020D0604000000000000" pitchFamily="34" charset="-127"/>
              <a:ea typeface="Nanum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sz="1050"/>
              <a:t>14</a:t>
            </a:fld>
            <a:endParaRPr sz="1050" dirty="0"/>
          </a:p>
        </p:txBody>
      </p:sp>
      <p:sp>
        <p:nvSpPr>
          <p:cNvPr id="293" name="Google Shape;293;p15"/>
          <p:cNvSpPr/>
          <p:nvPr/>
        </p:nvSpPr>
        <p:spPr>
          <a:xfrm>
            <a:off x="2855640" y="3314700"/>
            <a:ext cx="6480720" cy="1952625"/>
          </a:xfrm>
          <a:prstGeom prst="rect">
            <a:avLst/>
          </a:prstGeom>
          <a:solidFill>
            <a:schemeClr val="lt1"/>
          </a:solidFill>
          <a:ln w="38100" cap="flat" cmpd="sng">
            <a:solidFill>
              <a:srgbClr val="2A7D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294" name="Google Shape;294;p15"/>
          <p:cNvSpPr txBox="1"/>
          <p:nvPr/>
        </p:nvSpPr>
        <p:spPr>
          <a:xfrm>
            <a:off x="3199050" y="3599089"/>
            <a:ext cx="5832500" cy="1369606"/>
          </a:xfrm>
          <a:prstGeom prst="rect">
            <a:avLst/>
          </a:prstGeom>
          <a:noFill/>
          <a:ln>
            <a:noFill/>
          </a:ln>
        </p:spPr>
        <p:txBody>
          <a:bodyPr spcFirstLastPara="1" wrap="square" lIns="0" tIns="0" rIns="0" bIns="0" anchor="t" anchorCtr="0">
            <a:spAutoFit/>
          </a:bodyPr>
          <a:lstStyle/>
          <a:p>
            <a:pPr marL="134923" marR="0" lvl="1" indent="-142875" algn="l" rtl="0">
              <a:lnSpc>
                <a:spcPct val="150000"/>
              </a:lnSpc>
              <a:spcBef>
                <a:spcPts val="0"/>
              </a:spcBef>
              <a:spcAft>
                <a:spcPts val="0"/>
              </a:spcAft>
              <a:buClr>
                <a:srgbClr val="002960"/>
              </a:buClr>
              <a:buSzPts val="2250"/>
              <a:buFont typeface="Arial"/>
              <a:buChar char="▪"/>
            </a:pPr>
            <a:r>
              <a:rPr lang="ko-KR" u="none" strike="noStrike" cap="none" dirty="0" err="1">
                <a:solidFill>
                  <a:srgbClr val="272727"/>
                </a:solidFill>
                <a:latin typeface="NanumGothic" panose="020D0604000000000000" pitchFamily="34" charset="-127"/>
                <a:ea typeface="NanumGothic" panose="020D0604000000000000" pitchFamily="34" charset="-127"/>
                <a:sym typeface="Arial"/>
              </a:rPr>
              <a:t>수행시기</a:t>
            </a:r>
            <a:r>
              <a:rPr lang="ko-KR" u="none" strike="noStrike" cap="none" dirty="0">
                <a:solidFill>
                  <a:srgbClr val="272727"/>
                </a:solidFill>
                <a:latin typeface="NanumGothic" panose="020D0604000000000000" pitchFamily="34" charset="-127"/>
                <a:ea typeface="NanumGothic" panose="020D0604000000000000" pitchFamily="34" charset="-127"/>
                <a:sym typeface="Arial"/>
              </a:rPr>
              <a:t>: 세 번째 과제 제출 이후</a:t>
            </a:r>
            <a:endParaRPr u="none" strike="noStrike" cap="none" dirty="0">
              <a:solidFill>
                <a:srgbClr val="272727"/>
              </a:solidFill>
              <a:latin typeface="NanumGothic" panose="020D0604000000000000" pitchFamily="34" charset="-127"/>
              <a:ea typeface="NanumGothic" panose="020D0604000000000000" pitchFamily="34" charset="-127"/>
              <a:sym typeface="Arial"/>
            </a:endParaRPr>
          </a:p>
          <a:p>
            <a:pPr marL="134923" marR="0" lvl="1" indent="-142875" algn="l" rtl="0">
              <a:lnSpc>
                <a:spcPct val="150000"/>
              </a:lnSpc>
              <a:spcBef>
                <a:spcPts val="600"/>
              </a:spcBef>
              <a:spcAft>
                <a:spcPts val="0"/>
              </a:spcAft>
              <a:buClr>
                <a:srgbClr val="002960"/>
              </a:buClr>
              <a:buSzPts val="2250"/>
              <a:buFont typeface="Arial"/>
              <a:buChar char="▪"/>
            </a:pPr>
            <a:r>
              <a:rPr lang="ko-KR" u="none" strike="noStrike" cap="none" dirty="0" err="1">
                <a:solidFill>
                  <a:srgbClr val="272727"/>
                </a:solidFill>
                <a:latin typeface="NanumGothic" panose="020D0604000000000000" pitchFamily="34" charset="-127"/>
                <a:ea typeface="NanumGothic" panose="020D0604000000000000" pitchFamily="34" charset="-127"/>
                <a:sym typeface="Arial"/>
              </a:rPr>
              <a:t>수행목표</a:t>
            </a:r>
            <a:r>
              <a:rPr lang="ko-KR" u="none" strike="noStrike" cap="none" dirty="0">
                <a:solidFill>
                  <a:srgbClr val="272727"/>
                </a:solidFill>
                <a:latin typeface="NanumGothic" panose="020D0604000000000000" pitchFamily="34" charset="-127"/>
                <a:ea typeface="NanumGothic" panose="020D0604000000000000" pitchFamily="34" charset="-127"/>
                <a:sym typeface="Arial"/>
              </a:rPr>
              <a:t>: 지난 주에 발견한 나의 강점과 강점의 정의를 바탕으로 그 강점을 발휘해본 지금까지의 경험들을 정리해보세요. 정리한 내용을 요약하면 이력서, 구체화하면 자기소개서 내용으로 활용할 수 있습니다.</a:t>
            </a:r>
            <a:endParaRPr sz="1100" dirty="0">
              <a:latin typeface="NanumGothic" panose="020D0604000000000000" pitchFamily="34" charset="-127"/>
              <a:ea typeface="NanumGothic" panose="020D0604000000000000" pitchFamily="34" charset="-127"/>
            </a:endParaRPr>
          </a:p>
        </p:txBody>
      </p:sp>
      <p:sp>
        <p:nvSpPr>
          <p:cNvPr id="295" name="Google Shape;295;p15"/>
          <p:cNvSpPr txBox="1"/>
          <p:nvPr/>
        </p:nvSpPr>
        <p:spPr>
          <a:xfrm>
            <a:off x="2855640" y="1702124"/>
            <a:ext cx="6480720" cy="938719"/>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2800" u="none" strike="noStrike" cap="none" dirty="0">
                <a:solidFill>
                  <a:srgbClr val="262626"/>
                </a:solidFill>
                <a:latin typeface="NanumGothic" panose="020D0604000000000000" pitchFamily="34" charset="-127"/>
                <a:ea typeface="NanumGothic" panose="020D0604000000000000" pitchFamily="34" charset="-127"/>
                <a:sym typeface="Arial"/>
              </a:rPr>
              <a:t>&lt;WEEK 4&gt;</a:t>
            </a:r>
            <a:endParaRPr sz="1100" dirty="0">
              <a:latin typeface="NanumGothic" panose="020D0604000000000000" pitchFamily="34" charset="-127"/>
              <a:ea typeface="NanumGothic" panose="020D0604000000000000" pitchFamily="34" charset="-127"/>
            </a:endParaRPr>
          </a:p>
          <a:p>
            <a:pPr marL="1587" marR="0" lvl="1" indent="0" algn="ctr" rtl="0">
              <a:spcBef>
                <a:spcPts val="600"/>
              </a:spcBef>
              <a:spcAft>
                <a:spcPts val="0"/>
              </a:spcAft>
              <a:buClr>
                <a:srgbClr val="002960"/>
              </a:buClr>
              <a:buSzPts val="4500"/>
              <a:buFont typeface="Arial"/>
              <a:buNone/>
            </a:pPr>
            <a:r>
              <a:rPr lang="ko-KR" sz="2800" u="none" strike="noStrike" cap="none" dirty="0">
                <a:solidFill>
                  <a:srgbClr val="262626"/>
                </a:solidFill>
                <a:latin typeface="NanumGothic" panose="020D0604000000000000" pitchFamily="34" charset="-127"/>
                <a:ea typeface="NanumGothic" panose="020D0604000000000000" pitchFamily="34" charset="-127"/>
                <a:sym typeface="Arial"/>
              </a:rPr>
              <a:t>강점 관련 경험 에피소드 정리하기</a:t>
            </a:r>
            <a:endParaRPr sz="1100" dirty="0">
              <a:latin typeface="NanumGothic" panose="020D0604000000000000" pitchFamily="34" charset="-127"/>
              <a:ea typeface="NanumGothic" panose="020D0604000000000000" pitchFamily="34" charset="-12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15</a:t>
            </a:fld>
            <a:endParaRPr dirty="0"/>
          </a:p>
        </p:txBody>
      </p:sp>
      <p:graphicFrame>
        <p:nvGraphicFramePr>
          <p:cNvPr id="303" name="Google Shape;303;p16"/>
          <p:cNvGraphicFramePr/>
          <p:nvPr>
            <p:extLst>
              <p:ext uri="{D42A27DB-BD31-4B8C-83A1-F6EECF244321}">
                <p14:modId xmlns:p14="http://schemas.microsoft.com/office/powerpoint/2010/main" val="318191460"/>
              </p:ext>
            </p:extLst>
          </p:nvPr>
        </p:nvGraphicFramePr>
        <p:xfrm>
          <a:off x="695400" y="1047014"/>
          <a:ext cx="10945725" cy="5203700"/>
        </p:xfrm>
        <a:graphic>
          <a:graphicData uri="http://schemas.openxmlformats.org/drawingml/2006/table">
            <a:tbl>
              <a:tblPr firstRow="1" bandRow="1">
                <a:noFill/>
                <a:tableStyleId>{EE835FC8-46E7-45B1-BCCF-504645C0182E}</a:tableStyleId>
              </a:tblPr>
              <a:tblGrid>
                <a:gridCol w="2448275">
                  <a:extLst>
                    <a:ext uri="{9D8B030D-6E8A-4147-A177-3AD203B41FA5}">
                      <a16:colId xmlns:a16="http://schemas.microsoft.com/office/drawing/2014/main" val="20000"/>
                    </a:ext>
                  </a:extLst>
                </a:gridCol>
                <a:gridCol w="1872200">
                  <a:extLst>
                    <a:ext uri="{9D8B030D-6E8A-4147-A177-3AD203B41FA5}">
                      <a16:colId xmlns:a16="http://schemas.microsoft.com/office/drawing/2014/main" val="20001"/>
                    </a:ext>
                  </a:extLst>
                </a:gridCol>
                <a:gridCol w="6625250">
                  <a:extLst>
                    <a:ext uri="{9D8B030D-6E8A-4147-A177-3AD203B41FA5}">
                      <a16:colId xmlns:a16="http://schemas.microsoft.com/office/drawing/2014/main" val="20002"/>
                    </a:ext>
                  </a:extLst>
                </a:gridCol>
              </a:tblGrid>
              <a:tr h="739200">
                <a:tc>
                  <a:txBody>
                    <a:bodyPr/>
                    <a:lstStyle/>
                    <a:p>
                      <a:pPr marL="0" marR="0" lvl="0" indent="0" algn="l" rtl="0">
                        <a:lnSpc>
                          <a:spcPct val="150000"/>
                        </a:lnSpc>
                        <a:spcBef>
                          <a:spcPts val="0"/>
                        </a:spcBef>
                        <a:spcAft>
                          <a:spcPts val="0"/>
                        </a:spcAft>
                        <a:buNone/>
                      </a:pPr>
                      <a:r>
                        <a:rPr lang="ko-KR" sz="1400" b="0" i="0" u="none" strike="noStrike" cap="none" dirty="0" err="1">
                          <a:latin typeface="NanumGothic" panose="020D0604000000000000" pitchFamily="34" charset="-127"/>
                          <a:ea typeface="NanumGothic" panose="020D0604000000000000" pitchFamily="34" charset="-127"/>
                          <a:cs typeface="Arial"/>
                          <a:sym typeface="Arial"/>
                        </a:rPr>
                        <a:t>Thinking</a:t>
                      </a:r>
                      <a:r>
                        <a:rPr lang="ko-KR" sz="1400" b="0" i="0" u="none" strike="noStrike" cap="none" dirty="0">
                          <a:latin typeface="NanumGothic" panose="020D0604000000000000" pitchFamily="34" charset="-127"/>
                          <a:ea typeface="NanumGothic" panose="020D0604000000000000" pitchFamily="34" charset="-127"/>
                          <a:cs typeface="Arial"/>
                          <a:sym typeface="Arial"/>
                        </a:rPr>
                        <a:t> 주제</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언제</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에피소드 상세 작성 (상황) – (행동) – (결과)</a:t>
                      </a: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지난 주에 작성한 나의 강점/ 강점의 정의에 맞도록 행동한 에피소드가 있나요?</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 가능한 많이, 구체적으로 작성해보세요. </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100" b="0" i="0" u="none" strike="noStrike" cap="none" dirty="0">
                          <a:solidFill>
                            <a:srgbClr val="BFBFBF"/>
                          </a:solidFill>
                          <a:latin typeface="NanumGothic" panose="020D0604000000000000" pitchFamily="34" charset="-127"/>
                          <a:ea typeface="NanumGothic" panose="020D0604000000000000" pitchFamily="34" charset="-127"/>
                          <a:cs typeface="Arial"/>
                          <a:sym typeface="Arial"/>
                        </a:rPr>
                        <a:t>양식이 필요하면 이 시트를 복사해서 작성하세요.</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(상황)</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(행동)</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(결과)</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04" name="Google Shape;304;p16"/>
          <p:cNvSpPr txBox="1"/>
          <p:nvPr/>
        </p:nvSpPr>
        <p:spPr>
          <a:xfrm>
            <a:off x="5758409" y="1866498"/>
            <a:ext cx="5522365" cy="276999"/>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altLang="en-US" sz="1200" dirty="0">
                <a:solidFill>
                  <a:schemeClr val="dk1"/>
                </a:solidFill>
                <a:ea typeface="NanumGothic" panose="020D0604000000000000" pitchFamily="34" charset="-127"/>
              </a:rPr>
              <a:t>여기에 작성하세요</a:t>
            </a:r>
            <a:endParaRPr sz="1100" dirty="0">
              <a:latin typeface="NanumGothic" panose="020D0604000000000000" pitchFamily="34" charset="-127"/>
              <a:ea typeface="NanumGothic" panose="020D0604000000000000" pitchFamily="34" charset="-127"/>
            </a:endParaRPr>
          </a:p>
        </p:txBody>
      </p:sp>
      <p:sp>
        <p:nvSpPr>
          <p:cNvPr id="305" name="Google Shape;305;p16"/>
          <p:cNvSpPr txBox="1"/>
          <p:nvPr/>
        </p:nvSpPr>
        <p:spPr>
          <a:xfrm>
            <a:off x="3275269" y="1866498"/>
            <a:ext cx="1596596" cy="615553"/>
          </a:xfrm>
          <a:prstGeom prst="rect">
            <a:avLst/>
          </a:prstGeom>
          <a:noFill/>
          <a:ln>
            <a:noFill/>
          </a:ln>
        </p:spPr>
        <p:txBody>
          <a:bodyPr spcFirstLastPara="1" wrap="square" lIns="0" tIns="0" rIns="0" bIns="0" anchor="t" anchorCtr="0">
            <a:spAutoFit/>
          </a:bodyPr>
          <a:lstStyle/>
          <a:p>
            <a:pPr marL="287337" lvl="1" indent="-285750">
              <a:buClr>
                <a:srgbClr val="002960"/>
              </a:buClr>
              <a:buSzPts val="2000"/>
              <a:buFont typeface="Wingdings" panose="05000000000000000000" pitchFamily="2" charset="2"/>
              <a:buChar char="§"/>
            </a:pPr>
            <a:r>
              <a:rPr lang="ko-KR" altLang="en-US" sz="1200" dirty="0">
                <a:solidFill>
                  <a:schemeClr val="dk1"/>
                </a:solidFill>
                <a:ea typeface="NanumGothic" panose="020D0604000000000000" pitchFamily="34" charset="-127"/>
              </a:rPr>
              <a:t>여기에 작성하세요</a:t>
            </a:r>
            <a:r>
              <a:rPr lang="en-US" altLang="ko-KR" sz="1200" dirty="0">
                <a:solidFill>
                  <a:schemeClr val="dk1"/>
                </a:solidFill>
                <a:ea typeface="NanumGothic" panose="020D0604000000000000" pitchFamily="34" charset="-127"/>
              </a:rPr>
              <a:t>.</a:t>
            </a:r>
          </a:p>
          <a:p>
            <a:pPr marL="1587" lvl="1">
              <a:buClr>
                <a:srgbClr val="002960"/>
              </a:buClr>
              <a:buSzPts val="2000"/>
            </a:pPr>
            <a:endParaRPr lang="ko-KR" altLang="en-US" sz="1200" dirty="0">
              <a:solidFill>
                <a:schemeClr val="dk1"/>
              </a:solidFill>
              <a:ea typeface="NanumGothic" panose="020D0604000000000000" pitchFamily="34" charset="-127"/>
            </a:endParaRPr>
          </a:p>
          <a:p>
            <a:pPr marL="1587" marR="0" lvl="1" algn="l" rtl="0">
              <a:spcBef>
                <a:spcPts val="0"/>
              </a:spcBef>
              <a:spcAft>
                <a:spcPts val="0"/>
              </a:spcAft>
              <a:buClr>
                <a:srgbClr val="002960"/>
              </a:buClr>
              <a:buSzPts val="2000"/>
            </a:pPr>
            <a:endParaRPr sz="1600" u="none" strike="noStrike" cap="none" dirty="0">
              <a:solidFill>
                <a:srgbClr val="A5A5A5"/>
              </a:solidFill>
              <a:latin typeface="NanumGothic" panose="020D0604000000000000" pitchFamily="34" charset="-127"/>
              <a:ea typeface="NanumGothic" panose="020D0604000000000000" pitchFamily="34" charset="-127"/>
              <a:sym typeface="Arial"/>
            </a:endParaRPr>
          </a:p>
        </p:txBody>
      </p:sp>
      <p:sp>
        <p:nvSpPr>
          <p:cNvPr id="306" name="Google Shape;306;p16"/>
          <p:cNvSpPr txBox="1"/>
          <p:nvPr/>
        </p:nvSpPr>
        <p:spPr>
          <a:xfrm>
            <a:off x="5758409" y="3460406"/>
            <a:ext cx="5522365" cy="276999"/>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altLang="en-US" sz="1200" dirty="0">
                <a:solidFill>
                  <a:schemeClr val="dk1"/>
                </a:solidFill>
                <a:ea typeface="NanumGothic" panose="020D0604000000000000" pitchFamily="34" charset="-127"/>
              </a:rPr>
              <a:t>여기에 작성하세요</a:t>
            </a:r>
            <a:endParaRPr sz="1100" dirty="0">
              <a:latin typeface="NanumGothic" panose="020D0604000000000000" pitchFamily="34" charset="-127"/>
              <a:ea typeface="NanumGothic" panose="020D0604000000000000" pitchFamily="34" charset="-127"/>
            </a:endParaRPr>
          </a:p>
        </p:txBody>
      </p:sp>
      <p:sp>
        <p:nvSpPr>
          <p:cNvPr id="307" name="Google Shape;307;p16"/>
          <p:cNvSpPr txBox="1"/>
          <p:nvPr/>
        </p:nvSpPr>
        <p:spPr>
          <a:xfrm>
            <a:off x="5758420" y="4855552"/>
            <a:ext cx="5522365" cy="276999"/>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altLang="en-US" sz="1200" dirty="0">
                <a:solidFill>
                  <a:schemeClr val="dk1"/>
                </a:solidFill>
                <a:ea typeface="NanumGothic" panose="020D0604000000000000" pitchFamily="34" charset="-127"/>
              </a:rPr>
              <a:t>여기에 작성하세요</a:t>
            </a:r>
            <a:endParaRPr sz="1100" dirty="0">
              <a:latin typeface="NanumGothic" panose="020D0604000000000000" pitchFamily="34" charset="-127"/>
              <a:ea typeface="NanumGothic" panose="020D0604000000000000" pitchFamily="34" charset="-127"/>
            </a:endParaRPr>
          </a:p>
        </p:txBody>
      </p:sp>
      <p:sp>
        <p:nvSpPr>
          <p:cNvPr id="3" name="Google Shape;103;p2">
            <a:extLst>
              <a:ext uri="{FF2B5EF4-FFF2-40B4-BE49-F238E27FC236}">
                <a16:creationId xmlns:a16="http://schemas.microsoft.com/office/drawing/2014/main" id="{5B0ECBB8-0F24-D6A3-299F-5EFF5B5F533C}"/>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16</a:t>
            </a:fld>
            <a:endParaRPr dirty="0"/>
          </a:p>
        </p:txBody>
      </p:sp>
      <p:graphicFrame>
        <p:nvGraphicFramePr>
          <p:cNvPr id="303" name="Google Shape;303;p16"/>
          <p:cNvGraphicFramePr/>
          <p:nvPr/>
        </p:nvGraphicFramePr>
        <p:xfrm>
          <a:off x="695400" y="1047014"/>
          <a:ext cx="10945725" cy="5203700"/>
        </p:xfrm>
        <a:graphic>
          <a:graphicData uri="http://schemas.openxmlformats.org/drawingml/2006/table">
            <a:tbl>
              <a:tblPr firstRow="1" bandRow="1">
                <a:noFill/>
                <a:tableStyleId>{EE835FC8-46E7-45B1-BCCF-504645C0182E}</a:tableStyleId>
              </a:tblPr>
              <a:tblGrid>
                <a:gridCol w="2448275">
                  <a:extLst>
                    <a:ext uri="{9D8B030D-6E8A-4147-A177-3AD203B41FA5}">
                      <a16:colId xmlns:a16="http://schemas.microsoft.com/office/drawing/2014/main" val="20000"/>
                    </a:ext>
                  </a:extLst>
                </a:gridCol>
                <a:gridCol w="1872200">
                  <a:extLst>
                    <a:ext uri="{9D8B030D-6E8A-4147-A177-3AD203B41FA5}">
                      <a16:colId xmlns:a16="http://schemas.microsoft.com/office/drawing/2014/main" val="20001"/>
                    </a:ext>
                  </a:extLst>
                </a:gridCol>
                <a:gridCol w="6625250">
                  <a:extLst>
                    <a:ext uri="{9D8B030D-6E8A-4147-A177-3AD203B41FA5}">
                      <a16:colId xmlns:a16="http://schemas.microsoft.com/office/drawing/2014/main" val="20002"/>
                    </a:ext>
                  </a:extLst>
                </a:gridCol>
              </a:tblGrid>
              <a:tr h="739200">
                <a:tc>
                  <a:txBody>
                    <a:bodyPr/>
                    <a:lstStyle/>
                    <a:p>
                      <a:pPr marL="0" marR="0" lvl="0" indent="0" algn="l" rtl="0">
                        <a:lnSpc>
                          <a:spcPct val="150000"/>
                        </a:lnSpc>
                        <a:spcBef>
                          <a:spcPts val="0"/>
                        </a:spcBef>
                        <a:spcAft>
                          <a:spcPts val="0"/>
                        </a:spcAft>
                        <a:buNone/>
                      </a:pPr>
                      <a:r>
                        <a:rPr lang="ko-KR" sz="1400" b="0" i="0" u="none" strike="noStrike" cap="none" dirty="0" err="1">
                          <a:latin typeface="NanumGothic" panose="020D0604000000000000" pitchFamily="34" charset="-127"/>
                          <a:ea typeface="NanumGothic" panose="020D0604000000000000" pitchFamily="34" charset="-127"/>
                          <a:cs typeface="Arial"/>
                          <a:sym typeface="Arial"/>
                        </a:rPr>
                        <a:t>Thinking</a:t>
                      </a:r>
                      <a:r>
                        <a:rPr lang="ko-KR" sz="1400" b="0" i="0" u="none" strike="noStrike" cap="none" dirty="0">
                          <a:latin typeface="NanumGothic" panose="020D0604000000000000" pitchFamily="34" charset="-127"/>
                          <a:ea typeface="NanumGothic" panose="020D0604000000000000" pitchFamily="34" charset="-127"/>
                          <a:cs typeface="Arial"/>
                          <a:sym typeface="Arial"/>
                        </a:rPr>
                        <a:t> 주제</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언제</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에피소드 상세 작성 (상황) – (행동) – (결과)</a:t>
                      </a: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지난 주에 작성한 나의 강점/ 강점의 정의에 맞도록 행동한 에피소드가 있나요?</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 가능한 많이, 구체적으로 작성해보세요. </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100" b="0" i="0" u="none" strike="noStrike" cap="none" dirty="0">
                          <a:solidFill>
                            <a:srgbClr val="BFBFBF"/>
                          </a:solidFill>
                          <a:latin typeface="NanumGothic" panose="020D0604000000000000" pitchFamily="34" charset="-127"/>
                          <a:ea typeface="NanumGothic" panose="020D0604000000000000" pitchFamily="34" charset="-127"/>
                          <a:cs typeface="Arial"/>
                          <a:sym typeface="Arial"/>
                        </a:rPr>
                        <a:t>양식이 필요하면 이 시트를 복사해서 작성하세요.</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(상황)</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(행동)</a:t>
                      </a:r>
                      <a:endParaRPr sz="1100" dirty="0"/>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(결과)</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04" name="Google Shape;304;p16"/>
          <p:cNvSpPr txBox="1"/>
          <p:nvPr/>
        </p:nvSpPr>
        <p:spPr>
          <a:xfrm>
            <a:off x="5758409" y="1866498"/>
            <a:ext cx="5522365" cy="1107996"/>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sz="1200" u="none" strike="noStrike" cap="none" dirty="0">
                <a:solidFill>
                  <a:srgbClr val="A5A5A5"/>
                </a:solidFill>
                <a:latin typeface="NanumGothic" panose="020D0604000000000000" pitchFamily="34" charset="-127"/>
                <a:ea typeface="NanumGothic" panose="020D0604000000000000" pitchFamily="34" charset="-127"/>
                <a:sym typeface="Arial"/>
              </a:rPr>
              <a:t>예시) 동아리 연말 </a:t>
            </a:r>
            <a:r>
              <a:rPr lang="ko-KR" sz="1200" u="none" strike="noStrike" cap="none" dirty="0" err="1">
                <a:solidFill>
                  <a:srgbClr val="A5A5A5"/>
                </a:solidFill>
                <a:latin typeface="NanumGothic" panose="020D0604000000000000" pitchFamily="34" charset="-127"/>
                <a:ea typeface="NanumGothic" panose="020D0604000000000000" pitchFamily="34" charset="-127"/>
                <a:sym typeface="Arial"/>
              </a:rPr>
              <a:t>나눔행사를</a:t>
            </a:r>
            <a:r>
              <a:rPr lang="ko-KR" sz="1200" u="none" strike="noStrike" cap="none" dirty="0">
                <a:solidFill>
                  <a:srgbClr val="A5A5A5"/>
                </a:solidFill>
                <a:latin typeface="NanumGothic" panose="020D0604000000000000" pitchFamily="34" charset="-127"/>
                <a:ea typeface="NanumGothic" panose="020D0604000000000000" pitchFamily="34" charset="-127"/>
                <a:sym typeface="Arial"/>
              </a:rPr>
              <a:t> 할 때 연말 행사 진행을 위한 예산이 부족한 부분을 매년 해왔던 것처럼 학교 주변 가게의 홍보를 대행해 주는 대가로 후원을 얻어 부족한 예산을 충당하려고 하였으나 그런데 과거 홍보 실적에 대해서 점주들이 신뢰하지 않아 후원을 받기 어려운 상황이었다.</a:t>
            </a:r>
            <a:endParaRPr sz="1100" dirty="0">
              <a:latin typeface="NanumGothic" panose="020D0604000000000000" pitchFamily="34" charset="-127"/>
              <a:ea typeface="NanumGothic" panose="020D0604000000000000" pitchFamily="34" charset="-127"/>
            </a:endParaRPr>
          </a:p>
        </p:txBody>
      </p:sp>
      <p:sp>
        <p:nvSpPr>
          <p:cNvPr id="305" name="Google Shape;305;p16"/>
          <p:cNvSpPr txBox="1"/>
          <p:nvPr/>
        </p:nvSpPr>
        <p:spPr>
          <a:xfrm>
            <a:off x="3275269" y="1866498"/>
            <a:ext cx="1596596"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endParaRPr sz="1600" u="none" strike="noStrike" cap="none" dirty="0">
              <a:solidFill>
                <a:srgbClr val="A5A5A5"/>
              </a:solidFill>
              <a:latin typeface="NanumGothic" panose="020D0604000000000000" pitchFamily="34" charset="-127"/>
              <a:ea typeface="NanumGothic" panose="020D0604000000000000" pitchFamily="34" charset="-127"/>
              <a:sym typeface="Arial"/>
            </a:endParaRPr>
          </a:p>
        </p:txBody>
      </p:sp>
      <p:sp>
        <p:nvSpPr>
          <p:cNvPr id="306" name="Google Shape;306;p16"/>
          <p:cNvSpPr txBox="1"/>
          <p:nvPr/>
        </p:nvSpPr>
        <p:spPr>
          <a:xfrm>
            <a:off x="5758409" y="3460406"/>
            <a:ext cx="5522365" cy="1107996"/>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sz="1200" u="none" strike="noStrike" cap="none" dirty="0">
                <a:solidFill>
                  <a:srgbClr val="A5A5A5"/>
                </a:solidFill>
                <a:latin typeface="NanumGothic" panose="020D0604000000000000" pitchFamily="34" charset="-127"/>
                <a:ea typeface="NanumGothic" panose="020D0604000000000000" pitchFamily="34" charset="-127"/>
                <a:sym typeface="Arial"/>
              </a:rPr>
              <a:t>예시) 정량적으로 홍보 성과를 검증하기 어려워 학과 학생들의 설문과 인터뷰를 통해 정성적 홍보효과와 실질적으로 긍정적 영향이 있다는 내용을 정리한 후 47개 </a:t>
            </a:r>
            <a:r>
              <a:rPr lang="ko-KR" sz="1200" u="none" strike="noStrike" cap="none" dirty="0" err="1">
                <a:solidFill>
                  <a:srgbClr val="A5A5A5"/>
                </a:solidFill>
                <a:latin typeface="NanumGothic" panose="020D0604000000000000" pitchFamily="34" charset="-127"/>
                <a:ea typeface="NanumGothic" panose="020D0604000000000000" pitchFamily="34" charset="-127"/>
                <a:sym typeface="Arial"/>
              </a:rPr>
              <a:t>사장님들을</a:t>
            </a:r>
            <a:r>
              <a:rPr lang="ko-KR" sz="1200" u="none" strike="noStrike" cap="none" dirty="0">
                <a:solidFill>
                  <a:srgbClr val="A5A5A5"/>
                </a:solidFill>
                <a:latin typeface="NanumGothic" panose="020D0604000000000000" pitchFamily="34" charset="-127"/>
                <a:ea typeface="NanumGothic" panose="020D0604000000000000" pitchFamily="34" charset="-127"/>
                <a:sym typeface="Arial"/>
              </a:rPr>
              <a:t> 만나고 추가적으로 </a:t>
            </a:r>
            <a:r>
              <a:rPr lang="ko-KR" sz="1200" u="none" strike="noStrike" cap="none" dirty="0" err="1">
                <a:solidFill>
                  <a:srgbClr val="A5A5A5"/>
                </a:solidFill>
                <a:latin typeface="NanumGothic" panose="020D0604000000000000" pitchFamily="34" charset="-127"/>
                <a:ea typeface="NanumGothic" panose="020D0604000000000000" pitchFamily="34" charset="-127"/>
                <a:sym typeface="Arial"/>
              </a:rPr>
              <a:t>단톡방이나</a:t>
            </a:r>
            <a:r>
              <a:rPr lang="ko-KR" sz="1200" u="none" strike="noStrike" cap="none" dirty="0">
                <a:solidFill>
                  <a:srgbClr val="A5A5A5"/>
                </a:solidFill>
                <a:latin typeface="NanumGothic" panose="020D0604000000000000" pitchFamily="34" charset="-127"/>
                <a:ea typeface="NanumGothic" panose="020D0604000000000000" pitchFamily="34" charset="-127"/>
                <a:sym typeface="Arial"/>
              </a:rPr>
              <a:t> 페이스북 등을 통해서 홍보활동을 제안했다.</a:t>
            </a:r>
            <a:endParaRPr sz="1100" dirty="0">
              <a:latin typeface="NanumGothic" panose="020D0604000000000000" pitchFamily="34" charset="-127"/>
              <a:ea typeface="NanumGothic" panose="020D0604000000000000" pitchFamily="34" charset="-127"/>
            </a:endParaRPr>
          </a:p>
        </p:txBody>
      </p:sp>
      <p:sp>
        <p:nvSpPr>
          <p:cNvPr id="307" name="Google Shape;307;p16"/>
          <p:cNvSpPr txBox="1"/>
          <p:nvPr/>
        </p:nvSpPr>
        <p:spPr>
          <a:xfrm>
            <a:off x="5758420" y="4855552"/>
            <a:ext cx="5522365" cy="553998"/>
          </a:xfrm>
          <a:prstGeom prst="rect">
            <a:avLst/>
          </a:prstGeom>
          <a:noFill/>
          <a:ln>
            <a:noFill/>
          </a:ln>
        </p:spPr>
        <p:txBody>
          <a:bodyPr spcFirstLastPara="1" wrap="square" lIns="0" tIns="0" rIns="0" bIns="0" anchor="t" anchorCtr="0">
            <a:spAutoFit/>
          </a:bodyPr>
          <a:lstStyle/>
          <a:p>
            <a:pPr marL="134923" marR="0" lvl="1" indent="-133336" algn="l" rtl="0">
              <a:lnSpc>
                <a:spcPct val="150000"/>
              </a:lnSpc>
              <a:spcBef>
                <a:spcPts val="0"/>
              </a:spcBef>
              <a:spcAft>
                <a:spcPts val="0"/>
              </a:spcAft>
              <a:buClr>
                <a:srgbClr val="002960"/>
              </a:buClr>
              <a:buSzPts val="2000"/>
              <a:buFont typeface="Arial"/>
              <a:buChar char="▪"/>
            </a:pPr>
            <a:r>
              <a:rPr lang="ko-KR" sz="1200" u="none" strike="noStrike" cap="none" dirty="0">
                <a:solidFill>
                  <a:srgbClr val="A5A5A5"/>
                </a:solidFill>
                <a:latin typeface="NanumGothic" panose="020D0604000000000000" pitchFamily="34" charset="-127"/>
                <a:ea typeface="NanumGothic" panose="020D0604000000000000" pitchFamily="34" charset="-127"/>
                <a:sym typeface="Arial"/>
              </a:rPr>
              <a:t>예시) 4개의 매장으로부터 총 27만원의 후원을 이끌어 내고 성공적으로 행사를 마무리 하였다.</a:t>
            </a:r>
            <a:endParaRPr sz="1100" dirty="0">
              <a:latin typeface="NanumGothic" panose="020D0604000000000000" pitchFamily="34" charset="-127"/>
              <a:ea typeface="NanumGothic" panose="020D0604000000000000" pitchFamily="34" charset="-127"/>
            </a:endParaRPr>
          </a:p>
        </p:txBody>
      </p:sp>
      <p:sp>
        <p:nvSpPr>
          <p:cNvPr id="10" name="Google Shape;305;p16">
            <a:extLst>
              <a:ext uri="{FF2B5EF4-FFF2-40B4-BE49-F238E27FC236}">
                <a16:creationId xmlns:a16="http://schemas.microsoft.com/office/drawing/2014/main" id="{874DAE63-9366-4213-BD20-D79AFDC94C86}"/>
              </a:ext>
            </a:extLst>
          </p:cNvPr>
          <p:cNvSpPr txBox="1"/>
          <p:nvPr/>
        </p:nvSpPr>
        <p:spPr>
          <a:xfrm>
            <a:off x="3275269" y="1866498"/>
            <a:ext cx="1596596" cy="369332"/>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200" u="none" strike="noStrike" cap="none" dirty="0">
                <a:solidFill>
                  <a:srgbClr val="A5A5A5"/>
                </a:solidFill>
                <a:latin typeface="NanumGothic" panose="020D0604000000000000" pitchFamily="34" charset="-127"/>
                <a:ea typeface="NanumGothic" panose="020D0604000000000000" pitchFamily="34" charset="-127"/>
                <a:sym typeface="Arial"/>
              </a:rPr>
              <a:t>예시) </a:t>
            </a:r>
            <a:r>
              <a:rPr lang="ko-KR" sz="1200" u="none" strike="noStrike" cap="none" dirty="0" err="1">
                <a:solidFill>
                  <a:srgbClr val="A5A5A5"/>
                </a:solidFill>
                <a:latin typeface="NanumGothic" panose="020D0604000000000000" pitchFamily="34" charset="-127"/>
                <a:ea typeface="NanumGothic" panose="020D0604000000000000" pitchFamily="34" charset="-127"/>
                <a:sym typeface="Arial"/>
              </a:rPr>
              <a:t>스노우보드</a:t>
            </a:r>
            <a:r>
              <a:rPr lang="ko-KR" sz="1200" u="none" strike="noStrike" cap="none" dirty="0">
                <a:solidFill>
                  <a:srgbClr val="A5A5A5"/>
                </a:solidFill>
                <a:latin typeface="NanumGothic" panose="020D0604000000000000" pitchFamily="34" charset="-127"/>
                <a:ea typeface="NanumGothic" panose="020D0604000000000000" pitchFamily="34" charset="-127"/>
                <a:sym typeface="Arial"/>
              </a:rPr>
              <a:t> 동아리</a:t>
            </a:r>
            <a:endParaRPr sz="1200" u="none" strike="noStrike" cap="none" dirty="0">
              <a:solidFill>
                <a:srgbClr val="A5A5A5"/>
              </a:solidFill>
              <a:latin typeface="NanumGothic" panose="020D0604000000000000" pitchFamily="34" charset="-127"/>
              <a:ea typeface="NanumGothic" panose="020D0604000000000000" pitchFamily="34" charset="-127"/>
              <a:sym typeface="Arial"/>
            </a:endParaRPr>
          </a:p>
        </p:txBody>
      </p:sp>
      <p:sp>
        <p:nvSpPr>
          <p:cNvPr id="3" name="Google Shape;103;p2">
            <a:extLst>
              <a:ext uri="{FF2B5EF4-FFF2-40B4-BE49-F238E27FC236}">
                <a16:creationId xmlns:a16="http://schemas.microsoft.com/office/drawing/2014/main" id="{8B888773-45C4-F581-1891-2B31557FF4AC}"/>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extLst>
      <p:ext uri="{BB962C8B-B14F-4D97-AF65-F5344CB8AC3E}">
        <p14:creationId xmlns:p14="http://schemas.microsoft.com/office/powerpoint/2010/main" val="310442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sz="1100"/>
              <a:pPr marL="0" lvl="0" indent="0" algn="r" rtl="0">
                <a:spcBef>
                  <a:spcPts val="0"/>
                </a:spcBef>
                <a:spcAft>
                  <a:spcPts val="0"/>
                </a:spcAft>
                <a:buNone/>
              </a:pPr>
              <a:t>17</a:t>
            </a:fld>
            <a:endParaRPr sz="1100" dirty="0"/>
          </a:p>
        </p:txBody>
      </p:sp>
      <p:sp>
        <p:nvSpPr>
          <p:cNvPr id="335" name="Google Shape;335;p19"/>
          <p:cNvSpPr/>
          <p:nvPr/>
        </p:nvSpPr>
        <p:spPr>
          <a:xfrm>
            <a:off x="2855640" y="3314700"/>
            <a:ext cx="6480720" cy="1952625"/>
          </a:xfrm>
          <a:prstGeom prst="rect">
            <a:avLst/>
          </a:prstGeom>
          <a:solidFill>
            <a:schemeClr val="lt1"/>
          </a:solidFill>
          <a:ln w="38100" cap="flat" cmpd="sng">
            <a:solidFill>
              <a:srgbClr val="2A7D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336" name="Google Shape;336;p19"/>
          <p:cNvSpPr txBox="1"/>
          <p:nvPr/>
        </p:nvSpPr>
        <p:spPr>
          <a:xfrm>
            <a:off x="3179750" y="3698542"/>
            <a:ext cx="5832500" cy="1184940"/>
          </a:xfrm>
          <a:prstGeom prst="rect">
            <a:avLst/>
          </a:prstGeom>
          <a:noFill/>
          <a:ln>
            <a:noFill/>
          </a:ln>
        </p:spPr>
        <p:txBody>
          <a:bodyPr spcFirstLastPara="1" wrap="square" lIns="0" tIns="0" rIns="0" bIns="0" anchor="t" anchorCtr="0">
            <a:spAutoFit/>
          </a:bodyPr>
          <a:lstStyle/>
          <a:p>
            <a:pPr marL="134923" marR="0" lvl="1" indent="-142875" algn="l" rtl="0">
              <a:lnSpc>
                <a:spcPct val="150000"/>
              </a:lnSpc>
              <a:spcBef>
                <a:spcPts val="0"/>
              </a:spcBef>
              <a:spcAft>
                <a:spcPts val="0"/>
              </a:spcAft>
              <a:buClr>
                <a:srgbClr val="002960"/>
              </a:buClr>
              <a:buSzPts val="2250"/>
              <a:buFont typeface="Arial"/>
              <a:buChar char="▪"/>
            </a:pP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수행시기</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캠프 종료 후</a:t>
            </a:r>
            <a:endParaRPr sz="1600" u="none" strike="noStrike" cap="none" dirty="0">
              <a:solidFill>
                <a:srgbClr val="272727"/>
              </a:solidFill>
              <a:latin typeface="NanumGothic" panose="020D0604000000000000" pitchFamily="34" charset="-127"/>
              <a:ea typeface="NanumGothic" panose="020D0604000000000000" pitchFamily="34" charset="-127"/>
              <a:sym typeface="Arial"/>
            </a:endParaRPr>
          </a:p>
          <a:p>
            <a:pPr marL="134923" marR="0" lvl="1" indent="-142875" algn="l" rtl="0">
              <a:lnSpc>
                <a:spcPct val="150000"/>
              </a:lnSpc>
              <a:spcBef>
                <a:spcPts val="600"/>
              </a:spcBef>
              <a:spcAft>
                <a:spcPts val="0"/>
              </a:spcAft>
              <a:buClr>
                <a:srgbClr val="002960"/>
              </a:buClr>
              <a:buSzPts val="2250"/>
              <a:buFont typeface="Arial"/>
              <a:buChar char="▪"/>
            </a:pP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수행목표</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a:t>
            </a: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실무과제</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수행 경험을 바탕으로 이 직무와 나의 </a:t>
            </a: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Fit이</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잘 맞는지 생각해보세요. </a:t>
            </a:r>
            <a:endParaRPr sz="1200" dirty="0">
              <a:latin typeface="NanumGothic" panose="020D0604000000000000" pitchFamily="34" charset="-127"/>
              <a:ea typeface="NanumGothic" panose="020D0604000000000000" pitchFamily="34" charset="-127"/>
            </a:endParaRPr>
          </a:p>
        </p:txBody>
      </p:sp>
      <p:sp>
        <p:nvSpPr>
          <p:cNvPr id="337" name="Google Shape;337;p19"/>
          <p:cNvSpPr txBox="1"/>
          <p:nvPr/>
        </p:nvSpPr>
        <p:spPr>
          <a:xfrm>
            <a:off x="2855640" y="1702124"/>
            <a:ext cx="6480720" cy="1061829"/>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&lt;WEEK 5&gt;</a:t>
            </a:r>
            <a:endParaRPr sz="1200" dirty="0">
              <a:latin typeface="NanumGothic" panose="020D0604000000000000" pitchFamily="34" charset="-127"/>
              <a:ea typeface="NanumGothic" panose="020D0604000000000000" pitchFamily="34" charset="-127"/>
            </a:endParaRPr>
          </a:p>
          <a:p>
            <a:pPr marL="1587" marR="0" lvl="1" indent="0" algn="ctr" rtl="0">
              <a:spcBef>
                <a:spcPts val="600"/>
              </a:spcBef>
              <a:spcAft>
                <a:spcPts val="0"/>
              </a:spcAft>
              <a:buClr>
                <a:srgbClr val="002960"/>
              </a:buClr>
              <a:buSzPts val="4500"/>
              <a:buFont typeface="Arial"/>
              <a:buNone/>
            </a:pP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직무와 나의 </a:t>
            </a:r>
            <a:r>
              <a:rPr lang="ko-KR" sz="3200" u="none" strike="noStrike" cap="none" dirty="0" err="1">
                <a:solidFill>
                  <a:srgbClr val="262626"/>
                </a:solidFill>
                <a:latin typeface="NanumGothic" panose="020D0604000000000000" pitchFamily="34" charset="-127"/>
                <a:ea typeface="NanumGothic" panose="020D0604000000000000" pitchFamily="34" charset="-127"/>
                <a:sym typeface="Arial"/>
              </a:rPr>
              <a:t>Fit</a:t>
            </a: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 발견하기</a:t>
            </a:r>
            <a:endParaRPr sz="1200" dirty="0">
              <a:latin typeface="NanumGothic" panose="020D0604000000000000" pitchFamily="34" charset="-127"/>
              <a:ea typeface="NanumGothic" panose="020D0604000000000000" pitchFamily="34" charset="-127"/>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Malgun Gothic"/>
              <a:buNone/>
            </a:pPr>
            <a:fld id="{00000000-1234-1234-1234-123412341234}" type="slidenum">
              <a:rPr lang="en-US" altLang="ko-KR" sz="1200" u="none" strike="noStrike" cap="none">
                <a:solidFill>
                  <a:srgbClr val="888888"/>
                </a:solidFill>
                <a:cs typeface="Malgun Gothic"/>
                <a:sym typeface="Malgun Gothic"/>
              </a:rPr>
              <a:t>18</a:t>
            </a:fld>
            <a:endParaRPr sz="1200" u="none" strike="noStrike" cap="none" dirty="0">
              <a:solidFill>
                <a:srgbClr val="888888"/>
              </a:solidFill>
              <a:cs typeface="Malgun Gothic"/>
              <a:sym typeface="Malgun Gothic"/>
            </a:endParaRPr>
          </a:p>
        </p:txBody>
      </p:sp>
      <p:graphicFrame>
        <p:nvGraphicFramePr>
          <p:cNvPr id="345" name="Google Shape;345;p20"/>
          <p:cNvGraphicFramePr/>
          <p:nvPr>
            <p:extLst>
              <p:ext uri="{D42A27DB-BD31-4B8C-83A1-F6EECF244321}">
                <p14:modId xmlns:p14="http://schemas.microsoft.com/office/powerpoint/2010/main" val="3204580102"/>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extLst>
                    <a:ext uri="{9D8B030D-6E8A-4147-A177-3AD203B41FA5}">
                      <a16:colId xmlns:a16="http://schemas.microsoft.com/office/drawing/2014/main" val="20000"/>
                    </a:ext>
                  </a:extLst>
                </a:gridCol>
                <a:gridCol w="7417350">
                  <a:extLst>
                    <a:ext uri="{9D8B030D-6E8A-4147-A177-3AD203B41FA5}">
                      <a16:colId xmlns:a16="http://schemas.microsoft.com/office/drawing/2014/main" val="20001"/>
                    </a:ext>
                  </a:extLst>
                </a:gridCol>
              </a:tblGrid>
              <a:tr h="739200">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직무 이해도 질문</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답변 작성</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실제 현장에서 직무가 하는 일은 원래 생각했던 것과 일치하나요?</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46" name="Google Shape;346;p20"/>
          <p:cNvSpPr/>
          <p:nvPr/>
        </p:nvSpPr>
        <p:spPr>
          <a:xfrm>
            <a:off x="4367808" y="1988840"/>
            <a:ext cx="1160537" cy="856260"/>
          </a:xfrm>
          <a:prstGeom prst="rect">
            <a:avLst/>
          </a:prstGeom>
          <a:solidFill>
            <a:schemeClr val="lt1"/>
          </a:solidFill>
          <a:ln w="9525" cap="flat" cmpd="sng">
            <a:solidFill>
              <a:schemeClr val="dk1"/>
            </a:solidFill>
            <a:prstDash val="solid"/>
            <a:round/>
            <a:headEnd type="none" w="sm" len="sm"/>
            <a:tailEnd type="none" w="sm" len="sm"/>
          </a:ln>
          <a:effectLst>
            <a:outerShdw blurRad="50800" dist="38100" dir="2700000" sx="98000" sy="98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일치하는 점</a:t>
            </a:r>
            <a:endParaRPr sz="16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347" name="Google Shape;347;p20"/>
          <p:cNvSpPr/>
          <p:nvPr/>
        </p:nvSpPr>
        <p:spPr>
          <a:xfrm>
            <a:off x="4367808" y="3904372"/>
            <a:ext cx="1160537" cy="856260"/>
          </a:xfrm>
          <a:prstGeom prst="rect">
            <a:avLst/>
          </a:prstGeom>
          <a:solidFill>
            <a:schemeClr val="lt1"/>
          </a:solidFill>
          <a:ln w="9525" cap="flat" cmpd="sng">
            <a:solidFill>
              <a:schemeClr val="dk1"/>
            </a:solidFill>
            <a:prstDash val="solid"/>
            <a:round/>
            <a:headEnd type="none" w="sm" len="sm"/>
            <a:tailEnd type="none" w="sm" len="sm"/>
          </a:ln>
          <a:effectLst>
            <a:outerShdw blurRad="50800" dist="38100" dir="2700000" sx="98000" sy="98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일치하지</a:t>
            </a:r>
            <a:b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b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않는 점</a:t>
            </a:r>
            <a:endParaRPr sz="16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348" name="Google Shape;348;p20"/>
          <p:cNvSpPr txBox="1"/>
          <p:nvPr/>
        </p:nvSpPr>
        <p:spPr>
          <a:xfrm>
            <a:off x="5735959" y="1988840"/>
            <a:ext cx="5544815"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여기에 작성하세요</a:t>
            </a:r>
            <a:endParaRPr sz="16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sp>
        <p:nvSpPr>
          <p:cNvPr id="349" name="Google Shape;349;p20"/>
          <p:cNvSpPr txBox="1"/>
          <p:nvPr/>
        </p:nvSpPr>
        <p:spPr>
          <a:xfrm>
            <a:off x="5735959" y="3904372"/>
            <a:ext cx="5544815" cy="246221"/>
          </a:xfrm>
          <a:prstGeom prst="rect">
            <a:avLst/>
          </a:prstGeom>
          <a:noFill/>
          <a:ln>
            <a:noFill/>
          </a:ln>
        </p:spPr>
        <p:txBody>
          <a:bodyPr spcFirstLastPara="1" wrap="square" lIns="0" tIns="0" rIns="0" bIns="0" anchor="t" anchorCtr="0">
            <a:spAutoFit/>
          </a:bodyPr>
          <a:lstStyle/>
          <a:p>
            <a:pPr marL="134923" marR="0" lvl="1" indent="-133336" algn="l" rtl="0">
              <a:spcBef>
                <a:spcPts val="0"/>
              </a:spcBef>
              <a:spcAft>
                <a:spcPts val="0"/>
              </a:spcAft>
              <a:buClr>
                <a:srgbClr val="002960"/>
              </a:buClr>
              <a:buSzPts val="2000"/>
              <a:buFont typeface="Arial"/>
              <a:buChar char="▪"/>
            </a:pP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여기에 작성하세요</a:t>
            </a:r>
            <a:endParaRPr sz="1600" u="none" strike="noStrike" cap="none" dirty="0">
              <a:solidFill>
                <a:srgbClr val="272727"/>
              </a:solidFill>
              <a:latin typeface="NanumGothic" panose="020D0604000000000000" pitchFamily="34" charset="-127"/>
              <a:ea typeface="NanumGothic" panose="020D0604000000000000" pitchFamily="34" charset="-127"/>
              <a:sym typeface="Arial"/>
            </a:endParaRPr>
          </a:p>
        </p:txBody>
      </p:sp>
      <p:cxnSp>
        <p:nvCxnSpPr>
          <p:cNvPr id="350" name="Google Shape;350;p20"/>
          <p:cNvCxnSpPr/>
          <p:nvPr/>
        </p:nvCxnSpPr>
        <p:spPr>
          <a:xfrm>
            <a:off x="4367808" y="3717032"/>
            <a:ext cx="7074775" cy="0"/>
          </a:xfrm>
          <a:prstGeom prst="straightConnector1">
            <a:avLst/>
          </a:prstGeom>
          <a:noFill/>
          <a:ln w="9525" cap="flat" cmpd="sng">
            <a:solidFill>
              <a:srgbClr val="BFBFBF"/>
            </a:solidFill>
            <a:prstDash val="lgDash"/>
            <a:round/>
            <a:headEnd type="none" w="sm" len="sm"/>
            <a:tailEnd type="none" w="sm" len="sm"/>
          </a:ln>
        </p:spPr>
      </p:cxnSp>
      <p:sp>
        <p:nvSpPr>
          <p:cNvPr id="3" name="Google Shape;103;p2">
            <a:extLst>
              <a:ext uri="{FF2B5EF4-FFF2-40B4-BE49-F238E27FC236}">
                <a16:creationId xmlns:a16="http://schemas.microsoft.com/office/drawing/2014/main" id="{DD3FA94A-3005-1B0C-BF4A-AE4EDB67E000}"/>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1" name="Google Shape;101;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sz="1100"/>
              <a:t>1</a:t>
            </a:fld>
            <a:endParaRPr sz="1100" dirty="0"/>
          </a:p>
        </p:txBody>
      </p:sp>
      <p:sp>
        <p:nvSpPr>
          <p:cNvPr id="103" name="Google Shape;103;p2"/>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marR="0" lvl="1" indent="0" algn="l" rtl="0">
              <a:spcBef>
                <a:spcPts val="0"/>
              </a:spcBef>
              <a:spcAft>
                <a:spcPts val="0"/>
              </a:spcAft>
              <a:buClr>
                <a:srgbClr val="002960"/>
              </a:buClr>
              <a:buSzPts val="3750"/>
              <a:buFont typeface="Arial"/>
              <a:buNone/>
            </a:pPr>
            <a:r>
              <a:rPr lang="en-US" altLang="ko-KR" sz="2800" dirty="0">
                <a:solidFill>
                  <a:srgbClr val="272727"/>
                </a:solidFill>
                <a:latin typeface="NanumGothic" panose="020D0604000000000000" pitchFamily="34" charset="-127"/>
                <a:ea typeface="NanumGothic"/>
              </a:rPr>
              <a:t>SELF</a:t>
            </a:r>
            <a:r>
              <a:rPr lang="ko-KR" sz="2800" u="none" strike="noStrike" cap="none" dirty="0">
                <a:solidFill>
                  <a:srgbClr val="272727"/>
                </a:solidFill>
                <a:latin typeface="NanumGothic" panose="020D0604000000000000" pitchFamily="34" charset="-127"/>
                <a:ea typeface="NanumGothic"/>
                <a:sym typeface="Arial"/>
              </a:rPr>
              <a:t> 과제의 목표와 단계</a:t>
            </a:r>
            <a:endParaRPr lang="ko-KR" sz="2800" u="none" strike="noStrike" cap="none">
              <a:solidFill>
                <a:srgbClr val="272727"/>
              </a:solidFill>
              <a:latin typeface="NanumGothic" panose="020D0604000000000000" pitchFamily="34" charset="-127"/>
              <a:ea typeface="NanumGothic"/>
            </a:endParaRPr>
          </a:p>
        </p:txBody>
      </p:sp>
      <p:pic>
        <p:nvPicPr>
          <p:cNvPr id="2" name="그림 1" descr="텍스트, 스크린샷, 폰트, 번호이(가) 표시된 사진&#10;&#10;자동 생성된 설명">
            <a:extLst>
              <a:ext uri="{FF2B5EF4-FFF2-40B4-BE49-F238E27FC236}">
                <a16:creationId xmlns:a16="http://schemas.microsoft.com/office/drawing/2014/main" id="{F89C87E4-F145-1F6F-E7D0-9B1AE9D6FC47}"/>
              </a:ext>
            </a:extLst>
          </p:cNvPr>
          <p:cNvPicPr>
            <a:picLocks noChangeAspect="1"/>
          </p:cNvPicPr>
          <p:nvPr/>
        </p:nvPicPr>
        <p:blipFill>
          <a:blip r:embed="rId3"/>
          <a:stretch>
            <a:fillRect/>
          </a:stretch>
        </p:blipFill>
        <p:spPr>
          <a:xfrm>
            <a:off x="470517" y="1122962"/>
            <a:ext cx="11250966" cy="526310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Malgun Gothic"/>
              <a:buNone/>
            </a:pPr>
            <a:fld id="{00000000-1234-1234-1234-123412341234}" type="slidenum">
              <a:rPr lang="en-US" altLang="ko-KR" sz="1200" u="none" strike="noStrike" cap="none">
                <a:solidFill>
                  <a:srgbClr val="888888"/>
                </a:solidFill>
                <a:cs typeface="Malgun Gothic"/>
                <a:sym typeface="Malgun Gothic"/>
              </a:rPr>
              <a:t>19</a:t>
            </a:fld>
            <a:endParaRPr sz="1200" u="none" strike="noStrike" cap="none" dirty="0">
              <a:solidFill>
                <a:srgbClr val="888888"/>
              </a:solidFill>
              <a:cs typeface="Malgun Gothic"/>
              <a:sym typeface="Malgun Gothic"/>
            </a:endParaRPr>
          </a:p>
        </p:txBody>
      </p:sp>
      <p:graphicFrame>
        <p:nvGraphicFramePr>
          <p:cNvPr id="358" name="Google Shape;358;p21"/>
          <p:cNvGraphicFramePr/>
          <p:nvPr>
            <p:extLst>
              <p:ext uri="{D42A27DB-BD31-4B8C-83A1-F6EECF244321}">
                <p14:modId xmlns:p14="http://schemas.microsoft.com/office/powerpoint/2010/main" val="1459749708"/>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extLst>
                    <a:ext uri="{9D8B030D-6E8A-4147-A177-3AD203B41FA5}">
                      <a16:colId xmlns:a16="http://schemas.microsoft.com/office/drawing/2014/main" val="20000"/>
                    </a:ext>
                  </a:extLst>
                </a:gridCol>
                <a:gridCol w="7417350">
                  <a:extLst>
                    <a:ext uri="{9D8B030D-6E8A-4147-A177-3AD203B41FA5}">
                      <a16:colId xmlns:a16="http://schemas.microsoft.com/office/drawing/2014/main" val="20001"/>
                    </a:ext>
                  </a:extLst>
                </a:gridCol>
              </a:tblGrid>
              <a:tr h="739200">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직무 이해도 질문</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답변 작성</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실제 업무를 체험해본 결과 이 직무는 내가 좋아할 수 있는 일인가요? 그렇게 생각한 이유를 정리해보세요.</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여기에 작성하세요.</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 name="Google Shape;103;p2">
            <a:extLst>
              <a:ext uri="{FF2B5EF4-FFF2-40B4-BE49-F238E27FC236}">
                <a16:creationId xmlns:a16="http://schemas.microsoft.com/office/drawing/2014/main" id="{56828103-8545-8BCB-C13A-4DE6CC940141}"/>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Malgun Gothic"/>
              <a:buNone/>
            </a:pPr>
            <a:fld id="{00000000-1234-1234-1234-123412341234}" type="slidenum">
              <a:rPr lang="en-US" altLang="ko-KR" sz="1200" u="none" strike="noStrike" cap="none">
                <a:solidFill>
                  <a:srgbClr val="888888"/>
                </a:solidFill>
                <a:cs typeface="Malgun Gothic"/>
                <a:sym typeface="Malgun Gothic"/>
              </a:rPr>
              <a:t>20</a:t>
            </a:fld>
            <a:endParaRPr sz="1200" u="none" strike="noStrike" cap="none" dirty="0">
              <a:solidFill>
                <a:srgbClr val="888888"/>
              </a:solidFill>
              <a:cs typeface="Malgun Gothic"/>
              <a:sym typeface="Malgun Gothic"/>
            </a:endParaRPr>
          </a:p>
        </p:txBody>
      </p:sp>
      <p:graphicFrame>
        <p:nvGraphicFramePr>
          <p:cNvPr id="366" name="Google Shape;366;p22"/>
          <p:cNvGraphicFramePr/>
          <p:nvPr>
            <p:extLst>
              <p:ext uri="{D42A27DB-BD31-4B8C-83A1-F6EECF244321}">
                <p14:modId xmlns:p14="http://schemas.microsoft.com/office/powerpoint/2010/main" val="96931454"/>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extLst>
                    <a:ext uri="{9D8B030D-6E8A-4147-A177-3AD203B41FA5}">
                      <a16:colId xmlns:a16="http://schemas.microsoft.com/office/drawing/2014/main" val="20000"/>
                    </a:ext>
                  </a:extLst>
                </a:gridCol>
                <a:gridCol w="7417350">
                  <a:extLst>
                    <a:ext uri="{9D8B030D-6E8A-4147-A177-3AD203B41FA5}">
                      <a16:colId xmlns:a16="http://schemas.microsoft.com/office/drawing/2014/main" val="20001"/>
                    </a:ext>
                  </a:extLst>
                </a:gridCol>
              </a:tblGrid>
              <a:tr h="739200">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직무 이해도 질문</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답변 작성</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나는 이 직무에 적합한 사람이라고 생각하나요? 그렇게 생각한 이유를 정리해보세요.</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chemeClr val="dk1"/>
                        </a:buClr>
                        <a:buSzPts val="1800"/>
                        <a:buFont typeface="Arial"/>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여기에 작성하세요.</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 name="Google Shape;103;p2">
            <a:extLst>
              <a:ext uri="{FF2B5EF4-FFF2-40B4-BE49-F238E27FC236}">
                <a16:creationId xmlns:a16="http://schemas.microsoft.com/office/drawing/2014/main" id="{66496CAE-E887-E64D-ACB6-6D1322181660}"/>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sz="1100"/>
              <a:t>2</a:t>
            </a:fld>
            <a:endParaRPr sz="1100" dirty="0"/>
          </a:p>
        </p:txBody>
      </p:sp>
      <p:sp>
        <p:nvSpPr>
          <p:cNvPr id="148" name="Google Shape;148;p3"/>
          <p:cNvSpPr/>
          <p:nvPr/>
        </p:nvSpPr>
        <p:spPr>
          <a:xfrm>
            <a:off x="2855640" y="3314700"/>
            <a:ext cx="6480720" cy="1952625"/>
          </a:xfrm>
          <a:prstGeom prst="rect">
            <a:avLst/>
          </a:prstGeom>
          <a:solidFill>
            <a:schemeClr val="lt1"/>
          </a:solidFill>
          <a:ln w="38100" cap="flat" cmpd="sng">
            <a:solidFill>
              <a:srgbClr val="2A7D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149" name="Google Shape;149;p3"/>
          <p:cNvSpPr txBox="1"/>
          <p:nvPr/>
        </p:nvSpPr>
        <p:spPr>
          <a:xfrm>
            <a:off x="3199050" y="3698542"/>
            <a:ext cx="5832500" cy="1184940"/>
          </a:xfrm>
          <a:prstGeom prst="rect">
            <a:avLst/>
          </a:prstGeom>
          <a:noFill/>
          <a:ln>
            <a:noFill/>
          </a:ln>
        </p:spPr>
        <p:txBody>
          <a:bodyPr spcFirstLastPara="1" wrap="square" lIns="0" tIns="0" rIns="0" bIns="0" anchor="t" anchorCtr="0">
            <a:spAutoFit/>
          </a:bodyPr>
          <a:lstStyle/>
          <a:p>
            <a:pPr marL="134923" marR="0" lvl="1" indent="-142875" algn="l" rtl="0">
              <a:lnSpc>
                <a:spcPct val="150000"/>
              </a:lnSpc>
              <a:spcBef>
                <a:spcPts val="0"/>
              </a:spcBef>
              <a:spcAft>
                <a:spcPts val="0"/>
              </a:spcAft>
              <a:buClr>
                <a:srgbClr val="002960"/>
              </a:buClr>
              <a:buSzPts val="2250"/>
              <a:buFont typeface="Arial"/>
              <a:buChar char="▪"/>
            </a:pP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수행시기</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1주차 </a:t>
            </a: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리드멘토</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세션 진행 전</a:t>
            </a:r>
            <a:endParaRPr sz="1600" u="none" strike="noStrike" cap="none" dirty="0">
              <a:solidFill>
                <a:srgbClr val="272727"/>
              </a:solidFill>
              <a:latin typeface="NanumGothic" panose="020D0604000000000000" pitchFamily="34" charset="-127"/>
              <a:ea typeface="NanumGothic" panose="020D0604000000000000" pitchFamily="34" charset="-127"/>
              <a:sym typeface="Arial"/>
            </a:endParaRPr>
          </a:p>
          <a:p>
            <a:pPr marL="134923" marR="0" lvl="1" indent="-142875" algn="l" rtl="0">
              <a:lnSpc>
                <a:spcPct val="150000"/>
              </a:lnSpc>
              <a:spcBef>
                <a:spcPts val="600"/>
              </a:spcBef>
              <a:spcAft>
                <a:spcPts val="0"/>
              </a:spcAft>
              <a:buClr>
                <a:srgbClr val="002960"/>
              </a:buClr>
              <a:buSzPts val="2250"/>
              <a:buFont typeface="Arial"/>
              <a:buChar char="▪"/>
            </a:pP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수행목표</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1주차 리드멘토님의 </a:t>
            </a: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직무에센스</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강의를 훨씬 더 알차게 듣기 위해서 미리 생각해볼 내용을 정리해보세요.</a:t>
            </a:r>
            <a:endParaRPr sz="1200" dirty="0">
              <a:latin typeface="NanumGothic" panose="020D0604000000000000" pitchFamily="34" charset="-127"/>
              <a:ea typeface="NanumGothic" panose="020D0604000000000000" pitchFamily="34" charset="-127"/>
            </a:endParaRPr>
          </a:p>
        </p:txBody>
      </p:sp>
      <p:sp>
        <p:nvSpPr>
          <p:cNvPr id="150" name="Google Shape;150;p3"/>
          <p:cNvSpPr txBox="1"/>
          <p:nvPr/>
        </p:nvSpPr>
        <p:spPr>
          <a:xfrm>
            <a:off x="2855640" y="1702124"/>
            <a:ext cx="6480720" cy="1061829"/>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&lt;WEEK 0&gt;</a:t>
            </a:r>
            <a:endParaRPr sz="1200" dirty="0">
              <a:latin typeface="NanumGothic" panose="020D0604000000000000" pitchFamily="34" charset="-127"/>
              <a:ea typeface="NanumGothic" panose="020D0604000000000000" pitchFamily="34" charset="-127"/>
            </a:endParaRPr>
          </a:p>
          <a:p>
            <a:pPr marL="1587" marR="0" lvl="1" indent="0" algn="ctr" rtl="0">
              <a:spcBef>
                <a:spcPts val="600"/>
              </a:spcBef>
              <a:spcAft>
                <a:spcPts val="0"/>
              </a:spcAft>
              <a:buClr>
                <a:srgbClr val="002960"/>
              </a:buClr>
              <a:buSzPts val="4500"/>
              <a:buFont typeface="Arial"/>
              <a:buNone/>
            </a:pPr>
            <a:r>
              <a:rPr lang="ko-KR" sz="3200" u="none" strike="noStrike" cap="none" dirty="0" err="1">
                <a:solidFill>
                  <a:srgbClr val="262626"/>
                </a:solidFill>
                <a:latin typeface="NanumGothic" panose="020D0604000000000000" pitchFamily="34" charset="-127"/>
                <a:ea typeface="NanumGothic" panose="020D0604000000000000" pitchFamily="34" charset="-127"/>
                <a:sym typeface="Arial"/>
              </a:rPr>
              <a:t>리드멘토</a:t>
            </a: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 직무에센스강의 준비</a:t>
            </a:r>
            <a:endParaRPr sz="1200" dirty="0">
              <a:latin typeface="NanumGothic" panose="020D0604000000000000" pitchFamily="34" charset="-127"/>
              <a:ea typeface="NanumGothic" panose="020D0604000000000000" pitchFamily="34"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a:t>
            </a:fld>
            <a:endParaRPr dirty="0"/>
          </a:p>
        </p:txBody>
      </p:sp>
      <p:graphicFrame>
        <p:nvGraphicFramePr>
          <p:cNvPr id="158" name="Google Shape;158;p4"/>
          <p:cNvGraphicFramePr/>
          <p:nvPr>
            <p:extLst>
              <p:ext uri="{D42A27DB-BD31-4B8C-83A1-F6EECF244321}">
                <p14:modId xmlns:p14="http://schemas.microsoft.com/office/powerpoint/2010/main" val="3496340023"/>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extLst>
                    <a:ext uri="{9D8B030D-6E8A-4147-A177-3AD203B41FA5}">
                      <a16:colId xmlns:a16="http://schemas.microsoft.com/office/drawing/2014/main" val="20000"/>
                    </a:ext>
                  </a:extLst>
                </a:gridCol>
                <a:gridCol w="7417350">
                  <a:extLst>
                    <a:ext uri="{9D8B030D-6E8A-4147-A177-3AD203B41FA5}">
                      <a16:colId xmlns:a16="http://schemas.microsoft.com/office/drawing/2014/main" val="20001"/>
                    </a:ext>
                  </a:extLst>
                </a:gridCol>
              </a:tblGrid>
              <a:tr h="739200">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직무 이해도 질문</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답변 작성</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None/>
                      </a:pPr>
                      <a:r>
                        <a:rPr lang="ko-KR" altLang="en-US"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본인은 이 직무가 무슨 일을 하는 직무라고 이해하고 있나요</a:t>
                      </a:r>
                      <a:r>
                        <a:rPr lang="en-US" altLang="ko-KR"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a:t>
                      </a:r>
                      <a:r>
                        <a:rPr lang="ko-KR" altLang="en-US"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현재 이해하고 있는 수준에서 최대한 상세하게 작성해보세요</a:t>
                      </a:r>
                      <a:r>
                        <a:rPr lang="en-US" altLang="ko-KR"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a:t>
                      </a:r>
                      <a:endParaRPr sz="1400" b="0" i="0" u="none" strike="noStrike" cap="none" dirty="0">
                        <a:solidFill>
                          <a:schemeClr val="dk1"/>
                        </a:solidFill>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r>
                        <a:rPr lang="ko-KR" altLang="en-US" sz="1400" b="0" i="0" u="none" strike="noStrike" cap="none" dirty="0" err="1">
                          <a:latin typeface="NanumGothic" panose="020D0604000000000000" pitchFamily="34" charset="-127"/>
                          <a:ea typeface="NanumGothic" panose="020D0604000000000000" pitchFamily="34" charset="-127"/>
                          <a:cs typeface="Arial"/>
                          <a:sym typeface="Arial"/>
                        </a:rPr>
                        <a:t>프론트엔드란</a:t>
                      </a:r>
                      <a:r>
                        <a:rPr lang="en-US" altLang="ko-KR" sz="1400" b="0" i="0" u="none" strike="noStrike" cap="none" dirty="0">
                          <a:latin typeface="NanumGothic" panose="020D0604000000000000" pitchFamily="34" charset="-127"/>
                          <a:ea typeface="NanumGothic" panose="020D0604000000000000" pitchFamily="34" charset="-127"/>
                          <a:cs typeface="Arial"/>
                          <a:sym typeface="Arial"/>
                        </a:rPr>
                        <a:t>,</a:t>
                      </a:r>
                      <a:r>
                        <a:rPr lang="ko-KR" altLang="en-US" sz="1400" b="0" i="0" u="none" strike="noStrike" cap="none" dirty="0">
                          <a:latin typeface="NanumGothic" panose="020D0604000000000000" pitchFamily="34" charset="-127"/>
                          <a:ea typeface="NanumGothic" panose="020D0604000000000000" pitchFamily="34" charset="-127"/>
                          <a:cs typeface="Arial"/>
                          <a:sym typeface="Arial"/>
                        </a:rPr>
                        <a:t> 웹의 </a:t>
                      </a:r>
                      <a:r>
                        <a:rPr lang="en-US" altLang="ko-KR" sz="1400" b="0" i="0" u="none" strike="noStrike" cap="none" dirty="0">
                          <a:latin typeface="NanumGothic" panose="020D0604000000000000" pitchFamily="34" charset="-127"/>
                          <a:ea typeface="NanumGothic" panose="020D0604000000000000" pitchFamily="34" charset="-127"/>
                          <a:cs typeface="Arial"/>
                          <a:sym typeface="Arial"/>
                        </a:rPr>
                        <a:t>UI(User Interface)/UX(User External)</a:t>
                      </a:r>
                      <a:r>
                        <a:rPr lang="ko-KR" altLang="en-US" sz="1400" b="0" i="0" u="none" strike="noStrike" cap="none" dirty="0" err="1">
                          <a:latin typeface="NanumGothic" panose="020D0604000000000000" pitchFamily="34" charset="-127"/>
                          <a:ea typeface="NanumGothic" panose="020D0604000000000000" pitchFamily="34" charset="-127"/>
                          <a:cs typeface="Arial"/>
                          <a:sym typeface="Arial"/>
                        </a:rPr>
                        <a:t>를</a:t>
                      </a:r>
                      <a:r>
                        <a:rPr lang="ko-KR" altLang="en-US" sz="1400" b="0" i="0" u="none" strike="noStrike" cap="none" dirty="0">
                          <a:latin typeface="NanumGothic" panose="020D0604000000000000" pitchFamily="34" charset="-127"/>
                          <a:ea typeface="NanumGothic" panose="020D0604000000000000" pitchFamily="34" charset="-127"/>
                          <a:cs typeface="Arial"/>
                          <a:sym typeface="Arial"/>
                        </a:rPr>
                        <a:t> 관리하는 분야라고 알고 있다</a:t>
                      </a:r>
                      <a:r>
                        <a:rPr lang="en-US" altLang="ko-KR" sz="1400" b="0" i="0" u="none" strike="noStrike" cap="none" dirty="0">
                          <a:latin typeface="NanumGothic" panose="020D0604000000000000" pitchFamily="34" charset="-127"/>
                          <a:ea typeface="NanumGothic" panose="020D0604000000000000" pitchFamily="34" charset="-127"/>
                          <a:cs typeface="Arial"/>
                          <a:sym typeface="Arial"/>
                        </a:rPr>
                        <a:t>.</a:t>
                      </a:r>
                    </a:p>
                    <a:p>
                      <a:pPr marL="0" marR="0" lvl="0" indent="0" algn="l" rtl="0">
                        <a:lnSpc>
                          <a:spcPct val="150000"/>
                        </a:lnSpc>
                        <a:spcBef>
                          <a:spcPts val="0"/>
                        </a:spcBef>
                        <a:spcAft>
                          <a:spcPts val="0"/>
                        </a:spcAft>
                        <a:buNone/>
                      </a:pPr>
                      <a:r>
                        <a:rPr lang="ko-KR" altLang="en-US" sz="1400" b="0" i="0" u="none" strike="noStrike" cap="none" dirty="0">
                          <a:latin typeface="NanumGothic" panose="020D0604000000000000" pitchFamily="34" charset="-127"/>
                          <a:ea typeface="NanumGothic" panose="020D0604000000000000" pitchFamily="34" charset="-127"/>
                          <a:cs typeface="Arial"/>
                          <a:sym typeface="Arial"/>
                        </a:rPr>
                        <a:t>유저가 웹에 쉽게 접근할 수 있도록</a:t>
                      </a:r>
                      <a:r>
                        <a:rPr lang="en-US" altLang="ko-KR" sz="1400" b="0" i="0" u="none" strike="noStrike" cap="none" dirty="0">
                          <a:latin typeface="NanumGothic" panose="020D0604000000000000" pitchFamily="34" charset="-127"/>
                          <a:ea typeface="NanumGothic" panose="020D0604000000000000" pitchFamily="34" charset="-127"/>
                          <a:cs typeface="Arial"/>
                          <a:sym typeface="Arial"/>
                        </a:rPr>
                        <a:t>,</a:t>
                      </a:r>
                    </a:p>
                    <a:p>
                      <a:pPr marL="0" marR="0" lvl="0" indent="0" algn="l" rtl="0">
                        <a:lnSpc>
                          <a:spcPct val="150000"/>
                        </a:lnSpc>
                        <a:spcBef>
                          <a:spcPts val="0"/>
                        </a:spcBef>
                        <a:spcAft>
                          <a:spcPts val="0"/>
                        </a:spcAft>
                        <a:buNone/>
                      </a:pPr>
                      <a:r>
                        <a:rPr lang="ko-KR" altLang="en-US" sz="1400" b="0" i="0" u="none" strike="noStrike" cap="none" dirty="0">
                          <a:latin typeface="NanumGothic" panose="020D0604000000000000" pitchFamily="34" charset="-127"/>
                          <a:ea typeface="NanumGothic" panose="020D0604000000000000" pitchFamily="34" charset="-127"/>
                          <a:cs typeface="Arial"/>
                          <a:sym typeface="Arial"/>
                        </a:rPr>
                        <a:t>화면의 오류가 </a:t>
                      </a:r>
                      <a:r>
                        <a:rPr lang="ko-KR" altLang="en-US" sz="1400" b="0" i="0" u="none" strike="noStrike" cap="none">
                          <a:latin typeface="NanumGothic" panose="020D0604000000000000" pitchFamily="34" charset="-127"/>
                          <a:ea typeface="NanumGothic" panose="020D0604000000000000" pitchFamily="34" charset="-127"/>
                          <a:cs typeface="Arial"/>
                          <a:sym typeface="Arial"/>
                        </a:rPr>
                        <a:t>발생하면 수정</a:t>
                      </a:r>
                      <a:endParaRPr lang="ko-KR" altLang="en-US"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 name="Google Shape;103;p2">
            <a:extLst>
              <a:ext uri="{FF2B5EF4-FFF2-40B4-BE49-F238E27FC236}">
                <a16:creationId xmlns:a16="http://schemas.microsoft.com/office/drawing/2014/main" id="{F1CA6DEC-7838-C672-605D-B0E3631BF64F}"/>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4</a:t>
            </a:fld>
            <a:endParaRPr dirty="0"/>
          </a:p>
        </p:txBody>
      </p:sp>
      <p:graphicFrame>
        <p:nvGraphicFramePr>
          <p:cNvPr id="166" name="Google Shape;166;p5"/>
          <p:cNvGraphicFramePr/>
          <p:nvPr>
            <p:extLst>
              <p:ext uri="{D42A27DB-BD31-4B8C-83A1-F6EECF244321}">
                <p14:modId xmlns:p14="http://schemas.microsoft.com/office/powerpoint/2010/main" val="1630517960"/>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extLst>
                    <a:ext uri="{9D8B030D-6E8A-4147-A177-3AD203B41FA5}">
                      <a16:colId xmlns:a16="http://schemas.microsoft.com/office/drawing/2014/main" val="20000"/>
                    </a:ext>
                  </a:extLst>
                </a:gridCol>
                <a:gridCol w="7417350">
                  <a:extLst>
                    <a:ext uri="{9D8B030D-6E8A-4147-A177-3AD203B41FA5}">
                      <a16:colId xmlns:a16="http://schemas.microsoft.com/office/drawing/2014/main" val="20001"/>
                    </a:ext>
                  </a:extLst>
                </a:gridCol>
              </a:tblGrid>
              <a:tr h="739200">
                <a:tc>
                  <a:txBody>
                    <a:bodyPr/>
                    <a:lstStyle/>
                    <a:p>
                      <a:pPr marL="0" marR="0" lvl="0" indent="0" algn="l" rtl="0">
                        <a:spcBef>
                          <a:spcPts val="0"/>
                        </a:spcBef>
                        <a:spcAft>
                          <a:spcPts val="0"/>
                        </a:spcAft>
                        <a:buNone/>
                      </a:pPr>
                      <a:r>
                        <a:rPr lang="ko-KR" altLang="en-US" sz="1400" b="0" i="0" u="none" strike="noStrike" cap="none" dirty="0">
                          <a:latin typeface="NanumGothic" panose="020D0604000000000000" pitchFamily="34" charset="-127"/>
                          <a:ea typeface="NanumGothic" panose="020D0604000000000000" pitchFamily="34" charset="-127"/>
                          <a:cs typeface="Arial"/>
                          <a:sym typeface="Arial"/>
                        </a:rPr>
                        <a:t>직무 이해도 질문</a:t>
                      </a:r>
                      <a:endParaRPr lang="ko-KR" altLang="en-US"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altLang="en-US" sz="1400" b="0" i="0" u="none" strike="noStrike" cap="none" dirty="0">
                          <a:latin typeface="NanumGothic" panose="020D0604000000000000" pitchFamily="34" charset="-127"/>
                          <a:ea typeface="NanumGothic" panose="020D0604000000000000" pitchFamily="34" charset="-127"/>
                          <a:cs typeface="Arial"/>
                          <a:sym typeface="Arial"/>
                        </a:rPr>
                        <a:t>질문 목록 작성</a:t>
                      </a:r>
                      <a:endParaRPr lang="ko-KR" altLang="en-US"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None/>
                      </a:pPr>
                      <a:r>
                        <a:rPr lang="ko-KR" sz="1400" b="0" i="0" u="none" strike="noStrike" cap="none" dirty="0" err="1">
                          <a:latin typeface="NanumGothic" panose="020D0604000000000000" pitchFamily="34" charset="-127"/>
                          <a:ea typeface="NanumGothic" panose="020D0604000000000000" pitchFamily="34" charset="-127"/>
                          <a:cs typeface="Arial"/>
                          <a:sym typeface="Arial"/>
                        </a:rPr>
                        <a:t>현직자</a:t>
                      </a:r>
                      <a:r>
                        <a:rPr lang="ko-KR" sz="1400" b="0" i="0" u="none" strike="noStrike" cap="none" dirty="0">
                          <a:latin typeface="NanumGothic" panose="020D0604000000000000" pitchFamily="34" charset="-127"/>
                          <a:ea typeface="NanumGothic" panose="020D0604000000000000" pitchFamily="34" charset="-127"/>
                          <a:cs typeface="Arial"/>
                          <a:sym typeface="Arial"/>
                        </a:rPr>
                        <a:t> 멘토님과 첫 수업에서 만나서 알고 싶은 질문이 있나요? 미리 작성해보세요.</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여기에 작성하세요.</a:t>
                      </a:r>
                      <a:endParaRPr sz="1100"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 name="Google Shape;103;p2">
            <a:extLst>
              <a:ext uri="{FF2B5EF4-FFF2-40B4-BE49-F238E27FC236}">
                <a16:creationId xmlns:a16="http://schemas.microsoft.com/office/drawing/2014/main" id="{4535136F-9F2F-2A2A-9B72-8B23EED9C68D}"/>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sz="1100"/>
              <a:t>5</a:t>
            </a:fld>
            <a:endParaRPr sz="1100" dirty="0"/>
          </a:p>
        </p:txBody>
      </p:sp>
      <p:sp>
        <p:nvSpPr>
          <p:cNvPr id="172" name="Google Shape;172;p6"/>
          <p:cNvSpPr/>
          <p:nvPr/>
        </p:nvSpPr>
        <p:spPr>
          <a:xfrm>
            <a:off x="2855640" y="3314700"/>
            <a:ext cx="6480720" cy="1952625"/>
          </a:xfrm>
          <a:prstGeom prst="rect">
            <a:avLst/>
          </a:prstGeom>
          <a:solidFill>
            <a:schemeClr val="lt1"/>
          </a:solidFill>
          <a:ln w="38100" cap="flat" cmpd="sng">
            <a:solidFill>
              <a:srgbClr val="2A7D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173" name="Google Shape;173;p6"/>
          <p:cNvSpPr txBox="1"/>
          <p:nvPr/>
        </p:nvSpPr>
        <p:spPr>
          <a:xfrm>
            <a:off x="3179750" y="3698542"/>
            <a:ext cx="5832500" cy="1184940"/>
          </a:xfrm>
          <a:prstGeom prst="rect">
            <a:avLst/>
          </a:prstGeom>
          <a:noFill/>
          <a:ln>
            <a:noFill/>
          </a:ln>
        </p:spPr>
        <p:txBody>
          <a:bodyPr spcFirstLastPara="1" wrap="square" lIns="0" tIns="0" rIns="0" bIns="0" anchor="t" anchorCtr="0">
            <a:spAutoFit/>
          </a:bodyPr>
          <a:lstStyle/>
          <a:p>
            <a:pPr marL="134923" marR="0" lvl="1" indent="-142875" algn="l" rtl="0">
              <a:lnSpc>
                <a:spcPct val="150000"/>
              </a:lnSpc>
              <a:spcBef>
                <a:spcPts val="0"/>
              </a:spcBef>
              <a:spcAft>
                <a:spcPts val="0"/>
              </a:spcAft>
              <a:buClr>
                <a:srgbClr val="002960"/>
              </a:buClr>
              <a:buSzPts val="2250"/>
              <a:buFont typeface="Arial"/>
              <a:buChar char="▪"/>
            </a:pP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수행시기</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a:t>
            </a: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직무에센스</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강의 수강 직후</a:t>
            </a:r>
            <a:endParaRPr sz="1600" u="none" strike="noStrike" cap="none" dirty="0">
              <a:solidFill>
                <a:srgbClr val="272727"/>
              </a:solidFill>
              <a:latin typeface="NanumGothic" panose="020D0604000000000000" pitchFamily="34" charset="-127"/>
              <a:ea typeface="NanumGothic" panose="020D0604000000000000" pitchFamily="34" charset="-127"/>
              <a:sym typeface="Arial"/>
            </a:endParaRPr>
          </a:p>
          <a:p>
            <a:pPr marL="134923" marR="0" lvl="1" indent="-142875" algn="l" rtl="0">
              <a:lnSpc>
                <a:spcPct val="150000"/>
              </a:lnSpc>
              <a:spcBef>
                <a:spcPts val="600"/>
              </a:spcBef>
              <a:spcAft>
                <a:spcPts val="0"/>
              </a:spcAft>
              <a:buClr>
                <a:srgbClr val="002960"/>
              </a:buClr>
              <a:buSzPts val="2250"/>
              <a:buFont typeface="Arial"/>
              <a:buChar char="▪"/>
            </a:pP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수행목표</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a:t>
            </a: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직무에센스</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강의를 통해 </a:t>
            </a: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알게된</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직무 업무와 요구 역량을 다시 한 번 정리해보세요.</a:t>
            </a:r>
            <a:endParaRPr sz="1200" dirty="0">
              <a:latin typeface="NanumGothic" panose="020D0604000000000000" pitchFamily="34" charset="-127"/>
              <a:ea typeface="NanumGothic" panose="020D0604000000000000" pitchFamily="34" charset="-127"/>
            </a:endParaRPr>
          </a:p>
        </p:txBody>
      </p:sp>
      <p:sp>
        <p:nvSpPr>
          <p:cNvPr id="174" name="Google Shape;174;p6"/>
          <p:cNvSpPr txBox="1"/>
          <p:nvPr/>
        </p:nvSpPr>
        <p:spPr>
          <a:xfrm>
            <a:off x="2855640" y="1702124"/>
            <a:ext cx="6480720" cy="1061829"/>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&lt;WEEK 1&gt;</a:t>
            </a:r>
            <a:endParaRPr sz="1200" dirty="0">
              <a:latin typeface="NanumGothic" panose="020D0604000000000000" pitchFamily="34" charset="-127"/>
              <a:ea typeface="NanumGothic" panose="020D0604000000000000" pitchFamily="34" charset="-127"/>
            </a:endParaRPr>
          </a:p>
          <a:p>
            <a:pPr marL="1587" marR="0" lvl="1" indent="0" algn="ctr" rtl="0">
              <a:spcBef>
                <a:spcPts val="600"/>
              </a:spcBef>
              <a:spcAft>
                <a:spcPts val="0"/>
              </a:spcAft>
              <a:buClr>
                <a:srgbClr val="002960"/>
              </a:buClr>
              <a:buSzPts val="4500"/>
              <a:buFont typeface="Arial"/>
              <a:buNone/>
            </a:pP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직무 </a:t>
            </a:r>
            <a:r>
              <a:rPr lang="ko-KR" sz="3200" u="none" strike="noStrike" cap="none" dirty="0" err="1">
                <a:solidFill>
                  <a:srgbClr val="262626"/>
                </a:solidFill>
                <a:latin typeface="NanumGothic" panose="020D0604000000000000" pitchFamily="34" charset="-127"/>
                <a:ea typeface="NanumGothic" panose="020D0604000000000000" pitchFamily="34" charset="-127"/>
                <a:sym typeface="Arial"/>
              </a:rPr>
              <a:t>업무내용과</a:t>
            </a: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 </a:t>
            </a:r>
            <a:r>
              <a:rPr lang="ko-KR" sz="3200" u="none" strike="noStrike" cap="none" dirty="0" err="1">
                <a:solidFill>
                  <a:srgbClr val="262626"/>
                </a:solidFill>
                <a:latin typeface="NanumGothic" panose="020D0604000000000000" pitchFamily="34" charset="-127"/>
                <a:ea typeface="NanumGothic" panose="020D0604000000000000" pitchFamily="34" charset="-127"/>
                <a:sym typeface="Arial"/>
              </a:rPr>
              <a:t>필요역량</a:t>
            </a: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 정리</a:t>
            </a:r>
            <a:endParaRPr sz="1200" dirty="0">
              <a:latin typeface="NanumGothic" panose="020D0604000000000000" pitchFamily="34" charset="-127"/>
              <a:ea typeface="NanumGothic" panose="020D0604000000000000" pitchFamily="34"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6</a:t>
            </a:fld>
            <a:endParaRPr dirty="0"/>
          </a:p>
        </p:txBody>
      </p:sp>
      <p:graphicFrame>
        <p:nvGraphicFramePr>
          <p:cNvPr id="182" name="Google Shape;182;p7"/>
          <p:cNvGraphicFramePr/>
          <p:nvPr>
            <p:extLst>
              <p:ext uri="{D42A27DB-BD31-4B8C-83A1-F6EECF244321}">
                <p14:modId xmlns:p14="http://schemas.microsoft.com/office/powerpoint/2010/main" val="4167540986"/>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extLst>
                    <a:ext uri="{9D8B030D-6E8A-4147-A177-3AD203B41FA5}">
                      <a16:colId xmlns:a16="http://schemas.microsoft.com/office/drawing/2014/main" val="20000"/>
                    </a:ext>
                  </a:extLst>
                </a:gridCol>
                <a:gridCol w="7417350">
                  <a:extLst>
                    <a:ext uri="{9D8B030D-6E8A-4147-A177-3AD203B41FA5}">
                      <a16:colId xmlns:a16="http://schemas.microsoft.com/office/drawing/2014/main" val="20001"/>
                    </a:ext>
                  </a:extLst>
                </a:gridCol>
              </a:tblGrid>
              <a:tr h="739200">
                <a:tc>
                  <a:txBody>
                    <a:bodyPr/>
                    <a:lstStyle/>
                    <a:p>
                      <a:pPr marL="0" marR="0" lvl="0" indent="0" algn="l" rtl="0">
                        <a:lnSpc>
                          <a:spcPct val="100000"/>
                        </a:lnSpc>
                        <a:spcBef>
                          <a:spcPts val="0"/>
                        </a:spcBef>
                        <a:spcAft>
                          <a:spcPts val="0"/>
                        </a:spcAft>
                        <a:buClr>
                          <a:srgbClr val="000000"/>
                        </a:buClr>
                        <a:buFont typeface="Arial"/>
                        <a:buNone/>
                      </a:pPr>
                      <a:r>
                        <a:rPr lang="ko-KR" altLang="en-US"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직무 이해도 질문</a:t>
                      </a:r>
                      <a:endParaRPr sz="1400" b="0" i="0" u="none" strike="noStrike" cap="none" dirty="0">
                        <a:solidFill>
                          <a:schemeClr val="dk1"/>
                        </a:solidFill>
                        <a:ea typeface="NanumGothic" panose="020D0604000000000000" pitchFamily="34" charset="-127"/>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altLang="en-US"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답변 작성</a:t>
                      </a:r>
                      <a:r>
                        <a:rPr lang="en-US" altLang="ko-KR"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a:t>
                      </a:r>
                      <a:r>
                        <a:rPr lang="ko-KR" altLang="en-US"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a:t>
                      </a:r>
                      <a:endParaRPr sz="1400" b="0" i="0" u="none" strike="noStrike" cap="none" dirty="0">
                        <a:solidFill>
                          <a:schemeClr val="dk1"/>
                        </a:solidFill>
                        <a:ea typeface="NanumGothic" panose="020D0604000000000000" pitchFamily="34" charset="-127"/>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Clr>
                          <a:srgbClr val="000000"/>
                        </a:buClr>
                        <a:buSzPts val="1800"/>
                        <a:buFont typeface="Arial"/>
                        <a:buNone/>
                      </a:pPr>
                      <a:r>
                        <a:rPr lang="ko-KR" altLang="en-US"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현재 수강 중인 직무는 무슨 일을 하는 직무인가요</a:t>
                      </a:r>
                      <a:r>
                        <a:rPr lang="en-US" altLang="ko-KR"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a:t>
                      </a:r>
                    </a:p>
                    <a:p>
                      <a:pPr marL="0" marR="0" lvl="0" indent="0" algn="l" rtl="0">
                        <a:lnSpc>
                          <a:spcPct val="150000"/>
                        </a:lnSpc>
                        <a:spcBef>
                          <a:spcPts val="0"/>
                        </a:spcBef>
                        <a:spcAft>
                          <a:spcPts val="0"/>
                        </a:spcAft>
                        <a:buClr>
                          <a:srgbClr val="000000"/>
                        </a:buClr>
                        <a:buSzPts val="1800"/>
                        <a:buFont typeface="Arial"/>
                        <a:buNone/>
                      </a:pPr>
                      <a:endParaRPr lang="en-US" altLang="ko-KR"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ko-KR" altLang="en-US"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처음 작성했던 내용과 멘토님의 수업 내용을 토대로 다시 작성해보세요</a:t>
                      </a:r>
                      <a:r>
                        <a:rPr lang="en-US" altLang="ko-KR"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a:t>
                      </a:r>
                    </a:p>
                    <a:p>
                      <a:pPr marL="0" marR="0" lvl="0" indent="0" algn="l" rtl="0">
                        <a:lnSpc>
                          <a:spcPct val="150000"/>
                        </a:lnSpc>
                        <a:spcBef>
                          <a:spcPts val="0"/>
                        </a:spcBef>
                        <a:spcAft>
                          <a:spcPts val="0"/>
                        </a:spcAft>
                        <a:buClr>
                          <a:srgbClr val="000000"/>
                        </a:buClr>
                        <a:buSzPts val="1800"/>
                        <a:buFont typeface="Arial"/>
                        <a:buNone/>
                      </a:pPr>
                      <a:r>
                        <a:rPr lang="en-US" altLang="ko-KR"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 </a:t>
                      </a:r>
                      <a:endParaRPr lang="ko-KR" altLang="en-US" sz="1400" b="0" i="0" u="none" strike="noStrike" cap="none" dirty="0">
                        <a:solidFill>
                          <a:schemeClr val="dk1"/>
                        </a:solidFill>
                        <a:ea typeface="NanumGothic" panose="020D0604000000000000" pitchFamily="34" charset="-127"/>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lang="ko-KR" altLang="en-US" sz="1400" b="0" i="0" u="none" strike="noStrike" cap="none" dirty="0">
                        <a:solidFill>
                          <a:schemeClr val="dk1"/>
                        </a:solidFill>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Font typeface="Arial"/>
                        <a:buNone/>
                      </a:pPr>
                      <a:r>
                        <a:rPr lang="ko-KR" altLang="ko-KR"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여기에 작성하세요</a:t>
                      </a:r>
                      <a:r>
                        <a:rPr lang="en-US" altLang="ko-KR"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a:t>
                      </a:r>
                    </a:p>
                    <a:p>
                      <a:pPr marL="0" marR="0" lvl="0" indent="0" algn="l" rtl="0">
                        <a:lnSpc>
                          <a:spcPct val="150000"/>
                        </a:lnSpc>
                        <a:spcBef>
                          <a:spcPts val="0"/>
                        </a:spcBef>
                        <a:spcAft>
                          <a:spcPts val="0"/>
                        </a:spcAft>
                        <a:buClr>
                          <a:srgbClr val="000000"/>
                        </a:buClr>
                        <a:buFont typeface="Arial"/>
                        <a:buNone/>
                      </a:pPr>
                      <a:endParaRPr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 name="Google Shape;103;p2">
            <a:extLst>
              <a:ext uri="{FF2B5EF4-FFF2-40B4-BE49-F238E27FC236}">
                <a16:creationId xmlns:a16="http://schemas.microsoft.com/office/drawing/2014/main" id="{6F838C13-46EB-37A2-C60C-1796C45BA197}"/>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7</a:t>
            </a:fld>
            <a:endParaRPr dirty="0"/>
          </a:p>
        </p:txBody>
      </p:sp>
      <p:graphicFrame>
        <p:nvGraphicFramePr>
          <p:cNvPr id="190" name="Google Shape;190;p8"/>
          <p:cNvGraphicFramePr/>
          <p:nvPr>
            <p:extLst>
              <p:ext uri="{D42A27DB-BD31-4B8C-83A1-F6EECF244321}">
                <p14:modId xmlns:p14="http://schemas.microsoft.com/office/powerpoint/2010/main" val="98254513"/>
              </p:ext>
            </p:extLst>
          </p:nvPr>
        </p:nvGraphicFramePr>
        <p:xfrm>
          <a:off x="695400" y="1047014"/>
          <a:ext cx="10945750" cy="5203700"/>
        </p:xfrm>
        <a:graphic>
          <a:graphicData uri="http://schemas.openxmlformats.org/drawingml/2006/table">
            <a:tbl>
              <a:tblPr firstRow="1" bandRow="1">
                <a:noFill/>
                <a:tableStyleId>{EE835FC8-46E7-45B1-BCCF-504645C0182E}</a:tableStyleId>
              </a:tblPr>
              <a:tblGrid>
                <a:gridCol w="3528400">
                  <a:extLst>
                    <a:ext uri="{9D8B030D-6E8A-4147-A177-3AD203B41FA5}">
                      <a16:colId xmlns:a16="http://schemas.microsoft.com/office/drawing/2014/main" val="20000"/>
                    </a:ext>
                  </a:extLst>
                </a:gridCol>
                <a:gridCol w="7417350">
                  <a:extLst>
                    <a:ext uri="{9D8B030D-6E8A-4147-A177-3AD203B41FA5}">
                      <a16:colId xmlns:a16="http://schemas.microsoft.com/office/drawing/2014/main" val="20001"/>
                    </a:ext>
                  </a:extLst>
                </a:gridCol>
              </a:tblGrid>
              <a:tr h="739200">
                <a:tc>
                  <a:txBody>
                    <a:bodyPr/>
                    <a:lstStyle/>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직무 이해도 질문</a:t>
                      </a:r>
                      <a:endParaRPr sz="1100"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ko-KR" altLang="en-US"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답변 작성</a:t>
                      </a:r>
                      <a:endParaRPr sz="1400" b="0" i="0" u="none" strike="noStrike" cap="none" dirty="0">
                        <a:solidFill>
                          <a:schemeClr val="dk1"/>
                        </a:solidFill>
                        <a:ea typeface="NanumGothic" panose="020D0604000000000000" pitchFamily="34" charset="-127"/>
                        <a:cs typeface="Arial"/>
                        <a:sym typeface="Arial"/>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64500">
                <a:tc>
                  <a:txBody>
                    <a:bodyPr/>
                    <a:lstStyle/>
                    <a:p>
                      <a:pPr marL="0" marR="0" lvl="0" indent="0" algn="l" rtl="0">
                        <a:lnSpc>
                          <a:spcPct val="150000"/>
                        </a:lnSpc>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이 직무를 수행하기 위해서 필요한 역량은 무엇이라고 생각하시나요?</a:t>
                      </a:r>
                      <a:endParaRPr sz="1100" dirty="0"/>
                    </a:p>
                    <a:p>
                      <a:pPr marL="0" marR="0" lvl="0" indent="0" algn="l" rtl="0">
                        <a:spcBef>
                          <a:spcPts val="0"/>
                        </a:spcBef>
                        <a:spcAft>
                          <a:spcPts val="0"/>
                        </a:spcAft>
                        <a:buNone/>
                      </a:pPr>
                      <a:endParaRPr sz="1400" b="0" i="0" u="none" strike="noStrike" cap="none" dirty="0">
                        <a:latin typeface="NanumGothic" panose="020D0604000000000000" pitchFamily="34" charset="-127"/>
                        <a:ea typeface="NanumGothic" panose="020D0604000000000000" pitchFamily="34" charset="-127"/>
                        <a:cs typeface="Arial"/>
                        <a:sym typeface="Arial"/>
                      </a:endParaRPr>
                    </a:p>
                    <a:p>
                      <a:pPr marL="0" marR="0" lvl="0" indent="0" algn="l" rtl="0">
                        <a:spcBef>
                          <a:spcPts val="0"/>
                        </a:spcBef>
                        <a:spcAft>
                          <a:spcPts val="0"/>
                        </a:spcAft>
                        <a:buNone/>
                      </a:pPr>
                      <a:r>
                        <a:rPr lang="ko-KR" sz="1400" b="0" i="0" u="none" strike="noStrike" cap="none" dirty="0">
                          <a:latin typeface="NanumGothic" panose="020D0604000000000000" pitchFamily="34" charset="-127"/>
                          <a:ea typeface="NanumGothic" panose="020D0604000000000000" pitchFamily="34" charset="-127"/>
                          <a:cs typeface="Arial"/>
                          <a:sym typeface="Arial"/>
                        </a:rPr>
                        <a:t>그렇게 생각한 이유를 함께 작성해보세요.</a:t>
                      </a:r>
                      <a:endParaRPr sz="1100" dirty="0"/>
                    </a:p>
                  </a:txBody>
                  <a:tcPr marL="91450" marR="91450" marT="46800"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1800"/>
                        <a:buFont typeface="Arial"/>
                        <a:buNone/>
                      </a:pPr>
                      <a:r>
                        <a:rPr lang="ko-KR" altLang="en-US"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여기에 작성하세요</a:t>
                      </a:r>
                      <a:r>
                        <a:rPr lang="en-US" altLang="ko-KR" sz="1400" b="0" i="0" u="none" strike="noStrike" cap="none" dirty="0">
                          <a:solidFill>
                            <a:schemeClr val="dk1"/>
                          </a:solidFill>
                          <a:latin typeface="NanumGothic" panose="020D0604000000000000" pitchFamily="34" charset="-127"/>
                          <a:ea typeface="NanumGothic" panose="020D0604000000000000" pitchFamily="34" charset="-127"/>
                          <a:cs typeface="Arial"/>
                          <a:sym typeface="Arial"/>
                        </a:rPr>
                        <a:t>.</a:t>
                      </a:r>
                      <a:endParaRPr lang="ko-KR" altLang="en-US" sz="1400" b="0" i="0" u="none" strike="noStrike" cap="none" dirty="0">
                        <a:solidFill>
                          <a:schemeClr val="dk1"/>
                        </a:solidFill>
                        <a:ea typeface="NanumGothic" panose="020D0604000000000000" pitchFamily="34" charset="-127"/>
                        <a:cs typeface="Arial"/>
                        <a:sym typeface="Arial"/>
                      </a:endParaRPr>
                    </a:p>
                  </a:txBody>
                  <a:tcPr marL="91450" marR="91450" marT="46800"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 name="Google Shape;103;p2">
            <a:extLst>
              <a:ext uri="{FF2B5EF4-FFF2-40B4-BE49-F238E27FC236}">
                <a16:creationId xmlns:a16="http://schemas.microsoft.com/office/drawing/2014/main" id="{80FD55AD-2DCD-760F-4185-50E053503082}"/>
              </a:ext>
            </a:extLst>
          </p:cNvPr>
          <p:cNvSpPr txBox="1"/>
          <p:nvPr/>
        </p:nvSpPr>
        <p:spPr>
          <a:xfrm>
            <a:off x="561029" y="367851"/>
            <a:ext cx="11071547" cy="430887"/>
          </a:xfrm>
          <a:prstGeom prst="rect">
            <a:avLst/>
          </a:prstGeom>
          <a:noFill/>
          <a:ln>
            <a:noFill/>
          </a:ln>
        </p:spPr>
        <p:txBody>
          <a:bodyPr spcFirstLastPara="1" wrap="square" lIns="0" tIns="0" rIns="0" bIns="0" anchor="t" anchorCtr="0">
            <a:spAutoFit/>
          </a:bodyPr>
          <a:lstStyle/>
          <a:p>
            <a:pPr marL="1270" lvl="1"/>
            <a:r>
              <a:rPr lang="en-US" altLang="ko-KR" sz="2800" dirty="0" err="1">
                <a:solidFill>
                  <a:srgbClr val="272727"/>
                </a:solidFill>
                <a:latin typeface="NanumGothic" panose="020D0604000000000000" pitchFamily="34" charset="-127"/>
                <a:ea typeface="NanumGothic"/>
              </a:rPr>
              <a:t>작성</a:t>
            </a:r>
            <a:r>
              <a:rPr lang="en-US" altLang="ko-KR" sz="2800" dirty="0">
                <a:solidFill>
                  <a:srgbClr val="272727"/>
                </a:solidFill>
                <a:latin typeface="NanumGothic" panose="020D0604000000000000" pitchFamily="34" charset="-127"/>
                <a:ea typeface="NanumGothic"/>
              </a:rPr>
              <a:t> </a:t>
            </a:r>
            <a:r>
              <a:rPr lang="en-US" altLang="ko-KR" sz="2800" dirty="0" err="1">
                <a:solidFill>
                  <a:srgbClr val="272727"/>
                </a:solidFill>
                <a:latin typeface="NanumGothic" panose="020D0604000000000000" pitchFamily="34" charset="-127"/>
                <a:ea typeface="NanumGothic"/>
              </a:rPr>
              <a:t>시트</a:t>
            </a:r>
            <a:endParaRPr lang="en-US" altLang="ko-KR" sz="2800" u="none" strike="noStrike" cap="none" dirty="0" err="1">
              <a:solidFill>
                <a:srgbClr val="272727"/>
              </a:solidFill>
              <a:latin typeface="NanumGothic" panose="020D0604000000000000" pitchFamily="34" charset="-127"/>
              <a:ea typeface="Nanum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sz="1100"/>
              <a:t>8</a:t>
            </a:fld>
            <a:endParaRPr sz="1100" dirty="0"/>
          </a:p>
        </p:txBody>
      </p:sp>
      <p:sp>
        <p:nvSpPr>
          <p:cNvPr id="196" name="Google Shape;196;p9"/>
          <p:cNvSpPr/>
          <p:nvPr/>
        </p:nvSpPr>
        <p:spPr>
          <a:xfrm>
            <a:off x="2855640" y="3314700"/>
            <a:ext cx="6480720" cy="1952625"/>
          </a:xfrm>
          <a:prstGeom prst="rect">
            <a:avLst/>
          </a:prstGeom>
          <a:solidFill>
            <a:schemeClr val="lt1"/>
          </a:solidFill>
          <a:ln w="38100" cap="flat" cmpd="sng">
            <a:solidFill>
              <a:srgbClr val="2A7D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u="none" strike="noStrike" cap="none" dirty="0">
              <a:solidFill>
                <a:schemeClr val="lt1"/>
              </a:solidFill>
              <a:latin typeface="NanumGothic" panose="020D0604000000000000" pitchFamily="34" charset="-127"/>
              <a:ea typeface="NanumGothic" panose="020D0604000000000000" pitchFamily="34" charset="-127"/>
              <a:cs typeface="Malgun Gothic"/>
              <a:sym typeface="Malgun Gothic"/>
            </a:endParaRPr>
          </a:p>
        </p:txBody>
      </p:sp>
      <p:sp>
        <p:nvSpPr>
          <p:cNvPr id="197" name="Google Shape;197;p9"/>
          <p:cNvSpPr txBox="1"/>
          <p:nvPr/>
        </p:nvSpPr>
        <p:spPr>
          <a:xfrm>
            <a:off x="3199050" y="3513876"/>
            <a:ext cx="5832500" cy="1554272"/>
          </a:xfrm>
          <a:prstGeom prst="rect">
            <a:avLst/>
          </a:prstGeom>
          <a:noFill/>
          <a:ln>
            <a:noFill/>
          </a:ln>
        </p:spPr>
        <p:txBody>
          <a:bodyPr spcFirstLastPara="1" wrap="square" lIns="0" tIns="0" rIns="0" bIns="0" anchor="t" anchorCtr="0">
            <a:spAutoFit/>
          </a:bodyPr>
          <a:lstStyle/>
          <a:p>
            <a:pPr marL="134923" marR="0" lvl="1" indent="-142875" algn="l" rtl="0">
              <a:lnSpc>
                <a:spcPct val="150000"/>
              </a:lnSpc>
              <a:spcBef>
                <a:spcPts val="0"/>
              </a:spcBef>
              <a:spcAft>
                <a:spcPts val="0"/>
              </a:spcAft>
              <a:buClr>
                <a:srgbClr val="002960"/>
              </a:buClr>
              <a:buSzPts val="2250"/>
              <a:buFont typeface="Arial"/>
              <a:buChar char="▪"/>
            </a:pP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수행시기</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첫 번째 과제 제출 이후</a:t>
            </a:r>
            <a:endParaRPr sz="1600" u="none" strike="noStrike" cap="none" dirty="0">
              <a:solidFill>
                <a:srgbClr val="272727"/>
              </a:solidFill>
              <a:latin typeface="NanumGothic" panose="020D0604000000000000" pitchFamily="34" charset="-127"/>
              <a:ea typeface="NanumGothic" panose="020D0604000000000000" pitchFamily="34" charset="-127"/>
              <a:sym typeface="Arial"/>
            </a:endParaRPr>
          </a:p>
          <a:p>
            <a:pPr marL="134923" marR="0" lvl="1" indent="-142875" algn="l" rtl="0">
              <a:lnSpc>
                <a:spcPct val="150000"/>
              </a:lnSpc>
              <a:spcBef>
                <a:spcPts val="600"/>
              </a:spcBef>
              <a:spcAft>
                <a:spcPts val="0"/>
              </a:spcAft>
              <a:buClr>
                <a:srgbClr val="002960"/>
              </a:buClr>
              <a:buSzPts val="2250"/>
              <a:buFont typeface="Arial"/>
              <a:buChar char="▪"/>
            </a:pP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수행목표</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a:t>
            </a:r>
            <a:r>
              <a:rPr lang="ko-KR" sz="1600" u="none" strike="noStrike" cap="none" dirty="0" err="1">
                <a:solidFill>
                  <a:srgbClr val="272727"/>
                </a:solidFill>
                <a:latin typeface="NanumGothic" panose="020D0604000000000000" pitchFamily="34" charset="-127"/>
                <a:ea typeface="NanumGothic" panose="020D0604000000000000" pitchFamily="34" charset="-127"/>
                <a:sym typeface="Arial"/>
              </a:rPr>
              <a:t>직무에센스</a:t>
            </a:r>
            <a:r>
              <a:rPr lang="ko-KR" sz="1600" u="none" strike="noStrike" cap="none" dirty="0">
                <a:solidFill>
                  <a:srgbClr val="272727"/>
                </a:solidFill>
                <a:latin typeface="NanumGothic" panose="020D0604000000000000" pitchFamily="34" charset="-127"/>
                <a:ea typeface="NanumGothic" panose="020D0604000000000000" pitchFamily="34" charset="-127"/>
                <a:sym typeface="Arial"/>
              </a:rPr>
              <a:t> 강의와 실제 실무 과제를 수행해본 경험을 바탕으로 이 직무에서 뛰어난 인재가 누구인지 본인의 생각을 정리해보세요.</a:t>
            </a:r>
            <a:endParaRPr sz="1200" dirty="0">
              <a:latin typeface="NanumGothic" panose="020D0604000000000000" pitchFamily="34" charset="-127"/>
              <a:ea typeface="NanumGothic" panose="020D0604000000000000" pitchFamily="34" charset="-127"/>
            </a:endParaRPr>
          </a:p>
        </p:txBody>
      </p:sp>
      <p:sp>
        <p:nvSpPr>
          <p:cNvPr id="198" name="Google Shape;198;p9"/>
          <p:cNvSpPr txBox="1"/>
          <p:nvPr/>
        </p:nvSpPr>
        <p:spPr>
          <a:xfrm>
            <a:off x="2855640" y="1702124"/>
            <a:ext cx="6480720" cy="1061829"/>
          </a:xfrm>
          <a:prstGeom prst="rect">
            <a:avLst/>
          </a:prstGeom>
          <a:noFill/>
          <a:ln>
            <a:noFill/>
          </a:ln>
        </p:spPr>
        <p:txBody>
          <a:bodyPr spcFirstLastPara="1" wrap="square" lIns="0" tIns="0" rIns="0" bIns="0" anchor="t" anchorCtr="0">
            <a:spAutoFit/>
          </a:bodyPr>
          <a:lstStyle/>
          <a:p>
            <a:pPr marL="1587" marR="0" lvl="1" indent="0" algn="ctr" rtl="0">
              <a:spcBef>
                <a:spcPts val="0"/>
              </a:spcBef>
              <a:spcAft>
                <a:spcPts val="0"/>
              </a:spcAft>
              <a:buClr>
                <a:srgbClr val="002960"/>
              </a:buClr>
              <a:buSzPts val="4500"/>
              <a:buFont typeface="Arial"/>
              <a:buNone/>
            </a:pP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&lt;WEEK 2&gt;</a:t>
            </a:r>
            <a:endParaRPr sz="1200" dirty="0">
              <a:latin typeface="NanumGothic" panose="020D0604000000000000" pitchFamily="34" charset="-127"/>
              <a:ea typeface="NanumGothic" panose="020D0604000000000000" pitchFamily="34" charset="-127"/>
            </a:endParaRPr>
          </a:p>
          <a:p>
            <a:pPr marL="1587" marR="0" lvl="1" indent="0" algn="ctr" rtl="0">
              <a:spcBef>
                <a:spcPts val="600"/>
              </a:spcBef>
              <a:spcAft>
                <a:spcPts val="0"/>
              </a:spcAft>
              <a:buClr>
                <a:srgbClr val="002960"/>
              </a:buClr>
              <a:buSzPts val="4500"/>
              <a:buFont typeface="Arial"/>
              <a:buNone/>
            </a:pP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직무 </a:t>
            </a:r>
            <a:r>
              <a:rPr lang="ko-KR" sz="3200" u="none" strike="noStrike" cap="none" dirty="0" err="1">
                <a:solidFill>
                  <a:srgbClr val="262626"/>
                </a:solidFill>
                <a:latin typeface="NanumGothic" panose="020D0604000000000000" pitchFamily="34" charset="-127"/>
                <a:ea typeface="NanumGothic" panose="020D0604000000000000" pitchFamily="34" charset="-127"/>
                <a:sym typeface="Arial"/>
              </a:rPr>
              <a:t>우수자의</a:t>
            </a:r>
            <a:r>
              <a:rPr lang="ko-KR" sz="3200" u="none" strike="noStrike" cap="none" dirty="0">
                <a:solidFill>
                  <a:srgbClr val="262626"/>
                </a:solidFill>
                <a:latin typeface="NanumGothic" panose="020D0604000000000000" pitchFamily="34" charset="-127"/>
                <a:ea typeface="NanumGothic" panose="020D0604000000000000" pitchFamily="34" charset="-127"/>
                <a:sym typeface="Arial"/>
              </a:rPr>
              <a:t> 모습 구체화하기</a:t>
            </a:r>
            <a:endParaRPr sz="1200" dirty="0">
              <a:latin typeface="NanumGothic" panose="020D0604000000000000" pitchFamily="34" charset="-127"/>
              <a:ea typeface="NanumGothic" panose="020D0604000000000000" pitchFamily="34" charset="-127"/>
            </a:endParaRPr>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2959</TotalTime>
  <Words>1289</Words>
  <Application>Microsoft Macintosh PowerPoint</Application>
  <PresentationFormat>와이드스크린</PresentationFormat>
  <Paragraphs>242</Paragraphs>
  <Slides>21</Slides>
  <Notes>21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21</vt:i4>
      </vt:variant>
    </vt:vector>
  </HeadingPairs>
  <TitlesOfParts>
    <vt:vector size="27" baseType="lpstr">
      <vt:lpstr>Malgun Gothic</vt:lpstr>
      <vt:lpstr>NanumGothic</vt:lpstr>
      <vt:lpstr>preten</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이재성</dc:creator>
  <cp:lastModifiedBy>AhnYuri</cp:lastModifiedBy>
  <cp:revision>65</cp:revision>
  <dcterms:created xsi:type="dcterms:W3CDTF">2015-10-20T01:42:30Z</dcterms:created>
  <dcterms:modified xsi:type="dcterms:W3CDTF">2025-06-28T14:25:44Z</dcterms:modified>
</cp:coreProperties>
</file>