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4630400" cy="8229600"/>
  <p:notesSz cx="8229600" cy="14630400"/>
  <p:embeddedFontLst>
    <p:embeddedFont>
      <p:font typeface="Inter" panose="02000503000000020004" pitchFamily="2" charset="0"/>
      <p:regular r:id=""/>
      <p:bold r:id=""/>
      <p:italic r:id=""/>
      <p:boldItalic r:id="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gPAKVmM2ghiDsUhdpOn7WH1x9D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971A4A4-1EB2-4C0C-B97F-A777C13EA5F1}">
  <a:tblStyle styleId="{F971A4A4-1EB2-4C0C-B97F-A777C13EA5F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0F0F0"/>
          </a:solidFill>
        </a:fill>
      </a:tcStyle>
    </a:wholeTbl>
    <a:band1H>
      <a:tcTxStyle/>
      <a:tcStyle>
        <a:tcBdr/>
        <a:fill>
          <a:solidFill>
            <a:srgbClr val="E0E0E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0E0E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3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3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507"/>
    <p:restoredTop sz="94592"/>
  </p:normalViewPr>
  <p:slideViewPr>
    <p:cSldViewPr snapToGrid="0">
      <p:cViewPr>
        <p:scale>
          <a:sx n="75" d="100"/>
          <a:sy n="75" d="100"/>
        </p:scale>
        <p:origin x="-536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371850" y="1097275"/>
            <a:ext cx="5486650" cy="5486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822950" y="6949425"/>
            <a:ext cx="6583675" cy="658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3000000" cy="300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" name="Google Shape;9;p1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1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3000000" cy="300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4" name="Google Shape;164;p11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1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3000000" cy="300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3" name="Google Shape;183;p13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3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3000000" cy="300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" name="Google Shape;16;p3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" name="Google Shape;39;p4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4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3000000" cy="300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" name="Google Shape;54;p5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5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3000000" cy="300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" name="Google Shape;82;p6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6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3000000" cy="300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" name="Google Shape;97;p7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7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3000000" cy="300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2" name="Google Shape;112;p8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8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3000000" cy="300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8" name="Google Shape;128;p9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9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3000000" cy="300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0" name="Google Shape;150;p10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0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">
    <p:bg>
      <p:bgPr>
        <a:solidFill>
          <a:schemeClr val="lt1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maOtDgZam7CnUWUD-bql3omVtRvkOUo-/edit?usp=sharing&amp;ouid=112197280003682450435&amp;rtpof=true&amp;sd=tru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afe.naver.com/codingstudyplac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rl.kr/btkrwh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lelVripbt2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_layout.as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w3schools.com/csSref/css_selectors.php" TargetMode="External"/><Relationship Id="rId4" Type="http://schemas.openxmlformats.org/officeDocument/2006/relationships/hyperlink" Target="https://www.w3schools.com/css/css_boxmodel.asp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att_form_method.asp" TargetMode="External"/><Relationship Id="rId7" Type="http://schemas.openxmlformats.org/officeDocument/2006/relationships/hyperlink" Target="https://developer.mozilla.org/en-US/docs/Web/API/Node/nodeTyp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tutorialstonight.com/js/javascript-dom-manipulation" TargetMode="External"/><Relationship Id="rId5" Type="http://schemas.openxmlformats.org/officeDocument/2006/relationships/hyperlink" Target="https://developer.mozilla.org/en-US/docs/Learn/JavaScript/First_steps/What_is_JavaScript" TargetMode="External"/><Relationship Id="rId4" Type="http://schemas.openxmlformats.org/officeDocument/2006/relationships/hyperlink" Target="https://cafe.naver.com/codingstudyplace/18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versions.as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afe.naver.com/codingstudyplace/10" TargetMode="External"/><Relationship Id="rId4" Type="http://schemas.openxmlformats.org/officeDocument/2006/relationships/hyperlink" Target="https://cafe.naver.com/codingstudyplace/77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maOtDgZam7CnUWUD-bql3omVtRvkOUo-/edit?usp=sharing&amp;ouid=112197280003682450435&amp;rtpof=true&amp;sd=tru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"/>
          <p:cNvSpPr/>
          <p:nvPr/>
        </p:nvSpPr>
        <p:spPr>
          <a:xfrm>
            <a:off x="4648855" y="3281601"/>
            <a:ext cx="5332690" cy="83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49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49"/>
              <a:buFont typeface="Calibri"/>
              <a:buNone/>
            </a:pPr>
            <a:r>
              <a:rPr lang="en-US" sz="5249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실무</a:t>
            </a:r>
            <a:r>
              <a:rPr lang="en-US" sz="5249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5249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과제</a:t>
            </a:r>
            <a:r>
              <a:rPr lang="en-US" sz="5249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5249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안내</a:t>
            </a:r>
            <a:endParaRPr sz="5249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6120110" y="4512363"/>
            <a:ext cx="2390180" cy="388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39181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Calibri"/>
              <a:buNone/>
            </a:pPr>
            <a:r>
              <a:rPr lang="en-US" sz="2200" b="1" i="0" u="none" strike="noStrike" cap="none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jay_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"/>
          <p:cNvSpPr/>
          <p:nvPr/>
        </p:nvSpPr>
        <p:spPr>
          <a:xfrm>
            <a:off x="2114193" y="3005614"/>
            <a:ext cx="26148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427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lang="en-US"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Project#1 To-Do-List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1"/>
          <p:cNvSpPr/>
          <p:nvPr/>
        </p:nvSpPr>
        <p:spPr>
          <a:xfrm>
            <a:off x="2114204" y="3686050"/>
            <a:ext cx="34830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708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요구사항(Function Requirement)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1"/>
          <p:cNvSpPr/>
          <p:nvPr/>
        </p:nvSpPr>
        <p:spPr>
          <a:xfrm>
            <a:off x="2110263" y="1388031"/>
            <a:ext cx="7461000" cy="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63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lang="en-US"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주제: 신입사원 프로젝트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1"/>
          <p:cNvSpPr/>
          <p:nvPr/>
        </p:nvSpPr>
        <p:spPr>
          <a:xfrm>
            <a:off x="2052637" y="515183"/>
            <a:ext cx="4750832" cy="69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1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4주 차 과제 안내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1"/>
          <p:cNvSpPr txBox="1"/>
          <p:nvPr/>
        </p:nvSpPr>
        <p:spPr>
          <a:xfrm>
            <a:off x="2110276" y="1865950"/>
            <a:ext cx="69657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7493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이번 프로젝트는 최종 프로젝트이므로 팀장님께 보고할 예정입니다. </a:t>
            </a:r>
            <a:endParaRPr/>
          </a:p>
          <a:p>
            <a:pPr marL="0" marR="0" lvl="0" indent="0" algn="l" rtl="0">
              <a:lnSpc>
                <a:spcPct val="17493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본인의 프로젝트를 충분히 설명할 수 있는 문서까지 같이 만들어주세요.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2" name="Google Shape;172;p11"/>
          <p:cNvGraphicFramePr/>
          <p:nvPr/>
        </p:nvGraphicFramePr>
        <p:xfrm>
          <a:off x="2186464" y="416931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{F971A4A4-1EB2-4C0C-B97F-A777C13EA5F1}</a:tableStyleId>
              </a:tblPr>
              <a:tblGrid>
                <a:gridCol w="53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5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5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FR1</a:t>
                      </a:r>
                      <a:endParaRPr sz="16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72525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u="none" strike="noStrike" cap="none">
                          <a:solidFill>
                            <a:srgbClr val="27252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일정을 추가할 수 있어야 합니다.</a:t>
                      </a:r>
                      <a:endParaRPr sz="1600" b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3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FR2</a:t>
                      </a:r>
                      <a:endParaRPr sz="16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72525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strike="noStrike" cap="none">
                          <a:solidFill>
                            <a:srgbClr val="27252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일정을 삭제할 수 있어야 합니다.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3" name="Google Shape;173;p11"/>
          <p:cNvSpPr/>
          <p:nvPr/>
        </p:nvSpPr>
        <p:spPr>
          <a:xfrm>
            <a:off x="7544143" y="3005627"/>
            <a:ext cx="26148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427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</a:pPr>
            <a:r>
              <a:rPr lang="en-US" sz="22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Project#2 회원가입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1"/>
          <p:cNvSpPr/>
          <p:nvPr/>
        </p:nvSpPr>
        <p:spPr>
          <a:xfrm>
            <a:off x="7544150" y="3686075"/>
            <a:ext cx="31374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708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요구사항(</a:t>
            </a: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Function Requirement)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5" name="Google Shape;175;p11"/>
          <p:cNvGraphicFramePr/>
          <p:nvPr/>
        </p:nvGraphicFramePr>
        <p:xfrm>
          <a:off x="7616414" y="416932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{F971A4A4-1EB2-4C0C-B97F-A777C13EA5F1}</a:tableStyleId>
              </a:tblPr>
              <a:tblGrid>
                <a:gridCol w="59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8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FR1</a:t>
                      </a:r>
                      <a:endParaRPr sz="16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아이디 중복 체크가 되어야 합니다.</a:t>
                      </a:r>
                      <a:endParaRPr sz="1600" b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5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FR2</a:t>
                      </a:r>
                      <a:endParaRPr sz="16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Inter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비밀번호에 본인만의 규칙을 만들어주세요. 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Inter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(비밀번호 정상성 체크 기능 있어야 함)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6" name="Google Shape;176;p11"/>
          <p:cNvSpPr/>
          <p:nvPr/>
        </p:nvSpPr>
        <p:spPr>
          <a:xfrm>
            <a:off x="2128835" y="5626944"/>
            <a:ext cx="22218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427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</a:pPr>
            <a:r>
              <a:rPr lang="en-US" sz="22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제출물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1"/>
          <p:cNvSpPr/>
          <p:nvPr/>
        </p:nvSpPr>
        <p:spPr>
          <a:xfrm>
            <a:off x="2172609" y="6138333"/>
            <a:ext cx="4936200" cy="1923300"/>
          </a:xfrm>
          <a:prstGeom prst="roundRect">
            <a:avLst>
              <a:gd name="adj" fmla="val 2829"/>
            </a:avLst>
          </a:prstGeom>
          <a:solidFill>
            <a:srgbClr val="E0E0E0"/>
          </a:solidFill>
          <a:ln w="9525" cap="flat" cmpd="sng">
            <a:solidFill>
              <a:srgbClr val="B5B7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7560901" y="6138333"/>
            <a:ext cx="4936200" cy="1923300"/>
          </a:xfrm>
          <a:prstGeom prst="roundRect">
            <a:avLst>
              <a:gd name="adj" fmla="val 2829"/>
            </a:avLst>
          </a:prstGeom>
          <a:solidFill>
            <a:srgbClr val="E0E0E0"/>
          </a:solidFill>
          <a:ln w="9525" cap="flat" cmpd="sng">
            <a:solidFill>
              <a:srgbClr val="B5B7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 txBox="1"/>
          <p:nvPr/>
        </p:nvSpPr>
        <p:spPr>
          <a:xfrm>
            <a:off x="2475578" y="6390452"/>
            <a:ext cx="4404000" cy="10188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repository 주소</a:t>
            </a:r>
            <a:endParaRPr sz="1800" b="1">
              <a:solidFill>
                <a:srgbClr val="27252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Project 1/2 구현사항이 포함 된  repository 주소</a:t>
            </a:r>
            <a:endParaRPr sz="1600">
              <a:solidFill>
                <a:srgbClr val="27252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(Project 1/2 는 </a:t>
            </a:r>
            <a:r>
              <a:rPr lang="en-US" sz="1600" b="1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독립적으로 구현</a:t>
            </a:r>
            <a:r>
              <a:rPr lang="en-US" sz="16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7904017" y="6390452"/>
            <a:ext cx="4195200" cy="13392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800"/>
              <a:buFont typeface="Calibri"/>
              <a:buNone/>
            </a:pPr>
            <a:r>
              <a:rPr lang="en-US" sz="1800" b="1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문서</a:t>
            </a:r>
            <a:endParaRPr sz="1800" b="1">
              <a:solidFill>
                <a:srgbClr val="27252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Project 1/2 구현사항을 설명하는 </a:t>
            </a:r>
            <a:endParaRPr/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문서 각각 작성(</a:t>
            </a:r>
            <a:r>
              <a:rPr lang="en-US" sz="1600" b="1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총 2개 작성</a:t>
            </a:r>
            <a:r>
              <a:rPr lang="en-US" sz="16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600">
              <a:solidFill>
                <a:srgbClr val="27252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600"/>
              <a:buFont typeface="Calibri"/>
              <a:buNone/>
            </a:pPr>
            <a:r>
              <a:rPr lang="en-US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문서 링크</a:t>
            </a:r>
            <a:endParaRPr sz="1600">
              <a:solidFill>
                <a:srgbClr val="27252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"/>
          <p:cNvSpPr/>
          <p:nvPr/>
        </p:nvSpPr>
        <p:spPr>
          <a:xfrm>
            <a:off x="2037993" y="2992755"/>
            <a:ext cx="4443889" cy="694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427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sz="4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문의사항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3"/>
          <p:cNvSpPr txBox="1"/>
          <p:nvPr/>
        </p:nvSpPr>
        <p:spPr>
          <a:xfrm>
            <a:off x="2037993" y="4093528"/>
            <a:ext cx="73152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800"/>
              <a:buFont typeface="Calibri"/>
              <a:buNone/>
            </a:pPr>
            <a:r>
              <a:rPr lang="en-US" sz="18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궁금한 사항이 있으시면 카카오톡 or 네이버 카페로 남겨주시면 됩니다.</a:t>
            </a:r>
            <a:endParaRPr sz="1800">
              <a:solidFill>
                <a:srgbClr val="27252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800"/>
              <a:buFont typeface="Calibri"/>
              <a:buNone/>
            </a:pP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멘토와 직접 커뮤니티하는 공간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2037993" y="4931212"/>
            <a:ext cx="10554414" cy="4441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4598849" y="4931212"/>
            <a:ext cx="44410" cy="777597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4371142" y="4681299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E0E0E0"/>
          </a:solidFill>
          <a:ln w="9525" cap="flat" cmpd="sng">
            <a:solidFill>
              <a:srgbClr val="B5B7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4539496" y="4722971"/>
            <a:ext cx="163235" cy="416481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624"/>
              <a:buFont typeface="Calibri"/>
              <a:buNone/>
            </a:pPr>
            <a:r>
              <a:rPr lang="en-US" sz="2624" b="1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62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2974409" y="5931075"/>
            <a:ext cx="32934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427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Calibri"/>
              <a:buNone/>
            </a:pPr>
            <a:r>
              <a:rPr lang="en-US" sz="2200" b="1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문서양식 수정 금지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2260163" y="6500455"/>
            <a:ext cx="4721781" cy="355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55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800"/>
              <a:buFont typeface="Calibri"/>
              <a:buNone/>
            </a:pPr>
            <a:r>
              <a:rPr lang="en-US" sz="18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문서양식을 임의 수정하면 안됩니다.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7292995" y="4153614"/>
            <a:ext cx="44410" cy="777597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7065288" y="4681299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E0E0E0"/>
          </a:solidFill>
          <a:ln w="9525" cap="flat" cmpd="sng">
            <a:solidFill>
              <a:srgbClr val="B5B7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7214592" y="4722971"/>
            <a:ext cx="201335" cy="416481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624"/>
              <a:buFont typeface="Calibri"/>
              <a:buNone/>
            </a:pPr>
            <a:r>
              <a:rPr lang="en-US" sz="2624" b="1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62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6204228" y="3006566"/>
            <a:ext cx="2221944" cy="34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427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Calibri"/>
              <a:buNone/>
            </a:pPr>
            <a:r>
              <a:rPr lang="en-US" sz="2200" b="1" dirty="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{3,5}</a:t>
            </a:r>
            <a:r>
              <a:rPr lang="en-US" sz="2200" b="1" dirty="0" err="1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주차</a:t>
            </a:r>
            <a:r>
              <a:rPr lang="en-US" sz="2200" b="1" dirty="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1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발표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4954310" y="3575923"/>
            <a:ext cx="4721781" cy="355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55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800"/>
              <a:buFont typeface="Calibri"/>
              <a:buNone/>
            </a:pPr>
            <a:r>
              <a:rPr lang="en-US" sz="18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{3,5}주차는 과제 발표가 있습니다.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9987141" y="4931212"/>
            <a:ext cx="44410" cy="777597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9759434" y="4681299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E0E0E0"/>
          </a:solidFill>
          <a:ln w="9525" cap="flat" cmpd="sng">
            <a:solidFill>
              <a:srgbClr val="B5B7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9904928" y="4722971"/>
            <a:ext cx="208955" cy="416481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624"/>
              <a:buFont typeface="Calibri"/>
              <a:buNone/>
            </a:pPr>
            <a:r>
              <a:rPr lang="en-US" sz="2624" b="1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62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8898374" y="5931098"/>
            <a:ext cx="2221944" cy="34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427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Calibri"/>
              <a:buNone/>
            </a:pPr>
            <a:r>
              <a:rPr lang="en-US" sz="2200" b="1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CheckList 확인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7648456" y="6500454"/>
            <a:ext cx="4721781" cy="87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55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800"/>
              <a:buFont typeface="Calibri"/>
              <a:buNone/>
            </a:pPr>
            <a:r>
              <a:rPr lang="en-US" sz="18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CheckList를 읽지 않으셨다면 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꼭 정독 해주세요.</a:t>
            </a:r>
            <a:r>
              <a:rPr lang="en-US" sz="18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rgbClr val="27252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55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800"/>
              <a:buFont typeface="Calibri"/>
              <a:buNone/>
            </a:pP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문서링크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3"/>
          <p:cNvSpPr/>
          <p:nvPr/>
        </p:nvSpPr>
        <p:spPr>
          <a:xfrm>
            <a:off x="2052637" y="515183"/>
            <a:ext cx="4750832" cy="69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144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lang="en-US" sz="36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과제 시 유의 할 점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3"/>
          <p:cNvSpPr/>
          <p:nvPr/>
        </p:nvSpPr>
        <p:spPr>
          <a:xfrm>
            <a:off x="2110263" y="1388031"/>
            <a:ext cx="7460932" cy="47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7493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5주간 현업이라고 생각하고 과제를 진행해주세요.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"/>
          <p:cNvSpPr/>
          <p:nvPr/>
        </p:nvSpPr>
        <p:spPr>
          <a:xfrm>
            <a:off x="7926705" y="3021806"/>
            <a:ext cx="5439748" cy="10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8066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500"/>
              <a:buFont typeface="Calibri"/>
              <a:buNone/>
            </a:pPr>
            <a:r>
              <a:rPr lang="en-US" sz="1500" dirty="0" err="1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본인만의</a:t>
            </a:r>
            <a:r>
              <a:rPr lang="en-US" sz="1500" dirty="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Repository를</a:t>
            </a:r>
            <a:r>
              <a:rPr lang="en-US" sz="1500" dirty="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만들어</a:t>
            </a:r>
            <a:r>
              <a:rPr lang="en-US" sz="1500" dirty="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보시고</a:t>
            </a:r>
            <a:r>
              <a:rPr lang="en-US" sz="1500" dirty="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endParaRPr sz="1500" dirty="0">
              <a:solidFill>
                <a:srgbClr val="27252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8066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500"/>
              <a:buFont typeface="Calibri"/>
              <a:buNone/>
            </a:pPr>
            <a:r>
              <a:rPr lang="en-US" sz="1500" dirty="0" err="1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간단한</a:t>
            </a:r>
            <a:r>
              <a:rPr lang="en-US" sz="1500" dirty="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자기소개</a:t>
            </a:r>
            <a:r>
              <a:rPr lang="en-US" sz="1500" dirty="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페이지를</a:t>
            </a:r>
            <a:r>
              <a:rPr lang="en-US" sz="1500" dirty="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만들어서</a:t>
            </a:r>
            <a:r>
              <a:rPr lang="en-US" sz="1500" dirty="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공유해주세요</a:t>
            </a:r>
            <a:r>
              <a:rPr lang="en-US" sz="1500" dirty="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1500" dirty="0">
              <a:solidFill>
                <a:srgbClr val="27252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8066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500"/>
              <a:buFont typeface="Calibri"/>
              <a:buNone/>
            </a:pPr>
            <a:r>
              <a:rPr lang="en-US" sz="1500" b="1" dirty="0" err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html과</a:t>
            </a:r>
            <a:r>
              <a:rPr lang="en-US" sz="15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b="1" dirty="0" err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css를</a:t>
            </a:r>
            <a:r>
              <a:rPr lang="en-US" sz="15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b="1" dirty="0" err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활용</a:t>
            </a:r>
            <a:r>
              <a:rPr lang="en-US" sz="1500" dirty="0" err="1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해서</a:t>
            </a:r>
            <a:r>
              <a:rPr lang="en-US" sz="1500" dirty="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만들어주세요</a:t>
            </a:r>
            <a:r>
              <a:rPr lang="en-US" sz="1500" dirty="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.   </a:t>
            </a:r>
            <a:r>
              <a:rPr lang="en-US" sz="1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500" b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README.md</a:t>
            </a:r>
            <a:r>
              <a:rPr lang="en-US" sz="1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b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파일</a:t>
            </a:r>
            <a:r>
              <a:rPr lang="en-US" sz="1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b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아님</a:t>
            </a:r>
            <a:r>
              <a:rPr lang="en-US" sz="1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5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>
              <a:lnSpc>
                <a:spcPct val="158066"/>
              </a:lnSpc>
              <a:buClr>
                <a:srgbClr val="272525"/>
              </a:buClr>
              <a:buSzPts val="1500"/>
            </a:pPr>
            <a:r>
              <a:rPr lang="en-US" sz="1500" b="1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참고영상</a:t>
            </a:r>
            <a:endParaRPr sz="1500" b="1" dirty="0">
              <a:solidFill>
                <a:srgbClr val="27252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4"/>
          <p:cNvSpPr/>
          <p:nvPr/>
        </p:nvSpPr>
        <p:spPr>
          <a:xfrm>
            <a:off x="983478" y="1309136"/>
            <a:ext cx="8118000" cy="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631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</a:pPr>
            <a:r>
              <a:rPr lang="en-US" sz="2200" b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주제</a:t>
            </a:r>
            <a:r>
              <a:rPr lang="en-US" sz="22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200" b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개발</a:t>
            </a:r>
            <a:r>
              <a:rPr lang="en-US" sz="22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환경</a:t>
            </a:r>
            <a:r>
              <a:rPr lang="en-US" sz="22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구축</a:t>
            </a:r>
            <a:r>
              <a:rPr lang="en-US" sz="22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1" dirty="0">
                <a:latin typeface="Calibri"/>
                <a:ea typeface="Calibri"/>
                <a:cs typeface="Calibri"/>
                <a:sym typeface="Calibri"/>
              </a:rPr>
              <a:t> / HTML &amp; CSS </a:t>
            </a:r>
            <a:r>
              <a:rPr lang="en-US" sz="2200" b="1" dirty="0" err="1">
                <a:latin typeface="Calibri"/>
                <a:ea typeface="Calibri"/>
                <a:cs typeface="Calibri"/>
                <a:sym typeface="Calibri"/>
              </a:rPr>
              <a:t>실습</a:t>
            </a:r>
            <a:endParaRPr sz="2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4"/>
          <p:cNvSpPr/>
          <p:nvPr/>
        </p:nvSpPr>
        <p:spPr>
          <a:xfrm>
            <a:off x="2001573" y="2474958"/>
            <a:ext cx="423300" cy="423300"/>
          </a:xfrm>
          <a:prstGeom prst="roundRect">
            <a:avLst>
              <a:gd name="adj" fmla="val 12958"/>
            </a:avLst>
          </a:prstGeom>
          <a:solidFill>
            <a:srgbClr val="E0E0E0"/>
          </a:solidFill>
          <a:ln w="9525" cap="flat" cmpd="sng">
            <a:solidFill>
              <a:srgbClr val="B5B7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" name="Google Shape;45;p4"/>
          <p:cNvSpPr/>
          <p:nvPr/>
        </p:nvSpPr>
        <p:spPr>
          <a:xfrm>
            <a:off x="2146473" y="2491145"/>
            <a:ext cx="133500" cy="3528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6318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Calibri"/>
              <a:buNone/>
            </a:pPr>
            <a:r>
              <a:rPr lang="en-US" sz="2200" b="1" dirty="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4"/>
          <p:cNvSpPr/>
          <p:nvPr/>
        </p:nvSpPr>
        <p:spPr>
          <a:xfrm>
            <a:off x="2613086" y="2520550"/>
            <a:ext cx="2241300" cy="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8666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800"/>
              <a:buFont typeface="Calibri"/>
              <a:buNone/>
            </a:pPr>
            <a:r>
              <a:rPr lang="en-US" sz="2200" b="1" dirty="0" err="1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개발환경</a:t>
            </a:r>
            <a:r>
              <a:rPr lang="en-US" sz="2200" b="1" dirty="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1" dirty="0" err="1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구축</a:t>
            </a:r>
            <a:endParaRPr sz="2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4"/>
          <p:cNvSpPr/>
          <p:nvPr/>
        </p:nvSpPr>
        <p:spPr>
          <a:xfrm>
            <a:off x="2613078" y="3021806"/>
            <a:ext cx="3764400" cy="6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8066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VS code 설치(필수는 아님)</a:t>
            </a:r>
            <a:endParaRPr sz="1500">
              <a:solidFill>
                <a:srgbClr val="27252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8066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500"/>
              <a:buFont typeface="Calibri"/>
              <a:buNone/>
            </a:pPr>
            <a:r>
              <a:rPr lang="en-US" sz="15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github에서 repository 생성</a:t>
            </a:r>
            <a:endParaRPr sz="1500">
              <a:solidFill>
                <a:srgbClr val="27252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4"/>
          <p:cNvSpPr/>
          <p:nvPr/>
        </p:nvSpPr>
        <p:spPr>
          <a:xfrm>
            <a:off x="7315200" y="2474958"/>
            <a:ext cx="423300" cy="423300"/>
          </a:xfrm>
          <a:prstGeom prst="roundRect">
            <a:avLst>
              <a:gd name="adj" fmla="val 12958"/>
            </a:avLst>
          </a:prstGeom>
          <a:solidFill>
            <a:srgbClr val="E0E0E0"/>
          </a:solidFill>
          <a:ln w="9525" cap="flat" cmpd="sng">
            <a:solidFill>
              <a:srgbClr val="B5B7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4"/>
          <p:cNvSpPr/>
          <p:nvPr/>
        </p:nvSpPr>
        <p:spPr>
          <a:xfrm>
            <a:off x="7441049" y="2491151"/>
            <a:ext cx="171600" cy="3528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6318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Calibri"/>
              <a:buNone/>
            </a:pPr>
            <a:r>
              <a:rPr lang="en-US" sz="2200" b="1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4"/>
          <p:cNvSpPr/>
          <p:nvPr/>
        </p:nvSpPr>
        <p:spPr>
          <a:xfrm>
            <a:off x="7926705" y="2520556"/>
            <a:ext cx="2890800" cy="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8666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800"/>
              <a:buFont typeface="Calibri"/>
              <a:buNone/>
            </a:pPr>
            <a:r>
              <a:rPr lang="en-US" sz="2200" b="1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자기소개 페이지 작성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4"/>
          <p:cNvSpPr/>
          <p:nvPr/>
        </p:nvSpPr>
        <p:spPr>
          <a:xfrm>
            <a:off x="983478" y="468174"/>
            <a:ext cx="53940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144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lang="en-US" sz="36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1주 </a:t>
            </a:r>
            <a:r>
              <a:rPr lang="en-US" sz="3600" b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차</a:t>
            </a:r>
            <a:r>
              <a:rPr lang="en-US" sz="36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과제</a:t>
            </a:r>
            <a:r>
              <a:rPr lang="en-US" sz="36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안내</a:t>
            </a:r>
            <a:r>
              <a:rPr lang="ko-KR" altLang="en-US" sz="36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b="1" dirty="0">
                <a:latin typeface="Calibri"/>
                <a:ea typeface="Calibri"/>
                <a:cs typeface="Calibri"/>
                <a:sym typeface="Calibri"/>
              </a:rPr>
              <a:t>(cont’d)</a:t>
            </a:r>
            <a:endParaRPr sz="3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>
            <a:off x="2052637" y="515183"/>
            <a:ext cx="4750832" cy="69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144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lang="en-US" sz="36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1주 차 과제 안내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5"/>
          <p:cNvSpPr/>
          <p:nvPr/>
        </p:nvSpPr>
        <p:spPr>
          <a:xfrm>
            <a:off x="2205014" y="2448127"/>
            <a:ext cx="423300" cy="423300"/>
          </a:xfrm>
          <a:prstGeom prst="roundRect">
            <a:avLst>
              <a:gd name="adj" fmla="val 12958"/>
            </a:avLst>
          </a:prstGeom>
          <a:solidFill>
            <a:srgbClr val="E0E0E0"/>
          </a:solidFill>
          <a:ln w="9525" cap="flat" cmpd="sng">
            <a:solidFill>
              <a:srgbClr val="B5B7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349913" y="2464320"/>
            <a:ext cx="133500" cy="3528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6318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Calibri"/>
              <a:buNone/>
            </a:pPr>
            <a:r>
              <a:rPr lang="en-US" sz="2200" b="1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5"/>
          <p:cNvSpPr/>
          <p:nvPr/>
        </p:nvSpPr>
        <p:spPr>
          <a:xfrm>
            <a:off x="2816518" y="2493728"/>
            <a:ext cx="1882200" cy="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8666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800"/>
              <a:buFont typeface="Calibri"/>
              <a:buNone/>
            </a:pPr>
            <a:r>
              <a:rPr lang="en-US" sz="2200" b="1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display 속성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5"/>
          <p:cNvSpPr/>
          <p:nvPr/>
        </p:nvSpPr>
        <p:spPr>
          <a:xfrm>
            <a:off x="2816518" y="2994981"/>
            <a:ext cx="3764400" cy="6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- block / inline 차이점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- 각각의 예제 코드 작성</a:t>
            </a:r>
            <a:endParaRPr sz="1500">
              <a:solidFill>
                <a:srgbClr val="27252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5"/>
          <p:cNvSpPr/>
          <p:nvPr/>
        </p:nvSpPr>
        <p:spPr>
          <a:xfrm>
            <a:off x="6237514" y="2448127"/>
            <a:ext cx="423300" cy="423300"/>
          </a:xfrm>
          <a:prstGeom prst="roundRect">
            <a:avLst>
              <a:gd name="adj" fmla="val 12958"/>
            </a:avLst>
          </a:prstGeom>
          <a:solidFill>
            <a:srgbClr val="E0E0E0"/>
          </a:solidFill>
          <a:ln w="9525" cap="flat" cmpd="sng">
            <a:solidFill>
              <a:srgbClr val="B5B7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5"/>
          <p:cNvSpPr/>
          <p:nvPr/>
        </p:nvSpPr>
        <p:spPr>
          <a:xfrm>
            <a:off x="6382413" y="2464320"/>
            <a:ext cx="133500" cy="3528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6318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Calibri"/>
              <a:buNone/>
            </a:pPr>
            <a:r>
              <a:rPr lang="en-US" sz="2200" b="1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5"/>
          <p:cNvSpPr/>
          <p:nvPr/>
        </p:nvSpPr>
        <p:spPr>
          <a:xfrm>
            <a:off x="6849025" y="2493725"/>
            <a:ext cx="2808300" cy="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HTML의 Layout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5"/>
          <p:cNvSpPr/>
          <p:nvPr/>
        </p:nvSpPr>
        <p:spPr>
          <a:xfrm>
            <a:off x="6849025" y="2994975"/>
            <a:ext cx="5539500" cy="6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- </a:t>
            </a:r>
            <a:r>
              <a:rPr lang="en-US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HTML의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Layout </a:t>
            </a:r>
            <a:r>
              <a:rPr lang="en-US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과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css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layout </a:t>
            </a:r>
            <a:r>
              <a:rPr lang="en-US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종류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설명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(flex, grid, float)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- </a:t>
            </a:r>
            <a:r>
              <a:rPr lang="en-US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각각의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예제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코드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작성</a:t>
            </a:r>
            <a:b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 * </a:t>
            </a:r>
            <a:r>
              <a:rPr lang="en-US" sz="1600" b="1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참고 링크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5"/>
          <p:cNvSpPr/>
          <p:nvPr/>
        </p:nvSpPr>
        <p:spPr>
          <a:xfrm>
            <a:off x="2205014" y="4479902"/>
            <a:ext cx="423300" cy="423300"/>
          </a:xfrm>
          <a:prstGeom prst="roundRect">
            <a:avLst>
              <a:gd name="adj" fmla="val 12958"/>
            </a:avLst>
          </a:prstGeom>
          <a:solidFill>
            <a:srgbClr val="E0E0E0"/>
          </a:solidFill>
          <a:ln w="9525" cap="flat" cmpd="sng">
            <a:solidFill>
              <a:srgbClr val="B5B7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5"/>
          <p:cNvSpPr/>
          <p:nvPr/>
        </p:nvSpPr>
        <p:spPr>
          <a:xfrm>
            <a:off x="2349913" y="4496095"/>
            <a:ext cx="133500" cy="3528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6318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Calibri"/>
              <a:buNone/>
            </a:pPr>
            <a:r>
              <a:rPr lang="en-US" sz="2200" b="1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5"/>
          <p:cNvSpPr/>
          <p:nvPr/>
        </p:nvSpPr>
        <p:spPr>
          <a:xfrm>
            <a:off x="2816525" y="4525500"/>
            <a:ext cx="2677800" cy="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HTML의 박스 모델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5"/>
          <p:cNvSpPr/>
          <p:nvPr/>
        </p:nvSpPr>
        <p:spPr>
          <a:xfrm>
            <a:off x="2816518" y="5026756"/>
            <a:ext cx="3764400" cy="6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Content / padding / Border / Margin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- 각각의 예제 코드 작성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   * </a:t>
            </a:r>
            <a:r>
              <a:rPr lang="en-US" sz="1600" b="1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참고 링크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5"/>
          <p:cNvSpPr/>
          <p:nvPr/>
        </p:nvSpPr>
        <p:spPr>
          <a:xfrm>
            <a:off x="2205025" y="6511675"/>
            <a:ext cx="6029400" cy="1459500"/>
          </a:xfrm>
          <a:prstGeom prst="roundRect">
            <a:avLst>
              <a:gd name="adj" fmla="val 4670"/>
            </a:avLst>
          </a:prstGeom>
          <a:solidFill>
            <a:srgbClr val="E0E0E0"/>
          </a:solidFill>
          <a:ln w="9525" cap="flat" cmpd="sng">
            <a:solidFill>
              <a:srgbClr val="B5B7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5"/>
          <p:cNvSpPr txBox="1"/>
          <p:nvPr/>
        </p:nvSpPr>
        <p:spPr>
          <a:xfrm>
            <a:off x="2466600" y="6670525"/>
            <a:ext cx="5295300" cy="10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1" dirty="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repository </a:t>
            </a:r>
            <a:r>
              <a:rPr lang="en-US" sz="1800" b="1" dirty="0" err="1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주소</a:t>
            </a:r>
            <a:endParaRPr sz="1600" dirty="0">
              <a:solidFill>
                <a:srgbClr val="27252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자기소개서</a:t>
            </a:r>
            <a:r>
              <a:rPr lang="en-US" sz="1600" dirty="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구현</a:t>
            </a:r>
            <a:r>
              <a:rPr lang="en-US" sz="1600" dirty="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사항이</a:t>
            </a:r>
            <a:r>
              <a:rPr lang="en-US" sz="1600" dirty="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포함된</a:t>
            </a:r>
            <a:r>
              <a:rPr lang="en-US" sz="1600" dirty="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 Repository </a:t>
            </a:r>
            <a:r>
              <a:rPr lang="en-US" sz="1600" dirty="0" err="1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링크</a:t>
            </a:r>
            <a:endParaRPr sz="1600" dirty="0">
              <a:solidFill>
                <a:srgbClr val="27252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 dirty="0" err="1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기본개념이</a:t>
            </a:r>
            <a:r>
              <a:rPr lang="en-US" sz="1600" dirty="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정리된</a:t>
            </a:r>
            <a:r>
              <a:rPr lang="en-US" sz="1600" dirty="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ms</a:t>
            </a:r>
            <a:r>
              <a:rPr lang="en-US" sz="1600" dirty="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office파일</a:t>
            </a:r>
            <a:r>
              <a:rPr lang="en-US" sz="1600" dirty="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dirty="0">
              <a:solidFill>
                <a:srgbClr val="27252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5"/>
          <p:cNvSpPr/>
          <p:nvPr/>
        </p:nvSpPr>
        <p:spPr>
          <a:xfrm>
            <a:off x="2110276" y="1388025"/>
            <a:ext cx="8118000" cy="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631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</a:pPr>
            <a:r>
              <a:rPr lang="en-US" sz="2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프론트 기본개념</a:t>
            </a:r>
            <a:endParaRPr sz="2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5"/>
          <p:cNvSpPr/>
          <p:nvPr/>
        </p:nvSpPr>
        <p:spPr>
          <a:xfrm>
            <a:off x="6389914" y="4405252"/>
            <a:ext cx="423300" cy="423300"/>
          </a:xfrm>
          <a:prstGeom prst="roundRect">
            <a:avLst>
              <a:gd name="adj" fmla="val 12958"/>
            </a:avLst>
          </a:prstGeom>
          <a:solidFill>
            <a:srgbClr val="E0E0E0"/>
          </a:solidFill>
          <a:ln w="9525" cap="flat" cmpd="sng">
            <a:solidFill>
              <a:srgbClr val="B5B7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5"/>
          <p:cNvSpPr/>
          <p:nvPr/>
        </p:nvSpPr>
        <p:spPr>
          <a:xfrm>
            <a:off x="6534813" y="4421445"/>
            <a:ext cx="133500" cy="3528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6318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Calibri"/>
              <a:buNone/>
            </a:pPr>
            <a:r>
              <a:rPr lang="en-US" sz="2200" b="1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5"/>
          <p:cNvSpPr/>
          <p:nvPr/>
        </p:nvSpPr>
        <p:spPr>
          <a:xfrm>
            <a:off x="7001429" y="4450850"/>
            <a:ext cx="2910900" cy="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HTML의 id, class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5"/>
          <p:cNvSpPr/>
          <p:nvPr/>
        </p:nvSpPr>
        <p:spPr>
          <a:xfrm>
            <a:off x="7001418" y="4952106"/>
            <a:ext cx="3764400" cy="6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id / class 의  차이점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- 각각의 예제 코드 작성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   * </a:t>
            </a:r>
            <a:r>
              <a:rPr lang="en-US" sz="1600" b="1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참고 링크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2205025" y="6019075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제출물</a:t>
            </a:r>
            <a:endParaRPr/>
          </a:p>
        </p:txBody>
      </p:sp>
      <p:sp>
        <p:nvSpPr>
          <p:cNvPr id="78" name="Google Shape;78;p5"/>
          <p:cNvSpPr/>
          <p:nvPr/>
        </p:nvSpPr>
        <p:spPr>
          <a:xfrm>
            <a:off x="8472275" y="6511675"/>
            <a:ext cx="6029400" cy="1459500"/>
          </a:xfrm>
          <a:prstGeom prst="roundRect">
            <a:avLst>
              <a:gd name="adj" fmla="val 4670"/>
            </a:avLst>
          </a:prstGeom>
          <a:solidFill>
            <a:srgbClr val="E0E0E0"/>
          </a:solidFill>
          <a:ln w="9525" cap="flat" cmpd="sng">
            <a:solidFill>
              <a:srgbClr val="B5B7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8733850" y="6670525"/>
            <a:ext cx="5295300" cy="6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800"/>
              <a:buFont typeface="Calibri"/>
              <a:buNone/>
            </a:pPr>
            <a:r>
              <a:rPr lang="en-US" sz="1800" b="1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문서 제출</a:t>
            </a:r>
            <a:endParaRPr sz="1800" b="1">
              <a:solidFill>
                <a:srgbClr val="27252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기본개념이 정리된 ms office파일</a:t>
            </a:r>
            <a:endParaRPr sz="1500">
              <a:solidFill>
                <a:srgbClr val="27252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"/>
          <p:cNvSpPr/>
          <p:nvPr/>
        </p:nvSpPr>
        <p:spPr>
          <a:xfrm>
            <a:off x="7509414" y="3938921"/>
            <a:ext cx="4557895" cy="1669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기능을 구현하는 것이 아니라 화면만 구성</a:t>
            </a:r>
            <a:r>
              <a:rPr lang="en-US" sz="18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하면 된다는 걸 명심해주세요. 예를 들어 지뢰 찾기 같은 경우에 버튼을 클릭했을 때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800"/>
              <a:buFont typeface="Calibri"/>
              <a:buNone/>
            </a:pPr>
            <a:r>
              <a:rPr lang="en-US" sz="18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이벤트는 없습니다. </a:t>
            </a:r>
            <a:r>
              <a:rPr lang="en-US" sz="18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(html, css 사용)</a:t>
            </a:r>
            <a:endParaRPr sz="1800" b="1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6"/>
          <p:cNvSpPr/>
          <p:nvPr/>
        </p:nvSpPr>
        <p:spPr>
          <a:xfrm>
            <a:off x="2176540" y="2992732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E0E0E0"/>
          </a:solidFill>
          <a:ln w="9525" cap="flat" cmpd="sng">
            <a:solidFill>
              <a:srgbClr val="B5B7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6"/>
          <p:cNvSpPr/>
          <p:nvPr/>
        </p:nvSpPr>
        <p:spPr>
          <a:xfrm>
            <a:off x="2344894" y="3015353"/>
            <a:ext cx="163235" cy="416481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619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600"/>
              <a:buFont typeface="Calibri"/>
              <a:buNone/>
            </a:pPr>
            <a:r>
              <a:rPr lang="en-US" sz="2600" b="1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6"/>
          <p:cNvSpPr/>
          <p:nvPr/>
        </p:nvSpPr>
        <p:spPr>
          <a:xfrm>
            <a:off x="2898654" y="3069051"/>
            <a:ext cx="2781710" cy="42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427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Calibri"/>
              <a:buNone/>
            </a:pPr>
            <a:r>
              <a:rPr lang="en-US" sz="2200" b="1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과제 선택 (1개 선택)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6"/>
          <p:cNvSpPr/>
          <p:nvPr/>
        </p:nvSpPr>
        <p:spPr>
          <a:xfrm>
            <a:off x="2176540" y="3938921"/>
            <a:ext cx="4088606" cy="13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지뢰 찾기</a:t>
            </a:r>
            <a:endParaRPr sz="1800">
              <a:solidFill>
                <a:srgbClr val="27252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자판기</a:t>
            </a:r>
            <a:endParaRPr sz="1800">
              <a:solidFill>
                <a:srgbClr val="27252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계산기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6"/>
          <p:cNvSpPr/>
          <p:nvPr/>
        </p:nvSpPr>
        <p:spPr>
          <a:xfrm>
            <a:off x="7509414" y="2992732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E0E0E0"/>
          </a:solidFill>
          <a:ln w="9525" cap="flat" cmpd="sng">
            <a:solidFill>
              <a:srgbClr val="B5B7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"/>
          <p:cNvSpPr/>
          <p:nvPr/>
        </p:nvSpPr>
        <p:spPr>
          <a:xfrm>
            <a:off x="7658719" y="3015353"/>
            <a:ext cx="201335" cy="416481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619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600"/>
              <a:buFont typeface="Calibri"/>
              <a:buNone/>
            </a:pPr>
            <a:r>
              <a:rPr lang="en-US" sz="2600" b="1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6"/>
          <p:cNvSpPr/>
          <p:nvPr/>
        </p:nvSpPr>
        <p:spPr>
          <a:xfrm>
            <a:off x="8231528" y="3069051"/>
            <a:ext cx="2221944" cy="34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427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Calibri"/>
              <a:buNone/>
            </a:pPr>
            <a:r>
              <a:rPr lang="en-US" sz="2200" b="1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화면 구성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6"/>
          <p:cNvSpPr/>
          <p:nvPr/>
        </p:nvSpPr>
        <p:spPr>
          <a:xfrm>
            <a:off x="2110263" y="1388031"/>
            <a:ext cx="7460932" cy="47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631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</a:pPr>
            <a:r>
              <a:rPr lang="en-US" sz="22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주제: 웹 사이트 화면 구</a:t>
            </a:r>
            <a:r>
              <a:rPr lang="en-US" sz="2200" b="1">
                <a:latin typeface="Calibri"/>
                <a:ea typeface="Calibri"/>
                <a:cs typeface="Calibri"/>
                <a:sym typeface="Calibri"/>
              </a:rPr>
              <a:t>현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6"/>
          <p:cNvSpPr/>
          <p:nvPr/>
        </p:nvSpPr>
        <p:spPr>
          <a:xfrm>
            <a:off x="2052624" y="515175"/>
            <a:ext cx="50514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144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lang="en-US" sz="36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2주 차 과제 안내(cont</a:t>
            </a:r>
            <a:r>
              <a:rPr lang="en-US" sz="3600" b="1">
                <a:latin typeface="Calibri"/>
                <a:ea typeface="Calibri"/>
                <a:cs typeface="Calibri"/>
                <a:sym typeface="Calibri"/>
              </a:rPr>
              <a:t>’d)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/>
          <p:nvPr/>
        </p:nvSpPr>
        <p:spPr>
          <a:xfrm>
            <a:off x="2052624" y="515175"/>
            <a:ext cx="5295300" cy="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144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lang="en-US" sz="36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2주 차 과제 안내(cont</a:t>
            </a:r>
            <a:r>
              <a:rPr lang="en-US" sz="3600" b="1">
                <a:latin typeface="Calibri"/>
                <a:ea typeface="Calibri"/>
                <a:cs typeface="Calibri"/>
                <a:sym typeface="Calibri"/>
              </a:rPr>
              <a:t>’d)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7"/>
          <p:cNvSpPr/>
          <p:nvPr/>
        </p:nvSpPr>
        <p:spPr>
          <a:xfrm>
            <a:off x="2110276" y="1388025"/>
            <a:ext cx="8118000" cy="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631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</a:pPr>
            <a:r>
              <a:rPr lang="en-US" sz="2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프론트 기본개념</a:t>
            </a:r>
            <a:endParaRPr sz="2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7"/>
          <p:cNvSpPr/>
          <p:nvPr/>
        </p:nvSpPr>
        <p:spPr>
          <a:xfrm>
            <a:off x="2052614" y="2497527"/>
            <a:ext cx="423300" cy="423300"/>
          </a:xfrm>
          <a:prstGeom prst="roundRect">
            <a:avLst>
              <a:gd name="adj" fmla="val 12958"/>
            </a:avLst>
          </a:prstGeom>
          <a:solidFill>
            <a:srgbClr val="E0E0E0"/>
          </a:solidFill>
          <a:ln w="9525" cap="flat" cmpd="sng">
            <a:solidFill>
              <a:srgbClr val="B5B7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7"/>
          <p:cNvSpPr/>
          <p:nvPr/>
        </p:nvSpPr>
        <p:spPr>
          <a:xfrm>
            <a:off x="2197513" y="2513720"/>
            <a:ext cx="133500" cy="3528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6318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Calibri"/>
              <a:buNone/>
            </a:pPr>
            <a:r>
              <a:rPr lang="en-US" sz="2200" b="1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7"/>
          <p:cNvSpPr/>
          <p:nvPr/>
        </p:nvSpPr>
        <p:spPr>
          <a:xfrm>
            <a:off x="2664131" y="2543125"/>
            <a:ext cx="3506100" cy="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8666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800"/>
              <a:buFont typeface="Calibri"/>
              <a:buNone/>
            </a:pPr>
            <a:r>
              <a:rPr lang="en-US" sz="1800" b="1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HTML의 form과 action의 개념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7"/>
          <p:cNvSpPr/>
          <p:nvPr/>
        </p:nvSpPr>
        <p:spPr>
          <a:xfrm>
            <a:off x="2664125" y="3044375"/>
            <a:ext cx="3764400" cy="13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- method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- GET / POST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- parameter (name, value)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  * </a:t>
            </a:r>
            <a:r>
              <a:rPr lang="en-US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참고 링크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7"/>
          <p:cNvSpPr/>
          <p:nvPr/>
        </p:nvSpPr>
        <p:spPr>
          <a:xfrm>
            <a:off x="7859845" y="2513727"/>
            <a:ext cx="423300" cy="423300"/>
          </a:xfrm>
          <a:prstGeom prst="roundRect">
            <a:avLst>
              <a:gd name="adj" fmla="val 12958"/>
            </a:avLst>
          </a:prstGeom>
          <a:solidFill>
            <a:srgbClr val="E0E0E0"/>
          </a:solidFill>
          <a:ln w="9525" cap="flat" cmpd="sng">
            <a:solidFill>
              <a:srgbClr val="B5B7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7"/>
          <p:cNvSpPr/>
          <p:nvPr/>
        </p:nvSpPr>
        <p:spPr>
          <a:xfrm>
            <a:off x="7985694" y="2529920"/>
            <a:ext cx="171600" cy="3528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6318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Calibri"/>
              <a:buNone/>
            </a:pPr>
            <a:r>
              <a:rPr lang="en-US" sz="2200" b="1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7"/>
          <p:cNvSpPr/>
          <p:nvPr/>
        </p:nvSpPr>
        <p:spPr>
          <a:xfrm>
            <a:off x="8471350" y="2559325"/>
            <a:ext cx="2890800" cy="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8666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800"/>
              <a:buFont typeface="Calibri"/>
              <a:buNone/>
            </a:pPr>
            <a:r>
              <a:rPr lang="en-US" sz="1800" b="1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7"/>
          <p:cNvSpPr/>
          <p:nvPr/>
        </p:nvSpPr>
        <p:spPr>
          <a:xfrm>
            <a:off x="8471350" y="3060581"/>
            <a:ext cx="39237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DOM Manipulation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*</a:t>
            </a:r>
            <a:r>
              <a:rPr lang="en-US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참고링크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- EventListener (이 부분은 onClick과 비교)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- Event loop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- getelementByID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- getelementsByClassName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- queryselector   vs  queryselectorAll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- Node의 속성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* </a:t>
            </a:r>
            <a:r>
              <a:rPr lang="en-US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참고 링크1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  </a:t>
            </a:r>
            <a:r>
              <a:rPr lang="en-US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참고 링크2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 </a:t>
            </a:r>
            <a:r>
              <a:rPr lang="en-US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참고링크 3</a:t>
            </a:r>
            <a:endParaRPr sz="16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8066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500"/>
              <a:buFont typeface="Calibri"/>
              <a:buNone/>
            </a:pPr>
            <a:endParaRPr sz="1500">
              <a:solidFill>
                <a:srgbClr val="27252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"/>
          <p:cNvSpPr/>
          <p:nvPr/>
        </p:nvSpPr>
        <p:spPr>
          <a:xfrm>
            <a:off x="2052637" y="515183"/>
            <a:ext cx="4750832" cy="69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144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lang="en-US" sz="36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2주 차 과제 안내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8"/>
          <p:cNvSpPr/>
          <p:nvPr/>
        </p:nvSpPr>
        <p:spPr>
          <a:xfrm>
            <a:off x="2052614" y="2098302"/>
            <a:ext cx="423300" cy="423300"/>
          </a:xfrm>
          <a:prstGeom prst="roundRect">
            <a:avLst>
              <a:gd name="adj" fmla="val 12958"/>
            </a:avLst>
          </a:prstGeom>
          <a:solidFill>
            <a:srgbClr val="E0E0E0"/>
          </a:solidFill>
          <a:ln w="9525" cap="flat" cmpd="sng">
            <a:solidFill>
              <a:srgbClr val="B5B7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8"/>
          <p:cNvSpPr/>
          <p:nvPr/>
        </p:nvSpPr>
        <p:spPr>
          <a:xfrm>
            <a:off x="2197513" y="2114495"/>
            <a:ext cx="133500" cy="3528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6318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Calibri"/>
              <a:buNone/>
            </a:pPr>
            <a:r>
              <a:rPr lang="en-US" sz="2200" b="1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8"/>
          <p:cNvSpPr/>
          <p:nvPr/>
        </p:nvSpPr>
        <p:spPr>
          <a:xfrm>
            <a:off x="2664118" y="2143903"/>
            <a:ext cx="1882200" cy="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Javascript 문법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8"/>
          <p:cNvSpPr/>
          <p:nvPr/>
        </p:nvSpPr>
        <p:spPr>
          <a:xfrm>
            <a:off x="2664125" y="2645150"/>
            <a:ext cx="9087600" cy="6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예제 코드가 있으니 한 번씩 수행해주세요. 변수 같은 걸 조금씩 바꿔보셔도 좋습니다.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  * </a:t>
            </a:r>
            <a:r>
              <a:rPr lang="en-US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링크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아래 키워드는 중요한 개념입니다. 따로 조사해주세요. 예시 코드도 포함해주세요.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- </a:t>
            </a:r>
            <a:r>
              <a:rPr lang="en-US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var와 let의 차이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  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- const  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- ES5의 Array 관련 메소드 (최소 4개 이상)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- rest parameter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- Arrow function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- </a:t>
            </a:r>
            <a:r>
              <a:rPr lang="en-US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1급 객체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         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- Object의 개념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8"/>
          <p:cNvSpPr/>
          <p:nvPr/>
        </p:nvSpPr>
        <p:spPr>
          <a:xfrm>
            <a:off x="2052625" y="6511675"/>
            <a:ext cx="5295300" cy="1459500"/>
          </a:xfrm>
          <a:prstGeom prst="roundRect">
            <a:avLst>
              <a:gd name="adj" fmla="val 4670"/>
            </a:avLst>
          </a:prstGeom>
          <a:solidFill>
            <a:srgbClr val="E0E0E0"/>
          </a:solidFill>
          <a:ln w="9525" cap="flat" cmpd="sng">
            <a:solidFill>
              <a:srgbClr val="B5B7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8"/>
          <p:cNvSpPr txBox="1"/>
          <p:nvPr/>
        </p:nvSpPr>
        <p:spPr>
          <a:xfrm>
            <a:off x="2197525" y="6670525"/>
            <a:ext cx="5111400" cy="1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repository 주소</a:t>
            </a:r>
            <a:endParaRPr sz="1600">
              <a:solidFill>
                <a:srgbClr val="27252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웹사이트 화면 구현 사항이 포함된 Repository 링크</a:t>
            </a:r>
            <a:endParaRPr sz="1600">
              <a:solidFill>
                <a:srgbClr val="27252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500">
              <a:solidFill>
                <a:srgbClr val="27252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8"/>
          <p:cNvSpPr/>
          <p:nvPr/>
        </p:nvSpPr>
        <p:spPr>
          <a:xfrm>
            <a:off x="2110276" y="1388025"/>
            <a:ext cx="8118000" cy="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631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</a:pPr>
            <a:r>
              <a:rPr lang="en-US" sz="2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프론트 기본개념</a:t>
            </a:r>
            <a:endParaRPr sz="2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8"/>
          <p:cNvSpPr txBox="1"/>
          <p:nvPr/>
        </p:nvSpPr>
        <p:spPr>
          <a:xfrm>
            <a:off x="2052625" y="5967575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제출물</a:t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7862675" y="6511675"/>
            <a:ext cx="6029400" cy="1459500"/>
          </a:xfrm>
          <a:prstGeom prst="roundRect">
            <a:avLst>
              <a:gd name="adj" fmla="val 4670"/>
            </a:avLst>
          </a:prstGeom>
          <a:solidFill>
            <a:srgbClr val="E0E0E0"/>
          </a:solidFill>
          <a:ln w="9525" cap="flat" cmpd="sng">
            <a:solidFill>
              <a:srgbClr val="B5B7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8"/>
          <p:cNvSpPr txBox="1"/>
          <p:nvPr/>
        </p:nvSpPr>
        <p:spPr>
          <a:xfrm>
            <a:off x="8124250" y="6670525"/>
            <a:ext cx="5295300" cy="6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문서 제출</a:t>
            </a:r>
            <a:endParaRPr sz="1800" b="1">
              <a:solidFill>
                <a:srgbClr val="27252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기본개념이 정리된 ms office파일</a:t>
            </a:r>
            <a:endParaRPr sz="1500">
              <a:solidFill>
                <a:srgbClr val="27252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"/>
          <p:cNvSpPr/>
          <p:nvPr/>
        </p:nvSpPr>
        <p:spPr>
          <a:xfrm>
            <a:off x="2110263" y="1859906"/>
            <a:ext cx="10525125" cy="35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745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실제 이벤트가 있는 웹 페이지를 </a:t>
            </a:r>
            <a:r>
              <a:rPr lang="en-US" sz="1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2개</a:t>
            </a:r>
            <a:r>
              <a:rPr lang="en-US" sz="16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 만들어봅시다.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9"/>
          <p:cNvSpPr/>
          <p:nvPr/>
        </p:nvSpPr>
        <p:spPr>
          <a:xfrm>
            <a:off x="2052635" y="2411721"/>
            <a:ext cx="2215753" cy="34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39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</a:pPr>
            <a:r>
              <a:rPr lang="en-US" sz="22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Project#1 시계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9"/>
          <p:cNvSpPr/>
          <p:nvPr/>
        </p:nvSpPr>
        <p:spPr>
          <a:xfrm>
            <a:off x="2052634" y="5358892"/>
            <a:ext cx="2215753" cy="34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703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요구사항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9"/>
          <p:cNvSpPr/>
          <p:nvPr/>
        </p:nvSpPr>
        <p:spPr>
          <a:xfrm>
            <a:off x="2110263" y="1388031"/>
            <a:ext cx="7460932" cy="47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631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</a:pPr>
            <a:r>
              <a:rPr lang="en-US" sz="22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주제: 사용자와 커뮤니케이션 할 수 있는 웹 페이지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9"/>
          <p:cNvSpPr/>
          <p:nvPr/>
        </p:nvSpPr>
        <p:spPr>
          <a:xfrm>
            <a:off x="2052637" y="515183"/>
            <a:ext cx="4750832" cy="69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144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lang="en-US" sz="36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3주 차 과제 안내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6" name="Google Shape;136;p9"/>
          <p:cNvGraphicFramePr/>
          <p:nvPr/>
        </p:nvGraphicFramePr>
        <p:xfrm>
          <a:off x="2151828" y="576756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{F971A4A4-1EB2-4C0C-B97F-A777C13EA5F1}</a:tableStyleId>
              </a:tblPr>
              <a:tblGrid>
                <a:gridCol w="110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5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5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FR1</a:t>
                      </a:r>
                      <a:endParaRPr sz="16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72525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u="none" strike="noStrike" cap="none">
                          <a:solidFill>
                            <a:srgbClr val="27252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화면에 배터리가 표시되며, 처음에 동작시키면 100%이고, 1초에 1%씩 감소합니다.</a:t>
                      </a:r>
                      <a:endParaRPr sz="1600" b="0" u="none" strike="noStrike" cap="none">
                        <a:solidFill>
                          <a:srgbClr val="27252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72525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>
                          <a:solidFill>
                            <a:srgbClr val="272525"/>
                          </a:solidFill>
                        </a:rPr>
                        <a:t>현재 시간을 보여줍니다. (yyyy-mm-dd   hh:mm:ss )</a:t>
                      </a:r>
                      <a:endParaRPr sz="1600" b="0">
                        <a:solidFill>
                          <a:srgbClr val="272525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FR2</a:t>
                      </a:r>
                      <a:endParaRPr sz="16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72525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strike="noStrike" cap="none">
                          <a:solidFill>
                            <a:srgbClr val="27252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배터리가 0%가 되면, 시계 화면에서 시간이 표시되</a:t>
                      </a:r>
                      <a:r>
                        <a:rPr lang="en-US" sz="1600">
                          <a:solidFill>
                            <a:srgbClr val="272525"/>
                          </a:solidFill>
                        </a:rPr>
                        <a:t>는 부분만 검정색 배경으로 안 보이게 해줍니다.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FR3</a:t>
                      </a:r>
                      <a:endParaRPr sz="16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72525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strike="noStrike" cap="none">
                          <a:solidFill>
                            <a:srgbClr val="27252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시/분/초를 설정하고 추가를 누르면 알람이 추가됩니다.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FR4</a:t>
                      </a:r>
                      <a:endParaRPr sz="16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72525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strike="noStrike" cap="none">
                          <a:solidFill>
                            <a:srgbClr val="27252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알람 현황이 업데이트됩니다. </a:t>
                      </a:r>
                      <a:r>
                        <a:rPr lang="en-US" sz="1600" b="1" u="none" strike="noStrike" cap="none">
                          <a:solidFill>
                            <a:srgbClr val="272525"/>
                          </a:solidFill>
                        </a:rPr>
                        <a:t>최대 3개 알람</a:t>
                      </a:r>
                      <a:r>
                        <a:rPr lang="en-US" sz="1600" u="none" strike="noStrike" cap="none">
                          <a:solidFill>
                            <a:srgbClr val="27252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까지 가능합니다.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FR5</a:t>
                      </a:r>
                      <a:endParaRPr sz="16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72525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u="none" strike="noStrike" cap="none">
                          <a:solidFill>
                            <a:srgbClr val="272525"/>
                          </a:solidFill>
                        </a:rPr>
                        <a:t>본인만의 기능을 1개 추가</a:t>
                      </a:r>
                      <a:r>
                        <a:rPr lang="en-US" sz="1600" u="none" strike="noStrike" cap="none">
                          <a:solidFill>
                            <a:srgbClr val="27252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합니다.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7" name="Google Shape;137;p9"/>
          <p:cNvSpPr/>
          <p:nvPr/>
        </p:nvSpPr>
        <p:spPr>
          <a:xfrm>
            <a:off x="3150380" y="3026083"/>
            <a:ext cx="8329640" cy="211310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9"/>
          <p:cNvSpPr/>
          <p:nvPr/>
        </p:nvSpPr>
        <p:spPr>
          <a:xfrm>
            <a:off x="8741612" y="3123774"/>
            <a:ext cx="1240500" cy="38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배터리 : 78%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9"/>
          <p:cNvSpPr/>
          <p:nvPr/>
        </p:nvSpPr>
        <p:spPr>
          <a:xfrm>
            <a:off x="5321516" y="4752748"/>
            <a:ext cx="678900" cy="292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9"/>
          <p:cNvSpPr/>
          <p:nvPr/>
        </p:nvSpPr>
        <p:spPr>
          <a:xfrm>
            <a:off x="4616412" y="3907307"/>
            <a:ext cx="4002600" cy="67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-12-01 11:32:42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9"/>
          <p:cNvSpPr/>
          <p:nvPr/>
        </p:nvSpPr>
        <p:spPr>
          <a:xfrm>
            <a:off x="6129041" y="4752748"/>
            <a:ext cx="784200" cy="292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분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9"/>
          <p:cNvSpPr/>
          <p:nvPr/>
        </p:nvSpPr>
        <p:spPr>
          <a:xfrm>
            <a:off x="6899386" y="4752748"/>
            <a:ext cx="784200" cy="292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초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9"/>
          <p:cNvSpPr/>
          <p:nvPr/>
        </p:nvSpPr>
        <p:spPr>
          <a:xfrm>
            <a:off x="7812211" y="4752748"/>
            <a:ext cx="678900" cy="292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추가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9"/>
          <p:cNvSpPr txBox="1"/>
          <p:nvPr/>
        </p:nvSpPr>
        <p:spPr>
          <a:xfrm>
            <a:off x="4647791" y="4698898"/>
            <a:ext cx="5451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알람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9"/>
          <p:cNvSpPr/>
          <p:nvPr/>
        </p:nvSpPr>
        <p:spPr>
          <a:xfrm>
            <a:off x="8741612" y="3921413"/>
            <a:ext cx="1240500" cy="66728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9"/>
          <p:cNvSpPr txBox="1"/>
          <p:nvPr/>
        </p:nvSpPr>
        <p:spPr>
          <a:xfrm>
            <a:off x="4633937" y="3503851"/>
            <a:ext cx="5451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시간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9"/>
          <p:cNvSpPr txBox="1"/>
          <p:nvPr/>
        </p:nvSpPr>
        <p:spPr>
          <a:xfrm>
            <a:off x="8741612" y="3522689"/>
            <a:ext cx="12405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알람 현황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"/>
          <p:cNvSpPr/>
          <p:nvPr/>
        </p:nvSpPr>
        <p:spPr>
          <a:xfrm>
            <a:off x="2052637" y="515183"/>
            <a:ext cx="4750832" cy="69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144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lang="en-US" sz="36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3주 차 과제 안내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0"/>
          <p:cNvSpPr/>
          <p:nvPr/>
        </p:nvSpPr>
        <p:spPr>
          <a:xfrm>
            <a:off x="2052635" y="1460594"/>
            <a:ext cx="2215753" cy="34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39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</a:pPr>
            <a:r>
              <a:rPr lang="en-US" sz="22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Project#2 계산기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0"/>
          <p:cNvSpPr/>
          <p:nvPr/>
        </p:nvSpPr>
        <p:spPr>
          <a:xfrm>
            <a:off x="2052621" y="1986575"/>
            <a:ext cx="30402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708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요구사항(Function Requirement)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6" name="Google Shape;156;p10"/>
          <p:cNvGraphicFramePr/>
          <p:nvPr/>
        </p:nvGraphicFramePr>
        <p:xfrm>
          <a:off x="2110264" y="243993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{F971A4A4-1EB2-4C0C-B97F-A777C13EA5F1}</a:tableStyleId>
              </a:tblPr>
              <a:tblGrid>
                <a:gridCol w="111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4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9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FR1</a:t>
                      </a:r>
                      <a:endParaRPr sz="16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72525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u="none" strike="noStrike" cap="none">
                          <a:solidFill>
                            <a:srgbClr val="27252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화면에는 숫자 키패드(0-9)와 사칙연산 기호(+, -, *, /) 버튼이 있습니다.</a:t>
                      </a:r>
                      <a:endParaRPr sz="1600" b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FR2</a:t>
                      </a:r>
                      <a:endParaRPr sz="16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72525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strike="noStrike" cap="none">
                          <a:solidFill>
                            <a:srgbClr val="27252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입력된 숫자와 연산 기호를 화면의 상단에 표시하여 사용자가 현재 입력 상황 확인 가능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FR3</a:t>
                      </a:r>
                      <a:endParaRPr sz="16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72525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strike="noStrike" cap="none">
                          <a:solidFill>
                            <a:srgbClr val="27252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'=' 버튼을 누르면, 현재 까지의 연산 결과가 화면에 표시됩니다.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FR4</a:t>
                      </a:r>
                      <a:endParaRPr sz="16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72525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strike="noStrike" cap="none">
                          <a:solidFill>
                            <a:srgbClr val="27252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'C' 또는 'CE' 버튼을 통해 입력된 내용을 초기화할 수 있습니다.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3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FR5</a:t>
                      </a:r>
                      <a:endParaRPr sz="16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/>
                        <a:t>(optional)</a:t>
                      </a:r>
                      <a:endParaRPr sz="1600" b="1"/>
                    </a:p>
                  </a:txBody>
                  <a:tcPr marL="91450" marR="91450" marT="45725" marB="45725"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72525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>
                          <a:solidFill>
                            <a:srgbClr val="272525"/>
                          </a:solidFill>
                        </a:rPr>
                        <a:t>-</a:t>
                      </a:r>
                      <a:r>
                        <a:rPr lang="en-US" sz="1600" u="none" strike="noStrike" cap="none">
                          <a:solidFill>
                            <a:srgbClr val="27252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본인만의 추가 기능을 1개 구현합니</a:t>
                      </a:r>
                      <a:r>
                        <a:rPr lang="en-US" sz="1600">
                          <a:solidFill>
                            <a:srgbClr val="272525"/>
                          </a:solidFill>
                        </a:rPr>
                        <a:t>다.</a:t>
                      </a:r>
                      <a:r>
                        <a:rPr lang="en-US" sz="1600" u="none" strike="noStrike" cap="none">
                          <a:solidFill>
                            <a:srgbClr val="27252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(예: 기존의 연산 기록을 저장하고 볼 수 있는 기능)</a:t>
                      </a:r>
                      <a:endParaRPr sz="1600" u="none" strike="noStrike" cap="none">
                        <a:solidFill>
                          <a:srgbClr val="27252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72525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>
                          <a:solidFill>
                            <a:srgbClr val="272525"/>
                          </a:solidFill>
                        </a:rPr>
                        <a:t>-숫자 길이  제한</a:t>
                      </a:r>
                      <a:endParaRPr sz="1600">
                        <a:solidFill>
                          <a:srgbClr val="272525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7" name="Google Shape;157;p10"/>
          <p:cNvSpPr/>
          <p:nvPr/>
        </p:nvSpPr>
        <p:spPr>
          <a:xfrm>
            <a:off x="2052635" y="5728744"/>
            <a:ext cx="2221944" cy="34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427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</a:pPr>
            <a:r>
              <a:rPr lang="en-US" sz="22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제출물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0"/>
          <p:cNvSpPr/>
          <p:nvPr/>
        </p:nvSpPr>
        <p:spPr>
          <a:xfrm>
            <a:off x="2096409" y="6203961"/>
            <a:ext cx="4936332" cy="1703906"/>
          </a:xfrm>
          <a:prstGeom prst="roundRect">
            <a:avLst>
              <a:gd name="adj" fmla="val 2829"/>
            </a:avLst>
          </a:prstGeom>
          <a:solidFill>
            <a:srgbClr val="E0E0E0"/>
          </a:solidFill>
          <a:ln w="9525" cap="flat" cmpd="sng">
            <a:solidFill>
              <a:srgbClr val="B5B7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0"/>
          <p:cNvSpPr/>
          <p:nvPr/>
        </p:nvSpPr>
        <p:spPr>
          <a:xfrm>
            <a:off x="7484701" y="6203961"/>
            <a:ext cx="4936332" cy="1703906"/>
          </a:xfrm>
          <a:prstGeom prst="roundRect">
            <a:avLst>
              <a:gd name="adj" fmla="val 2829"/>
            </a:avLst>
          </a:prstGeom>
          <a:solidFill>
            <a:srgbClr val="E0E0E0"/>
          </a:solidFill>
          <a:ln w="9525" cap="flat" cmpd="sng">
            <a:solidFill>
              <a:srgbClr val="B5B7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0"/>
          <p:cNvSpPr txBox="1"/>
          <p:nvPr/>
        </p:nvSpPr>
        <p:spPr>
          <a:xfrm>
            <a:off x="7827817" y="6332865"/>
            <a:ext cx="3608700" cy="13392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800"/>
              <a:buFont typeface="Calibri"/>
              <a:buNone/>
            </a:pPr>
            <a:r>
              <a:rPr lang="en-US" sz="1800" b="1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문서 제출</a:t>
            </a:r>
            <a:endParaRPr sz="1800" b="1">
              <a:solidFill>
                <a:srgbClr val="27252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시계와 계산기의 구현사항을 설명하는 </a:t>
            </a:r>
            <a:endParaRPr/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문서 각각 작성</a:t>
            </a:r>
            <a:endParaRPr sz="1600">
              <a:solidFill>
                <a:srgbClr val="27252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600"/>
              <a:buFont typeface="Calibri"/>
              <a:buNone/>
            </a:pPr>
            <a:r>
              <a:rPr lang="en-US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문서 링크</a:t>
            </a:r>
            <a:endParaRPr sz="1600">
              <a:solidFill>
                <a:srgbClr val="27252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0"/>
          <p:cNvSpPr txBox="1"/>
          <p:nvPr/>
        </p:nvSpPr>
        <p:spPr>
          <a:xfrm>
            <a:off x="2386426" y="6332875"/>
            <a:ext cx="4286700" cy="10188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repository 주소</a:t>
            </a:r>
            <a:endParaRPr sz="1800" b="1">
              <a:solidFill>
                <a:srgbClr val="27252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계산기와 시계가 구현된  repository 주소</a:t>
            </a:r>
            <a:endParaRPr sz="1600">
              <a:solidFill>
                <a:srgbClr val="27252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72525"/>
                </a:solidFill>
                <a:latin typeface="Calibri"/>
                <a:ea typeface="Calibri"/>
                <a:cs typeface="Calibri"/>
                <a:sym typeface="Calibri"/>
              </a:rPr>
              <a:t>(계산기와 시계는 독립적으로 구현됩니다)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863</Words>
  <Application>Microsoft Macintosh PowerPoint</Application>
  <PresentationFormat>사용자 지정</PresentationFormat>
  <Paragraphs>188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Calibri</vt:lpstr>
      <vt:lpstr>Inter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PptxGenJS</dc:creator>
  <cp:lastModifiedBy>AhnYuri</cp:lastModifiedBy>
  <cp:revision>1</cp:revision>
  <dcterms:created xsi:type="dcterms:W3CDTF">2023-08-15T14:09:17Z</dcterms:created>
  <dcterms:modified xsi:type="dcterms:W3CDTF">2025-07-03T05:06:51Z</dcterms:modified>
</cp:coreProperties>
</file>