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0" r:id="rId1"/>
  </p:sldMasterIdLst>
  <p:notesMasterIdLst>
    <p:notesMasterId r:id="rId40"/>
  </p:notesMasterIdLst>
  <p:sldIdLst>
    <p:sldId id="257" r:id="rId2"/>
    <p:sldId id="258" r:id="rId3"/>
    <p:sldId id="260" r:id="rId4"/>
    <p:sldId id="261" r:id="rId5"/>
    <p:sldId id="262"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 id="290" r:id="rId34"/>
    <p:sldId id="291" r:id="rId35"/>
    <p:sldId id="292" r:id="rId36"/>
    <p:sldId id="293" r:id="rId37"/>
    <p:sldId id="294" r:id="rId38"/>
    <p:sldId id="295"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8D1774-C5A7-42F5-8574-ED74E0489857}" type="datetimeFigureOut">
              <a:rPr lang="en-US" smtClean="0"/>
              <a:t>6/24/2024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518DC8-E489-43E9-9FB4-E7B411583362}" type="slidenum">
              <a:rPr lang="en-US" smtClean="0"/>
              <a:t>‹#›</a:t>
            </a:fld>
            <a:endParaRPr lang="en-US"/>
          </a:p>
        </p:txBody>
      </p:sp>
    </p:spTree>
    <p:extLst>
      <p:ext uri="{BB962C8B-B14F-4D97-AF65-F5344CB8AC3E}">
        <p14:creationId xmlns:p14="http://schemas.microsoft.com/office/powerpoint/2010/main" val="3707319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normAutofit/>
          </a:bodyPr>
          <a:lstStyle/>
          <a:p>
            <a:endParaRPr lang="en-GB" dirty="0"/>
          </a:p>
        </p:txBody>
      </p:sp>
      <p:sp>
        <p:nvSpPr>
          <p:cNvPr id="4" name="Slide Number Placeholder 3"/>
          <p:cNvSpPr>
            <a:spLocks noGrp="1"/>
          </p:cNvSpPr>
          <p:nvPr>
            <p:ph type="sldNum" sz="quarter" idx="10"/>
          </p:nvPr>
        </p:nvSpPr>
        <p:spPr/>
        <p:txBody>
          <a:bodyPr/>
          <a:lstStyle/>
          <a:p>
            <a:fld id="{9D498802-2017-4E9A-A8AF-781802F703C5}" type="slidenum">
              <a:rPr lang="en-GB" smtClean="0"/>
              <a:pPr/>
              <a:t>1</a:t>
            </a:fld>
            <a:endParaRPr lang="en-GB"/>
          </a:p>
        </p:txBody>
      </p:sp>
    </p:spTree>
    <p:extLst>
      <p:ext uri="{BB962C8B-B14F-4D97-AF65-F5344CB8AC3E}">
        <p14:creationId xmlns:p14="http://schemas.microsoft.com/office/powerpoint/2010/main" val="41248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B5E19A0-EDAB-41BF-AF21-EA681AC67A65}" type="slidenum">
              <a:rPr lang="en-GB" smtClean="0"/>
              <a:t>5</a:t>
            </a:fld>
            <a:endParaRPr lang="en-GB"/>
          </a:p>
        </p:txBody>
      </p:sp>
    </p:spTree>
    <p:extLst>
      <p:ext uri="{BB962C8B-B14F-4D97-AF65-F5344CB8AC3E}">
        <p14:creationId xmlns:p14="http://schemas.microsoft.com/office/powerpoint/2010/main" val="358781325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rotWithShape="1">
          <a:blip r:embed="rId2">
            <a:duotone>
              <a:prstClr val="black"/>
              <a:schemeClr val="accent5">
                <a:lumMod val="75000"/>
                <a:tint val="45000"/>
                <a:satMod val="400000"/>
              </a:schemeClr>
            </a:duotone>
            <a:extLst>
              <a:ext uri="{28A0092B-C50C-407E-A947-70E740481C1C}">
                <a14:useLocalDpi xmlns:a14="http://schemas.microsoft.com/office/drawing/2010/main" val="0"/>
              </a:ext>
            </a:extLst>
          </a:blip>
          <a:srcRect t="4858" r="927" b="9187"/>
          <a:stretch/>
        </p:blipFill>
        <p:spPr bwMode="auto">
          <a:xfrm>
            <a:off x="-11100" y="-27383"/>
            <a:ext cx="12203101" cy="4185313"/>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400" y="3429001"/>
            <a:ext cx="10363200" cy="1470025"/>
          </a:xfrm>
          <a:solidFill>
            <a:srgbClr val="FFFFFF">
              <a:alpha val="52157"/>
            </a:srgbClr>
          </a:solidFill>
        </p:spPr>
        <p:txBody>
          <a:bodyPr>
            <a:normAutofit/>
          </a:bodyPr>
          <a:lstStyle>
            <a:lvl1pPr>
              <a:defRPr sz="5333" b="1">
                <a:solidFill>
                  <a:srgbClr val="0A1B20"/>
                </a:solidFill>
                <a:latin typeface="Raleway" panose="020B0503030101060003" pitchFamily="34" charset="0"/>
              </a:defRPr>
            </a:lvl1pPr>
          </a:lstStyle>
          <a:p>
            <a:r>
              <a:rPr lang="en-US" smtClean="0"/>
              <a:t>Click to edit Master title style</a:t>
            </a:r>
            <a:endParaRPr lang="en-GB" dirty="0"/>
          </a:p>
        </p:txBody>
      </p:sp>
      <p:sp>
        <p:nvSpPr>
          <p:cNvPr id="3" name="Subtitle 2"/>
          <p:cNvSpPr>
            <a:spLocks noGrp="1"/>
          </p:cNvSpPr>
          <p:nvPr>
            <p:ph type="subTitle" idx="1"/>
          </p:nvPr>
        </p:nvSpPr>
        <p:spPr>
          <a:xfrm>
            <a:off x="1828800" y="4970628"/>
            <a:ext cx="8534400" cy="984515"/>
          </a:xfrm>
        </p:spPr>
        <p:txBody>
          <a:bodyPr>
            <a:normAutofit/>
          </a:bodyPr>
          <a:lstStyle>
            <a:lvl1pPr marL="0" indent="0" algn="ctr">
              <a:buNone/>
              <a:defRPr sz="2667" b="1">
                <a:solidFill>
                  <a:srgbClr val="0A1B20"/>
                </a:solidFill>
                <a:latin typeface="Raleway" panose="020B0503030101060003" pitchFamily="34" charset="0"/>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smtClean="0"/>
              <a:t>Click to edit Master subtitle style</a:t>
            </a:r>
            <a:endParaRPr lang="en-GB"/>
          </a:p>
        </p:txBody>
      </p:sp>
      <p:sp>
        <p:nvSpPr>
          <p:cNvPr id="6" name="Oval 5">
            <a:extLst>
              <a:ext uri="{FF2B5EF4-FFF2-40B4-BE49-F238E27FC236}">
                <a16:creationId xmlns:a16="http://schemas.microsoft.com/office/drawing/2014/main" id="{491C3536-B198-4622-8D5D-4591EB81CF76}"/>
              </a:ext>
            </a:extLst>
          </p:cNvPr>
          <p:cNvSpPr/>
          <p:nvPr/>
        </p:nvSpPr>
        <p:spPr>
          <a:xfrm>
            <a:off x="5039883" y="1124744"/>
            <a:ext cx="1727119" cy="172711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7" name="Picture 2" descr="CU Logo">
            <a:extLst>
              <a:ext uri="{FF2B5EF4-FFF2-40B4-BE49-F238E27FC236}">
                <a16:creationId xmlns:a16="http://schemas.microsoft.com/office/drawing/2014/main" id="{2C76992F-A76B-4456-843D-2AF909798187}"/>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59281" y="1414050"/>
            <a:ext cx="1088323" cy="114850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04347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3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96116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4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81368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5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6672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6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56472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7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31499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8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8444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9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7954869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10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669969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11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33822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12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19065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1_Title Slide">
    <p:bg>
      <p:bgPr>
        <a:pattFill prst="pct5">
          <a:fgClr>
            <a:srgbClr val="460046"/>
          </a:fgClr>
          <a:bgClr>
            <a:schemeClr val="bg1"/>
          </a:bgClr>
        </a:pattFill>
        <a:effectLst/>
      </p:bgPr>
    </p:bg>
    <p:spTree>
      <p:nvGrpSpPr>
        <p:cNvPr id="1" name=""/>
        <p:cNvGrpSpPr/>
        <p:nvPr/>
      </p:nvGrpSpPr>
      <p:grpSpPr>
        <a:xfrm>
          <a:off x="0" y="0"/>
          <a:ext cx="0" cy="0"/>
          <a:chOff x="0" y="0"/>
          <a:chExt cx="0" cy="0"/>
        </a:xfrm>
      </p:grpSpPr>
      <p:pic>
        <p:nvPicPr>
          <p:cNvPr id="1028"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806" t="4858" r="15799" b="9187"/>
          <a:stretch/>
        </p:blipFill>
        <p:spPr bwMode="auto">
          <a:xfrm>
            <a:off x="-1" y="648317"/>
            <a:ext cx="12192001" cy="5568619"/>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914399" y="4581129"/>
            <a:ext cx="10363200" cy="1470025"/>
          </a:xfrm>
          <a:solidFill>
            <a:srgbClr val="FFFFFF">
              <a:alpha val="52157"/>
            </a:srgbClr>
          </a:solidFill>
        </p:spPr>
        <p:txBody>
          <a:bodyPr>
            <a:normAutofit/>
          </a:bodyPr>
          <a:lstStyle>
            <a:lvl1pPr>
              <a:defRPr sz="5333" b="1">
                <a:solidFill>
                  <a:srgbClr val="0A1B20"/>
                </a:solidFill>
                <a:latin typeface="Merriweather" panose="00000500000000000000" pitchFamily="2" charset="0"/>
              </a:defRPr>
            </a:lvl1pPr>
          </a:lstStyle>
          <a:p>
            <a:r>
              <a:rPr lang="en-US" smtClean="0"/>
              <a:t>Click to edit Master title style</a:t>
            </a:r>
            <a:endParaRPr lang="en-GB" dirty="0"/>
          </a:p>
        </p:txBody>
      </p:sp>
      <p:grpSp>
        <p:nvGrpSpPr>
          <p:cNvPr id="4" name="Group 3">
            <a:extLst>
              <a:ext uri="{FF2B5EF4-FFF2-40B4-BE49-F238E27FC236}">
                <a16:creationId xmlns:a16="http://schemas.microsoft.com/office/drawing/2014/main" id="{7B43532D-17F9-4BF9-A515-2584C0C55E4D}"/>
              </a:ext>
            </a:extLst>
          </p:cNvPr>
          <p:cNvGrpSpPr/>
          <p:nvPr/>
        </p:nvGrpSpPr>
        <p:grpSpPr>
          <a:xfrm>
            <a:off x="4943873" y="806847"/>
            <a:ext cx="1727119" cy="1727119"/>
            <a:chOff x="4187484" y="305631"/>
            <a:chExt cx="3280116" cy="3280116"/>
          </a:xfrm>
        </p:grpSpPr>
        <p:sp>
          <p:nvSpPr>
            <p:cNvPr id="5" name="Oval 4">
              <a:extLst>
                <a:ext uri="{FF2B5EF4-FFF2-40B4-BE49-F238E27FC236}">
                  <a16:creationId xmlns:a16="http://schemas.microsoft.com/office/drawing/2014/main" id="{C67D5208-6C0F-4512-BA0C-9A3742085498}"/>
                </a:ext>
              </a:extLst>
            </p:cNvPr>
            <p:cNvSpPr/>
            <p:nvPr userDrawn="1"/>
          </p:nvSpPr>
          <p:spPr>
            <a:xfrm>
              <a:off x="4187484" y="305631"/>
              <a:ext cx="3280116" cy="3280116"/>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2400"/>
            </a:p>
          </p:txBody>
        </p:sp>
        <p:pic>
          <p:nvPicPr>
            <p:cNvPr id="6" name="Picture 2" descr="CU Logo">
              <a:extLst>
                <a:ext uri="{FF2B5EF4-FFF2-40B4-BE49-F238E27FC236}">
                  <a16:creationId xmlns:a16="http://schemas.microsoft.com/office/drawing/2014/main" id="{5A782972-F4A1-4354-ACD2-AB4EA9238CDE}"/>
                </a:ext>
              </a:extLst>
            </p:cNvPr>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4794080" y="855077"/>
              <a:ext cx="2066925" cy="2181225"/>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605023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13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7716356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4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956376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15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8403940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16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6953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17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0742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18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849710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19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8822067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20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731870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1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089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360" y="274639"/>
            <a:ext cx="10849205" cy="1143000"/>
          </a:xfrm>
        </p:spPr>
        <p:txBody>
          <a:bodyPr>
            <a:normAutofit/>
          </a:bodyPr>
          <a:lstStyle>
            <a:lvl1pPr algn="l">
              <a:defRPr sz="4267" b="1">
                <a:solidFill>
                  <a:srgbClr val="0A1B20"/>
                </a:solidFill>
                <a:latin typeface="Raleway" panose="020B0503030101060003"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460046"/>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a:solidFill>
                  <a:schemeClr val="accent3">
                    <a:lumMod val="75000"/>
                  </a:schemeClr>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pic>
        <p:nvPicPr>
          <p:cNvPr id="9"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11101" y="1412776"/>
            <a:ext cx="5339016" cy="0"/>
          </a:xfrm>
          <a:prstGeom prst="line">
            <a:avLst/>
          </a:prstGeom>
          <a:ln>
            <a:solidFill>
              <a:srgbClr val="0A1B2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8" name="Slide Number Placeholder 5">
            <a:extLst>
              <a:ext uri="{FF2B5EF4-FFF2-40B4-BE49-F238E27FC236}">
                <a16:creationId xmlns:a16="http://schemas.microsoft.com/office/drawing/2014/main" id="{43218DFD-1470-4A25-9229-A5C44F5E0856}"/>
              </a:ext>
            </a:extLst>
          </p:cNvPr>
          <p:cNvSpPr>
            <a:spLocks noGrp="1"/>
          </p:cNvSpPr>
          <p:nvPr>
            <p:ph type="sldNum" sz="quarter" idx="12"/>
          </p:nvPr>
        </p:nvSpPr>
        <p:spPr>
          <a:xfrm>
            <a:off x="11376968" y="270376"/>
            <a:ext cx="768085" cy="1142400"/>
          </a:xfrm>
          <a:solidFill>
            <a:srgbClr val="0A1B20"/>
          </a:solidFill>
        </p:spPr>
        <p:txBody>
          <a:bodyPr anchor="t"/>
          <a:lstStyle>
            <a:lvl1pPr>
              <a:defRPr sz="2400">
                <a:solidFill>
                  <a:schemeClr val="bg1"/>
                </a:solidFill>
              </a:defRPr>
            </a:lvl1pPr>
          </a:lstStyle>
          <a:p>
            <a:fld id="{ECA8D883-8F13-4934-8028-3D0CCF9B3E63}" type="slidenum">
              <a:rPr lang="en-US" smtClean="0"/>
              <a:t>‹#›</a:t>
            </a:fld>
            <a:endParaRPr lang="en-US"/>
          </a:p>
        </p:txBody>
      </p:sp>
    </p:spTree>
    <p:extLst>
      <p:ext uri="{BB962C8B-B14F-4D97-AF65-F5344CB8AC3E}">
        <p14:creationId xmlns:p14="http://schemas.microsoft.com/office/powerpoint/2010/main" val="2688708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7"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p:nvPr>
        </p:nvSpPr>
        <p:spPr>
          <a:xfrm>
            <a:off x="335360" y="274639"/>
            <a:ext cx="11521280" cy="1143000"/>
          </a:xfrm>
        </p:spPr>
        <p:txBody>
          <a:bodyPr>
            <a:normAutofit/>
          </a:bodyPr>
          <a:lstStyle>
            <a:lvl1pPr algn="ctr">
              <a:defRPr sz="4267" b="1">
                <a:solidFill>
                  <a:srgbClr val="0A1B20"/>
                </a:solidFill>
                <a:latin typeface="Raleway" panose="020B0503030101060003" pitchFamily="34" charset="0"/>
              </a:defRPr>
            </a:lvl1pPr>
          </a:lstStyle>
          <a:p>
            <a:r>
              <a:rPr lang="en-US" smtClean="0"/>
              <a:t>Click to edit Master title style</a:t>
            </a:r>
            <a:endParaRPr lang="en-GB" dirty="0"/>
          </a:p>
        </p:txBody>
      </p:sp>
      <p:sp>
        <p:nvSpPr>
          <p:cNvPr id="3" name="Content Placeholder 2"/>
          <p:cNvSpPr>
            <a:spLocks noGrp="1"/>
          </p:cNvSpPr>
          <p:nvPr>
            <p:ph idx="1"/>
          </p:nvPr>
        </p:nvSpPr>
        <p:spPr>
          <a:xfrm>
            <a:off x="335360" y="1600201"/>
            <a:ext cx="11521280" cy="4525963"/>
          </a:xfrm>
        </p:spPr>
        <p:txBody>
          <a:bodyPr anchor="ctr">
            <a:normAutofit/>
          </a:bodyPr>
          <a:lstStyle>
            <a:lvl1pPr marL="457189" indent="-457189">
              <a:lnSpc>
                <a:spcPct val="114000"/>
              </a:lnSpc>
              <a:spcBef>
                <a:spcPts val="667"/>
              </a:spcBef>
              <a:buFont typeface="Wingdings" pitchFamily="2" charset="2"/>
              <a:buChar char="§"/>
              <a:defRPr sz="3200">
                <a:latin typeface="Roboto" panose="02000000000000000000" pitchFamily="2" charset="0"/>
                <a:ea typeface="Roboto" panose="02000000000000000000" pitchFamily="2" charset="0"/>
              </a:defRPr>
            </a:lvl1pPr>
            <a:lvl2pPr marL="990575" indent="-380990">
              <a:lnSpc>
                <a:spcPct val="114000"/>
              </a:lnSpc>
              <a:spcBef>
                <a:spcPts val="667"/>
              </a:spcBef>
              <a:buFont typeface="Wingdings" pitchFamily="2" charset="2"/>
              <a:buChar char="§"/>
              <a:defRPr sz="2667">
                <a:solidFill>
                  <a:srgbClr val="C00000"/>
                </a:solidFill>
                <a:latin typeface="Roboto" panose="02000000000000000000" pitchFamily="2" charset="0"/>
                <a:ea typeface="Roboto" panose="02000000000000000000" pitchFamily="2" charset="0"/>
              </a:defRPr>
            </a:lvl2pPr>
            <a:lvl3pPr marL="1523962" indent="-304792">
              <a:lnSpc>
                <a:spcPct val="114000"/>
              </a:lnSpc>
              <a:spcBef>
                <a:spcPts val="667"/>
              </a:spcBef>
              <a:buFont typeface="Wingdings" pitchFamily="2" charset="2"/>
              <a:buChar char="§"/>
              <a:defRPr sz="2400">
                <a:solidFill>
                  <a:srgbClr val="0A1B20"/>
                </a:solidFill>
                <a:latin typeface="Roboto" panose="02000000000000000000" pitchFamily="2" charset="0"/>
                <a:ea typeface="Roboto" panose="02000000000000000000" pitchFamily="2" charset="0"/>
              </a:defRPr>
            </a:lvl3pPr>
            <a:lvl4pPr marL="2133547" indent="-304792">
              <a:lnSpc>
                <a:spcPct val="114000"/>
              </a:lnSpc>
              <a:spcBef>
                <a:spcPts val="667"/>
              </a:spcBef>
              <a:buFont typeface="Wingdings" pitchFamily="2" charset="2"/>
              <a:buChar char="§"/>
              <a:defRPr sz="2133" b="0">
                <a:solidFill>
                  <a:srgbClr val="161B0B"/>
                </a:solidFill>
                <a:latin typeface="Roboto" panose="02000000000000000000" pitchFamily="2" charset="0"/>
                <a:ea typeface="Roboto" panose="02000000000000000000" pitchFamily="2" charset="0"/>
              </a:defRPr>
            </a:lvl4pPr>
            <a:lvl5pPr marL="2743131" indent="-304792">
              <a:lnSpc>
                <a:spcPct val="114000"/>
              </a:lnSpc>
              <a:spcBef>
                <a:spcPts val="667"/>
              </a:spcBef>
              <a:buFont typeface="Symbol" pitchFamily="18" charset="2"/>
              <a:buChar char="-"/>
              <a:defRPr sz="2133">
                <a:solidFill>
                  <a:schemeClr val="accent6">
                    <a:lumMod val="50000"/>
                  </a:schemeClr>
                </a:solidFill>
                <a:latin typeface="Roboto" panose="02000000000000000000" pitchFamily="2" charset="0"/>
                <a:ea typeface="Roboto" panose="02000000000000000000" pitchFamily="2" charset="0"/>
              </a:defRPr>
            </a:lvl5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6" name="Slide Number Placeholder 5"/>
          <p:cNvSpPr>
            <a:spLocks noGrp="1"/>
          </p:cNvSpPr>
          <p:nvPr>
            <p:ph type="sldNum" sz="quarter" idx="12"/>
          </p:nvPr>
        </p:nvSpPr>
        <p:spPr>
          <a:xfrm>
            <a:off x="11376968" y="6241576"/>
            <a:ext cx="768085" cy="615760"/>
          </a:xfrm>
          <a:solidFill>
            <a:srgbClr val="0A1B20"/>
          </a:solidFill>
        </p:spPr>
        <p:txBody>
          <a:bodyPr anchor="t"/>
          <a:lstStyle>
            <a:lvl1pPr>
              <a:defRPr sz="2400">
                <a:solidFill>
                  <a:schemeClr val="bg1"/>
                </a:solidFill>
              </a:defRPr>
            </a:lvl1pPr>
          </a:lstStyle>
          <a:p>
            <a:fld id="{ECA8D883-8F13-4934-8028-3D0CCF9B3E63}" type="slidenum">
              <a:rPr lang="en-US" smtClean="0"/>
              <a:t>‹#›</a:t>
            </a:fld>
            <a:endParaRPr lang="en-US"/>
          </a:p>
        </p:txBody>
      </p:sp>
      <p:pic>
        <p:nvPicPr>
          <p:cNvPr id="9"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p:cNvCxnSpPr/>
          <p:nvPr/>
        </p:nvCxnSpPr>
        <p:spPr>
          <a:xfrm>
            <a:off x="3426492" y="1412776"/>
            <a:ext cx="5339016" cy="0"/>
          </a:xfrm>
          <a:prstGeom prst="line">
            <a:avLst/>
          </a:prstGeom>
          <a:ln>
            <a:solidFill>
              <a:srgbClr val="0A1B2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9960972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Related image"/>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253277"/>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6" name="Slide Number Placeholder 5"/>
          <p:cNvSpPr>
            <a:spLocks noGrp="1"/>
          </p:cNvSpPr>
          <p:nvPr>
            <p:ph type="sldNum" sz="quarter" idx="12"/>
          </p:nvPr>
        </p:nvSpPr>
        <p:spPr>
          <a:xfrm>
            <a:off x="11280576" y="6117298"/>
            <a:ext cx="768085" cy="719033"/>
          </a:xfrm>
          <a:solidFill>
            <a:srgbClr val="0A1B20"/>
          </a:solidFill>
        </p:spPr>
        <p:txBody>
          <a:bodyPr anchor="b"/>
          <a:lstStyle>
            <a:lvl1pPr>
              <a:defRPr sz="2400">
                <a:solidFill>
                  <a:schemeClr val="bg1"/>
                </a:solidFill>
              </a:defRPr>
            </a:lvl1pPr>
          </a:lstStyle>
          <a:p>
            <a:fld id="{ECA8D883-8F13-4934-8028-3D0CCF9B3E63}" type="slidenum">
              <a:rPr lang="en-US" smtClean="0"/>
              <a:t>‹#›</a:t>
            </a:fld>
            <a:endParaRPr lang="en-US"/>
          </a:p>
        </p:txBody>
      </p:sp>
    </p:spTree>
    <p:extLst>
      <p:ext uri="{BB962C8B-B14F-4D97-AF65-F5344CB8AC3E}">
        <p14:creationId xmlns:p14="http://schemas.microsoft.com/office/powerpoint/2010/main" val="14826915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4"/>
          <p:cNvSpPr>
            <a:spLocks noGrp="1"/>
          </p:cNvSpPr>
          <p:nvPr>
            <p:ph type="dt" sz="half" idx="10"/>
          </p:nvPr>
        </p:nvSpPr>
        <p:spPr/>
        <p:txBody>
          <a:bodyPr/>
          <a:lstStyle/>
          <a:p>
            <a:fld id="{95B1F500-DB71-4EC8-95D1-25C1F8A8CCF9}" type="datetimeFigureOut">
              <a:rPr lang="en-US" smtClean="0"/>
              <a:t>6/24/2024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A8D883-8F13-4934-8028-3D0CCF9B3E63}" type="slidenum">
              <a:rPr lang="en-US" smtClean="0"/>
              <a:t>‹#›</a:t>
            </a:fld>
            <a:endParaRPr lang="en-US"/>
          </a:p>
        </p:txBody>
      </p:sp>
    </p:spTree>
    <p:extLst>
      <p:ext uri="{BB962C8B-B14F-4D97-AF65-F5344CB8AC3E}">
        <p14:creationId xmlns:p14="http://schemas.microsoft.com/office/powerpoint/2010/main" val="1533383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pic>
        <p:nvPicPr>
          <p:cNvPr id="10" name="Picture 4" descr="Related image">
            <a:extLst>
              <a:ext uri="{FF2B5EF4-FFF2-40B4-BE49-F238E27FC236}">
                <a16:creationId xmlns:a16="http://schemas.microsoft.com/office/drawing/2014/main" id="{003DF532-5AF9-48E0-ABEA-0878D48EF417}"/>
              </a:ext>
            </a:extLst>
          </p:cNvPr>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586" t="69231" r="342" b="17546"/>
          <a:stretch/>
        </p:blipFill>
        <p:spPr bwMode="auto">
          <a:xfrm>
            <a:off x="-7289" y="6241576"/>
            <a:ext cx="12203101" cy="643808"/>
          </a:xfrm>
          <a:prstGeom prst="rect">
            <a:avLst/>
          </a:prstGeom>
          <a:noFill/>
          <a:extLst>
            <a:ext uri="{909E8E84-426E-40DD-AFC4-6F175D3DCCD1}">
              <a14:hiddenFill xmlns:a14="http://schemas.microsoft.com/office/drawing/2010/main">
                <a:solidFill>
                  <a:srgbClr val="FFFFFF"/>
                </a:solidFill>
              </a14:hiddenFill>
            </a:ext>
          </a:extLst>
        </p:spPr>
      </p:pic>
      <p:sp>
        <p:nvSpPr>
          <p:cNvPr id="11" name="Slide Number Placeholder 5">
            <a:extLst>
              <a:ext uri="{FF2B5EF4-FFF2-40B4-BE49-F238E27FC236}">
                <a16:creationId xmlns:a16="http://schemas.microsoft.com/office/drawing/2014/main" id="{D03B9E84-98DA-48C6-8A07-A7E9C7DB64C1}"/>
              </a:ext>
            </a:extLst>
          </p:cNvPr>
          <p:cNvSpPr txBox="1">
            <a:spLocks/>
          </p:cNvSpPr>
          <p:nvPr/>
        </p:nvSpPr>
        <p:spPr>
          <a:xfrm>
            <a:off x="11376968" y="5714936"/>
            <a:ext cx="768085" cy="1142400"/>
          </a:xfrm>
          <a:prstGeom prst="rect">
            <a:avLst/>
          </a:prstGeom>
          <a:solidFill>
            <a:srgbClr val="0A1B20"/>
          </a:solidFill>
        </p:spPr>
        <p:txBody>
          <a:bodyPr vert="horz" lIns="121920" tIns="60960" rIns="121920" bIns="60960" rtlCol="0" anchor="t"/>
          <a:lstStyle>
            <a:defPPr>
              <a:defRPr lang="en-US"/>
            </a:defPPr>
            <a:lvl1pPr marL="0" algn="r" defTabSz="914400" rtl="0" eaLnBrk="1" latinLnBrk="0" hangingPunct="1">
              <a:defRPr sz="1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310DB28-467B-42AB-AF30-926E64120C57}" type="slidenum">
              <a:rPr lang="en-GB" sz="2400" smtClean="0"/>
              <a:pPr/>
              <a:t>‹#›</a:t>
            </a:fld>
            <a:endParaRPr lang="en-GB" sz="2400" dirty="0"/>
          </a:p>
        </p:txBody>
      </p:sp>
      <p:pic>
        <p:nvPicPr>
          <p:cNvPr id="12" name="Picture 4" descr="Related image">
            <a:extLst>
              <a:ext uri="{FF2B5EF4-FFF2-40B4-BE49-F238E27FC236}">
                <a16:creationId xmlns:a16="http://schemas.microsoft.com/office/drawing/2014/main" id="{41AF9864-F916-415B-8FAA-7C1742C6C7FF}"/>
              </a:ext>
            </a:extLst>
          </p:cNvPr>
          <p:cNvPicPr>
            <a:picLocks noChangeAspect="1" noChangeArrowheads="1"/>
          </p:cNvPicPr>
          <p:nvPr/>
        </p:nvPicPr>
        <p:blipFill rotWithShape="1">
          <a:blip r:embed="rId2">
            <a:duotone>
              <a:prstClr val="black"/>
              <a:schemeClr val="accent5">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
        <p:nvSpPr>
          <p:cNvPr id="3" name="Text Placeholder 2"/>
          <p:cNvSpPr>
            <a:spLocks noGrp="1"/>
          </p:cNvSpPr>
          <p:nvPr>
            <p:ph type="body" idx="1"/>
          </p:nvPr>
        </p:nvSpPr>
        <p:spPr>
          <a:xfrm>
            <a:off x="239349" y="1535113"/>
            <a:ext cx="5757168" cy="639763"/>
          </a:xfrm>
        </p:spPr>
        <p:txBody>
          <a:bodyPr anchor="b">
            <a:normAutofit/>
          </a:bodyPr>
          <a:lstStyle>
            <a:lvl1pPr marL="0" indent="0" algn="ctr">
              <a:buNone/>
              <a:defRPr sz="2667" b="1">
                <a:solidFill>
                  <a:srgbClr val="C00000"/>
                </a:solidFill>
                <a:latin typeface="Raleway" panose="020B0503030101060003"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4" name="Content Placeholder 3"/>
          <p:cNvSpPr>
            <a:spLocks noGrp="1"/>
          </p:cNvSpPr>
          <p:nvPr>
            <p:ph sz="half" idx="2"/>
          </p:nvPr>
        </p:nvSpPr>
        <p:spPr>
          <a:xfrm>
            <a:off x="239349" y="2174875"/>
            <a:ext cx="5757168" cy="3951288"/>
          </a:xfrm>
        </p:spPr>
        <p:txBody>
          <a:bodyPr>
            <a:normAutofit/>
          </a:bodyPr>
          <a:lstStyle>
            <a:lvl1pPr>
              <a:defRPr sz="2667">
                <a:latin typeface="Roboto" panose="02000000000000000000" pitchFamily="2" charset="0"/>
                <a:ea typeface="Roboto" panose="02000000000000000000" pitchFamily="2" charset="0"/>
              </a:defRPr>
            </a:lvl1pPr>
            <a:lvl2pPr>
              <a:defRPr sz="2400">
                <a:solidFill>
                  <a:srgbClr val="C00000"/>
                </a:solidFill>
                <a:latin typeface="Roboto" panose="02000000000000000000" pitchFamily="2" charset="0"/>
                <a:ea typeface="Roboto" panose="02000000000000000000" pitchFamily="2" charset="0"/>
              </a:defRPr>
            </a:lvl2pPr>
            <a:lvl3pPr>
              <a:defRPr sz="2133">
                <a:solidFill>
                  <a:srgbClr val="002060"/>
                </a:solidFill>
                <a:latin typeface="Roboto" panose="02000000000000000000" pitchFamily="2" charset="0"/>
                <a:ea typeface="Roboto" panose="02000000000000000000" pitchFamily="2" charset="0"/>
              </a:defRPr>
            </a:lvl3pPr>
            <a:lvl4pPr>
              <a:defRPr sz="1867">
                <a:latin typeface="Roboto" panose="02000000000000000000" pitchFamily="2" charset="0"/>
                <a:ea typeface="Roboto" panose="02000000000000000000" pitchFamily="2" charset="0"/>
              </a:defRPr>
            </a:lvl4pPr>
            <a:lvl5pPr>
              <a:defRPr sz="1867">
                <a:latin typeface="Roboto" panose="02000000000000000000" pitchFamily="2" charset="0"/>
                <a:ea typeface="Roboto" panose="02000000000000000000" pitchFamily="2" charset="0"/>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5" name="Text Placeholder 4"/>
          <p:cNvSpPr>
            <a:spLocks noGrp="1"/>
          </p:cNvSpPr>
          <p:nvPr>
            <p:ph type="body" sz="quarter" idx="3"/>
          </p:nvPr>
        </p:nvSpPr>
        <p:spPr>
          <a:xfrm>
            <a:off x="6193368" y="1535113"/>
            <a:ext cx="5757168" cy="639763"/>
          </a:xfrm>
        </p:spPr>
        <p:txBody>
          <a:bodyPr anchor="b">
            <a:normAutofit/>
          </a:bodyPr>
          <a:lstStyle>
            <a:lvl1pPr marL="0" indent="0" algn="ctr">
              <a:buNone/>
              <a:defRPr sz="2667" b="1">
                <a:solidFill>
                  <a:srgbClr val="C00000"/>
                </a:solidFill>
                <a:latin typeface="Raleway" panose="020B0503030101060003" pitchFamily="34" charset="0"/>
              </a:defRPr>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smtClean="0"/>
              <a:t>Edit Master text styles</a:t>
            </a:r>
          </a:p>
        </p:txBody>
      </p:sp>
      <p:sp>
        <p:nvSpPr>
          <p:cNvPr id="6" name="Content Placeholder 5"/>
          <p:cNvSpPr>
            <a:spLocks noGrp="1"/>
          </p:cNvSpPr>
          <p:nvPr>
            <p:ph sz="quarter" idx="4"/>
          </p:nvPr>
        </p:nvSpPr>
        <p:spPr>
          <a:xfrm>
            <a:off x="6193368" y="2174875"/>
            <a:ext cx="5757168" cy="3951288"/>
          </a:xfrm>
        </p:spPr>
        <p:txBody>
          <a:bodyPr>
            <a:normAutofit/>
          </a:bodyPr>
          <a:lstStyle>
            <a:lvl1pPr>
              <a:defRPr sz="2667">
                <a:latin typeface="Roboto" panose="02000000000000000000" pitchFamily="2" charset="0"/>
                <a:ea typeface="Roboto" panose="02000000000000000000" pitchFamily="2" charset="0"/>
              </a:defRPr>
            </a:lvl1pPr>
            <a:lvl2pPr>
              <a:defRPr sz="2400">
                <a:solidFill>
                  <a:srgbClr val="C00000"/>
                </a:solidFill>
                <a:latin typeface="Roboto" panose="02000000000000000000" pitchFamily="2" charset="0"/>
                <a:ea typeface="Roboto" panose="02000000000000000000" pitchFamily="2" charset="0"/>
              </a:defRPr>
            </a:lvl2pPr>
            <a:lvl3pPr>
              <a:defRPr sz="2133">
                <a:solidFill>
                  <a:srgbClr val="002060"/>
                </a:solidFill>
                <a:latin typeface="Roboto" panose="02000000000000000000" pitchFamily="2" charset="0"/>
                <a:ea typeface="Roboto" panose="02000000000000000000" pitchFamily="2" charset="0"/>
              </a:defRPr>
            </a:lvl3pPr>
            <a:lvl4pPr>
              <a:defRPr sz="1867">
                <a:latin typeface="Roboto" panose="02000000000000000000" pitchFamily="2" charset="0"/>
                <a:ea typeface="Roboto" panose="02000000000000000000" pitchFamily="2" charset="0"/>
              </a:defRPr>
            </a:lvl4pPr>
            <a:lvl5pPr>
              <a:defRPr sz="1867">
                <a:latin typeface="Roboto" panose="02000000000000000000" pitchFamily="2" charset="0"/>
                <a:ea typeface="Roboto" panose="02000000000000000000" pitchFamily="2" charset="0"/>
              </a:defRPr>
            </a:lvl5pPr>
            <a:lvl6pPr>
              <a:defRPr sz="2133"/>
            </a:lvl6pPr>
            <a:lvl7pPr>
              <a:defRPr sz="2133"/>
            </a:lvl7pPr>
            <a:lvl8pPr>
              <a:defRPr sz="2133"/>
            </a:lvl8pPr>
            <a:lvl9pPr>
              <a:defRPr sz="2133"/>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dirty="0"/>
          </a:p>
        </p:txBody>
      </p:sp>
      <p:sp>
        <p:nvSpPr>
          <p:cNvPr id="14" name="Title 1">
            <a:extLst>
              <a:ext uri="{FF2B5EF4-FFF2-40B4-BE49-F238E27FC236}">
                <a16:creationId xmlns:a16="http://schemas.microsoft.com/office/drawing/2014/main" id="{DB16D575-1CAD-4875-8F47-AFA386384206}"/>
              </a:ext>
            </a:extLst>
          </p:cNvPr>
          <p:cNvSpPr>
            <a:spLocks noGrp="1"/>
          </p:cNvSpPr>
          <p:nvPr>
            <p:ph type="title"/>
          </p:nvPr>
        </p:nvSpPr>
        <p:spPr>
          <a:xfrm>
            <a:off x="335360" y="274639"/>
            <a:ext cx="10849205" cy="1143000"/>
          </a:xfrm>
        </p:spPr>
        <p:txBody>
          <a:bodyPr>
            <a:normAutofit/>
          </a:bodyPr>
          <a:lstStyle>
            <a:lvl1pPr algn="ctr">
              <a:defRPr sz="4267" b="1">
                <a:solidFill>
                  <a:srgbClr val="0A1B20"/>
                </a:solidFill>
                <a:latin typeface="Raleway" panose="020B0503030101060003" pitchFamily="34" charset="0"/>
              </a:defRPr>
            </a:lvl1pPr>
          </a:lstStyle>
          <a:p>
            <a:r>
              <a:rPr lang="en-US" smtClean="0"/>
              <a:t>Click to edit Master title style</a:t>
            </a:r>
            <a:endParaRPr lang="en-GB" dirty="0"/>
          </a:p>
        </p:txBody>
      </p:sp>
    </p:spTree>
    <p:extLst>
      <p:ext uri="{BB962C8B-B14F-4D97-AF65-F5344CB8AC3E}">
        <p14:creationId xmlns:p14="http://schemas.microsoft.com/office/powerpoint/2010/main" val="20915189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1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1422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2_Blank">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11280576" y="6117298"/>
            <a:ext cx="768085" cy="719033"/>
          </a:xfrm>
          <a:solidFill>
            <a:srgbClr val="460046"/>
          </a:solidFill>
        </p:spPr>
        <p:txBody>
          <a:bodyPr anchor="b"/>
          <a:lstStyle>
            <a:lvl1pPr>
              <a:defRPr sz="2400">
                <a:solidFill>
                  <a:schemeClr val="bg1"/>
                </a:solidFill>
              </a:defRPr>
            </a:lvl1pPr>
          </a:lstStyle>
          <a:p>
            <a:fld id="{B310DB28-467B-42AB-AF30-926E64120C57}" type="slidenum">
              <a:rPr lang="en-GB" smtClean="0"/>
              <a:pPr/>
              <a:t>‹#›</a:t>
            </a:fld>
            <a:endParaRPr lang="en-GB" dirty="0"/>
          </a:p>
        </p:txBody>
      </p:sp>
      <p:sp>
        <p:nvSpPr>
          <p:cNvPr id="4" name="Title 1">
            <a:extLst>
              <a:ext uri="{FF2B5EF4-FFF2-40B4-BE49-F238E27FC236}">
                <a16:creationId xmlns:a16="http://schemas.microsoft.com/office/drawing/2014/main" id="{72670706-9CB5-437E-A37A-E712C68EF4D9}"/>
              </a:ext>
            </a:extLst>
          </p:cNvPr>
          <p:cNvSpPr>
            <a:spLocks noGrp="1"/>
          </p:cNvSpPr>
          <p:nvPr>
            <p:ph type="title"/>
          </p:nvPr>
        </p:nvSpPr>
        <p:spPr>
          <a:xfrm>
            <a:off x="623392" y="6236787"/>
            <a:ext cx="10465163" cy="480052"/>
          </a:xfrm>
        </p:spPr>
        <p:txBody>
          <a:bodyPr>
            <a:noAutofit/>
          </a:bodyPr>
          <a:lstStyle>
            <a:lvl1pPr algn="l">
              <a:defRPr sz="2133" b="0">
                <a:solidFill>
                  <a:srgbClr val="460046"/>
                </a:solidFill>
                <a:latin typeface="Georgia" panose="02040502050405020303" pitchFamily="18" charset="0"/>
              </a:defRPr>
            </a:lvl1pPr>
          </a:lstStyle>
          <a:p>
            <a:r>
              <a:rPr lang="en-US" smtClean="0"/>
              <a:t>Click to edit Master title style</a:t>
            </a:r>
            <a:endParaRPr lang="en-GB" dirty="0"/>
          </a:p>
        </p:txBody>
      </p:sp>
      <p:pic>
        <p:nvPicPr>
          <p:cNvPr id="7" name="Picture 6" descr="Related image"/>
          <p:cNvPicPr>
            <a:picLocks noChangeAspect="1" noChangeArrowheads="1"/>
          </p:cNvPicPr>
          <p:nvPr userDrawn="1"/>
        </p:nvPicPr>
        <p:blipFill rotWithShape="1">
          <a:blip r:embed="rId2">
            <a:duotone>
              <a:prstClr val="black"/>
              <a:schemeClr val="accent4">
                <a:tint val="45000"/>
                <a:satMod val="400000"/>
              </a:schemeClr>
            </a:duotone>
            <a:extLst>
              <a:ext uri="{28A0092B-C50C-407E-A947-70E740481C1C}">
                <a14:useLocalDpi xmlns:a14="http://schemas.microsoft.com/office/drawing/2010/main" val="0"/>
              </a:ext>
            </a:extLst>
          </a:blip>
          <a:srcRect l="-90" t="25565" r="1018" b="67823"/>
          <a:stretch/>
        </p:blipFill>
        <p:spPr bwMode="auto">
          <a:xfrm>
            <a:off x="-11101" y="-162291"/>
            <a:ext cx="12203101" cy="321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10718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en-US" smtClean="0"/>
              <a:t>Click to edit Master title style</a:t>
            </a:r>
            <a:endParaRPr lang="en-GB"/>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defRPr>
            </a:lvl1pPr>
          </a:lstStyle>
          <a:p>
            <a:fld id="{95B1F500-DB71-4EC8-95D1-25C1F8A8CCF9}" type="datetimeFigureOut">
              <a:rPr lang="en-US" smtClean="0"/>
              <a:t>6/24/2024</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defRPr>
            </a:lvl1pPr>
          </a:lstStyle>
          <a:p>
            <a:fld id="{ECA8D883-8F13-4934-8028-3D0CCF9B3E63}" type="slidenum">
              <a:rPr lang="en-US" smtClean="0"/>
              <a:t>‹#›</a:t>
            </a:fld>
            <a:endParaRPr lang="en-US"/>
          </a:p>
        </p:txBody>
      </p:sp>
    </p:spTree>
    <p:extLst>
      <p:ext uri="{BB962C8B-B14F-4D97-AF65-F5344CB8AC3E}">
        <p14:creationId xmlns:p14="http://schemas.microsoft.com/office/powerpoint/2010/main" val="1804218662"/>
      </p:ext>
    </p:extLst>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 id="2147483713" r:id="rId13"/>
    <p:sldLayoutId id="2147483714" r:id="rId14"/>
    <p:sldLayoutId id="2147483715" r:id="rId15"/>
    <p:sldLayoutId id="2147483716" r:id="rId16"/>
    <p:sldLayoutId id="2147483717" r:id="rId17"/>
    <p:sldLayoutId id="2147483718" r:id="rId18"/>
    <p:sldLayoutId id="2147483719" r:id="rId19"/>
    <p:sldLayoutId id="2147483720" r:id="rId20"/>
    <p:sldLayoutId id="2147483721" r:id="rId21"/>
    <p:sldLayoutId id="2147483722" r:id="rId22"/>
    <p:sldLayoutId id="2147483723" r:id="rId23"/>
    <p:sldLayoutId id="2147483724" r:id="rId24"/>
    <p:sldLayoutId id="2147483725" r:id="rId25"/>
    <p:sldLayoutId id="2147483726" r:id="rId26"/>
    <p:sldLayoutId id="2147483727" r:id="rId27"/>
    <p:sldLayoutId id="2147483728" r:id="rId28"/>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NUL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95971" y="3519701"/>
            <a:ext cx="10945216" cy="1925524"/>
          </a:xfrm>
        </p:spPr>
        <p:txBody>
          <a:bodyPr>
            <a:normAutofit fontScale="90000"/>
          </a:bodyPr>
          <a:lstStyle/>
          <a:p>
            <a:r>
              <a:rPr lang="en-GB" sz="2933" dirty="0"/>
              <a:t>Week Five</a:t>
            </a:r>
            <a:r>
              <a:rPr lang="en-GB" dirty="0"/>
              <a:t/>
            </a:r>
            <a:br>
              <a:rPr lang="en-GB" dirty="0"/>
            </a:br>
            <a:r>
              <a:rPr lang="en-GB" dirty="0" smtClean="0"/>
              <a:t>Tic-Tac-Toe Simulator &amp; 2D </a:t>
            </a:r>
            <a:r>
              <a:rPr lang="en-US" dirty="0" smtClean="0"/>
              <a:t>Arrays</a:t>
            </a:r>
            <a:br>
              <a:rPr lang="en-US" dirty="0" smtClean="0"/>
            </a:br>
            <a:r>
              <a:rPr lang="en-US" sz="4133" dirty="0"/>
              <a:t>A Tutorial</a:t>
            </a:r>
            <a:endParaRPr lang="en-US" dirty="0"/>
          </a:p>
        </p:txBody>
      </p:sp>
      <p:sp>
        <p:nvSpPr>
          <p:cNvPr id="7" name="Subtitle 6"/>
          <p:cNvSpPr>
            <a:spLocks noGrp="1"/>
          </p:cNvSpPr>
          <p:nvPr>
            <p:ph type="subTitle" idx="1"/>
          </p:nvPr>
        </p:nvSpPr>
        <p:spPr>
          <a:xfrm>
            <a:off x="1583499" y="5541235"/>
            <a:ext cx="9370160" cy="1152128"/>
          </a:xfrm>
        </p:spPr>
        <p:txBody>
          <a:bodyPr>
            <a:noAutofit/>
          </a:bodyPr>
          <a:lstStyle/>
          <a:p>
            <a:r>
              <a:rPr lang="en-US" dirty="0"/>
              <a:t>The CSC221 Team</a:t>
            </a:r>
          </a:p>
          <a:p>
            <a:r>
              <a:rPr lang="en-US" dirty="0"/>
              <a:t>[2022|2023]</a:t>
            </a:r>
            <a:endParaRPr lang="en-US" sz="3733" dirty="0"/>
          </a:p>
        </p:txBody>
      </p:sp>
    </p:spTree>
    <p:extLst>
      <p:ext uri="{BB962C8B-B14F-4D97-AF65-F5344CB8AC3E}">
        <p14:creationId xmlns:p14="http://schemas.microsoft.com/office/powerpoint/2010/main" val="411947764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10</a:t>
            </a:fld>
            <a:endParaRPr lang="en-GB" dirty="0"/>
          </a:p>
        </p:txBody>
      </p:sp>
      <p:sp>
        <p:nvSpPr>
          <p:cNvPr id="3" name="Title 2"/>
          <p:cNvSpPr>
            <a:spLocks noGrp="1"/>
          </p:cNvSpPr>
          <p:nvPr>
            <p:ph type="title" idx="4294967295"/>
          </p:nvPr>
        </p:nvSpPr>
        <p:spPr>
          <a:xfrm>
            <a:off x="685803"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Implementations of button1 and button2</a:t>
            </a:r>
            <a:endParaRPr lang="en-US" sz="2000" b="1" dirty="0">
              <a:solidFill>
                <a:schemeClr val="accent4">
                  <a:lumMod val="50000"/>
                </a:schemeClr>
              </a:solidFill>
              <a:latin typeface="Georgia" panose="02040502050405020303" pitchFamily="18" charset="0"/>
            </a:endParaRPr>
          </a:p>
        </p:txBody>
      </p:sp>
      <p:sp>
        <p:nvSpPr>
          <p:cNvPr id="5" name="Rectangle 4"/>
          <p:cNvSpPr/>
          <p:nvPr/>
        </p:nvSpPr>
        <p:spPr>
          <a:xfrm>
            <a:off x="623392" y="356659"/>
            <a:ext cx="9409045" cy="3416320"/>
          </a:xfrm>
          <a:prstGeom prst="rect">
            <a:avLst/>
          </a:prstGeom>
        </p:spPr>
        <p:txBody>
          <a:bodyPr wrap="square">
            <a:spAutoFit/>
          </a:bodyPr>
          <a:lstStyle/>
          <a:p>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button1_Click(</a:t>
            </a:r>
            <a:r>
              <a:rPr lang="en-US" sz="2400" dirty="0">
                <a:solidFill>
                  <a:srgbClr val="0000FF"/>
                </a:solidFill>
                <a:latin typeface="Consolas" panose="020B0609020204030204" pitchFamily="49" charset="0"/>
              </a:rPr>
              <a:t>object</a:t>
            </a:r>
            <a:r>
              <a:rPr lang="en-US" sz="2400" dirty="0">
                <a:solidFill>
                  <a:srgbClr val="000000"/>
                </a:solidFill>
                <a:latin typeface="Consolas" panose="020B0609020204030204" pitchFamily="49" charset="0"/>
              </a:rPr>
              <a:t> sender, </a:t>
            </a:r>
            <a:r>
              <a:rPr lang="en-US" sz="2400" dirty="0" err="1">
                <a:solidFill>
                  <a:srgbClr val="000000"/>
                </a:solidFill>
                <a:latin typeface="Consolas" panose="020B0609020204030204" pitchFamily="49" charset="0"/>
              </a:rPr>
              <a:t>EventArgs</a:t>
            </a:r>
            <a:r>
              <a:rPr lang="en-US" sz="2400" dirty="0">
                <a:solidFill>
                  <a:srgbClr val="000000"/>
                </a:solidFill>
                <a:latin typeface="Consolas" panose="020B0609020204030204" pitchFamily="49" charset="0"/>
              </a:rPr>
              <a:t> e)</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simulate();</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private</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void</a:t>
            </a:r>
            <a:r>
              <a:rPr lang="en-US" sz="2400" dirty="0">
                <a:solidFill>
                  <a:srgbClr val="000000"/>
                </a:solidFill>
                <a:latin typeface="Consolas" panose="020B0609020204030204" pitchFamily="49" charset="0"/>
              </a:rPr>
              <a:t> button2_Click(</a:t>
            </a:r>
            <a:r>
              <a:rPr lang="en-US" sz="2400" dirty="0">
                <a:solidFill>
                  <a:srgbClr val="0000FF"/>
                </a:solidFill>
                <a:latin typeface="Consolas" panose="020B0609020204030204" pitchFamily="49" charset="0"/>
              </a:rPr>
              <a:t>object</a:t>
            </a:r>
            <a:r>
              <a:rPr lang="en-US" sz="2400" dirty="0">
                <a:solidFill>
                  <a:srgbClr val="000000"/>
                </a:solidFill>
                <a:latin typeface="Consolas" panose="020B0609020204030204" pitchFamily="49" charset="0"/>
              </a:rPr>
              <a:t> sender, </a:t>
            </a:r>
            <a:r>
              <a:rPr lang="en-US" sz="2400" dirty="0" err="1">
                <a:solidFill>
                  <a:srgbClr val="000000"/>
                </a:solidFill>
                <a:latin typeface="Consolas" panose="020B0609020204030204" pitchFamily="49" charset="0"/>
              </a:rPr>
              <a:t>EventArgs</a:t>
            </a:r>
            <a:r>
              <a:rPr lang="en-US" sz="2400" dirty="0">
                <a:solidFill>
                  <a:srgbClr val="000000"/>
                </a:solidFill>
                <a:latin typeface="Consolas" panose="020B0609020204030204" pitchFamily="49" charset="0"/>
              </a:rPr>
              <a:t> e)</a:t>
            </a:r>
          </a:p>
          <a:p>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Application.Exit();</a:t>
            </a:r>
          </a:p>
          <a:p>
            <a:r>
              <a:rPr lang="en-US" sz="2400" dirty="0">
                <a:solidFill>
                  <a:srgbClr val="000000"/>
                </a:solidFill>
                <a:latin typeface="Consolas" panose="020B0609020204030204" pitchFamily="49" charset="0"/>
              </a:rPr>
              <a:t>}</a:t>
            </a:r>
            <a:endParaRPr lang="en-US" sz="2400" dirty="0"/>
          </a:p>
        </p:txBody>
      </p:sp>
      <p:sp>
        <p:nvSpPr>
          <p:cNvPr id="6" name="TextBox 5"/>
          <p:cNvSpPr txBox="1"/>
          <p:nvPr/>
        </p:nvSpPr>
        <p:spPr>
          <a:xfrm>
            <a:off x="463925" y="3974274"/>
            <a:ext cx="11423275" cy="2061718"/>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33" dirty="0">
                <a:latin typeface="Roboto" panose="02000000000000000000"/>
              </a:rPr>
              <a:t>Clicking button1 triggers the </a:t>
            </a:r>
            <a:r>
              <a:rPr lang="en-US" sz="2133" dirty="0">
                <a:latin typeface="Consolas" panose="020B0609020204030204" pitchFamily="49" charset="0"/>
              </a:rPr>
              <a:t>simulate()</a:t>
            </a:r>
            <a:r>
              <a:rPr lang="en-US" sz="2133" dirty="0">
                <a:latin typeface="Roboto" panose="02000000000000000000"/>
              </a:rPr>
              <a:t> function.</a:t>
            </a:r>
          </a:p>
          <a:p>
            <a:pPr marL="380990" indent="-380990" algn="just">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Clicking button2 simply exits the application.</a:t>
            </a:r>
          </a:p>
          <a:p>
            <a:pPr marL="380990" indent="-380990" algn="just">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The </a:t>
            </a:r>
            <a:r>
              <a:rPr lang="en-US" sz="2133" dirty="0">
                <a:latin typeface="Consolas" panose="020B0609020204030204" pitchFamily="49" charset="0"/>
              </a:rPr>
              <a:t>simulate()</a:t>
            </a:r>
            <a:r>
              <a:rPr lang="en-US" sz="2133" dirty="0">
                <a:latin typeface="Roboto" panose="02000000000000000000"/>
              </a:rPr>
              <a:t> function runs the actual simulation of the tic-tac-toe game.</a:t>
            </a:r>
          </a:p>
        </p:txBody>
      </p:sp>
    </p:spTree>
    <p:extLst>
      <p:ext uri="{BB962C8B-B14F-4D97-AF65-F5344CB8AC3E}">
        <p14:creationId xmlns:p14="http://schemas.microsoft.com/office/powerpoint/2010/main" val="18530938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11</a:t>
            </a:fld>
            <a:endParaRPr lang="en-GB" dirty="0"/>
          </a:p>
        </p:txBody>
      </p:sp>
      <p:sp>
        <p:nvSpPr>
          <p:cNvPr id="3" name="Title 2"/>
          <p:cNvSpPr>
            <a:spLocks noGrp="1"/>
          </p:cNvSpPr>
          <p:nvPr>
            <p:ph type="title" idx="4294967295"/>
          </p:nvPr>
        </p:nvSpPr>
        <p:spPr>
          <a:xfrm>
            <a:off x="642946" y="6237288"/>
            <a:ext cx="10464800" cy="479425"/>
          </a:xfrm>
        </p:spPr>
        <p:txBody>
          <a:bodyPr>
            <a:normAutofit/>
          </a:bodyPr>
          <a:lstStyle/>
          <a:p>
            <a:pPr algn="just"/>
            <a:r>
              <a:rPr lang="en-US" sz="2000" dirty="0" smtClean="0">
                <a:solidFill>
                  <a:schemeClr val="accent4">
                    <a:lumMod val="50000"/>
                  </a:schemeClr>
                </a:solidFill>
                <a:latin typeface="Georgia" panose="02040502050405020303" pitchFamily="18" charset="0"/>
              </a:rPr>
              <a:t>Implementation of the </a:t>
            </a:r>
            <a:r>
              <a:rPr lang="en-US" sz="2000" b="1" dirty="0" smtClean="0">
                <a:solidFill>
                  <a:schemeClr val="accent4">
                    <a:lumMod val="50000"/>
                  </a:schemeClr>
                </a:solidFill>
                <a:latin typeface="Georgia" panose="02040502050405020303" pitchFamily="18" charset="0"/>
              </a:rPr>
              <a:t>play(int, int, int)</a:t>
            </a:r>
            <a:r>
              <a:rPr lang="en-US" sz="2000" dirty="0" smtClean="0">
                <a:solidFill>
                  <a:schemeClr val="accent4">
                    <a:lumMod val="50000"/>
                  </a:schemeClr>
                </a:solidFill>
                <a:latin typeface="Georgia" panose="02040502050405020303" pitchFamily="18" charset="0"/>
              </a:rPr>
              <a:t> method</a:t>
            </a:r>
            <a:endParaRPr lang="en-US" sz="2000" dirty="0">
              <a:solidFill>
                <a:schemeClr val="accent4">
                  <a:lumMod val="50000"/>
                </a:schemeClr>
              </a:solidFill>
              <a:latin typeface="Georgia" panose="02040502050405020303" pitchFamily="18" charset="0"/>
            </a:endParaRPr>
          </a:p>
        </p:txBody>
      </p:sp>
      <p:sp>
        <p:nvSpPr>
          <p:cNvPr id="4" name="Rectangle 3"/>
          <p:cNvSpPr/>
          <p:nvPr/>
        </p:nvSpPr>
        <p:spPr>
          <a:xfrm>
            <a:off x="143339" y="356659"/>
            <a:ext cx="5760640" cy="5692520"/>
          </a:xfrm>
          <a:prstGeom prst="rect">
            <a:avLst/>
          </a:prstGeom>
        </p:spPr>
        <p:txBody>
          <a:bodyPr wrap="square">
            <a:spAutoFit/>
          </a:bodyPr>
          <a:lstStyle/>
          <a:p>
            <a:r>
              <a:rPr lang="en-US" sz="1733" dirty="0">
                <a:solidFill>
                  <a:srgbClr val="0000FF"/>
                </a:solidFill>
                <a:latin typeface="Consolas" panose="020B0609020204030204" pitchFamily="49" charset="0"/>
              </a:rPr>
              <a:t>void</a:t>
            </a:r>
            <a:r>
              <a:rPr lang="en-US" sz="1733" dirty="0">
                <a:solidFill>
                  <a:srgbClr val="000000"/>
                </a:solidFill>
                <a:latin typeface="Consolas" panose="020B0609020204030204" pitchFamily="49" charset="0"/>
              </a:rPr>
              <a:t> play(</a:t>
            </a:r>
            <a:r>
              <a:rPr lang="en-US" sz="1733" dirty="0">
                <a:solidFill>
                  <a:srgbClr val="0000FF"/>
                </a:solidFill>
                <a:latin typeface="Consolas" panose="020B0609020204030204" pitchFamily="49" charset="0"/>
              </a:rPr>
              <a:t>int</a:t>
            </a:r>
            <a:r>
              <a:rPr lang="en-US" sz="1733" dirty="0">
                <a:solidFill>
                  <a:srgbClr val="000000"/>
                </a:solidFill>
                <a:latin typeface="Consolas" panose="020B0609020204030204" pitchFamily="49" charset="0"/>
              </a:rPr>
              <a:t> val, </a:t>
            </a:r>
            <a:r>
              <a:rPr lang="en-US" sz="1733" dirty="0">
                <a:solidFill>
                  <a:srgbClr val="0000FF"/>
                </a:solidFill>
                <a:latin typeface="Consolas" panose="020B0609020204030204" pitchFamily="49" charset="0"/>
              </a:rPr>
              <a:t>int</a:t>
            </a:r>
            <a:r>
              <a:rPr lang="en-US" sz="1733" dirty="0">
                <a:solidFill>
                  <a:srgbClr val="000000"/>
                </a:solidFill>
                <a:latin typeface="Consolas" panose="020B0609020204030204" pitchFamily="49" charset="0"/>
              </a:rPr>
              <a:t> row, </a:t>
            </a:r>
            <a:r>
              <a:rPr lang="en-US" sz="1733" dirty="0">
                <a:solidFill>
                  <a:srgbClr val="0000FF"/>
                </a:solidFill>
                <a:latin typeface="Consolas" panose="020B0609020204030204" pitchFamily="49" charset="0"/>
              </a:rPr>
              <a:t>int</a:t>
            </a:r>
            <a:r>
              <a:rPr lang="en-US" sz="1733" dirty="0">
                <a:solidFill>
                  <a:srgbClr val="000000"/>
                </a:solidFill>
                <a:latin typeface="Consolas" panose="020B0609020204030204" pitchFamily="49" charset="0"/>
              </a:rPr>
              <a:t> col){</a:t>
            </a:r>
          </a:p>
          <a:p>
            <a:r>
              <a:rPr lang="en-US" sz="1733" dirty="0">
                <a:solidFill>
                  <a:srgbClr val="000000"/>
                </a:solidFill>
                <a:latin typeface="Consolas" panose="020B0609020204030204" pitchFamily="49" charset="0"/>
              </a:rPr>
              <a:t>    board[row, col] = val;</a:t>
            </a:r>
          </a:p>
          <a:p>
            <a:r>
              <a:rPr lang="en-US" sz="1733" dirty="0">
                <a:solidFill>
                  <a:srgbClr val="0000FF"/>
                </a:solidFill>
                <a:latin typeface="Consolas" panose="020B0609020204030204" pitchFamily="49" charset="0"/>
              </a:rPr>
              <a:t>    if</a:t>
            </a:r>
            <a:r>
              <a:rPr lang="en-US" sz="1733" dirty="0">
                <a:solidFill>
                  <a:srgbClr val="000000"/>
                </a:solidFill>
                <a:latin typeface="Consolas" panose="020B0609020204030204" pitchFamily="49" charset="0"/>
              </a:rPr>
              <a:t>(row == 0 &amp;&amp; col == 0)</a:t>
            </a:r>
          </a:p>
          <a:p>
            <a:r>
              <a:rPr lang="sv-SE" sz="1733" dirty="0">
                <a:solidFill>
                  <a:srgbClr val="000000"/>
                </a:solidFill>
                <a:latin typeface="Consolas" panose="020B0609020204030204" pitchFamily="49" charset="0"/>
              </a:rPr>
              <a:t>        label1.Text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FF"/>
                </a:solidFill>
                <a:latin typeface="Consolas" panose="020B0609020204030204" pitchFamily="49" charset="0"/>
              </a:rPr>
              <a:t>    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(row == 0 &amp;&amp; col == 1)</a:t>
            </a:r>
          </a:p>
          <a:p>
            <a:r>
              <a:rPr lang="sv-SE" sz="1733" dirty="0">
                <a:solidFill>
                  <a:srgbClr val="000000"/>
                </a:solidFill>
                <a:latin typeface="Consolas" panose="020B0609020204030204" pitchFamily="49" charset="0"/>
              </a:rPr>
              <a:t>        label2.Text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FF"/>
                </a:solidFill>
                <a:latin typeface="Consolas" panose="020B0609020204030204" pitchFamily="49" charset="0"/>
              </a:rPr>
              <a:t>    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0 &amp;&amp; col == 2)</a:t>
            </a:r>
          </a:p>
          <a:p>
            <a:r>
              <a:rPr lang="sv-SE" sz="1733" dirty="0">
                <a:solidFill>
                  <a:srgbClr val="000000"/>
                </a:solidFill>
                <a:latin typeface="Consolas" panose="020B0609020204030204" pitchFamily="49" charset="0"/>
              </a:rPr>
              <a:t>        label3.Text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FF"/>
                </a:solidFill>
                <a:latin typeface="Consolas" panose="020B0609020204030204" pitchFamily="49" charset="0"/>
              </a:rPr>
              <a:t>    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1 &amp;&amp; col == 0)</a:t>
            </a:r>
          </a:p>
          <a:p>
            <a:r>
              <a:rPr lang="sv-SE" sz="1733" dirty="0">
                <a:solidFill>
                  <a:srgbClr val="000000"/>
                </a:solidFill>
                <a:latin typeface="Consolas" panose="020B0609020204030204" pitchFamily="49" charset="0"/>
              </a:rPr>
              <a:t>        label4.Text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1 &amp;&amp; col == 1)</a:t>
            </a:r>
          </a:p>
          <a:p>
            <a:r>
              <a:rPr lang="sv-SE" sz="1733" dirty="0">
                <a:solidFill>
                  <a:srgbClr val="000000"/>
                </a:solidFill>
                <a:latin typeface="Consolas" panose="020B0609020204030204" pitchFamily="49" charset="0"/>
              </a:rPr>
              <a:t>        label5.Text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FF"/>
                </a:solidFill>
                <a:latin typeface="Consolas" panose="020B0609020204030204" pitchFamily="49" charset="0"/>
              </a:rPr>
              <a:t>    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1 &amp;&amp; col == 2)</a:t>
            </a:r>
          </a:p>
          <a:p>
            <a:r>
              <a:rPr lang="en-US" sz="1733" dirty="0">
                <a:solidFill>
                  <a:srgbClr val="000000"/>
                </a:solidFill>
                <a:latin typeface="Consolas" panose="020B0609020204030204" pitchFamily="49" charset="0"/>
              </a:rPr>
              <a:t>        </a:t>
            </a:r>
            <a:r>
              <a:rPr lang="sv-SE" sz="1733" dirty="0">
                <a:solidFill>
                  <a:srgbClr val="000000"/>
                </a:solidFill>
                <a:latin typeface="Consolas" panose="020B0609020204030204" pitchFamily="49" charset="0"/>
              </a:rPr>
              <a:t>label6.Text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FF"/>
                </a:solidFill>
                <a:latin typeface="Consolas" panose="020B0609020204030204" pitchFamily="49" charset="0"/>
              </a:rPr>
              <a:t>    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2 &amp;&amp; col == 0)</a:t>
            </a:r>
          </a:p>
          <a:p>
            <a:r>
              <a:rPr lang="sv-SE" sz="1733" dirty="0">
                <a:solidFill>
                  <a:srgbClr val="000000"/>
                </a:solidFill>
                <a:latin typeface="Consolas" panose="020B0609020204030204" pitchFamily="49" charset="0"/>
              </a:rPr>
              <a:t>        label7.Text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else</a:t>
            </a:r>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if</a:t>
            </a:r>
            <a:r>
              <a:rPr lang="en-US" sz="1733" dirty="0">
                <a:solidFill>
                  <a:srgbClr val="000000"/>
                </a:solidFill>
                <a:latin typeface="Consolas" panose="020B0609020204030204" pitchFamily="49" charset="0"/>
              </a:rPr>
              <a:t> (row == 2 &amp;&amp; col == 1)</a:t>
            </a:r>
          </a:p>
          <a:p>
            <a:r>
              <a:rPr lang="sv-SE" sz="1733" dirty="0">
                <a:solidFill>
                  <a:srgbClr val="000000"/>
                </a:solidFill>
                <a:latin typeface="Consolas" panose="020B0609020204030204" pitchFamily="49" charset="0"/>
              </a:rPr>
              <a:t>        label8.Text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00"/>
                </a:solidFill>
                <a:latin typeface="Consolas" panose="020B0609020204030204" pitchFamily="49" charset="0"/>
              </a:rPr>
              <a:t>    </a:t>
            </a:r>
            <a:r>
              <a:rPr lang="en-US" sz="1733" dirty="0">
                <a:solidFill>
                  <a:srgbClr val="0000FF"/>
                </a:solidFill>
                <a:latin typeface="Consolas" panose="020B0609020204030204" pitchFamily="49" charset="0"/>
              </a:rPr>
              <a:t>else</a:t>
            </a:r>
            <a:endParaRPr lang="en-US" sz="1733" dirty="0">
              <a:solidFill>
                <a:srgbClr val="000000"/>
              </a:solidFill>
              <a:latin typeface="Consolas" panose="020B0609020204030204" pitchFamily="49" charset="0"/>
            </a:endParaRPr>
          </a:p>
          <a:p>
            <a:r>
              <a:rPr lang="sv-SE" sz="1733" dirty="0">
                <a:solidFill>
                  <a:srgbClr val="000000"/>
                </a:solidFill>
                <a:latin typeface="Consolas" panose="020B0609020204030204" pitchFamily="49" charset="0"/>
              </a:rPr>
              <a:t>        label9.Text = (val == 1) ? </a:t>
            </a:r>
            <a:r>
              <a:rPr lang="sv-SE" sz="1733" dirty="0">
                <a:solidFill>
                  <a:srgbClr val="A31515"/>
                </a:solidFill>
                <a:latin typeface="Consolas" panose="020B0609020204030204" pitchFamily="49" charset="0"/>
              </a:rPr>
              <a:t>"X"</a:t>
            </a:r>
            <a:r>
              <a:rPr lang="sv-SE" sz="1733" dirty="0">
                <a:solidFill>
                  <a:srgbClr val="000000"/>
                </a:solidFill>
                <a:latin typeface="Consolas" panose="020B0609020204030204" pitchFamily="49" charset="0"/>
              </a:rPr>
              <a:t> : </a:t>
            </a:r>
            <a:r>
              <a:rPr lang="sv-SE" sz="1733" dirty="0">
                <a:solidFill>
                  <a:srgbClr val="A31515"/>
                </a:solidFill>
                <a:latin typeface="Consolas" panose="020B0609020204030204" pitchFamily="49" charset="0"/>
              </a:rPr>
              <a:t>"O"</a:t>
            </a:r>
            <a:r>
              <a:rPr lang="sv-SE" sz="1733" dirty="0">
                <a:solidFill>
                  <a:srgbClr val="000000"/>
                </a:solidFill>
                <a:latin typeface="Consolas" panose="020B0609020204030204" pitchFamily="49" charset="0"/>
              </a:rPr>
              <a:t>;</a:t>
            </a:r>
          </a:p>
          <a:p>
            <a:r>
              <a:rPr lang="en-US" sz="1733" dirty="0">
                <a:solidFill>
                  <a:srgbClr val="000000"/>
                </a:solidFill>
                <a:latin typeface="Consolas" panose="020B0609020204030204" pitchFamily="49" charset="0"/>
              </a:rPr>
              <a:t>}</a:t>
            </a:r>
            <a:endParaRPr lang="en-US" sz="1733" dirty="0"/>
          </a:p>
        </p:txBody>
      </p:sp>
      <p:sp>
        <p:nvSpPr>
          <p:cNvPr id="5" name="TextBox 4"/>
          <p:cNvSpPr txBox="1"/>
          <p:nvPr/>
        </p:nvSpPr>
        <p:spPr>
          <a:xfrm>
            <a:off x="5960978" y="859361"/>
            <a:ext cx="5952660" cy="4359335"/>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33" dirty="0">
                <a:latin typeface="Roboto" panose="02000000000000000000"/>
              </a:rPr>
              <a:t>The function accepts three arguments.</a:t>
            </a:r>
          </a:p>
          <a:p>
            <a:pPr marL="990575" lvl="1" indent="-380990" algn="just">
              <a:buFont typeface="Wingdings" panose="05000000000000000000" pitchFamily="2" charset="2"/>
              <a:buChar char="§"/>
            </a:pPr>
            <a:r>
              <a:rPr lang="en-US" sz="2133" dirty="0">
                <a:latin typeface="Roboto" panose="02000000000000000000"/>
              </a:rPr>
              <a:t>First argument stores the value in the range [1, 2]; these are the only valid values to enter a cell.</a:t>
            </a:r>
          </a:p>
          <a:p>
            <a:pPr marL="1600160" lvl="2" indent="-380990" algn="just">
              <a:buFont typeface="Wingdings" panose="05000000000000000000" pitchFamily="2" charset="2"/>
              <a:buChar char="§"/>
            </a:pPr>
            <a:r>
              <a:rPr lang="en-US" sz="2133" dirty="0">
                <a:latin typeface="Roboto" panose="02000000000000000000"/>
              </a:rPr>
              <a:t>1 represents “X” while 2 represents “O</a:t>
            </a:r>
            <a:r>
              <a:rPr lang="en-US" sz="2133" dirty="0" smtClean="0">
                <a:latin typeface="Roboto" panose="02000000000000000000"/>
              </a:rPr>
              <a:t>”</a:t>
            </a:r>
            <a:endParaRPr lang="en-US" sz="2133" dirty="0">
              <a:latin typeface="Roboto" panose="02000000000000000000"/>
            </a:endParaRPr>
          </a:p>
          <a:p>
            <a:pPr marL="990575" lvl="1" indent="-380990" algn="just">
              <a:buFont typeface="Wingdings" panose="05000000000000000000" pitchFamily="2" charset="2"/>
              <a:buChar char="§"/>
            </a:pPr>
            <a:endParaRPr lang="en-US" sz="2133" dirty="0" smtClean="0">
              <a:latin typeface="Roboto" panose="02000000000000000000"/>
            </a:endParaRPr>
          </a:p>
          <a:p>
            <a:pPr marL="990575" lvl="1" indent="-380990" algn="just">
              <a:buFont typeface="Wingdings" panose="05000000000000000000" pitchFamily="2" charset="2"/>
              <a:buChar char="§"/>
            </a:pPr>
            <a:r>
              <a:rPr lang="en-US" sz="2133" dirty="0" smtClean="0">
                <a:latin typeface="Roboto" panose="02000000000000000000"/>
              </a:rPr>
              <a:t>Second </a:t>
            </a:r>
            <a:r>
              <a:rPr lang="en-US" sz="2133" dirty="0">
                <a:latin typeface="Roboto" panose="02000000000000000000"/>
              </a:rPr>
              <a:t>argument represents the row to be filled in the game board</a:t>
            </a:r>
            <a:r>
              <a:rPr lang="en-US" sz="2133" dirty="0" smtClean="0">
                <a:latin typeface="Roboto" panose="02000000000000000000"/>
              </a:rPr>
              <a:t>.</a:t>
            </a:r>
            <a:endParaRPr lang="en-US" sz="2133" dirty="0">
              <a:latin typeface="Roboto" panose="02000000000000000000"/>
            </a:endParaRPr>
          </a:p>
          <a:p>
            <a:pPr marL="990575" lvl="1" indent="-380990" algn="just">
              <a:buFont typeface="Wingdings" panose="05000000000000000000" pitchFamily="2" charset="2"/>
              <a:buChar char="§"/>
            </a:pPr>
            <a:endParaRPr lang="en-US" sz="2133" dirty="0" smtClean="0">
              <a:latin typeface="Roboto" panose="02000000000000000000"/>
            </a:endParaRPr>
          </a:p>
          <a:p>
            <a:pPr marL="990575" lvl="1" indent="-380990" algn="just">
              <a:buFont typeface="Wingdings" panose="05000000000000000000" pitchFamily="2" charset="2"/>
              <a:buChar char="§"/>
            </a:pPr>
            <a:r>
              <a:rPr lang="en-US" sz="2133" dirty="0" smtClean="0">
                <a:latin typeface="Roboto" panose="02000000000000000000"/>
              </a:rPr>
              <a:t>Third </a:t>
            </a:r>
            <a:r>
              <a:rPr lang="en-US" sz="2133" dirty="0">
                <a:latin typeface="Roboto" panose="02000000000000000000"/>
              </a:rPr>
              <a:t>argument represents the column to be filled in the game board.</a:t>
            </a:r>
          </a:p>
        </p:txBody>
      </p:sp>
    </p:spTree>
    <p:extLst>
      <p:ext uri="{BB962C8B-B14F-4D97-AF65-F5344CB8AC3E}">
        <p14:creationId xmlns:p14="http://schemas.microsoft.com/office/powerpoint/2010/main" val="116171695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latin typeface="Consolas" panose="020B0609020204030204" pitchFamily="49" charset="0"/>
              </a:rPr>
              <a:t>play()</a:t>
            </a:r>
            <a:r>
              <a:rPr lang="en-US" dirty="0" smtClean="0"/>
              <a:t> method - explanation</a:t>
            </a:r>
            <a:endParaRPr lang="en-US" dirty="0"/>
          </a:p>
        </p:txBody>
      </p:sp>
      <p:sp>
        <p:nvSpPr>
          <p:cNvPr id="3" name="Content Placeholder 2"/>
          <p:cNvSpPr>
            <a:spLocks noGrp="1"/>
          </p:cNvSpPr>
          <p:nvPr>
            <p:ph idx="1"/>
          </p:nvPr>
        </p:nvSpPr>
        <p:spPr/>
        <p:txBody>
          <a:bodyPr>
            <a:normAutofit/>
          </a:bodyPr>
          <a:lstStyle/>
          <a:p>
            <a:pPr algn="just"/>
            <a:r>
              <a:rPr lang="en-US" dirty="0" smtClean="0"/>
              <a:t>The first line in the body of the function stores the value to be played (</a:t>
            </a:r>
            <a:r>
              <a:rPr lang="en-US" dirty="0" smtClean="0">
                <a:latin typeface="Consolas" panose="020B0609020204030204" pitchFamily="49" charset="0"/>
              </a:rPr>
              <a:t>val</a:t>
            </a:r>
            <a:r>
              <a:rPr lang="en-US" dirty="0" smtClean="0"/>
              <a:t>) in the appropriate cell location of the 2D array.</a:t>
            </a:r>
          </a:p>
          <a:p>
            <a:pPr algn="just"/>
            <a:r>
              <a:rPr lang="en-US" dirty="0" smtClean="0"/>
              <a:t>The strin</a:t>
            </a:r>
            <a:r>
              <a:rPr lang="en-US" dirty="0" smtClean="0">
                <a:latin typeface="Roboto" panose="02000000000000000000"/>
              </a:rPr>
              <a:t>g “X” or “O” is displayed in an appropriate label based on the row and column indices passed into the function.</a:t>
            </a:r>
          </a:p>
          <a:p>
            <a:pPr lvl="1" algn="just"/>
            <a:r>
              <a:rPr lang="en-US" dirty="0" smtClean="0">
                <a:latin typeface="Roboto" panose="02000000000000000000"/>
              </a:rPr>
              <a:t>For example, if row = 0 and column = 0, then we displayed the string in the first label (label1).</a:t>
            </a:r>
          </a:p>
          <a:p>
            <a:pPr lvl="1" algn="just"/>
            <a:r>
              <a:rPr lang="en-US" dirty="0" smtClean="0">
                <a:latin typeface="Roboto" panose="02000000000000000000"/>
              </a:rPr>
              <a:t>Another example, </a:t>
            </a:r>
            <a:r>
              <a:rPr lang="en-US" dirty="0">
                <a:latin typeface="Roboto" panose="02000000000000000000"/>
              </a:rPr>
              <a:t>if row = </a:t>
            </a:r>
            <a:r>
              <a:rPr lang="en-US" dirty="0" smtClean="0">
                <a:latin typeface="Roboto" panose="02000000000000000000"/>
              </a:rPr>
              <a:t>2 </a:t>
            </a:r>
            <a:r>
              <a:rPr lang="en-US" dirty="0">
                <a:latin typeface="Roboto" panose="02000000000000000000"/>
              </a:rPr>
              <a:t>and column = 0, then we displayed the string in the </a:t>
            </a:r>
            <a:r>
              <a:rPr lang="en-US" dirty="0" smtClean="0">
                <a:latin typeface="Roboto" panose="02000000000000000000"/>
              </a:rPr>
              <a:t>seventh label (label7).</a:t>
            </a:r>
            <a:endParaRPr lang="en-US" dirty="0"/>
          </a:p>
        </p:txBody>
      </p:sp>
      <p:sp>
        <p:nvSpPr>
          <p:cNvPr id="4" name="Slide Number Placeholder 3"/>
          <p:cNvSpPr>
            <a:spLocks noGrp="1"/>
          </p:cNvSpPr>
          <p:nvPr>
            <p:ph type="sldNum" sz="quarter" idx="12"/>
          </p:nvPr>
        </p:nvSpPr>
        <p:spPr/>
        <p:txBody>
          <a:bodyPr/>
          <a:lstStyle/>
          <a:p>
            <a:fld id="{B310DB28-467B-42AB-AF30-926E64120C57}" type="slidenum">
              <a:rPr lang="en-GB" smtClean="0"/>
              <a:pPr/>
              <a:t>12</a:t>
            </a:fld>
            <a:endParaRPr lang="en-GB" dirty="0"/>
          </a:p>
        </p:txBody>
      </p:sp>
    </p:spTree>
    <p:extLst>
      <p:ext uri="{BB962C8B-B14F-4D97-AF65-F5344CB8AC3E}">
        <p14:creationId xmlns:p14="http://schemas.microsoft.com/office/powerpoint/2010/main" val="155167218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The </a:t>
            </a:r>
            <a:r>
              <a:rPr lang="en-US" dirty="0" smtClean="0">
                <a:latin typeface="Consolas" panose="020B0609020204030204" pitchFamily="49" charset="0"/>
              </a:rPr>
              <a:t>play()</a:t>
            </a:r>
            <a:r>
              <a:rPr lang="en-US" dirty="0" smtClean="0"/>
              <a:t> method – explanation (2)</a:t>
            </a:r>
            <a:endParaRPr lang="en-US" dirty="0"/>
          </a:p>
        </p:txBody>
      </p:sp>
      <p:sp>
        <p:nvSpPr>
          <p:cNvPr id="3" name="Content Placeholder 2"/>
          <p:cNvSpPr>
            <a:spLocks noGrp="1"/>
          </p:cNvSpPr>
          <p:nvPr>
            <p:ph idx="1"/>
          </p:nvPr>
        </p:nvSpPr>
        <p:spPr>
          <a:xfrm>
            <a:off x="157163" y="1600201"/>
            <a:ext cx="11858625" cy="4525963"/>
          </a:xfrm>
        </p:spPr>
        <p:txBody>
          <a:bodyPr>
            <a:normAutofit fontScale="92500" lnSpcReduction="10000"/>
          </a:bodyPr>
          <a:lstStyle/>
          <a:p>
            <a:pPr algn="just"/>
            <a:r>
              <a:rPr lang="en-US" dirty="0" smtClean="0"/>
              <a:t>Let’s explain one of the many similar statements in the method:</a:t>
            </a:r>
          </a:p>
          <a:p>
            <a:pPr marL="0" indent="0" algn="ctr">
              <a:buNone/>
            </a:pPr>
            <a:r>
              <a:rPr lang="sv-SE" dirty="0">
                <a:solidFill>
                  <a:srgbClr val="000000"/>
                </a:solidFill>
                <a:latin typeface="Consolas" panose="020B0609020204030204" pitchFamily="49" charset="0"/>
              </a:rPr>
              <a:t>label2.Text = (val == 1) ? </a:t>
            </a:r>
            <a:r>
              <a:rPr lang="sv-SE" dirty="0">
                <a:solidFill>
                  <a:srgbClr val="A31515"/>
                </a:solidFill>
                <a:latin typeface="Consolas" panose="020B0609020204030204" pitchFamily="49" charset="0"/>
              </a:rPr>
              <a:t>"X"</a:t>
            </a:r>
            <a:r>
              <a:rPr lang="sv-SE" dirty="0">
                <a:solidFill>
                  <a:srgbClr val="000000"/>
                </a:solidFill>
                <a:latin typeface="Consolas" panose="020B0609020204030204" pitchFamily="49" charset="0"/>
              </a:rPr>
              <a:t> : </a:t>
            </a:r>
            <a:r>
              <a:rPr lang="sv-SE" dirty="0">
                <a:solidFill>
                  <a:srgbClr val="A31515"/>
                </a:solidFill>
                <a:latin typeface="Consolas" panose="020B0609020204030204" pitchFamily="49" charset="0"/>
              </a:rPr>
              <a:t>"O</a:t>
            </a:r>
            <a:r>
              <a:rPr lang="sv-SE" dirty="0" smtClean="0">
                <a:solidFill>
                  <a:srgbClr val="A31515"/>
                </a:solidFill>
                <a:latin typeface="Consolas" panose="020B0609020204030204" pitchFamily="49" charset="0"/>
              </a:rPr>
              <a:t>"</a:t>
            </a:r>
            <a:r>
              <a:rPr lang="sv-SE" dirty="0" smtClean="0">
                <a:solidFill>
                  <a:srgbClr val="000000"/>
                </a:solidFill>
                <a:latin typeface="Consolas" panose="020B0609020204030204" pitchFamily="49" charset="0"/>
              </a:rPr>
              <a:t>;</a:t>
            </a:r>
          </a:p>
          <a:p>
            <a:pPr algn="just"/>
            <a:r>
              <a:rPr lang="sv-SE" dirty="0" smtClean="0">
                <a:solidFill>
                  <a:srgbClr val="000000"/>
                </a:solidFill>
                <a:latin typeface="Roboto" panose="02000000000000000000"/>
              </a:rPr>
              <a:t>Its semantics is:</a:t>
            </a:r>
            <a:r>
              <a:rPr lang="en-US" dirty="0" smtClean="0">
                <a:latin typeface="Roboto" panose="02000000000000000000"/>
              </a:rPr>
              <a:t> “if val is equal to 1, then place “X” in label2, otherwise, place “O” in label2.</a:t>
            </a:r>
          </a:p>
          <a:p>
            <a:pPr algn="just"/>
            <a:r>
              <a:rPr lang="en-US" dirty="0" smtClean="0">
                <a:solidFill>
                  <a:srgbClr val="000000"/>
                </a:solidFill>
                <a:latin typeface="Roboto" panose="02000000000000000000"/>
              </a:rPr>
              <a:t>You should notice a pattern:</a:t>
            </a:r>
          </a:p>
          <a:p>
            <a:pPr lvl="1" algn="just"/>
            <a:r>
              <a:rPr lang="en-US" dirty="0" smtClean="0">
                <a:latin typeface="Roboto" panose="02000000000000000000"/>
              </a:rPr>
              <a:t>We map each cell location to a label control, such that when a value is played, it is placed in the right cell, </a:t>
            </a:r>
          </a:p>
          <a:p>
            <a:pPr lvl="1" algn="just"/>
            <a:r>
              <a:rPr lang="en-US" dirty="0" smtClean="0">
                <a:latin typeface="Roboto" panose="02000000000000000000"/>
              </a:rPr>
              <a:t>and then its string representation (“X” or ”O”) is displayed in the appropriate label.</a:t>
            </a:r>
            <a:endParaRPr lang="sv-SE" dirty="0" smtClean="0">
              <a:latin typeface="Roboto" panose="02000000000000000000"/>
            </a:endParaRPr>
          </a:p>
        </p:txBody>
      </p:sp>
      <p:sp>
        <p:nvSpPr>
          <p:cNvPr id="4" name="Slide Number Placeholder 3"/>
          <p:cNvSpPr>
            <a:spLocks noGrp="1"/>
          </p:cNvSpPr>
          <p:nvPr>
            <p:ph type="sldNum" sz="quarter" idx="12"/>
          </p:nvPr>
        </p:nvSpPr>
        <p:spPr/>
        <p:txBody>
          <a:bodyPr/>
          <a:lstStyle/>
          <a:p>
            <a:fld id="{B310DB28-467B-42AB-AF30-926E64120C57}" type="slidenum">
              <a:rPr lang="en-GB" smtClean="0"/>
              <a:pPr/>
              <a:t>13</a:t>
            </a:fld>
            <a:endParaRPr lang="en-GB" dirty="0"/>
          </a:p>
        </p:txBody>
      </p:sp>
    </p:spTree>
    <p:extLst>
      <p:ext uri="{BB962C8B-B14F-4D97-AF65-F5344CB8AC3E}">
        <p14:creationId xmlns:p14="http://schemas.microsoft.com/office/powerpoint/2010/main" val="18542888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14</a:t>
            </a:fld>
            <a:endParaRPr lang="en-GB" dirty="0"/>
          </a:p>
        </p:txBody>
      </p:sp>
      <p:sp>
        <p:nvSpPr>
          <p:cNvPr id="3" name="Title 2"/>
          <p:cNvSpPr>
            <a:spLocks noGrp="1"/>
          </p:cNvSpPr>
          <p:nvPr>
            <p:ph type="title" idx="4294967295"/>
          </p:nvPr>
        </p:nvSpPr>
        <p:spPr>
          <a:xfrm>
            <a:off x="585792"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State of </a:t>
            </a:r>
            <a:r>
              <a:rPr lang="en-US" sz="2000" b="1" dirty="0">
                <a:solidFill>
                  <a:schemeClr val="accent4">
                    <a:lumMod val="50000"/>
                  </a:schemeClr>
                </a:solidFill>
                <a:latin typeface="Georgia" panose="02040502050405020303" pitchFamily="18" charset="0"/>
              </a:rPr>
              <a:t>the game a</a:t>
            </a:r>
            <a:r>
              <a:rPr lang="en-US" sz="2000" b="1" dirty="0" smtClean="0">
                <a:solidFill>
                  <a:schemeClr val="accent4">
                    <a:lumMod val="50000"/>
                  </a:schemeClr>
                </a:solidFill>
                <a:latin typeface="Georgia" panose="02040502050405020303" pitchFamily="18" charset="0"/>
              </a:rPr>
              <a:t>fter two rounds</a:t>
            </a:r>
            <a:endParaRPr lang="en-US" sz="2000" b="1" dirty="0">
              <a:solidFill>
                <a:schemeClr val="accent4">
                  <a:lumMod val="50000"/>
                </a:schemeClr>
              </a:solidFill>
              <a:latin typeface="Georgia" panose="02040502050405020303" pitchFamily="18" charset="0"/>
            </a:endParaRPr>
          </a:p>
        </p:txBody>
      </p:sp>
      <p:pic>
        <p:nvPicPr>
          <p:cNvPr id="4" name="Picture 3"/>
          <p:cNvPicPr>
            <a:picLocks noChangeAspect="1"/>
          </p:cNvPicPr>
          <p:nvPr/>
        </p:nvPicPr>
        <p:blipFill>
          <a:blip r:embed="rId2"/>
          <a:stretch>
            <a:fillRect/>
          </a:stretch>
        </p:blipFill>
        <p:spPr>
          <a:xfrm>
            <a:off x="623392" y="644691"/>
            <a:ext cx="3264363" cy="4013200"/>
          </a:xfrm>
          <a:prstGeom prst="rect">
            <a:avLst/>
          </a:prstGeom>
        </p:spPr>
      </p:pic>
      <p:sp>
        <p:nvSpPr>
          <p:cNvPr id="5" name="TextBox 4"/>
          <p:cNvSpPr txBox="1"/>
          <p:nvPr/>
        </p:nvSpPr>
        <p:spPr>
          <a:xfrm>
            <a:off x="4559830" y="644691"/>
            <a:ext cx="6359182" cy="3046411"/>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33" dirty="0">
                <a:latin typeface="Roboto" panose="02000000000000000000"/>
              </a:rPr>
              <a:t>A call to </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2</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0</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1</a:t>
            </a:r>
            <a:r>
              <a:rPr lang="en-US" sz="2133" dirty="0">
                <a:solidFill>
                  <a:srgbClr val="000000"/>
                </a:solidFill>
                <a:latin typeface="Consolas" panose="020B0609020204030204" pitchFamily="49" charset="0"/>
              </a:rPr>
              <a:t>) </a:t>
            </a:r>
            <a:r>
              <a:rPr lang="en-US" sz="2133" dirty="0">
                <a:solidFill>
                  <a:srgbClr val="000000"/>
                </a:solidFill>
                <a:latin typeface="Roboto" panose="02000000000000000000"/>
              </a:rPr>
              <a:t>means “O” is placed in location [0, 1] =&gt; label2</a:t>
            </a:r>
            <a:r>
              <a:rPr lang="en-US" sz="2133" dirty="0">
                <a:latin typeface="Roboto" panose="02000000000000000000"/>
              </a:rPr>
              <a:t>. </a:t>
            </a:r>
          </a:p>
          <a:p>
            <a:pPr marL="380990" indent="-380990" algn="just">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A call to </a:t>
            </a:r>
            <a:r>
              <a:rPr lang="en-US" sz="2133" dirty="0">
                <a:solidFill>
                  <a:srgbClr val="000000"/>
                </a:solidFill>
                <a:latin typeface="Consolas" panose="020B0609020204030204" pitchFamily="49" charset="0"/>
              </a:rPr>
              <a:t>(</a:t>
            </a:r>
            <a:r>
              <a:rPr lang="en-US" sz="2133" dirty="0">
                <a:solidFill>
                  <a:srgbClr val="0000FF"/>
                </a:solidFill>
                <a:latin typeface="Consolas" panose="020B0609020204030204" pitchFamily="49" charset="0"/>
              </a:rPr>
              <a:t>1</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2</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2</a:t>
            </a:r>
            <a:r>
              <a:rPr lang="en-US" sz="2133" dirty="0">
                <a:solidFill>
                  <a:srgbClr val="000000"/>
                </a:solidFill>
                <a:latin typeface="Consolas" panose="020B0609020204030204" pitchFamily="49" charset="0"/>
              </a:rPr>
              <a:t>) </a:t>
            </a:r>
            <a:r>
              <a:rPr lang="en-US" sz="2133" dirty="0">
                <a:solidFill>
                  <a:srgbClr val="000000"/>
                </a:solidFill>
                <a:latin typeface="Roboto" panose="02000000000000000000"/>
              </a:rPr>
              <a:t>means “X” is placed in location [2, 2] =&gt; label9</a:t>
            </a:r>
            <a:r>
              <a:rPr lang="en-US" sz="2133" dirty="0">
                <a:latin typeface="Roboto" panose="02000000000000000000"/>
              </a:rPr>
              <a:t>. </a:t>
            </a:r>
          </a:p>
          <a:p>
            <a:pPr marL="380990" indent="-380990" algn="just">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The states of the 2D array and the form after these two calls look like:</a:t>
            </a:r>
          </a:p>
        </p:txBody>
      </p:sp>
      <p:graphicFrame>
        <p:nvGraphicFramePr>
          <p:cNvPr id="6" name="Table 5"/>
          <p:cNvGraphicFramePr>
            <a:graphicFrameLocks noGrp="1"/>
          </p:cNvGraphicFramePr>
          <p:nvPr>
            <p:extLst>
              <p:ext uri="{D42A27DB-BD31-4B8C-83A1-F6EECF244321}">
                <p14:modId xmlns:p14="http://schemas.microsoft.com/office/powerpoint/2010/main" val="3004116628"/>
              </p:ext>
            </p:extLst>
          </p:nvPr>
        </p:nvGraphicFramePr>
        <p:xfrm>
          <a:off x="5135893" y="4035949"/>
          <a:ext cx="1728192" cy="1828800"/>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784689976"/>
                    </a:ext>
                  </a:extLst>
                </a:gridCol>
                <a:gridCol w="576064">
                  <a:extLst>
                    <a:ext uri="{9D8B030D-6E8A-4147-A177-3AD203B41FA5}">
                      <a16:colId xmlns:a16="http://schemas.microsoft.com/office/drawing/2014/main" val="2963122667"/>
                    </a:ext>
                  </a:extLst>
                </a:gridCol>
                <a:gridCol w="576064">
                  <a:extLst>
                    <a:ext uri="{9D8B030D-6E8A-4147-A177-3AD203B41FA5}">
                      <a16:colId xmlns:a16="http://schemas.microsoft.com/office/drawing/2014/main" val="4248938514"/>
                    </a:ext>
                  </a:extLst>
                </a:gridCol>
              </a:tblGrid>
              <a:tr h="609600">
                <a:tc>
                  <a:txBody>
                    <a:bodyPr/>
                    <a:lstStyle/>
                    <a:p>
                      <a:pPr algn="ctr"/>
                      <a:r>
                        <a:rPr lang="en-US" sz="3200" dirty="0" smtClean="0"/>
                        <a:t>0</a:t>
                      </a:r>
                      <a:endParaRPr lang="en-US" sz="3200" dirty="0"/>
                    </a:p>
                  </a:txBody>
                  <a:tcPr marL="121920" marR="121920" marT="60960" marB="60960" anchor="ctr">
                    <a:solidFill>
                      <a:schemeClr val="bg2"/>
                    </a:solidFill>
                  </a:tcPr>
                </a:tc>
                <a:tc>
                  <a:txBody>
                    <a:bodyPr/>
                    <a:lstStyle/>
                    <a:p>
                      <a:pPr algn="ctr"/>
                      <a:r>
                        <a:rPr lang="en-US" sz="3200" dirty="0" smtClean="0"/>
                        <a:t>2</a:t>
                      </a:r>
                      <a:endParaRPr lang="en-US" sz="3200" dirty="0"/>
                    </a:p>
                  </a:txBody>
                  <a:tcPr marL="121920" marR="121920" marT="60960" marB="60960" anchor="ctr">
                    <a:solidFill>
                      <a:schemeClr val="bg2"/>
                    </a:solidFill>
                  </a:tcPr>
                </a:tc>
                <a:tc>
                  <a:txBody>
                    <a:bodyPr/>
                    <a:lstStyle/>
                    <a:p>
                      <a:pPr algn="ctr"/>
                      <a:r>
                        <a:rPr lang="en-US" sz="3200" dirty="0" smtClean="0"/>
                        <a:t>0</a:t>
                      </a:r>
                      <a:endParaRPr lang="en-US" sz="3200" dirty="0"/>
                    </a:p>
                  </a:txBody>
                  <a:tcPr marL="121920" marR="121920" marT="60960" marB="60960" anchor="ctr">
                    <a:solidFill>
                      <a:schemeClr val="bg2"/>
                    </a:solidFill>
                  </a:tcPr>
                </a:tc>
                <a:extLst>
                  <a:ext uri="{0D108BD9-81ED-4DB2-BD59-A6C34878D82A}">
                    <a16:rowId xmlns:a16="http://schemas.microsoft.com/office/drawing/2014/main" val="2296596360"/>
                  </a:ext>
                </a:extLst>
              </a:tr>
              <a:tr h="609600">
                <a:tc>
                  <a:txBody>
                    <a:bodyPr/>
                    <a:lstStyle/>
                    <a:p>
                      <a:pPr algn="ctr"/>
                      <a:r>
                        <a:rPr lang="en-US" sz="3200" dirty="0" smtClean="0"/>
                        <a:t>0</a:t>
                      </a:r>
                      <a:endParaRPr lang="en-US" sz="3200" dirty="0"/>
                    </a:p>
                  </a:txBody>
                  <a:tcPr marL="121920" marR="121920" marT="60960" marB="60960" anchor="ctr">
                    <a:solidFill>
                      <a:schemeClr val="bg2"/>
                    </a:solidFill>
                  </a:tcPr>
                </a:tc>
                <a:tc>
                  <a:txBody>
                    <a:bodyPr/>
                    <a:lstStyle/>
                    <a:p>
                      <a:pPr algn="ctr"/>
                      <a:r>
                        <a:rPr lang="en-US" sz="3200" dirty="0" smtClean="0"/>
                        <a:t>0</a:t>
                      </a:r>
                      <a:endParaRPr lang="en-US" sz="3200" dirty="0"/>
                    </a:p>
                  </a:txBody>
                  <a:tcPr marL="121920" marR="121920" marT="60960" marB="60960" anchor="ctr">
                    <a:solidFill>
                      <a:schemeClr val="bg2"/>
                    </a:solidFill>
                  </a:tcPr>
                </a:tc>
                <a:tc>
                  <a:txBody>
                    <a:bodyPr/>
                    <a:lstStyle/>
                    <a:p>
                      <a:pPr algn="ctr"/>
                      <a:r>
                        <a:rPr lang="en-US" sz="3200" dirty="0" smtClean="0"/>
                        <a:t>0</a:t>
                      </a:r>
                      <a:endParaRPr lang="en-US" sz="3200" dirty="0"/>
                    </a:p>
                  </a:txBody>
                  <a:tcPr marL="121920" marR="121920" marT="60960" marB="60960" anchor="ctr">
                    <a:solidFill>
                      <a:schemeClr val="bg2"/>
                    </a:solidFill>
                  </a:tcPr>
                </a:tc>
                <a:extLst>
                  <a:ext uri="{0D108BD9-81ED-4DB2-BD59-A6C34878D82A}">
                    <a16:rowId xmlns:a16="http://schemas.microsoft.com/office/drawing/2014/main" val="1983065703"/>
                  </a:ext>
                </a:extLst>
              </a:tr>
              <a:tr h="609600">
                <a:tc>
                  <a:txBody>
                    <a:bodyPr/>
                    <a:lstStyle/>
                    <a:p>
                      <a:pPr algn="ctr"/>
                      <a:r>
                        <a:rPr lang="en-US" sz="3200" dirty="0" smtClean="0"/>
                        <a:t>0</a:t>
                      </a:r>
                      <a:endParaRPr lang="en-US" sz="3200" dirty="0"/>
                    </a:p>
                  </a:txBody>
                  <a:tcPr marL="121920" marR="121920" marT="60960" marB="60960" anchor="ctr">
                    <a:solidFill>
                      <a:schemeClr val="bg2"/>
                    </a:solidFill>
                  </a:tcPr>
                </a:tc>
                <a:tc>
                  <a:txBody>
                    <a:bodyPr/>
                    <a:lstStyle/>
                    <a:p>
                      <a:pPr algn="ctr"/>
                      <a:r>
                        <a:rPr lang="en-US" sz="3200" dirty="0" smtClean="0"/>
                        <a:t>0</a:t>
                      </a:r>
                      <a:endParaRPr lang="en-US" sz="3200" dirty="0"/>
                    </a:p>
                  </a:txBody>
                  <a:tcPr marL="121920" marR="121920" marT="60960" marB="60960" anchor="ctr">
                    <a:solidFill>
                      <a:schemeClr val="bg2"/>
                    </a:solidFill>
                  </a:tcPr>
                </a:tc>
                <a:tc>
                  <a:txBody>
                    <a:bodyPr/>
                    <a:lstStyle/>
                    <a:p>
                      <a:pPr algn="ctr"/>
                      <a:r>
                        <a:rPr lang="en-US" sz="3200" dirty="0" smtClean="0"/>
                        <a:t>1</a:t>
                      </a:r>
                      <a:endParaRPr lang="en-US" sz="3200" dirty="0"/>
                    </a:p>
                  </a:txBody>
                  <a:tcPr marL="121920" marR="121920" marT="60960" marB="60960" anchor="ctr">
                    <a:solidFill>
                      <a:schemeClr val="bg2"/>
                    </a:solidFill>
                  </a:tcPr>
                </a:tc>
                <a:extLst>
                  <a:ext uri="{0D108BD9-81ED-4DB2-BD59-A6C34878D82A}">
                    <a16:rowId xmlns:a16="http://schemas.microsoft.com/office/drawing/2014/main" val="2879130980"/>
                  </a:ext>
                </a:extLst>
              </a:tr>
            </a:tbl>
          </a:graphicData>
        </a:graphic>
      </p:graphicFrame>
      <p:sp>
        <p:nvSpPr>
          <p:cNvPr id="7" name="Freeform 6"/>
          <p:cNvSpPr/>
          <p:nvPr/>
        </p:nvSpPr>
        <p:spPr>
          <a:xfrm>
            <a:off x="3686979" y="3128791"/>
            <a:ext cx="2129928" cy="647312"/>
          </a:xfrm>
          <a:custGeom>
            <a:avLst/>
            <a:gdLst>
              <a:gd name="connsiteX0" fmla="*/ 1597446 w 1597446"/>
              <a:gd name="connsiteY0" fmla="*/ 88135 h 485484"/>
              <a:gd name="connsiteX1" fmla="*/ 1123720 w 1597446"/>
              <a:gd name="connsiteY1" fmla="*/ 484742 h 485484"/>
              <a:gd name="connsiteX2" fmla="*/ 0 w 1597446"/>
              <a:gd name="connsiteY2" fmla="*/ 0 h 485484"/>
            </a:gdLst>
            <a:ahLst/>
            <a:cxnLst>
              <a:cxn ang="0">
                <a:pos x="connsiteX0" y="connsiteY0"/>
              </a:cxn>
              <a:cxn ang="0">
                <a:pos x="connsiteX1" y="connsiteY1"/>
              </a:cxn>
              <a:cxn ang="0">
                <a:pos x="connsiteX2" y="connsiteY2"/>
              </a:cxn>
            </a:cxnLst>
            <a:rect l="l" t="t" r="r" b="b"/>
            <a:pathLst>
              <a:path w="1597446" h="485484">
                <a:moveTo>
                  <a:pt x="1597446" y="88135"/>
                </a:moveTo>
                <a:cubicBezTo>
                  <a:pt x="1493703" y="293783"/>
                  <a:pt x="1389961" y="499431"/>
                  <a:pt x="1123720" y="484742"/>
                </a:cubicBezTo>
                <a:cubicBezTo>
                  <a:pt x="857479" y="470053"/>
                  <a:pt x="0" y="0"/>
                  <a:pt x="0" y="0"/>
                </a:cubicBezTo>
              </a:path>
            </a:pathLst>
          </a:custGeom>
          <a:ln w="19050">
            <a:solidFill>
              <a:srgbClr val="C00000"/>
            </a:solidFill>
            <a:headEnd type="none" w="med" len="med"/>
            <a:tailEnd type="triangle" w="med" len="med"/>
          </a:ln>
          <a:effectLst>
            <a:glow rad="63500">
              <a:schemeClr val="accent5">
                <a:satMod val="175000"/>
                <a:alpha val="40000"/>
              </a:schemeClr>
            </a:glow>
          </a:effectLst>
        </p:spPr>
        <p:style>
          <a:lnRef idx="1">
            <a:schemeClr val="dk1"/>
          </a:lnRef>
          <a:fillRef idx="0">
            <a:schemeClr val="dk1"/>
          </a:fillRef>
          <a:effectRef idx="0">
            <a:schemeClr val="dk1"/>
          </a:effectRef>
          <a:fontRef idx="minor">
            <a:schemeClr val="tx1"/>
          </a:fontRef>
        </p:style>
        <p:txBody>
          <a:bodyPr rtlCol="0" anchor="ctr"/>
          <a:lstStyle/>
          <a:p>
            <a:pPr algn="ctr"/>
            <a:endParaRPr lang="en-US" sz="2400"/>
          </a:p>
        </p:txBody>
      </p:sp>
      <p:sp>
        <p:nvSpPr>
          <p:cNvPr id="9" name="Freeform 8"/>
          <p:cNvSpPr/>
          <p:nvPr/>
        </p:nvSpPr>
        <p:spPr>
          <a:xfrm>
            <a:off x="6768075" y="3236979"/>
            <a:ext cx="3202236" cy="1263267"/>
          </a:xfrm>
          <a:custGeom>
            <a:avLst/>
            <a:gdLst>
              <a:gd name="connsiteX0" fmla="*/ 2401677 w 2401677"/>
              <a:gd name="connsiteY0" fmla="*/ 0 h 947450"/>
              <a:gd name="connsiteX1" fmla="*/ 0 w 2401677"/>
              <a:gd name="connsiteY1" fmla="*/ 947450 h 947450"/>
            </a:gdLst>
            <a:ahLst/>
            <a:cxnLst>
              <a:cxn ang="0">
                <a:pos x="connsiteX0" y="connsiteY0"/>
              </a:cxn>
              <a:cxn ang="0">
                <a:pos x="connsiteX1" y="connsiteY1"/>
              </a:cxn>
            </a:cxnLst>
            <a:rect l="l" t="t" r="r" b="b"/>
            <a:pathLst>
              <a:path w="2401677" h="947450">
                <a:moveTo>
                  <a:pt x="2401677" y="0"/>
                </a:moveTo>
                <a:lnTo>
                  <a:pt x="0" y="947450"/>
                </a:lnTo>
              </a:path>
            </a:pathLst>
          </a:custGeom>
          <a:ln w="19050">
            <a:headEnd type="none" w="med" len="med"/>
            <a:tailEnd type="triangle" w="med" len="med"/>
          </a:ln>
          <a:effectLst>
            <a:glow rad="63500">
              <a:schemeClr val="accent6">
                <a:satMod val="175000"/>
                <a:alpha val="40000"/>
              </a:schemeClr>
            </a:glow>
          </a:effectLst>
        </p:spPr>
        <p:style>
          <a:lnRef idx="1">
            <a:schemeClr val="accent2"/>
          </a:lnRef>
          <a:fillRef idx="0">
            <a:schemeClr val="accent2"/>
          </a:fillRef>
          <a:effectRef idx="0">
            <a:schemeClr val="accent2"/>
          </a:effectRef>
          <a:fontRef idx="minor">
            <a:schemeClr val="tx1"/>
          </a:fontRef>
        </p:style>
        <p:txBody>
          <a:bodyPr rtlCol="0" anchor="ctr"/>
          <a:lstStyle/>
          <a:p>
            <a:pPr algn="ctr"/>
            <a:endParaRPr lang="en-US" sz="2400"/>
          </a:p>
        </p:txBody>
      </p:sp>
    </p:spTree>
    <p:extLst>
      <p:ext uri="{BB962C8B-B14F-4D97-AF65-F5344CB8AC3E}">
        <p14:creationId xmlns:p14="http://schemas.microsoft.com/office/powerpoint/2010/main" val="411764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 calcmode="lin" valueType="num">
                                      <p:cBhvr additive="base">
                                        <p:cTn id="7"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nodeType="click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1000"/>
                                        <p:tgtEl>
                                          <p:spTgt spid="5">
                                            <p:txEl>
                                              <p:pRg st="2" end="2"/>
                                            </p:txEl>
                                          </p:spTgt>
                                        </p:tgtEl>
                                      </p:cBhvr>
                                    </p:animEffect>
                                    <p:anim calcmode="lin" valueType="num">
                                      <p:cBhvr>
                                        <p:cTn id="14"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15"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wipe(down)">
                                      <p:cBhvr>
                                        <p:cTn id="20" dur="500"/>
                                        <p:tgtEl>
                                          <p:spTgt spid="5">
                                            <p:txEl>
                                              <p:pRg st="4" end="4"/>
                                            </p:txEl>
                                          </p:spTgt>
                                        </p:tgtEl>
                                      </p:cBhvr>
                                    </p:animEffect>
                                  </p:childTnLst>
                                </p:cTn>
                              </p:par>
                            </p:childTnLst>
                          </p:cTn>
                        </p:par>
                        <p:par>
                          <p:cTn id="21" fill="hold">
                            <p:stCondLst>
                              <p:cond delay="500"/>
                            </p:stCondLst>
                            <p:childTnLst>
                              <p:par>
                                <p:cTn id="22" presetID="22" presetClass="entr" presetSubtype="4" fill="hold" nodeType="afterEffect">
                                  <p:stCondLst>
                                    <p:cond delay="1000"/>
                                  </p:stCondLst>
                                  <p:childTnLst>
                                    <p:set>
                                      <p:cBhvr>
                                        <p:cTn id="23" dur="1" fill="hold">
                                          <p:stCondLst>
                                            <p:cond delay="0"/>
                                          </p:stCondLst>
                                        </p:cTn>
                                        <p:tgtEl>
                                          <p:spTgt spid="6"/>
                                        </p:tgtEl>
                                        <p:attrNameLst>
                                          <p:attrName>style.visibility</p:attrName>
                                        </p:attrNameLst>
                                      </p:cBhvr>
                                      <p:to>
                                        <p:strVal val="visible"/>
                                      </p:to>
                                    </p:set>
                                    <p:animEffect transition="in" filter="wipe(down)">
                                      <p:cBhvr>
                                        <p:cTn id="24" dur="500"/>
                                        <p:tgtEl>
                                          <p:spTgt spid="6"/>
                                        </p:tgtEl>
                                      </p:cBhvr>
                                    </p:animEffect>
                                  </p:childTnLst>
                                </p:cTn>
                              </p:par>
                              <p:par>
                                <p:cTn id="25" presetID="42" presetClass="entr" presetSubtype="0" fill="hold" nodeType="withEffect">
                                  <p:stCondLst>
                                    <p:cond delay="1000"/>
                                  </p:stCondLst>
                                  <p:childTnLst>
                                    <p:set>
                                      <p:cBhvr>
                                        <p:cTn id="26" dur="1" fill="hold">
                                          <p:stCondLst>
                                            <p:cond delay="0"/>
                                          </p:stCondLst>
                                        </p:cTn>
                                        <p:tgtEl>
                                          <p:spTgt spid="4"/>
                                        </p:tgtEl>
                                        <p:attrNameLst>
                                          <p:attrName>style.visibility</p:attrName>
                                        </p:attrNameLst>
                                      </p:cBhvr>
                                      <p:to>
                                        <p:strVal val="visible"/>
                                      </p:to>
                                    </p:set>
                                    <p:animEffect transition="in" filter="fade">
                                      <p:cBhvr>
                                        <p:cTn id="27" dur="1000"/>
                                        <p:tgtEl>
                                          <p:spTgt spid="4"/>
                                        </p:tgtEl>
                                      </p:cBhvr>
                                    </p:animEffect>
                                    <p:anim calcmode="lin" valueType="num">
                                      <p:cBhvr>
                                        <p:cTn id="28" dur="1000" fill="hold"/>
                                        <p:tgtEl>
                                          <p:spTgt spid="4"/>
                                        </p:tgtEl>
                                        <p:attrNameLst>
                                          <p:attrName>ppt_x</p:attrName>
                                        </p:attrNameLst>
                                      </p:cBhvr>
                                      <p:tavLst>
                                        <p:tav tm="0">
                                          <p:val>
                                            <p:strVal val="#ppt_x"/>
                                          </p:val>
                                        </p:tav>
                                        <p:tav tm="100000">
                                          <p:val>
                                            <p:strVal val="#ppt_x"/>
                                          </p:val>
                                        </p:tav>
                                      </p:tavLst>
                                    </p:anim>
                                    <p:anim calcmode="lin" valueType="num">
                                      <p:cBhvr>
                                        <p:cTn id="29" dur="1000" fill="hold"/>
                                        <p:tgtEl>
                                          <p:spTgt spid="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1000"/>
                                        <p:tgtEl>
                                          <p:spTgt spid="7"/>
                                        </p:tgtEl>
                                      </p:cBhvr>
                                    </p:animEffect>
                                    <p:anim calcmode="lin" valueType="num">
                                      <p:cBhvr>
                                        <p:cTn id="33" dur="1000" fill="hold"/>
                                        <p:tgtEl>
                                          <p:spTgt spid="7"/>
                                        </p:tgtEl>
                                        <p:attrNameLst>
                                          <p:attrName>ppt_x</p:attrName>
                                        </p:attrNameLst>
                                      </p:cBhvr>
                                      <p:tavLst>
                                        <p:tav tm="0">
                                          <p:val>
                                            <p:strVal val="#ppt_x"/>
                                          </p:val>
                                        </p:tav>
                                        <p:tav tm="100000">
                                          <p:val>
                                            <p:strVal val="#ppt_x"/>
                                          </p:val>
                                        </p:tav>
                                      </p:tavLst>
                                    </p:anim>
                                    <p:anim calcmode="lin" valueType="num">
                                      <p:cBhvr>
                                        <p:cTn id="34" dur="1000" fill="hold"/>
                                        <p:tgtEl>
                                          <p:spTgt spid="7"/>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rPr>
              <a:t>check()</a:t>
            </a:r>
            <a:r>
              <a:rPr lang="en-US" dirty="0" smtClean="0"/>
              <a:t> method</a:t>
            </a:r>
            <a:endParaRPr lang="en-US" dirty="0"/>
          </a:p>
        </p:txBody>
      </p:sp>
      <p:sp>
        <p:nvSpPr>
          <p:cNvPr id="3" name="Content Placeholder 2"/>
          <p:cNvSpPr>
            <a:spLocks noGrp="1"/>
          </p:cNvSpPr>
          <p:nvPr>
            <p:ph idx="1"/>
          </p:nvPr>
        </p:nvSpPr>
        <p:spPr>
          <a:xfrm>
            <a:off x="171450" y="1543049"/>
            <a:ext cx="11830050" cy="4543425"/>
          </a:xfrm>
        </p:spPr>
        <p:txBody>
          <a:bodyPr>
            <a:normAutofit fontScale="92500" lnSpcReduction="20000"/>
          </a:bodyPr>
          <a:lstStyle/>
          <a:p>
            <a:pPr algn="just"/>
            <a:r>
              <a:rPr lang="en-US" dirty="0" smtClean="0"/>
              <a:t>Implement another method called </a:t>
            </a:r>
            <a:r>
              <a:rPr lang="en-US" dirty="0" smtClean="0">
                <a:latin typeface="Consolas" panose="020B0609020204030204" pitchFamily="49" charset="0"/>
              </a:rPr>
              <a:t>check()</a:t>
            </a:r>
            <a:r>
              <a:rPr lang="en-US" dirty="0" smtClean="0"/>
              <a:t>. The function of this method is to check for a possible victory after five rounds of </a:t>
            </a:r>
            <a:r>
              <a:rPr lang="en-US" dirty="0"/>
              <a:t>the game </a:t>
            </a:r>
            <a:r>
              <a:rPr lang="en-US" dirty="0" smtClean="0"/>
              <a:t>have been played.</a:t>
            </a:r>
          </a:p>
          <a:p>
            <a:pPr algn="just"/>
            <a:r>
              <a:rPr lang="en-US" dirty="0" smtClean="0"/>
              <a:t>The function takes two arguments:</a:t>
            </a:r>
          </a:p>
          <a:p>
            <a:pPr marL="0" indent="0" algn="ctr">
              <a:buNone/>
            </a:pP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check(</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playedValue,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loc)</a:t>
            </a:r>
            <a:endParaRPr lang="en-US" dirty="0" smtClean="0"/>
          </a:p>
          <a:p>
            <a:pPr lvl="1" algn="just"/>
            <a:r>
              <a:rPr lang="en-US" sz="2400" dirty="0" smtClean="0"/>
              <a:t>The parameter </a:t>
            </a:r>
            <a:r>
              <a:rPr lang="en-US" sz="2400" dirty="0" smtClean="0">
                <a:solidFill>
                  <a:srgbClr val="460046"/>
                </a:solidFill>
              </a:rPr>
              <a:t>playedValue</a:t>
            </a:r>
            <a:r>
              <a:rPr lang="en-US" sz="2400" dirty="0" smtClean="0"/>
              <a:t> represents the current value played (1 or 2).</a:t>
            </a:r>
          </a:p>
          <a:p>
            <a:pPr lvl="1" algn="just"/>
            <a:r>
              <a:rPr lang="en-US" sz="2400" dirty="0" smtClean="0"/>
              <a:t>The parameter </a:t>
            </a:r>
            <a:r>
              <a:rPr lang="en-US" sz="2400" dirty="0" smtClean="0">
                <a:solidFill>
                  <a:srgbClr val="460046"/>
                </a:solidFill>
              </a:rPr>
              <a:t>loc</a:t>
            </a:r>
            <a:r>
              <a:rPr lang="en-US" sz="2400" dirty="0" smtClean="0"/>
              <a:t> represents the location where the move was made.</a:t>
            </a:r>
          </a:p>
          <a:p>
            <a:pPr algn="just"/>
            <a:r>
              <a:rPr lang="en-US" dirty="0" smtClean="0"/>
              <a:t>Finally, the function returns a Boolean value indicating if the recent move caused a winner (“X” or “O”) to emerge.</a:t>
            </a:r>
            <a:endParaRPr lang="en-US" dirty="0"/>
          </a:p>
        </p:txBody>
      </p:sp>
      <p:sp>
        <p:nvSpPr>
          <p:cNvPr id="4" name="Slide Number Placeholder 3"/>
          <p:cNvSpPr>
            <a:spLocks noGrp="1"/>
          </p:cNvSpPr>
          <p:nvPr>
            <p:ph type="sldNum" sz="quarter" idx="12"/>
          </p:nvPr>
        </p:nvSpPr>
        <p:spPr/>
        <p:txBody>
          <a:bodyPr/>
          <a:lstStyle/>
          <a:p>
            <a:fld id="{B310DB28-467B-42AB-AF30-926E64120C57}" type="slidenum">
              <a:rPr lang="en-GB" smtClean="0"/>
              <a:pPr/>
              <a:t>15</a:t>
            </a:fld>
            <a:endParaRPr lang="en-GB" dirty="0"/>
          </a:p>
        </p:txBody>
      </p:sp>
    </p:spTree>
    <p:extLst>
      <p:ext uri="{BB962C8B-B14F-4D97-AF65-F5344CB8AC3E}">
        <p14:creationId xmlns:p14="http://schemas.microsoft.com/office/powerpoint/2010/main" val="97052940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16</a:t>
            </a:fld>
            <a:endParaRPr lang="en-GB" dirty="0"/>
          </a:p>
        </p:txBody>
      </p:sp>
      <p:sp>
        <p:nvSpPr>
          <p:cNvPr id="3" name="Title 2"/>
          <p:cNvSpPr>
            <a:spLocks noGrp="1"/>
          </p:cNvSpPr>
          <p:nvPr>
            <p:ph type="title" idx="4294967295"/>
          </p:nvPr>
        </p:nvSpPr>
        <p:spPr>
          <a:xfrm>
            <a:off x="628664" y="6237288"/>
            <a:ext cx="10464800" cy="479425"/>
          </a:xfrm>
        </p:spPr>
        <p:txBody>
          <a:bodyPr>
            <a:normAutofit/>
          </a:bodyPr>
          <a:lstStyle/>
          <a:p>
            <a:pPr algn="just"/>
            <a:r>
              <a:rPr lang="en-US" sz="2000" dirty="0" smtClean="0">
                <a:solidFill>
                  <a:schemeClr val="accent4">
                    <a:lumMod val="50000"/>
                  </a:schemeClr>
                </a:solidFill>
                <a:latin typeface="Georgia" panose="02040502050405020303" pitchFamily="18" charset="0"/>
              </a:rPr>
              <a:t>Partial view of the </a:t>
            </a:r>
            <a:r>
              <a:rPr lang="en-US" sz="2000" b="1" dirty="0" smtClean="0">
                <a:solidFill>
                  <a:schemeClr val="accent4">
                    <a:lumMod val="50000"/>
                  </a:schemeClr>
                </a:solidFill>
                <a:latin typeface="Georgia" panose="02040502050405020303" pitchFamily="18" charset="0"/>
              </a:rPr>
              <a:t>check</a:t>
            </a:r>
            <a:r>
              <a:rPr lang="en-US" sz="2000" dirty="0" smtClean="0">
                <a:solidFill>
                  <a:schemeClr val="accent4">
                    <a:lumMod val="50000"/>
                  </a:schemeClr>
                </a:solidFill>
                <a:latin typeface="Georgia" panose="02040502050405020303" pitchFamily="18" charset="0"/>
              </a:rPr>
              <a:t> method</a:t>
            </a:r>
            <a:endParaRPr lang="en-US" sz="2000" dirty="0">
              <a:solidFill>
                <a:schemeClr val="accent4">
                  <a:lumMod val="50000"/>
                </a:schemeClr>
              </a:solidFill>
              <a:latin typeface="Georgia" panose="02040502050405020303" pitchFamily="18" charset="0"/>
            </a:endParaRPr>
          </a:p>
        </p:txBody>
      </p:sp>
      <p:pic>
        <p:nvPicPr>
          <p:cNvPr id="4" name="Picture 3"/>
          <p:cNvPicPr>
            <a:picLocks noChangeAspect="1"/>
          </p:cNvPicPr>
          <p:nvPr/>
        </p:nvPicPr>
        <p:blipFill rotWithShape="1">
          <a:blip r:embed="rId2"/>
          <a:srcRect l="9756" t="10827" r="46444" b="6486"/>
          <a:stretch/>
        </p:blipFill>
        <p:spPr>
          <a:xfrm>
            <a:off x="431371" y="452669"/>
            <a:ext cx="6336704" cy="5472608"/>
          </a:xfrm>
          <a:prstGeom prst="rect">
            <a:avLst/>
          </a:prstGeom>
        </p:spPr>
      </p:pic>
      <p:sp>
        <p:nvSpPr>
          <p:cNvPr id="5" name="TextBox 4"/>
          <p:cNvSpPr txBox="1"/>
          <p:nvPr/>
        </p:nvSpPr>
        <p:spPr>
          <a:xfrm>
            <a:off x="6768076" y="317163"/>
            <a:ext cx="5145562" cy="5672258"/>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33" dirty="0">
                <a:latin typeface="Roboto" panose="02000000000000000000"/>
              </a:rPr>
              <a:t>You would notice we use a switch statement to implement the the main logic of this method.</a:t>
            </a:r>
          </a:p>
          <a:p>
            <a:pPr marL="380990" indent="-380990" algn="just">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The first line of the method’s body retrieves the string representation of the value being played.</a:t>
            </a:r>
          </a:p>
          <a:p>
            <a:pPr marL="990575" lvl="1" indent="-380990">
              <a:buFont typeface="Wingdings" panose="05000000000000000000" pitchFamily="2" charset="2"/>
              <a:buChar char="§"/>
            </a:pPr>
            <a:r>
              <a:rPr lang="en-US" sz="2133" dirty="0">
                <a:latin typeface="Roboto" panose="02000000000000000000"/>
              </a:rPr>
              <a:t>If the value is 1, </a:t>
            </a:r>
            <a:r>
              <a:rPr lang="en-US" sz="2133" dirty="0" err="1">
                <a:latin typeface="Roboto" panose="02000000000000000000"/>
              </a:rPr>
              <a:t>strP’s</a:t>
            </a:r>
            <a:r>
              <a:rPr lang="en-US" sz="2133" dirty="0">
                <a:latin typeface="Roboto" panose="02000000000000000000"/>
              </a:rPr>
              <a:t> value will be “X”, otherwise, </a:t>
            </a:r>
            <a:r>
              <a:rPr lang="en-US" sz="2133" dirty="0" err="1">
                <a:latin typeface="Roboto" panose="02000000000000000000"/>
              </a:rPr>
              <a:t>strP’s</a:t>
            </a:r>
            <a:r>
              <a:rPr lang="en-US" sz="2133" dirty="0">
                <a:latin typeface="Roboto" panose="02000000000000000000"/>
              </a:rPr>
              <a:t> value will be “O”.</a:t>
            </a:r>
          </a:p>
          <a:p>
            <a:pPr marL="990575" lvl="1" indent="-380990">
              <a:buFont typeface="Wingdings" panose="05000000000000000000" pitchFamily="2" charset="2"/>
              <a:buChar char="§"/>
            </a:pPr>
            <a:endParaRPr lang="en-US" sz="2133" dirty="0">
              <a:latin typeface="Roboto" panose="02000000000000000000"/>
            </a:endParaRPr>
          </a:p>
          <a:p>
            <a:pPr marL="380990" indent="-380990" algn="just">
              <a:buFont typeface="Wingdings" panose="05000000000000000000" pitchFamily="2" charset="2"/>
              <a:buChar char="§"/>
            </a:pPr>
            <a:r>
              <a:rPr lang="en-US" sz="2133" dirty="0">
                <a:latin typeface="Roboto" panose="02000000000000000000"/>
              </a:rPr>
              <a:t>There are nine cases (case 0 to case 8), they are further explained in the next slide.</a:t>
            </a:r>
          </a:p>
        </p:txBody>
      </p:sp>
    </p:spTree>
    <p:extLst>
      <p:ext uri="{BB962C8B-B14F-4D97-AF65-F5344CB8AC3E}">
        <p14:creationId xmlns:p14="http://schemas.microsoft.com/office/powerpoint/2010/main" val="281822259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80576" y="6237288"/>
            <a:ext cx="768085" cy="599043"/>
          </a:xfrm>
        </p:spPr>
        <p:txBody>
          <a:bodyPr/>
          <a:lstStyle/>
          <a:p>
            <a:fld id="{B310DB28-467B-42AB-AF30-926E64120C57}" type="slidenum">
              <a:rPr lang="en-GB" smtClean="0"/>
              <a:pPr/>
              <a:t>17</a:t>
            </a:fld>
            <a:endParaRPr lang="en-GB" dirty="0"/>
          </a:p>
        </p:txBody>
      </p:sp>
      <p:sp>
        <p:nvSpPr>
          <p:cNvPr id="3" name="Title 2"/>
          <p:cNvSpPr>
            <a:spLocks noGrp="1"/>
          </p:cNvSpPr>
          <p:nvPr>
            <p:ph type="title" idx="4294967295"/>
          </p:nvPr>
        </p:nvSpPr>
        <p:spPr>
          <a:xfrm>
            <a:off x="642951" y="6237288"/>
            <a:ext cx="10464800" cy="479425"/>
          </a:xfrm>
        </p:spPr>
        <p:txBody>
          <a:bodyPr>
            <a:normAutofit/>
          </a:bodyPr>
          <a:lstStyle/>
          <a:p>
            <a:pPr algn="just"/>
            <a:r>
              <a:rPr lang="en-US" sz="2000" dirty="0" smtClean="0">
                <a:solidFill>
                  <a:schemeClr val="accent4">
                    <a:lumMod val="50000"/>
                  </a:schemeClr>
                </a:solidFill>
                <a:latin typeface="Georgia" panose="02040502050405020303" pitchFamily="18" charset="0"/>
              </a:rPr>
              <a:t>Mapping an integer to actual row and column indices of the </a:t>
            </a:r>
            <a:r>
              <a:rPr lang="en-US" sz="2000" dirty="0">
                <a:solidFill>
                  <a:schemeClr val="accent4">
                    <a:lumMod val="50000"/>
                  </a:schemeClr>
                </a:solidFill>
                <a:latin typeface="Georgia" panose="02040502050405020303" pitchFamily="18" charset="0"/>
              </a:rPr>
              <a:t>g</a:t>
            </a:r>
            <a:r>
              <a:rPr lang="en-US" sz="2000" dirty="0" smtClean="0">
                <a:solidFill>
                  <a:schemeClr val="accent4">
                    <a:lumMod val="50000"/>
                  </a:schemeClr>
                </a:solidFill>
                <a:latin typeface="Georgia" panose="02040502050405020303" pitchFamily="18" charset="0"/>
              </a:rPr>
              <a:t>ame board.</a:t>
            </a:r>
            <a:endParaRPr lang="en-US" sz="2000" dirty="0">
              <a:solidFill>
                <a:schemeClr val="accent4">
                  <a:lumMod val="50000"/>
                </a:schemeClr>
              </a:solidFill>
              <a:latin typeface="Georgia" panose="02040502050405020303" pitchFamily="18" charset="0"/>
            </a:endParaRPr>
          </a:p>
        </p:txBody>
      </p:sp>
      <p:sp>
        <p:nvSpPr>
          <p:cNvPr id="4" name="TextBox 3"/>
          <p:cNvSpPr txBox="1"/>
          <p:nvPr/>
        </p:nvSpPr>
        <p:spPr>
          <a:xfrm>
            <a:off x="239349" y="260649"/>
            <a:ext cx="11809312" cy="2677656"/>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00" dirty="0">
                <a:latin typeface="Roboto" panose="02000000000000000000"/>
              </a:rPr>
              <a:t>There are nine locations in the board, using array indexing, we have locations 0 to 8.</a:t>
            </a:r>
          </a:p>
          <a:p>
            <a:pPr marL="380990" indent="-380990" algn="just">
              <a:buFont typeface="Wingdings" panose="05000000000000000000" pitchFamily="2" charset="2"/>
              <a:buChar char="§"/>
            </a:pPr>
            <a:r>
              <a:rPr lang="en-US" sz="2100" dirty="0">
                <a:latin typeface="Roboto" panose="02000000000000000000"/>
              </a:rPr>
              <a:t>Therefore, case 0 (when loc = 0) handles the situation whereby location 0 is the position the played value is to be placed. Similarly, case 2 (when loc = 2) means the played value is to placed in location 2.</a:t>
            </a:r>
          </a:p>
          <a:p>
            <a:pPr marL="380990" indent="-380990" algn="just">
              <a:buFont typeface="Wingdings" panose="05000000000000000000" pitchFamily="2" charset="2"/>
              <a:buChar char="§"/>
            </a:pPr>
            <a:r>
              <a:rPr lang="en-US" sz="2100" dirty="0">
                <a:latin typeface="Roboto" panose="02000000000000000000"/>
              </a:rPr>
              <a:t>The integer value has to be mapped to an actual location in the game board, this helps in knowing what array locations to check. See the description of the mapping below:</a:t>
            </a:r>
          </a:p>
        </p:txBody>
      </p:sp>
      <p:graphicFrame>
        <p:nvGraphicFramePr>
          <p:cNvPr id="5" name="Table 4"/>
          <p:cNvGraphicFramePr>
            <a:graphicFrameLocks noGrp="1"/>
          </p:cNvGraphicFramePr>
          <p:nvPr>
            <p:extLst>
              <p:ext uri="{D42A27DB-BD31-4B8C-83A1-F6EECF244321}">
                <p14:modId xmlns:p14="http://schemas.microsoft.com/office/powerpoint/2010/main" val="1246519408"/>
              </p:ext>
            </p:extLst>
          </p:nvPr>
        </p:nvGraphicFramePr>
        <p:xfrm>
          <a:off x="623392" y="4558251"/>
          <a:ext cx="1728192" cy="1529028"/>
        </p:xfrm>
        <a:graphic>
          <a:graphicData uri="http://schemas.openxmlformats.org/drawingml/2006/table">
            <a:tbl>
              <a:tblPr firstRow="1" bandRow="1">
                <a:tableStyleId>{5940675A-B579-460E-94D1-54222C63F5DA}</a:tableStyleId>
              </a:tblPr>
              <a:tblGrid>
                <a:gridCol w="576064">
                  <a:extLst>
                    <a:ext uri="{9D8B030D-6E8A-4147-A177-3AD203B41FA5}">
                      <a16:colId xmlns:a16="http://schemas.microsoft.com/office/drawing/2014/main" val="1784689976"/>
                    </a:ext>
                  </a:extLst>
                </a:gridCol>
                <a:gridCol w="576064">
                  <a:extLst>
                    <a:ext uri="{9D8B030D-6E8A-4147-A177-3AD203B41FA5}">
                      <a16:colId xmlns:a16="http://schemas.microsoft.com/office/drawing/2014/main" val="2963122667"/>
                    </a:ext>
                  </a:extLst>
                </a:gridCol>
                <a:gridCol w="576064">
                  <a:extLst>
                    <a:ext uri="{9D8B030D-6E8A-4147-A177-3AD203B41FA5}">
                      <a16:colId xmlns:a16="http://schemas.microsoft.com/office/drawing/2014/main" val="4248938514"/>
                    </a:ext>
                  </a:extLst>
                </a:gridCol>
              </a:tblGrid>
              <a:tr h="509676">
                <a:tc>
                  <a:txBody>
                    <a:bodyPr/>
                    <a:lstStyle/>
                    <a:p>
                      <a:pPr algn="ctr"/>
                      <a:r>
                        <a:rPr lang="en-US" sz="1800" dirty="0" smtClean="0"/>
                        <a:t>0</a:t>
                      </a:r>
                      <a:endParaRPr lang="en-US" sz="1800" dirty="0"/>
                    </a:p>
                  </a:txBody>
                  <a:tcPr marL="121920" marR="121920" marT="60960" marB="60960" anchor="ctr">
                    <a:solidFill>
                      <a:schemeClr val="bg2"/>
                    </a:solidFill>
                  </a:tcPr>
                </a:tc>
                <a:tc>
                  <a:txBody>
                    <a:bodyPr/>
                    <a:lstStyle/>
                    <a:p>
                      <a:pPr algn="ctr"/>
                      <a:r>
                        <a:rPr lang="en-US" sz="1800" dirty="0" smtClean="0"/>
                        <a:t>1</a:t>
                      </a:r>
                      <a:endParaRPr lang="en-US" sz="1800" dirty="0"/>
                    </a:p>
                  </a:txBody>
                  <a:tcPr marL="121920" marR="121920" marT="60960" marB="60960" anchor="ctr">
                    <a:solidFill>
                      <a:schemeClr val="bg2"/>
                    </a:solidFill>
                  </a:tcPr>
                </a:tc>
                <a:tc>
                  <a:txBody>
                    <a:bodyPr/>
                    <a:lstStyle/>
                    <a:p>
                      <a:pPr algn="ctr"/>
                      <a:r>
                        <a:rPr lang="en-US" sz="1800" dirty="0" smtClean="0"/>
                        <a:t>2</a:t>
                      </a:r>
                      <a:endParaRPr lang="en-US" sz="1800" dirty="0"/>
                    </a:p>
                  </a:txBody>
                  <a:tcPr marL="121920" marR="121920" marT="60960" marB="60960" anchor="ctr">
                    <a:solidFill>
                      <a:schemeClr val="bg2"/>
                    </a:solidFill>
                  </a:tcPr>
                </a:tc>
                <a:extLst>
                  <a:ext uri="{0D108BD9-81ED-4DB2-BD59-A6C34878D82A}">
                    <a16:rowId xmlns:a16="http://schemas.microsoft.com/office/drawing/2014/main" val="2296596360"/>
                  </a:ext>
                </a:extLst>
              </a:tr>
              <a:tr h="509676">
                <a:tc>
                  <a:txBody>
                    <a:bodyPr/>
                    <a:lstStyle/>
                    <a:p>
                      <a:pPr algn="ctr"/>
                      <a:r>
                        <a:rPr lang="en-US" sz="1800" dirty="0" smtClean="0"/>
                        <a:t>3</a:t>
                      </a:r>
                      <a:endParaRPr lang="en-US" sz="1800" dirty="0"/>
                    </a:p>
                  </a:txBody>
                  <a:tcPr marL="121920" marR="121920" marT="60960" marB="60960" anchor="ctr">
                    <a:solidFill>
                      <a:schemeClr val="bg2"/>
                    </a:solidFill>
                  </a:tcPr>
                </a:tc>
                <a:tc>
                  <a:txBody>
                    <a:bodyPr/>
                    <a:lstStyle/>
                    <a:p>
                      <a:pPr algn="ctr"/>
                      <a:r>
                        <a:rPr lang="en-US" sz="1800" dirty="0" smtClean="0"/>
                        <a:t>4</a:t>
                      </a:r>
                      <a:endParaRPr lang="en-US" sz="1800" dirty="0"/>
                    </a:p>
                  </a:txBody>
                  <a:tcPr marL="121920" marR="121920" marT="60960" marB="60960" anchor="ctr">
                    <a:solidFill>
                      <a:schemeClr val="bg2"/>
                    </a:solidFill>
                  </a:tcPr>
                </a:tc>
                <a:tc>
                  <a:txBody>
                    <a:bodyPr/>
                    <a:lstStyle/>
                    <a:p>
                      <a:pPr algn="ctr"/>
                      <a:r>
                        <a:rPr lang="en-US" sz="1800" dirty="0" smtClean="0"/>
                        <a:t>5</a:t>
                      </a:r>
                      <a:endParaRPr lang="en-US" sz="1800" dirty="0"/>
                    </a:p>
                  </a:txBody>
                  <a:tcPr marL="121920" marR="121920" marT="60960" marB="60960" anchor="ctr">
                    <a:solidFill>
                      <a:schemeClr val="bg2"/>
                    </a:solidFill>
                  </a:tcPr>
                </a:tc>
                <a:extLst>
                  <a:ext uri="{0D108BD9-81ED-4DB2-BD59-A6C34878D82A}">
                    <a16:rowId xmlns:a16="http://schemas.microsoft.com/office/drawing/2014/main" val="1983065703"/>
                  </a:ext>
                </a:extLst>
              </a:tr>
              <a:tr h="509676">
                <a:tc>
                  <a:txBody>
                    <a:bodyPr/>
                    <a:lstStyle/>
                    <a:p>
                      <a:pPr algn="ctr"/>
                      <a:r>
                        <a:rPr lang="en-US" sz="1800" dirty="0" smtClean="0"/>
                        <a:t>6</a:t>
                      </a:r>
                      <a:endParaRPr lang="en-US" sz="1800" dirty="0"/>
                    </a:p>
                  </a:txBody>
                  <a:tcPr marL="121920" marR="121920" marT="60960" marB="60960" anchor="ctr">
                    <a:solidFill>
                      <a:schemeClr val="bg2"/>
                    </a:solidFill>
                  </a:tcPr>
                </a:tc>
                <a:tc>
                  <a:txBody>
                    <a:bodyPr/>
                    <a:lstStyle/>
                    <a:p>
                      <a:pPr algn="ctr"/>
                      <a:r>
                        <a:rPr lang="en-US" sz="1800" dirty="0" smtClean="0"/>
                        <a:t>7</a:t>
                      </a:r>
                      <a:endParaRPr lang="en-US" sz="1800" dirty="0"/>
                    </a:p>
                  </a:txBody>
                  <a:tcPr marL="121920" marR="121920" marT="60960" marB="60960" anchor="ctr">
                    <a:solidFill>
                      <a:schemeClr val="bg2"/>
                    </a:solidFill>
                  </a:tcPr>
                </a:tc>
                <a:tc>
                  <a:txBody>
                    <a:bodyPr/>
                    <a:lstStyle/>
                    <a:p>
                      <a:pPr algn="ctr"/>
                      <a:r>
                        <a:rPr lang="en-US" sz="1800" dirty="0" smtClean="0"/>
                        <a:t>8</a:t>
                      </a:r>
                      <a:endParaRPr lang="en-US" sz="1800" dirty="0"/>
                    </a:p>
                  </a:txBody>
                  <a:tcPr marL="121920" marR="121920" marT="60960" marB="60960" anchor="ctr">
                    <a:solidFill>
                      <a:schemeClr val="bg2"/>
                    </a:solidFill>
                  </a:tcPr>
                </a:tc>
                <a:extLst>
                  <a:ext uri="{0D108BD9-81ED-4DB2-BD59-A6C34878D82A}">
                    <a16:rowId xmlns:a16="http://schemas.microsoft.com/office/drawing/2014/main" val="2879130980"/>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959190047"/>
              </p:ext>
            </p:extLst>
          </p:nvPr>
        </p:nvGraphicFramePr>
        <p:xfrm>
          <a:off x="3311691" y="4558252"/>
          <a:ext cx="2208243" cy="1529028"/>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09676">
                <a:tc>
                  <a:txBody>
                    <a:bodyPr/>
                    <a:lstStyle/>
                    <a:p>
                      <a:pPr algn="ctr"/>
                      <a:r>
                        <a:rPr lang="en-US" sz="1800" dirty="0" smtClean="0"/>
                        <a:t>0, 0</a:t>
                      </a:r>
                      <a:endParaRPr lang="en-US" sz="1800" dirty="0"/>
                    </a:p>
                  </a:txBody>
                  <a:tcPr marL="121920" marR="121920" marT="60960" marB="60960" anchor="ctr">
                    <a:solidFill>
                      <a:schemeClr val="bg2"/>
                    </a:solidFill>
                  </a:tcPr>
                </a:tc>
                <a:tc>
                  <a:txBody>
                    <a:bodyPr/>
                    <a:lstStyle/>
                    <a:p>
                      <a:pPr algn="ctr"/>
                      <a:r>
                        <a:rPr lang="en-US" sz="1800" dirty="0" smtClean="0"/>
                        <a:t>0,</a:t>
                      </a:r>
                      <a:r>
                        <a:rPr lang="en-US" sz="1800" baseline="0" dirty="0" smtClean="0"/>
                        <a:t> 1</a:t>
                      </a:r>
                      <a:endParaRPr lang="en-US" sz="1800" dirty="0"/>
                    </a:p>
                  </a:txBody>
                  <a:tcPr marL="121920" marR="121920" marT="60960" marB="60960" anchor="ctr">
                    <a:solidFill>
                      <a:schemeClr val="bg2"/>
                    </a:solidFill>
                  </a:tcPr>
                </a:tc>
                <a:tc>
                  <a:txBody>
                    <a:bodyPr/>
                    <a:lstStyle/>
                    <a:p>
                      <a:pPr algn="ctr"/>
                      <a:r>
                        <a:rPr lang="en-US" sz="1800" dirty="0" smtClean="0"/>
                        <a:t>0, 2</a:t>
                      </a:r>
                      <a:endParaRPr lang="en-US" sz="1800" dirty="0"/>
                    </a:p>
                  </a:txBody>
                  <a:tcPr marL="121920" marR="121920" marT="60960" marB="60960" anchor="ctr">
                    <a:solidFill>
                      <a:schemeClr val="bg2"/>
                    </a:solidFill>
                  </a:tcPr>
                </a:tc>
                <a:extLst>
                  <a:ext uri="{0D108BD9-81ED-4DB2-BD59-A6C34878D82A}">
                    <a16:rowId xmlns:a16="http://schemas.microsoft.com/office/drawing/2014/main" val="2296596360"/>
                  </a:ext>
                </a:extLst>
              </a:tr>
              <a:tr h="509676">
                <a:tc>
                  <a:txBody>
                    <a:bodyPr/>
                    <a:lstStyle/>
                    <a:p>
                      <a:pPr algn="ctr"/>
                      <a:r>
                        <a:rPr lang="en-US" sz="1800" dirty="0" smtClean="0"/>
                        <a:t>1, 0</a:t>
                      </a:r>
                      <a:endParaRPr lang="en-US" sz="1800" dirty="0"/>
                    </a:p>
                  </a:txBody>
                  <a:tcPr marL="121920" marR="121920" marT="60960" marB="60960" anchor="ctr">
                    <a:solidFill>
                      <a:schemeClr val="bg2"/>
                    </a:solidFill>
                  </a:tcPr>
                </a:tc>
                <a:tc>
                  <a:txBody>
                    <a:bodyPr/>
                    <a:lstStyle/>
                    <a:p>
                      <a:pPr algn="ctr"/>
                      <a:r>
                        <a:rPr lang="en-US" sz="1800" dirty="0" smtClean="0"/>
                        <a:t>1,</a:t>
                      </a:r>
                      <a:r>
                        <a:rPr lang="en-US" sz="1800" baseline="0" dirty="0" smtClean="0"/>
                        <a:t> 1</a:t>
                      </a:r>
                      <a:endParaRPr lang="en-US" sz="1800" dirty="0"/>
                    </a:p>
                  </a:txBody>
                  <a:tcPr marL="121920" marR="121920" marT="60960" marB="60960" anchor="ctr">
                    <a:solidFill>
                      <a:schemeClr val="bg2"/>
                    </a:solidFill>
                  </a:tcPr>
                </a:tc>
                <a:tc>
                  <a:txBody>
                    <a:bodyPr/>
                    <a:lstStyle/>
                    <a:p>
                      <a:pPr algn="ctr"/>
                      <a:r>
                        <a:rPr lang="en-US" sz="1800" dirty="0" smtClean="0"/>
                        <a:t>1, 2</a:t>
                      </a:r>
                      <a:endParaRPr lang="en-US" sz="1800" dirty="0"/>
                    </a:p>
                  </a:txBody>
                  <a:tcPr marL="121920" marR="121920" marT="60960" marB="60960" anchor="ctr">
                    <a:solidFill>
                      <a:schemeClr val="bg2"/>
                    </a:solidFill>
                  </a:tcPr>
                </a:tc>
                <a:extLst>
                  <a:ext uri="{0D108BD9-81ED-4DB2-BD59-A6C34878D82A}">
                    <a16:rowId xmlns:a16="http://schemas.microsoft.com/office/drawing/2014/main" val="1983065703"/>
                  </a:ext>
                </a:extLst>
              </a:tr>
              <a:tr h="509676">
                <a:tc>
                  <a:txBody>
                    <a:bodyPr/>
                    <a:lstStyle/>
                    <a:p>
                      <a:pPr algn="ctr"/>
                      <a:r>
                        <a:rPr lang="en-US" sz="1800" dirty="0" smtClean="0"/>
                        <a:t>2, 0</a:t>
                      </a:r>
                      <a:endParaRPr lang="en-US" sz="1800" dirty="0"/>
                    </a:p>
                  </a:txBody>
                  <a:tcPr marL="121920" marR="121920" marT="60960" marB="60960" anchor="ctr">
                    <a:solidFill>
                      <a:schemeClr val="bg2"/>
                    </a:solidFill>
                  </a:tcPr>
                </a:tc>
                <a:tc>
                  <a:txBody>
                    <a:bodyPr/>
                    <a:lstStyle/>
                    <a:p>
                      <a:pPr algn="ctr"/>
                      <a:r>
                        <a:rPr lang="en-US" sz="1800" dirty="0" smtClean="0"/>
                        <a:t>2, 1</a:t>
                      </a:r>
                      <a:endParaRPr lang="en-US" sz="1800" dirty="0"/>
                    </a:p>
                  </a:txBody>
                  <a:tcPr marL="121920" marR="121920" marT="60960" marB="60960" anchor="ctr">
                    <a:solidFill>
                      <a:schemeClr val="bg2"/>
                    </a:solidFill>
                  </a:tcPr>
                </a:tc>
                <a:tc>
                  <a:txBody>
                    <a:bodyPr/>
                    <a:lstStyle/>
                    <a:p>
                      <a:pPr algn="ctr"/>
                      <a:r>
                        <a:rPr lang="en-US" sz="1800" dirty="0" smtClean="0"/>
                        <a:t>2, 2</a:t>
                      </a:r>
                      <a:endParaRPr lang="en-US" sz="1800" dirty="0"/>
                    </a:p>
                  </a:txBody>
                  <a:tcPr marL="121920" marR="121920" marT="60960" marB="60960" anchor="ctr">
                    <a:solidFill>
                      <a:schemeClr val="bg2"/>
                    </a:solidFill>
                  </a:tcPr>
                </a:tc>
                <a:extLst>
                  <a:ext uri="{0D108BD9-81ED-4DB2-BD59-A6C34878D82A}">
                    <a16:rowId xmlns:a16="http://schemas.microsoft.com/office/drawing/2014/main" val="2879130980"/>
                  </a:ext>
                </a:extLst>
              </a:tr>
            </a:tbl>
          </a:graphicData>
        </a:graphic>
      </p:graphicFrame>
      <p:sp>
        <p:nvSpPr>
          <p:cNvPr id="9" name="Right Arrow 8"/>
          <p:cNvSpPr/>
          <p:nvPr/>
        </p:nvSpPr>
        <p:spPr>
          <a:xfrm>
            <a:off x="2543605" y="5253203"/>
            <a:ext cx="672075" cy="384043"/>
          </a:xfrm>
          <a:prstGeom prst="rightArrow">
            <a:avLst/>
          </a:prstGeom>
          <a:solidFill>
            <a:schemeClr val="tx1"/>
          </a:solidFill>
        </p:spPr>
        <p:style>
          <a:lnRef idx="2">
            <a:schemeClr val="accent6"/>
          </a:lnRef>
          <a:fillRef idx="1">
            <a:schemeClr val="lt1"/>
          </a:fillRef>
          <a:effectRef idx="0">
            <a:schemeClr val="accent6"/>
          </a:effectRef>
          <a:fontRef idx="minor">
            <a:schemeClr val="dk1"/>
          </a:fontRef>
        </p:style>
        <p:txBody>
          <a:bodyPr rtlCol="0" anchor="ctr"/>
          <a:lstStyle/>
          <a:p>
            <a:pPr algn="ctr"/>
            <a:endParaRPr lang="en-US" sz="2400"/>
          </a:p>
        </p:txBody>
      </p:sp>
      <mc:AlternateContent xmlns:mc="http://schemas.openxmlformats.org/markup-compatibility/2006" xmlns:a14="http://schemas.microsoft.com/office/drawing/2010/main">
        <mc:Choice Requires="a14">
          <p:sp>
            <p:nvSpPr>
              <p:cNvPr id="10" name="TextBox 9"/>
              <p:cNvSpPr txBox="1"/>
              <p:nvPr/>
            </p:nvSpPr>
            <p:spPr>
              <a:xfrm>
                <a:off x="5615946" y="3061252"/>
                <a:ext cx="6336705" cy="3055388"/>
              </a:xfrm>
              <a:prstGeom prst="rect">
                <a:avLst/>
              </a:prstGeom>
              <a:solidFill>
                <a:schemeClr val="bg1">
                  <a:lumMod val="95000"/>
                </a:schemeClr>
              </a:solidFill>
              <a:ln>
                <a:solidFill>
                  <a:srgbClr val="C00000"/>
                </a:solidFill>
              </a:ln>
            </p:spPr>
            <p:txBody>
              <a:bodyPr wrap="square" rtlCol="0">
                <a:spAutoFit/>
              </a:bodyPr>
              <a:lstStyle/>
              <a:p>
                <a:r>
                  <a:rPr lang="en-US" sz="1867" dirty="0">
                    <a:latin typeface="Roboto" panose="02000000000000000000"/>
                  </a:rPr>
                  <a:t>The map function maps an integer to a pair of integers:</a:t>
                </a:r>
              </a:p>
              <a:p>
                <a:endParaRPr lang="en-US" sz="1867" dirty="0">
                  <a:latin typeface="Roboto" panose="02000000000000000000"/>
                </a:endParaRPr>
              </a:p>
              <a:p>
                <a:r>
                  <a:rPr lang="en-US" sz="1867" dirty="0">
                    <a:latin typeface="Roboto" panose="02000000000000000000"/>
                  </a:rPr>
                  <a:t>Map(int X) =&gt; (int row, int col):</a:t>
                </a:r>
              </a:p>
              <a:p>
                <a:r>
                  <a:rPr lang="en-US" sz="1867" dirty="0">
                    <a:latin typeface="Roboto" panose="02000000000000000000"/>
                  </a:rPr>
                  <a:t>    row = X / 3</a:t>
                </a:r>
              </a:p>
              <a:p>
                <a:r>
                  <a:rPr lang="en-US" sz="1867" dirty="0">
                    <a:latin typeface="Roboto" panose="02000000000000000000"/>
                  </a:rPr>
                  <a:t>    col = X % 3</a:t>
                </a:r>
              </a:p>
              <a:p>
                <a:endParaRPr lang="en-US" sz="1867" dirty="0">
                  <a:latin typeface="Roboto" panose="02000000000000000000"/>
                </a:endParaRPr>
              </a:p>
              <a:p>
                <a:r>
                  <a:rPr lang="en-US" sz="1867" dirty="0">
                    <a:latin typeface="Roboto" panose="02000000000000000000"/>
                  </a:rPr>
                  <a:t>For example, if loc = 3, we would store the played value in board[1, 0]:</a:t>
                </a:r>
              </a:p>
              <a:p>
                <a:pPr/>
                <a14:m>
                  <m:oMathPara xmlns:m="http://schemas.openxmlformats.org/officeDocument/2006/math">
                    <m:oMathParaPr>
                      <m:jc m:val="centerGroup"/>
                    </m:oMathParaPr>
                    <m:oMath xmlns:m="http://schemas.openxmlformats.org/officeDocument/2006/math">
                      <m:f>
                        <m:fPr>
                          <m:type m:val="skw"/>
                          <m:ctrlPr>
                            <a:rPr lang="en-US" sz="1867" i="1">
                              <a:latin typeface="Cambria Math" panose="02040503050406030204" pitchFamily="18" charset="0"/>
                            </a:rPr>
                          </m:ctrlPr>
                        </m:fPr>
                        <m:num>
                          <m:r>
                            <a:rPr lang="en-US" sz="1867" i="1">
                              <a:latin typeface="Cambria Math" panose="02040503050406030204" pitchFamily="18" charset="0"/>
                            </a:rPr>
                            <m:t>3</m:t>
                          </m:r>
                        </m:num>
                        <m:den>
                          <m:r>
                            <a:rPr lang="en-US" sz="1867" i="1">
                              <a:latin typeface="Cambria Math" panose="02040503050406030204" pitchFamily="18" charset="0"/>
                            </a:rPr>
                            <m:t>3</m:t>
                          </m:r>
                        </m:den>
                      </m:f>
                      <m:r>
                        <a:rPr lang="en-US" sz="1867" i="1">
                          <a:latin typeface="Cambria Math" panose="02040503050406030204" pitchFamily="18" charset="0"/>
                        </a:rPr>
                        <m:t>=1     &amp;&amp;     3</m:t>
                      </m:r>
                      <m:r>
                        <a:rPr lang="en-US" sz="1867" i="1">
                          <a:latin typeface="Cambria Math" panose="02040503050406030204" pitchFamily="18" charset="0"/>
                          <a:ea typeface="Cambria Math" panose="02040503050406030204" pitchFamily="18" charset="0"/>
                        </a:rPr>
                        <m:t>%3=0</m:t>
                      </m:r>
                    </m:oMath>
                  </m:oMathPara>
                </a14:m>
                <a:endParaRPr lang="en-US" sz="1867" dirty="0">
                  <a:latin typeface="Roboto" panose="0200000000000000000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5615946" y="3061252"/>
                <a:ext cx="6336705" cy="3055388"/>
              </a:xfrm>
              <a:prstGeom prst="rect">
                <a:avLst/>
              </a:prstGeom>
              <a:blipFill>
                <a:blip r:embed="rId2"/>
                <a:stretch>
                  <a:fillRect l="-768" t="-795" r="-96" b="-27237"/>
                </a:stretch>
              </a:blipFill>
              <a:ln>
                <a:solidFill>
                  <a:srgbClr val="C00000"/>
                </a:solidFill>
              </a:ln>
            </p:spPr>
            <p:txBody>
              <a:bodyPr/>
              <a:lstStyle/>
              <a:p>
                <a:r>
                  <a:rPr lang="en-US">
                    <a:noFill/>
                  </a:rPr>
                  <a:t> </a:t>
                </a:r>
              </a:p>
            </p:txBody>
          </p:sp>
        </mc:Fallback>
      </mc:AlternateContent>
      <p:sp>
        <p:nvSpPr>
          <p:cNvPr id="11" name="TextBox 10"/>
          <p:cNvSpPr txBox="1"/>
          <p:nvPr/>
        </p:nvSpPr>
        <p:spPr>
          <a:xfrm>
            <a:off x="575514" y="3220409"/>
            <a:ext cx="4944420" cy="1077218"/>
          </a:xfrm>
          <a:prstGeom prst="rect">
            <a:avLst/>
          </a:prstGeom>
          <a:solidFill>
            <a:schemeClr val="bg1">
              <a:lumMod val="95000"/>
            </a:schemeClr>
          </a:solidFill>
          <a:ln>
            <a:solidFill>
              <a:srgbClr val="C00000"/>
            </a:solidFill>
          </a:ln>
        </p:spPr>
        <p:txBody>
          <a:bodyPr wrap="square" rtlCol="0">
            <a:spAutoFit/>
          </a:bodyPr>
          <a:lstStyle/>
          <a:p>
            <a:pPr algn="ctr"/>
            <a:r>
              <a:rPr lang="en-US" sz="1600" dirty="0">
                <a:latin typeface="Roboto" panose="02000000000000000000"/>
              </a:rPr>
              <a:t>Map(0) = (0, 0); 0 / 3 = </a:t>
            </a:r>
            <a:r>
              <a:rPr lang="en-US" sz="1600" b="1" dirty="0">
                <a:latin typeface="Roboto" panose="02000000000000000000"/>
              </a:rPr>
              <a:t>0</a:t>
            </a:r>
            <a:r>
              <a:rPr lang="en-US" sz="1600" dirty="0">
                <a:latin typeface="Roboto" panose="02000000000000000000"/>
              </a:rPr>
              <a:t>; 0 % 3 = </a:t>
            </a:r>
            <a:r>
              <a:rPr lang="en-US" sz="1600" b="1" dirty="0">
                <a:latin typeface="Roboto" panose="02000000000000000000"/>
              </a:rPr>
              <a:t>0</a:t>
            </a:r>
          </a:p>
          <a:p>
            <a:pPr algn="ctr"/>
            <a:r>
              <a:rPr lang="en-US" sz="1600" dirty="0">
                <a:latin typeface="Roboto" panose="02000000000000000000"/>
              </a:rPr>
              <a:t>Map(1) = (0, 1); 1 / 3 = </a:t>
            </a:r>
            <a:r>
              <a:rPr lang="en-US" sz="1600" b="1" dirty="0">
                <a:latin typeface="Roboto" panose="02000000000000000000"/>
              </a:rPr>
              <a:t>0</a:t>
            </a:r>
            <a:r>
              <a:rPr lang="en-US" sz="1600" dirty="0">
                <a:latin typeface="Roboto" panose="02000000000000000000"/>
              </a:rPr>
              <a:t>; 1 % 3 = </a:t>
            </a:r>
            <a:r>
              <a:rPr lang="en-US" sz="1600" b="1" dirty="0">
                <a:latin typeface="Roboto" panose="02000000000000000000"/>
              </a:rPr>
              <a:t>1</a:t>
            </a:r>
          </a:p>
          <a:p>
            <a:pPr algn="ctr"/>
            <a:r>
              <a:rPr lang="en-US" sz="1600" dirty="0">
                <a:latin typeface="Roboto" panose="02000000000000000000"/>
              </a:rPr>
              <a:t>…</a:t>
            </a:r>
          </a:p>
          <a:p>
            <a:pPr algn="ctr"/>
            <a:r>
              <a:rPr lang="en-US" sz="1600" dirty="0">
                <a:latin typeface="Roboto" panose="02000000000000000000"/>
              </a:rPr>
              <a:t>Map(8) = (2, 2); 8 / 3 = </a:t>
            </a:r>
            <a:r>
              <a:rPr lang="en-US" sz="1600" b="1" dirty="0">
                <a:latin typeface="Roboto" panose="02000000000000000000"/>
              </a:rPr>
              <a:t>2</a:t>
            </a:r>
            <a:r>
              <a:rPr lang="en-US" sz="1600" dirty="0">
                <a:latin typeface="Roboto" panose="02000000000000000000"/>
              </a:rPr>
              <a:t>; 8 % 3 = </a:t>
            </a:r>
            <a:r>
              <a:rPr lang="en-US" sz="1600" b="1" dirty="0">
                <a:latin typeface="Roboto" panose="02000000000000000000"/>
              </a:rPr>
              <a:t>2</a:t>
            </a:r>
            <a:endParaRPr lang="en-US" sz="1600" dirty="0">
              <a:latin typeface="Roboto" panose="02000000000000000000"/>
            </a:endParaRPr>
          </a:p>
        </p:txBody>
      </p:sp>
    </p:spTree>
    <p:extLst>
      <p:ext uri="{BB962C8B-B14F-4D97-AF65-F5344CB8AC3E}">
        <p14:creationId xmlns:p14="http://schemas.microsoft.com/office/powerpoint/2010/main" val="425253497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18</a:t>
            </a:fld>
            <a:endParaRPr lang="en-GB" dirty="0"/>
          </a:p>
        </p:txBody>
      </p:sp>
      <p:sp>
        <p:nvSpPr>
          <p:cNvPr id="3" name="Title 2"/>
          <p:cNvSpPr>
            <a:spLocks noGrp="1"/>
          </p:cNvSpPr>
          <p:nvPr>
            <p:ph type="title" idx="4294967295"/>
          </p:nvPr>
        </p:nvSpPr>
        <p:spPr>
          <a:xfrm>
            <a:off x="685800"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Case 0</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50" y="450764"/>
            <a:ext cx="9985109" cy="4976812"/>
          </a:xfrm>
          <a:prstGeom prst="rect">
            <a:avLst/>
          </a:prstGeom>
        </p:spPr>
        <p:txBody>
          <a:bodyPr wrap="square">
            <a:spAutoFit/>
          </a:bodyPr>
          <a:lstStyle/>
          <a:p>
            <a:r>
              <a:rPr lang="en-US" sz="1867" dirty="0">
                <a:solidFill>
                  <a:srgbClr val="0000FF"/>
                </a:solidFill>
                <a:latin typeface="Consolas" panose="020B0609020204030204" pitchFamily="49" charset="0"/>
              </a:rPr>
              <a:t>case</a:t>
            </a:r>
            <a:r>
              <a:rPr lang="en-US" sz="1867" dirty="0">
                <a:solidFill>
                  <a:srgbClr val="000000"/>
                </a:solidFill>
                <a:latin typeface="Consolas" panose="020B0609020204030204" pitchFamily="49" charset="0"/>
              </a:rPr>
              <a:t> 0: </a:t>
            </a:r>
            <a:r>
              <a:rPr lang="en-US" sz="1867" b="1" dirty="0">
                <a:solidFill>
                  <a:srgbClr val="00B050"/>
                </a:solidFill>
                <a:latin typeface="Consolas" panose="020B0609020204030204" pitchFamily="49" charset="0"/>
              </a:rPr>
              <a:t>// when loc = 0; then row = 0 and col = 0</a:t>
            </a:r>
          </a:p>
          <a:p>
            <a:r>
              <a:rPr lang="en-US" sz="1867" dirty="0">
                <a:solidFill>
                  <a:srgbClr val="0000FF"/>
                </a:solidFill>
                <a:latin typeface="Consolas" panose="020B0609020204030204" pitchFamily="49" charset="0"/>
              </a:rPr>
              <a:t>    if</a:t>
            </a:r>
            <a:r>
              <a:rPr lang="en-US" sz="1867" dirty="0">
                <a:solidFill>
                  <a:srgbClr val="000000"/>
                </a:solidFill>
                <a:latin typeface="Consolas" panose="020B0609020204030204" pitchFamily="49" charset="0"/>
              </a:rPr>
              <a:t>(board[0, 1] == playedValue &amp;&amp; board[0,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(board[1, 0] == playedValue &amp;&amp; board[2, 0]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(board[1, 1] == playedValue &amp;&amp; board[2,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break</a:t>
            </a:r>
            <a:r>
              <a:rPr lang="en-US" sz="1867" dirty="0">
                <a:solidFill>
                  <a:srgbClr val="000000"/>
                </a:solidFill>
                <a:latin typeface="Consolas" panose="020B0609020204030204" pitchFamily="49" charset="0"/>
              </a:rPr>
              <a:t>;</a:t>
            </a:r>
            <a:endParaRPr lang="en-US" sz="1867" dirty="0"/>
          </a:p>
        </p:txBody>
      </p:sp>
      <p:graphicFrame>
        <p:nvGraphicFramePr>
          <p:cNvPr id="5" name="Table 4"/>
          <p:cNvGraphicFramePr>
            <a:graphicFrameLocks noGrp="1"/>
          </p:cNvGraphicFramePr>
          <p:nvPr>
            <p:extLst>
              <p:ext uri="{D42A27DB-BD31-4B8C-83A1-F6EECF244321}">
                <p14:modId xmlns:p14="http://schemas.microsoft.com/office/powerpoint/2010/main" val="2627891525"/>
              </p:ext>
            </p:extLst>
          </p:nvPr>
        </p:nvGraphicFramePr>
        <p:xfrm>
          <a:off x="6864086" y="4485117"/>
          <a:ext cx="2208243" cy="1632180"/>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44060">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44060">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44060">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248128" y="4797376"/>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7248128" y="4773150"/>
            <a:ext cx="1728193"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248128" y="4773150"/>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399589" y="506350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0, check the horizontal, vertical and diagonal entries</a:t>
            </a:r>
          </a:p>
        </p:txBody>
      </p:sp>
    </p:spTree>
    <p:extLst>
      <p:ext uri="{BB962C8B-B14F-4D97-AF65-F5344CB8AC3E}">
        <p14:creationId xmlns:p14="http://schemas.microsoft.com/office/powerpoint/2010/main" val="99510014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19</a:t>
            </a:fld>
            <a:endParaRPr lang="en-GB" dirty="0"/>
          </a:p>
        </p:txBody>
      </p:sp>
      <p:sp>
        <p:nvSpPr>
          <p:cNvPr id="3" name="Title 2"/>
          <p:cNvSpPr>
            <a:spLocks noGrp="1"/>
          </p:cNvSpPr>
          <p:nvPr>
            <p:ph type="title" idx="4294967295"/>
          </p:nvPr>
        </p:nvSpPr>
        <p:spPr>
          <a:xfrm>
            <a:off x="657228"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Case 1</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49" y="450765"/>
            <a:ext cx="10657184" cy="4031104"/>
          </a:xfrm>
          <a:prstGeom prst="rect">
            <a:avLst/>
          </a:prstGeom>
        </p:spPr>
        <p:txBody>
          <a:bodyPr wrap="square">
            <a:spAutoFit/>
          </a:bodyPr>
          <a:lstStyle/>
          <a:p>
            <a:r>
              <a:rPr lang="en-US" sz="2133" dirty="0">
                <a:solidFill>
                  <a:srgbClr val="0000FF"/>
                </a:solidFill>
                <a:latin typeface="Consolas" panose="020B0609020204030204" pitchFamily="49" charset="0"/>
              </a:rPr>
              <a:t>case</a:t>
            </a:r>
            <a:r>
              <a:rPr lang="en-US" sz="2133" dirty="0">
                <a:solidFill>
                  <a:srgbClr val="000000"/>
                </a:solidFill>
                <a:latin typeface="Consolas" panose="020B0609020204030204" pitchFamily="49" charset="0"/>
              </a:rPr>
              <a:t> 1: </a:t>
            </a:r>
            <a:r>
              <a:rPr lang="en-US" sz="2133" b="1" dirty="0">
                <a:solidFill>
                  <a:srgbClr val="00B050"/>
                </a:solidFill>
                <a:latin typeface="Consolas" panose="020B0609020204030204" pitchFamily="49" charset="0"/>
              </a:rPr>
              <a:t>// when loc = 1; then row = 0 and col = 1</a:t>
            </a:r>
            <a:endParaRPr lang="en-US" sz="2133" dirty="0">
              <a:solidFill>
                <a:srgbClr val="000000"/>
              </a:solidFill>
              <a:latin typeface="Consolas" panose="020B0609020204030204" pitchFamily="49" charset="0"/>
            </a:endParaRP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(board[0, 0] == playedValue &amp;&amp; board[0, 2]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else</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if</a:t>
            </a:r>
            <a:r>
              <a:rPr lang="en-US" sz="2133" dirty="0">
                <a:solidFill>
                  <a:srgbClr val="000000"/>
                </a:solidFill>
                <a:latin typeface="Consolas" panose="020B0609020204030204" pitchFamily="49" charset="0"/>
              </a:rPr>
              <a:t> (board[1, 1] == playedValue &amp;&amp; board[2, 1]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break</a:t>
            </a:r>
            <a:r>
              <a:rPr lang="en-US" sz="2133" dirty="0">
                <a:solidFill>
                  <a:srgbClr val="000000"/>
                </a:solidFill>
                <a:latin typeface="Consolas" panose="020B0609020204030204" pitchFamily="49" charset="0"/>
              </a:rPr>
              <a:t>;</a:t>
            </a:r>
            <a:endParaRPr lang="en-US" sz="2133" dirty="0"/>
          </a:p>
        </p:txBody>
      </p:sp>
      <p:graphicFrame>
        <p:nvGraphicFramePr>
          <p:cNvPr id="5" name="Table 4"/>
          <p:cNvGraphicFramePr>
            <a:graphicFrameLocks noGrp="1"/>
          </p:cNvGraphicFramePr>
          <p:nvPr>
            <p:extLst>
              <p:ext uri="{D42A27DB-BD31-4B8C-83A1-F6EECF244321}">
                <p14:modId xmlns:p14="http://schemas.microsoft.com/office/powerpoint/2010/main" val="1435346276"/>
              </p:ext>
            </p:extLst>
          </p:nvPr>
        </p:nvGraphicFramePr>
        <p:xfrm>
          <a:off x="6864086" y="4485117"/>
          <a:ext cx="2208243" cy="1436163"/>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478721">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478721">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478721">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4797376"/>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920203" y="4581129"/>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183567" y="480292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1, check the horizontal and vertical entries</a:t>
            </a:r>
          </a:p>
        </p:txBody>
      </p:sp>
    </p:spTree>
    <p:extLst>
      <p:ext uri="{BB962C8B-B14F-4D97-AF65-F5344CB8AC3E}">
        <p14:creationId xmlns:p14="http://schemas.microsoft.com/office/powerpoint/2010/main" val="57570118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AD146A-EC33-42ED-BD2A-D81A16E4FEF0}"/>
              </a:ext>
            </a:extLst>
          </p:cNvPr>
          <p:cNvSpPr>
            <a:spLocks noGrp="1"/>
          </p:cNvSpPr>
          <p:nvPr>
            <p:ph type="title"/>
          </p:nvPr>
        </p:nvSpPr>
        <p:spPr/>
        <p:txBody>
          <a:bodyPr/>
          <a:lstStyle/>
          <a:p>
            <a:r>
              <a:rPr lang="en-US" dirty="0"/>
              <a:t>Main Text for this Course</a:t>
            </a:r>
            <a:endParaRPr lang="en-GB" dirty="0"/>
          </a:p>
        </p:txBody>
      </p:sp>
      <p:sp>
        <p:nvSpPr>
          <p:cNvPr id="4" name="Content Placeholder 3">
            <a:extLst>
              <a:ext uri="{FF2B5EF4-FFF2-40B4-BE49-F238E27FC236}">
                <a16:creationId xmlns:a16="http://schemas.microsoft.com/office/drawing/2014/main" id="{1728B861-FD4E-4ABE-8F6A-E43AD0598A26}"/>
              </a:ext>
            </a:extLst>
          </p:cNvPr>
          <p:cNvSpPr>
            <a:spLocks noGrp="1"/>
          </p:cNvSpPr>
          <p:nvPr>
            <p:ph idx="1"/>
          </p:nvPr>
        </p:nvSpPr>
        <p:spPr>
          <a:xfrm>
            <a:off x="3986212" y="1600201"/>
            <a:ext cx="7870427" cy="4525963"/>
          </a:xfrm>
        </p:spPr>
        <p:txBody>
          <a:bodyPr anchor="t">
            <a:normAutofit/>
          </a:bodyPr>
          <a:lstStyle/>
          <a:p>
            <a:pPr marL="0" lvl="1" indent="0">
              <a:buNone/>
            </a:pPr>
            <a:r>
              <a:rPr lang="en-US" b="1" dirty="0"/>
              <a:t>Title</a:t>
            </a:r>
          </a:p>
          <a:p>
            <a:pPr marL="0" lvl="1" indent="0">
              <a:buNone/>
            </a:pPr>
            <a:r>
              <a:rPr lang="en-US" sz="3200" dirty="0">
                <a:solidFill>
                  <a:schemeClr val="tx1"/>
                </a:solidFill>
              </a:rPr>
              <a:t>Starting out with Visual C#</a:t>
            </a:r>
          </a:p>
          <a:p>
            <a:pPr marL="0" lvl="1" indent="0">
              <a:buNone/>
            </a:pPr>
            <a:endParaRPr lang="en-GB" sz="2800" b="1" dirty="0"/>
          </a:p>
          <a:p>
            <a:pPr marL="0" lvl="1" indent="0">
              <a:buNone/>
            </a:pPr>
            <a:r>
              <a:rPr lang="en-GB" sz="2800" b="1" dirty="0"/>
              <a:t>Author</a:t>
            </a:r>
          </a:p>
          <a:p>
            <a:pPr marL="0" lvl="1" indent="0">
              <a:buNone/>
            </a:pPr>
            <a:r>
              <a:rPr lang="en-US" dirty="0">
                <a:solidFill>
                  <a:schemeClr val="tx1"/>
                </a:solidFill>
              </a:rPr>
              <a:t>Tony Gaddis</a:t>
            </a:r>
            <a:endParaRPr lang="en-US" b="1" dirty="0">
              <a:solidFill>
                <a:schemeClr val="tx1"/>
              </a:solidFill>
            </a:endParaRPr>
          </a:p>
          <a:p>
            <a:pPr marL="0" lvl="1" indent="0">
              <a:buNone/>
            </a:pPr>
            <a:endParaRPr lang="en-US" b="1" dirty="0"/>
          </a:p>
          <a:p>
            <a:pPr marL="0" lvl="1" indent="0">
              <a:buNone/>
            </a:pPr>
            <a:r>
              <a:rPr lang="en-US" b="1" dirty="0"/>
              <a:t>Download for your progressive learning</a:t>
            </a:r>
          </a:p>
        </p:txBody>
      </p:sp>
      <p:pic>
        <p:nvPicPr>
          <p:cNvPr id="5" name="Picture 4"/>
          <p:cNvPicPr>
            <a:picLocks noChangeAspect="1"/>
          </p:cNvPicPr>
          <p:nvPr/>
        </p:nvPicPr>
        <p:blipFill>
          <a:blip r:embed="rId2"/>
          <a:stretch>
            <a:fillRect/>
          </a:stretch>
        </p:blipFill>
        <p:spPr>
          <a:xfrm>
            <a:off x="335360" y="1700808"/>
            <a:ext cx="3456384" cy="3456384"/>
          </a:xfrm>
          <a:prstGeom prst="rect">
            <a:avLst/>
          </a:prstGeom>
        </p:spPr>
      </p:pic>
      <p:pic>
        <p:nvPicPr>
          <p:cNvPr id="6" name="Picture 5"/>
          <p:cNvPicPr>
            <a:picLocks noChangeAspect="1"/>
          </p:cNvPicPr>
          <p:nvPr/>
        </p:nvPicPr>
        <p:blipFill>
          <a:blip r:embed="rId3"/>
          <a:stretch>
            <a:fillRect/>
          </a:stretch>
        </p:blipFill>
        <p:spPr>
          <a:xfrm>
            <a:off x="335360" y="1700808"/>
            <a:ext cx="3456384" cy="3456384"/>
          </a:xfrm>
          <a:prstGeom prst="rect">
            <a:avLst/>
          </a:prstGeom>
        </p:spPr>
      </p:pic>
    </p:spTree>
    <p:extLst>
      <p:ext uri="{BB962C8B-B14F-4D97-AF65-F5344CB8AC3E}">
        <p14:creationId xmlns:p14="http://schemas.microsoft.com/office/powerpoint/2010/main" val="38056516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80576" y="6237288"/>
            <a:ext cx="768085" cy="599043"/>
          </a:xfrm>
        </p:spPr>
        <p:txBody>
          <a:bodyPr/>
          <a:lstStyle/>
          <a:p>
            <a:fld id="{B310DB28-467B-42AB-AF30-926E64120C57}" type="slidenum">
              <a:rPr lang="en-GB" smtClean="0"/>
              <a:pPr/>
              <a:t>20</a:t>
            </a:fld>
            <a:endParaRPr lang="en-GB" dirty="0"/>
          </a:p>
        </p:txBody>
      </p:sp>
      <p:sp>
        <p:nvSpPr>
          <p:cNvPr id="3" name="Title 2"/>
          <p:cNvSpPr>
            <a:spLocks noGrp="1"/>
          </p:cNvSpPr>
          <p:nvPr>
            <p:ph type="title" idx="4294967295"/>
          </p:nvPr>
        </p:nvSpPr>
        <p:spPr>
          <a:xfrm>
            <a:off x="685801"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Case 2</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50" y="450765"/>
            <a:ext cx="9985109" cy="5264133"/>
          </a:xfrm>
          <a:prstGeom prst="rect">
            <a:avLst/>
          </a:prstGeom>
        </p:spPr>
        <p:txBody>
          <a:bodyPr wrap="square">
            <a:spAutoFit/>
          </a:bodyPr>
          <a:lstStyle/>
          <a:p>
            <a:r>
              <a:rPr lang="en-US" sz="1867" dirty="0">
                <a:solidFill>
                  <a:srgbClr val="0000FF"/>
                </a:solidFill>
                <a:latin typeface="Consolas" panose="020B0609020204030204" pitchFamily="49" charset="0"/>
              </a:rPr>
              <a:t>case</a:t>
            </a:r>
            <a:r>
              <a:rPr lang="en-US" sz="1867" dirty="0">
                <a:solidFill>
                  <a:srgbClr val="000000"/>
                </a:solidFill>
                <a:latin typeface="Consolas" panose="020B0609020204030204" pitchFamily="49" charset="0"/>
              </a:rPr>
              <a:t> 2: </a:t>
            </a:r>
            <a:r>
              <a:rPr lang="en-US" sz="1867" b="1" dirty="0">
                <a:solidFill>
                  <a:srgbClr val="00B050"/>
                </a:solidFill>
                <a:latin typeface="Consolas" panose="020B0609020204030204" pitchFamily="49" charset="0"/>
              </a:rPr>
              <a:t>// when loc = 2; then row = 0 and col = 2</a:t>
            </a:r>
            <a:endParaRPr lang="en-US" sz="1867" dirty="0">
              <a:solidFill>
                <a:srgbClr val="000000"/>
              </a:solidFill>
              <a:latin typeface="Consolas" panose="020B0609020204030204" pitchFamily="49" charset="0"/>
            </a:endParaRPr>
          </a:p>
          <a:p>
            <a:r>
              <a:rPr lang="en-US" sz="1867" dirty="0">
                <a:solidFill>
                  <a:srgbClr val="0000FF"/>
                </a:solidFill>
                <a:latin typeface="Consolas" panose="020B0609020204030204" pitchFamily="49" charset="0"/>
              </a:rPr>
              <a:t>    if</a:t>
            </a:r>
            <a:r>
              <a:rPr lang="en-US" sz="1867" dirty="0">
                <a:solidFill>
                  <a:srgbClr val="000000"/>
                </a:solidFill>
                <a:latin typeface="Consolas" panose="020B0609020204030204" pitchFamily="49" charset="0"/>
              </a:rPr>
              <a:t> (board[0, 0] == playedValue &amp;&amp; board[0, 1]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(board[1, 2] == playedValue &amp;&amp; board[2,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(board[1, 1] == playedValue &amp;&amp; board[2, 0]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break</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break</a:t>
            </a:r>
            <a:r>
              <a:rPr lang="en-US" sz="1867" dirty="0">
                <a:solidFill>
                  <a:srgbClr val="000000"/>
                </a:solidFill>
                <a:latin typeface="Consolas" panose="020B0609020204030204" pitchFamily="49" charset="0"/>
              </a:rPr>
              <a:t>;</a:t>
            </a:r>
            <a:endParaRPr lang="en-US" sz="1867" dirty="0"/>
          </a:p>
        </p:txBody>
      </p:sp>
      <p:graphicFrame>
        <p:nvGraphicFramePr>
          <p:cNvPr id="5" name="Table 4"/>
          <p:cNvGraphicFramePr>
            <a:graphicFrameLocks noGrp="1"/>
          </p:cNvGraphicFramePr>
          <p:nvPr>
            <p:extLst>
              <p:ext uri="{D42A27DB-BD31-4B8C-83A1-F6EECF244321}">
                <p14:modId xmlns:p14="http://schemas.microsoft.com/office/powerpoint/2010/main" val="3756395195"/>
              </p:ext>
            </p:extLst>
          </p:nvPr>
        </p:nvGraphicFramePr>
        <p:xfrm>
          <a:off x="6864086" y="4485117"/>
          <a:ext cx="2208243" cy="1613076"/>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37692">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37692">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37692">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4797376"/>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H="1">
            <a:off x="7152117" y="4797377"/>
            <a:ext cx="1536171" cy="1056116"/>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8688288" y="4677140"/>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399589" y="506350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2, check the horizontal, vertical and diagonal entries</a:t>
            </a:r>
          </a:p>
        </p:txBody>
      </p:sp>
    </p:spTree>
    <p:extLst>
      <p:ext uri="{BB962C8B-B14F-4D97-AF65-F5344CB8AC3E}">
        <p14:creationId xmlns:p14="http://schemas.microsoft.com/office/powerpoint/2010/main" val="6181452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21</a:t>
            </a:fld>
            <a:endParaRPr lang="en-GB" dirty="0"/>
          </a:p>
        </p:txBody>
      </p:sp>
      <p:sp>
        <p:nvSpPr>
          <p:cNvPr id="3" name="Title 2"/>
          <p:cNvSpPr>
            <a:spLocks noGrp="1"/>
          </p:cNvSpPr>
          <p:nvPr>
            <p:ph type="title" idx="4294967295"/>
          </p:nvPr>
        </p:nvSpPr>
        <p:spPr>
          <a:xfrm>
            <a:off x="657227"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Case 3</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49" y="450765"/>
            <a:ext cx="10657184" cy="4031104"/>
          </a:xfrm>
          <a:prstGeom prst="rect">
            <a:avLst/>
          </a:prstGeom>
        </p:spPr>
        <p:txBody>
          <a:bodyPr wrap="square">
            <a:spAutoFit/>
          </a:bodyPr>
          <a:lstStyle/>
          <a:p>
            <a:r>
              <a:rPr lang="en-US" sz="2133" dirty="0">
                <a:solidFill>
                  <a:srgbClr val="0000FF"/>
                </a:solidFill>
                <a:latin typeface="Consolas" panose="020B0609020204030204" pitchFamily="49" charset="0"/>
              </a:rPr>
              <a:t>case</a:t>
            </a:r>
            <a:r>
              <a:rPr lang="en-US" sz="2133" dirty="0">
                <a:solidFill>
                  <a:srgbClr val="000000"/>
                </a:solidFill>
                <a:latin typeface="Consolas" panose="020B0609020204030204" pitchFamily="49" charset="0"/>
              </a:rPr>
              <a:t> 3: </a:t>
            </a:r>
            <a:r>
              <a:rPr lang="en-US" sz="2133" b="1" dirty="0">
                <a:solidFill>
                  <a:srgbClr val="00B050"/>
                </a:solidFill>
                <a:latin typeface="Consolas" panose="020B0609020204030204" pitchFamily="49" charset="0"/>
              </a:rPr>
              <a:t>// when loc = 3; then row = 1 and col = 0</a:t>
            </a:r>
            <a:endParaRPr lang="en-US" sz="2133" dirty="0">
              <a:solidFill>
                <a:srgbClr val="000000"/>
              </a:solidFill>
              <a:latin typeface="Consolas" panose="020B0609020204030204" pitchFamily="49" charset="0"/>
            </a:endParaRP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(board[1, 1] == playedValue &amp;&amp; board[1, 2]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else</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if</a:t>
            </a:r>
            <a:r>
              <a:rPr lang="en-US" sz="2133" dirty="0">
                <a:solidFill>
                  <a:srgbClr val="000000"/>
                </a:solidFill>
                <a:latin typeface="Consolas" panose="020B0609020204030204" pitchFamily="49" charset="0"/>
              </a:rPr>
              <a:t> (board[0, 0] == playedValue &amp;&amp; board[2, 0]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break</a:t>
            </a:r>
            <a:r>
              <a:rPr lang="en-US" sz="2133" dirty="0">
                <a:solidFill>
                  <a:srgbClr val="000000"/>
                </a:solidFill>
                <a:latin typeface="Consolas" panose="020B0609020204030204" pitchFamily="49" charset="0"/>
              </a:rPr>
              <a:t>;</a:t>
            </a:r>
            <a:endParaRPr lang="en-US" sz="2133" dirty="0"/>
          </a:p>
        </p:txBody>
      </p:sp>
      <p:graphicFrame>
        <p:nvGraphicFramePr>
          <p:cNvPr id="5" name="Table 4"/>
          <p:cNvGraphicFramePr>
            <a:graphicFrameLocks noGrp="1"/>
          </p:cNvGraphicFramePr>
          <p:nvPr>
            <p:extLst>
              <p:ext uri="{D42A27DB-BD31-4B8C-83A1-F6EECF244321}">
                <p14:modId xmlns:p14="http://schemas.microsoft.com/office/powerpoint/2010/main" val="500882519"/>
              </p:ext>
            </p:extLst>
          </p:nvPr>
        </p:nvGraphicFramePr>
        <p:xfrm>
          <a:off x="6864086" y="4485117"/>
          <a:ext cx="2208243" cy="1501347"/>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00449">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00449">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00449">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5253203"/>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248128" y="4652914"/>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183567" y="480292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3, check the horizontal and vertical entries</a:t>
            </a:r>
          </a:p>
        </p:txBody>
      </p:sp>
    </p:spTree>
    <p:extLst>
      <p:ext uri="{BB962C8B-B14F-4D97-AF65-F5344CB8AC3E}">
        <p14:creationId xmlns:p14="http://schemas.microsoft.com/office/powerpoint/2010/main" val="130488033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22</a:t>
            </a:fld>
            <a:endParaRPr lang="en-GB" dirty="0"/>
          </a:p>
        </p:txBody>
      </p:sp>
      <p:sp>
        <p:nvSpPr>
          <p:cNvPr id="3" name="Title 2"/>
          <p:cNvSpPr>
            <a:spLocks noGrp="1"/>
          </p:cNvSpPr>
          <p:nvPr>
            <p:ph type="title" idx="4294967295"/>
          </p:nvPr>
        </p:nvSpPr>
        <p:spPr>
          <a:xfrm>
            <a:off x="600080"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Case 4</a:t>
            </a:r>
            <a:endParaRPr lang="en-US" sz="2000" b="1" dirty="0">
              <a:solidFill>
                <a:schemeClr val="accent4">
                  <a:lumMod val="50000"/>
                </a:schemeClr>
              </a:solidFill>
              <a:latin typeface="Georgia" panose="02040502050405020303"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535347832"/>
              </p:ext>
            </p:extLst>
          </p:nvPr>
        </p:nvGraphicFramePr>
        <p:xfrm>
          <a:off x="9168343" y="3694155"/>
          <a:ext cx="2208243" cy="1549359"/>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16453">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16453">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16453">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9360364" y="4462240"/>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9552385" y="3886177"/>
            <a:ext cx="144016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10224460" y="3886177"/>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8400256" y="1988840"/>
            <a:ext cx="3648405" cy="1200329"/>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4, check the two diagonal entries, vertical </a:t>
            </a:r>
            <a:r>
              <a:rPr lang="en-US" sz="2400" dirty="0" smtClean="0">
                <a:latin typeface="Baskerville Old Face" panose="02020602080505020303" pitchFamily="18" charset="0"/>
              </a:rPr>
              <a:t>and horizontal </a:t>
            </a:r>
            <a:r>
              <a:rPr lang="en-US" sz="2400" dirty="0">
                <a:latin typeface="Baskerville Old Face" panose="02020602080505020303" pitchFamily="18" charset="0"/>
              </a:rPr>
              <a:t>entries</a:t>
            </a:r>
          </a:p>
        </p:txBody>
      </p:sp>
      <p:cxnSp>
        <p:nvCxnSpPr>
          <p:cNvPr id="12" name="Straight Connector 11"/>
          <p:cNvCxnSpPr/>
          <p:nvPr/>
        </p:nvCxnSpPr>
        <p:spPr>
          <a:xfrm flipH="1">
            <a:off x="9552385" y="3886177"/>
            <a:ext cx="144016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5" name="Rectangle 14"/>
          <p:cNvSpPr/>
          <p:nvPr/>
        </p:nvSpPr>
        <p:spPr>
          <a:xfrm>
            <a:off x="239350" y="385299"/>
            <a:ext cx="9985109" cy="5509200"/>
          </a:xfrm>
          <a:prstGeom prst="rect">
            <a:avLst/>
          </a:prstGeom>
        </p:spPr>
        <p:txBody>
          <a:bodyPr wrap="square">
            <a:spAutoFit/>
          </a:bodyPr>
          <a:lstStyle/>
          <a:p>
            <a:r>
              <a:rPr lang="en-US" sz="1600" dirty="0">
                <a:solidFill>
                  <a:srgbClr val="0000FF"/>
                </a:solidFill>
                <a:latin typeface="Consolas" panose="020B0609020204030204" pitchFamily="49" charset="0"/>
              </a:rPr>
              <a:t>case</a:t>
            </a:r>
            <a:r>
              <a:rPr lang="en-US" sz="1600" dirty="0">
                <a:solidFill>
                  <a:srgbClr val="000000"/>
                </a:solidFill>
                <a:latin typeface="Consolas" panose="020B0609020204030204" pitchFamily="49" charset="0"/>
              </a:rPr>
              <a:t> 4: </a:t>
            </a:r>
            <a:r>
              <a:rPr lang="en-US" sz="1600" b="1" dirty="0">
                <a:solidFill>
                  <a:srgbClr val="00B050"/>
                </a:solidFill>
                <a:latin typeface="Consolas" panose="020B0609020204030204" pitchFamily="49" charset="0"/>
              </a:rPr>
              <a:t>// when loc = 4; then row = 1 and col = 1</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if</a:t>
            </a:r>
            <a:r>
              <a:rPr lang="en-US" sz="1600" dirty="0">
                <a:solidFill>
                  <a:srgbClr val="000000"/>
                </a:solidFill>
                <a:latin typeface="Consolas" panose="020B0609020204030204" pitchFamily="49" charset="0"/>
              </a:rPr>
              <a:t> (board[0, 1] == playedValue &amp;&amp; board[2, 1] == playedValue)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label10.Text = strP + </a:t>
            </a:r>
            <a:r>
              <a:rPr lang="en-US" sz="1600" dirty="0">
                <a:solidFill>
                  <a:srgbClr val="A31515"/>
                </a:solidFill>
                <a:latin typeface="Consolas" panose="020B0609020204030204" pitchFamily="49" charset="0"/>
              </a:rPr>
              <a:t>" Wins!"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(board[1, 0] == playedValue &amp;&amp; board[1, 2] == playedValue)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label10.Text = strP + </a:t>
            </a:r>
            <a:r>
              <a:rPr lang="en-US" sz="1600" dirty="0">
                <a:solidFill>
                  <a:srgbClr val="A31515"/>
                </a:solidFill>
                <a:latin typeface="Consolas" panose="020B0609020204030204" pitchFamily="49" charset="0"/>
              </a:rPr>
              <a:t>" Wins!"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(board[0, 2] == playedValue &amp;&amp; board[2, 0] == playedValue)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label10.Text = strP + </a:t>
            </a:r>
            <a:r>
              <a:rPr lang="en-US" sz="1600" dirty="0">
                <a:solidFill>
                  <a:srgbClr val="A31515"/>
                </a:solidFill>
                <a:latin typeface="Consolas" panose="020B0609020204030204" pitchFamily="49" charset="0"/>
              </a:rPr>
              <a:t>" Wins!"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else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if</a:t>
            </a:r>
            <a:r>
              <a:rPr lang="en-US" sz="1600" dirty="0">
                <a:solidFill>
                  <a:srgbClr val="000000"/>
                </a:solidFill>
                <a:latin typeface="Consolas" panose="020B0609020204030204" pitchFamily="49" charset="0"/>
              </a:rPr>
              <a:t> (board[0, 0] == playedValue &amp;&amp; board[2, 2] == playedValue)</a:t>
            </a:r>
          </a:p>
          <a:p>
            <a:r>
              <a:rPr lang="en-US"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label10.Text = strP + </a:t>
            </a:r>
            <a:r>
              <a:rPr lang="en-US" sz="1600" dirty="0">
                <a:solidFill>
                  <a:srgbClr val="A31515"/>
                </a:solidFill>
                <a:latin typeface="Consolas" panose="020B0609020204030204" pitchFamily="49" charset="0"/>
              </a:rPr>
              <a:t>" Wins!"</a:t>
            </a:r>
            <a:r>
              <a:rPr lang="en-US" sz="1600" dirty="0">
                <a:solidFill>
                  <a:srgbClr val="000000"/>
                </a:solidFill>
                <a:latin typeface="Consolas" panose="020B0609020204030204" pitchFamily="49" charset="0"/>
              </a:rPr>
              <a:t>;</a:t>
            </a:r>
          </a:p>
          <a:p>
            <a:r>
              <a:rPr lang="en-US" sz="1600" dirty="0">
                <a:solidFill>
                  <a:srgbClr val="0000FF"/>
                </a:solidFill>
                <a:latin typeface="Consolas" panose="020B0609020204030204" pitchFamily="49" charset="0"/>
              </a:rPr>
              <a:t>        return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true</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a:t>
            </a:r>
          </a:p>
          <a:p>
            <a:r>
              <a:rPr lang="en-US" sz="1600" dirty="0">
                <a:solidFill>
                  <a:srgbClr val="0000FF"/>
                </a:solidFill>
                <a:latin typeface="Consolas" panose="020B0609020204030204" pitchFamily="49" charset="0"/>
              </a:rPr>
              <a:t>    break</a:t>
            </a:r>
            <a:r>
              <a:rPr lang="en-US" sz="1600" dirty="0">
                <a:solidFill>
                  <a:srgbClr val="000000"/>
                </a:solidFill>
                <a:latin typeface="Consolas" panose="020B0609020204030204" pitchFamily="49" charset="0"/>
              </a:rPr>
              <a:t>;</a:t>
            </a:r>
            <a:endParaRPr lang="en-US" sz="1600" dirty="0"/>
          </a:p>
        </p:txBody>
      </p:sp>
    </p:spTree>
    <p:extLst>
      <p:ext uri="{BB962C8B-B14F-4D97-AF65-F5344CB8AC3E}">
        <p14:creationId xmlns:p14="http://schemas.microsoft.com/office/powerpoint/2010/main" val="174830349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23</a:t>
            </a:fld>
            <a:endParaRPr lang="en-GB" dirty="0"/>
          </a:p>
        </p:txBody>
      </p:sp>
      <p:sp>
        <p:nvSpPr>
          <p:cNvPr id="3" name="Title 2"/>
          <p:cNvSpPr>
            <a:spLocks noGrp="1"/>
          </p:cNvSpPr>
          <p:nvPr>
            <p:ph type="title" idx="4294967295"/>
          </p:nvPr>
        </p:nvSpPr>
        <p:spPr>
          <a:xfrm>
            <a:off x="600080" y="6237288"/>
            <a:ext cx="10464800" cy="479425"/>
          </a:xfrm>
        </p:spPr>
        <p:txBody>
          <a:bodyPr>
            <a:normAutofit/>
          </a:bodyPr>
          <a:lstStyle/>
          <a:p>
            <a:pPr algn="just"/>
            <a:r>
              <a:rPr lang="en-US" sz="2000" b="1" dirty="0">
                <a:latin typeface="Georgia" panose="02040502050405020303" pitchFamily="18" charset="0"/>
              </a:rPr>
              <a:t>Case 5</a:t>
            </a:r>
          </a:p>
        </p:txBody>
      </p:sp>
      <p:sp>
        <p:nvSpPr>
          <p:cNvPr id="4" name="Rectangle 3"/>
          <p:cNvSpPr/>
          <p:nvPr/>
        </p:nvSpPr>
        <p:spPr>
          <a:xfrm>
            <a:off x="239349" y="450765"/>
            <a:ext cx="10657184" cy="4031104"/>
          </a:xfrm>
          <a:prstGeom prst="rect">
            <a:avLst/>
          </a:prstGeom>
        </p:spPr>
        <p:txBody>
          <a:bodyPr wrap="square">
            <a:spAutoFit/>
          </a:bodyPr>
          <a:lstStyle/>
          <a:p>
            <a:r>
              <a:rPr lang="en-US" sz="2133" dirty="0">
                <a:solidFill>
                  <a:srgbClr val="0000FF"/>
                </a:solidFill>
                <a:latin typeface="Consolas" panose="020B0609020204030204" pitchFamily="49" charset="0"/>
              </a:rPr>
              <a:t>case</a:t>
            </a:r>
            <a:r>
              <a:rPr lang="en-US" sz="2133" dirty="0">
                <a:solidFill>
                  <a:srgbClr val="000000"/>
                </a:solidFill>
                <a:latin typeface="Consolas" panose="020B0609020204030204" pitchFamily="49" charset="0"/>
              </a:rPr>
              <a:t> 5: </a:t>
            </a:r>
            <a:r>
              <a:rPr lang="en-US" sz="2133" b="1" dirty="0">
                <a:solidFill>
                  <a:srgbClr val="00B050"/>
                </a:solidFill>
                <a:latin typeface="Consolas" panose="020B0609020204030204" pitchFamily="49" charset="0"/>
              </a:rPr>
              <a:t>// when loc = 5; then row = 1 and col = 2</a:t>
            </a:r>
            <a:endParaRPr lang="en-US" sz="2133" dirty="0">
              <a:solidFill>
                <a:srgbClr val="000000"/>
              </a:solidFill>
              <a:latin typeface="Consolas" panose="020B0609020204030204" pitchFamily="49" charset="0"/>
            </a:endParaRP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(board[0, 2] == playedValue &amp;&amp; board[2, 2]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else</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if</a:t>
            </a:r>
            <a:r>
              <a:rPr lang="en-US" sz="2133" dirty="0">
                <a:solidFill>
                  <a:srgbClr val="000000"/>
                </a:solidFill>
                <a:latin typeface="Consolas" panose="020B0609020204030204" pitchFamily="49" charset="0"/>
              </a:rPr>
              <a:t> (board[1, 0] == playedValue &amp;&amp; board[1, 1]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break</a:t>
            </a:r>
            <a:r>
              <a:rPr lang="en-US" sz="2133" dirty="0">
                <a:solidFill>
                  <a:srgbClr val="000000"/>
                </a:solidFill>
                <a:latin typeface="Consolas" panose="020B0609020204030204" pitchFamily="49" charset="0"/>
              </a:rPr>
              <a:t>;</a:t>
            </a:r>
            <a:endParaRPr lang="en-US" sz="2133" dirty="0"/>
          </a:p>
        </p:txBody>
      </p:sp>
      <p:graphicFrame>
        <p:nvGraphicFramePr>
          <p:cNvPr id="5" name="Table 4"/>
          <p:cNvGraphicFramePr>
            <a:graphicFrameLocks noGrp="1"/>
          </p:cNvGraphicFramePr>
          <p:nvPr>
            <p:extLst>
              <p:ext uri="{D42A27DB-BD31-4B8C-83A1-F6EECF244321}">
                <p14:modId xmlns:p14="http://schemas.microsoft.com/office/powerpoint/2010/main" val="841183227"/>
              </p:ext>
            </p:extLst>
          </p:nvPr>
        </p:nvGraphicFramePr>
        <p:xfrm>
          <a:off x="6864086" y="4485117"/>
          <a:ext cx="2208243" cy="1529922"/>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09974">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09974">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09974">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5253203"/>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8688288" y="4652914"/>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183567" y="480292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5, check the horizontal and vertical entries</a:t>
            </a:r>
          </a:p>
        </p:txBody>
      </p:sp>
    </p:spTree>
    <p:extLst>
      <p:ext uri="{BB962C8B-B14F-4D97-AF65-F5344CB8AC3E}">
        <p14:creationId xmlns:p14="http://schemas.microsoft.com/office/powerpoint/2010/main" val="151768568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24</a:t>
            </a:fld>
            <a:endParaRPr lang="en-GB" dirty="0"/>
          </a:p>
        </p:txBody>
      </p:sp>
      <p:sp>
        <p:nvSpPr>
          <p:cNvPr id="3" name="Title 2"/>
          <p:cNvSpPr>
            <a:spLocks noGrp="1"/>
          </p:cNvSpPr>
          <p:nvPr>
            <p:ph type="title" idx="4294967295"/>
          </p:nvPr>
        </p:nvSpPr>
        <p:spPr>
          <a:xfrm>
            <a:off x="671515" y="6237288"/>
            <a:ext cx="10464800" cy="479425"/>
          </a:xfrm>
        </p:spPr>
        <p:txBody>
          <a:bodyPr>
            <a:normAutofit/>
          </a:bodyPr>
          <a:lstStyle/>
          <a:p>
            <a:pPr algn="just"/>
            <a:r>
              <a:rPr lang="en-US" sz="2000" b="1" dirty="0">
                <a:solidFill>
                  <a:schemeClr val="accent4">
                    <a:lumMod val="50000"/>
                  </a:schemeClr>
                </a:solidFill>
                <a:latin typeface="Georgia" panose="02040502050405020303" pitchFamily="18" charset="0"/>
              </a:rPr>
              <a:t>Case 6</a:t>
            </a:r>
          </a:p>
        </p:txBody>
      </p:sp>
      <p:sp>
        <p:nvSpPr>
          <p:cNvPr id="4" name="Rectangle 3"/>
          <p:cNvSpPr/>
          <p:nvPr/>
        </p:nvSpPr>
        <p:spPr>
          <a:xfrm>
            <a:off x="239350" y="450765"/>
            <a:ext cx="9985109" cy="5264133"/>
          </a:xfrm>
          <a:prstGeom prst="rect">
            <a:avLst/>
          </a:prstGeom>
        </p:spPr>
        <p:txBody>
          <a:bodyPr wrap="square">
            <a:spAutoFit/>
          </a:bodyPr>
          <a:lstStyle/>
          <a:p>
            <a:r>
              <a:rPr lang="en-US" sz="1867" dirty="0">
                <a:solidFill>
                  <a:srgbClr val="0000FF"/>
                </a:solidFill>
                <a:latin typeface="Consolas" panose="020B0609020204030204" pitchFamily="49" charset="0"/>
              </a:rPr>
              <a:t>case</a:t>
            </a:r>
            <a:r>
              <a:rPr lang="en-US" sz="1867" dirty="0">
                <a:solidFill>
                  <a:srgbClr val="000000"/>
                </a:solidFill>
                <a:latin typeface="Consolas" panose="020B0609020204030204" pitchFamily="49" charset="0"/>
              </a:rPr>
              <a:t> 6: </a:t>
            </a:r>
            <a:r>
              <a:rPr lang="en-US" sz="1867" b="1" dirty="0">
                <a:solidFill>
                  <a:srgbClr val="00B050"/>
                </a:solidFill>
                <a:latin typeface="Consolas" panose="020B0609020204030204" pitchFamily="49" charset="0"/>
              </a:rPr>
              <a:t>// when loc = 6; then row = 2 and col = 0</a:t>
            </a:r>
            <a:endParaRPr lang="en-US" sz="1867" dirty="0">
              <a:solidFill>
                <a:srgbClr val="000000"/>
              </a:solidFill>
              <a:latin typeface="Consolas" panose="020B0609020204030204" pitchFamily="49" charset="0"/>
            </a:endParaRPr>
          </a:p>
          <a:p>
            <a:r>
              <a:rPr lang="en-US" sz="1867" dirty="0">
                <a:solidFill>
                  <a:srgbClr val="0000FF"/>
                </a:solidFill>
                <a:latin typeface="Consolas" panose="020B0609020204030204" pitchFamily="49" charset="0"/>
              </a:rPr>
              <a:t>    if</a:t>
            </a:r>
            <a:r>
              <a:rPr lang="en-US" sz="1867" dirty="0">
                <a:solidFill>
                  <a:srgbClr val="000000"/>
                </a:solidFill>
                <a:latin typeface="Consolas" panose="020B0609020204030204" pitchFamily="49" charset="0"/>
              </a:rPr>
              <a:t> (board[0, 0] == playedValue &amp;&amp; board[1, 0]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(board[2, 1] == playedValue &amp;&amp; board[2,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(board[1, 1] == playedValue &amp;&amp; board[0,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break</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break</a:t>
            </a:r>
            <a:r>
              <a:rPr lang="en-US" sz="1867" dirty="0">
                <a:solidFill>
                  <a:srgbClr val="000000"/>
                </a:solidFill>
                <a:latin typeface="Consolas" panose="020B0609020204030204" pitchFamily="49" charset="0"/>
              </a:rPr>
              <a:t>;</a:t>
            </a:r>
            <a:endParaRPr lang="en-US" sz="1867" dirty="0"/>
          </a:p>
        </p:txBody>
      </p:sp>
      <p:graphicFrame>
        <p:nvGraphicFramePr>
          <p:cNvPr id="5" name="Table 4"/>
          <p:cNvGraphicFramePr>
            <a:graphicFrameLocks noGrp="1"/>
          </p:cNvGraphicFramePr>
          <p:nvPr>
            <p:extLst>
              <p:ext uri="{D42A27DB-BD31-4B8C-83A1-F6EECF244321}">
                <p14:modId xmlns:p14="http://schemas.microsoft.com/office/powerpoint/2010/main" val="1253176686"/>
              </p:ext>
            </p:extLst>
          </p:nvPr>
        </p:nvGraphicFramePr>
        <p:xfrm>
          <a:off x="6864086" y="4677138"/>
          <a:ext cx="2208243" cy="1380048"/>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460016">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460016">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460016">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5776120"/>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flipH="1">
            <a:off x="7248128" y="4748579"/>
            <a:ext cx="1650474" cy="1027541"/>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248128" y="4748580"/>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399589" y="506350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6, check the horizontal, vertical and diagonal entries</a:t>
            </a:r>
          </a:p>
        </p:txBody>
      </p:sp>
    </p:spTree>
    <p:extLst>
      <p:ext uri="{BB962C8B-B14F-4D97-AF65-F5344CB8AC3E}">
        <p14:creationId xmlns:p14="http://schemas.microsoft.com/office/powerpoint/2010/main" val="222150493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25</a:t>
            </a:fld>
            <a:endParaRPr lang="en-GB" dirty="0"/>
          </a:p>
        </p:txBody>
      </p:sp>
      <p:sp>
        <p:nvSpPr>
          <p:cNvPr id="3" name="Title 2"/>
          <p:cNvSpPr>
            <a:spLocks noGrp="1"/>
          </p:cNvSpPr>
          <p:nvPr>
            <p:ph type="title" idx="4294967295"/>
          </p:nvPr>
        </p:nvSpPr>
        <p:spPr>
          <a:xfrm>
            <a:off x="642944" y="6237288"/>
            <a:ext cx="10464800" cy="479425"/>
          </a:xfrm>
        </p:spPr>
        <p:txBody>
          <a:bodyPr>
            <a:normAutofit/>
          </a:bodyPr>
          <a:lstStyle/>
          <a:p>
            <a:pPr algn="just"/>
            <a:r>
              <a:rPr lang="en-US" sz="2000" b="1" dirty="0">
                <a:solidFill>
                  <a:schemeClr val="accent4">
                    <a:lumMod val="50000"/>
                  </a:schemeClr>
                </a:solidFill>
                <a:latin typeface="Georgia" panose="02040502050405020303" pitchFamily="18" charset="0"/>
              </a:rPr>
              <a:t>Case </a:t>
            </a:r>
            <a:r>
              <a:rPr lang="en-US" sz="2000" b="1" dirty="0" smtClean="0">
                <a:solidFill>
                  <a:schemeClr val="accent4">
                    <a:lumMod val="50000"/>
                  </a:schemeClr>
                </a:solidFill>
                <a:latin typeface="Georgia" panose="02040502050405020303" pitchFamily="18" charset="0"/>
              </a:rPr>
              <a:t>7</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49" y="450765"/>
            <a:ext cx="10657184" cy="4031104"/>
          </a:xfrm>
          <a:prstGeom prst="rect">
            <a:avLst/>
          </a:prstGeom>
        </p:spPr>
        <p:txBody>
          <a:bodyPr wrap="square">
            <a:spAutoFit/>
          </a:bodyPr>
          <a:lstStyle/>
          <a:p>
            <a:r>
              <a:rPr lang="en-US" sz="2133" dirty="0">
                <a:solidFill>
                  <a:srgbClr val="0000FF"/>
                </a:solidFill>
                <a:latin typeface="Consolas" panose="020B0609020204030204" pitchFamily="49" charset="0"/>
              </a:rPr>
              <a:t>case</a:t>
            </a:r>
            <a:r>
              <a:rPr lang="en-US" sz="2133" dirty="0">
                <a:solidFill>
                  <a:srgbClr val="000000"/>
                </a:solidFill>
                <a:latin typeface="Consolas" panose="020B0609020204030204" pitchFamily="49" charset="0"/>
              </a:rPr>
              <a:t> 7: </a:t>
            </a:r>
            <a:r>
              <a:rPr lang="en-US" sz="2133" b="1" dirty="0">
                <a:solidFill>
                  <a:srgbClr val="00B050"/>
                </a:solidFill>
                <a:latin typeface="Consolas" panose="020B0609020204030204" pitchFamily="49" charset="0"/>
              </a:rPr>
              <a:t>// when loc = 7; then row = 2 and col = 1</a:t>
            </a:r>
            <a:endParaRPr lang="en-US" sz="2133" dirty="0">
              <a:solidFill>
                <a:srgbClr val="000000"/>
              </a:solidFill>
              <a:latin typeface="Consolas" panose="020B0609020204030204" pitchFamily="49" charset="0"/>
            </a:endParaRP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(board[0, 1] == playedValue &amp;&amp; board[1, 1]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else</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if</a:t>
            </a:r>
            <a:r>
              <a:rPr lang="en-US" sz="2133" dirty="0">
                <a:solidFill>
                  <a:srgbClr val="000000"/>
                </a:solidFill>
                <a:latin typeface="Consolas" panose="020B0609020204030204" pitchFamily="49" charset="0"/>
              </a:rPr>
              <a:t> (board[2, 0] == playedValue &amp;&amp; board[2, 2] == playedValue)</a:t>
            </a:r>
          </a:p>
          <a:p>
            <a:r>
              <a:rPr lang="en-US" sz="2133" dirty="0">
                <a:solidFill>
                  <a:srgbClr val="000000"/>
                </a:solidFill>
                <a:latin typeface="Consolas" panose="020B0609020204030204" pitchFamily="49" charset="0"/>
              </a:rPr>
              <a:t>    {</a:t>
            </a:r>
          </a:p>
          <a:p>
            <a:r>
              <a:rPr lang="en-US" sz="2133" dirty="0">
                <a:solidFill>
                  <a:srgbClr val="000000"/>
                </a:solidFill>
                <a:latin typeface="Consolas" panose="020B0609020204030204" pitchFamily="49" charset="0"/>
              </a:rPr>
              <a:t>        label10.Text = strP + </a:t>
            </a:r>
            <a:r>
              <a:rPr lang="en-US" sz="2133" dirty="0">
                <a:solidFill>
                  <a:srgbClr val="A31515"/>
                </a:solidFill>
                <a:latin typeface="Consolas" panose="020B0609020204030204" pitchFamily="49" charset="0"/>
              </a:rPr>
              <a:t>" Wins!"</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true</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break</a:t>
            </a:r>
            <a:r>
              <a:rPr lang="en-US" sz="2133" dirty="0">
                <a:solidFill>
                  <a:srgbClr val="000000"/>
                </a:solidFill>
                <a:latin typeface="Consolas" panose="020B0609020204030204" pitchFamily="49" charset="0"/>
              </a:rPr>
              <a:t>;</a:t>
            </a:r>
            <a:endParaRPr lang="en-US" sz="2133" dirty="0"/>
          </a:p>
        </p:txBody>
      </p:sp>
      <p:graphicFrame>
        <p:nvGraphicFramePr>
          <p:cNvPr id="5" name="Table 4"/>
          <p:cNvGraphicFramePr>
            <a:graphicFrameLocks noGrp="1"/>
          </p:cNvGraphicFramePr>
          <p:nvPr>
            <p:extLst>
              <p:ext uri="{D42A27DB-BD31-4B8C-83A1-F6EECF244321}">
                <p14:modId xmlns:p14="http://schemas.microsoft.com/office/powerpoint/2010/main" val="3393313217"/>
              </p:ext>
            </p:extLst>
          </p:nvPr>
        </p:nvGraphicFramePr>
        <p:xfrm>
          <a:off x="6864086" y="4456541"/>
          <a:ext cx="2208243" cy="1529922"/>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09974">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09974">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09974">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5733256"/>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7934491" y="4652914"/>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183567" y="480292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7, check the horizontal and vertical entries</a:t>
            </a:r>
          </a:p>
        </p:txBody>
      </p:sp>
    </p:spTree>
    <p:extLst>
      <p:ext uri="{BB962C8B-B14F-4D97-AF65-F5344CB8AC3E}">
        <p14:creationId xmlns:p14="http://schemas.microsoft.com/office/powerpoint/2010/main" val="73188633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80576" y="6237288"/>
            <a:ext cx="768085" cy="599043"/>
          </a:xfrm>
        </p:spPr>
        <p:txBody>
          <a:bodyPr/>
          <a:lstStyle/>
          <a:p>
            <a:fld id="{B310DB28-467B-42AB-AF30-926E64120C57}" type="slidenum">
              <a:rPr lang="en-GB" smtClean="0"/>
              <a:pPr/>
              <a:t>26</a:t>
            </a:fld>
            <a:endParaRPr lang="en-GB" dirty="0"/>
          </a:p>
        </p:txBody>
      </p:sp>
      <p:sp>
        <p:nvSpPr>
          <p:cNvPr id="3" name="Title 2"/>
          <p:cNvSpPr>
            <a:spLocks noGrp="1"/>
          </p:cNvSpPr>
          <p:nvPr>
            <p:ph type="title" idx="4294967295"/>
          </p:nvPr>
        </p:nvSpPr>
        <p:spPr>
          <a:xfrm>
            <a:off x="657230" y="6237288"/>
            <a:ext cx="10464800" cy="479425"/>
          </a:xfrm>
        </p:spPr>
        <p:txBody>
          <a:bodyPr>
            <a:normAutofit/>
          </a:bodyPr>
          <a:lstStyle/>
          <a:p>
            <a:pPr algn="just"/>
            <a:r>
              <a:rPr lang="en-US" sz="2000" b="1" dirty="0">
                <a:solidFill>
                  <a:schemeClr val="accent4">
                    <a:lumMod val="50000"/>
                  </a:schemeClr>
                </a:solidFill>
                <a:latin typeface="Georgia" panose="02040502050405020303" pitchFamily="18" charset="0"/>
              </a:rPr>
              <a:t>Case </a:t>
            </a:r>
            <a:r>
              <a:rPr lang="en-US" sz="2000" b="1" dirty="0" smtClean="0">
                <a:solidFill>
                  <a:schemeClr val="accent4">
                    <a:lumMod val="50000"/>
                  </a:schemeClr>
                </a:solidFill>
                <a:latin typeface="Georgia" panose="02040502050405020303" pitchFamily="18" charset="0"/>
              </a:rPr>
              <a:t>8</a:t>
            </a:r>
            <a:endParaRPr lang="en-US" sz="2000" b="1" dirty="0">
              <a:solidFill>
                <a:schemeClr val="accent4">
                  <a:lumMod val="50000"/>
                </a:schemeClr>
              </a:solidFill>
              <a:latin typeface="Georgia" panose="02040502050405020303" pitchFamily="18" charset="0"/>
            </a:endParaRPr>
          </a:p>
        </p:txBody>
      </p:sp>
      <p:sp>
        <p:nvSpPr>
          <p:cNvPr id="4" name="Rectangle 3"/>
          <p:cNvSpPr/>
          <p:nvPr/>
        </p:nvSpPr>
        <p:spPr>
          <a:xfrm>
            <a:off x="239350" y="450765"/>
            <a:ext cx="9985109" cy="5264133"/>
          </a:xfrm>
          <a:prstGeom prst="rect">
            <a:avLst/>
          </a:prstGeom>
        </p:spPr>
        <p:txBody>
          <a:bodyPr wrap="square">
            <a:spAutoFit/>
          </a:bodyPr>
          <a:lstStyle/>
          <a:p>
            <a:r>
              <a:rPr lang="en-US" sz="1867" dirty="0">
                <a:solidFill>
                  <a:srgbClr val="0000FF"/>
                </a:solidFill>
                <a:latin typeface="Consolas" panose="020B0609020204030204" pitchFamily="49" charset="0"/>
              </a:rPr>
              <a:t>case</a:t>
            </a:r>
            <a:r>
              <a:rPr lang="en-US" sz="1867" dirty="0">
                <a:solidFill>
                  <a:srgbClr val="000000"/>
                </a:solidFill>
                <a:latin typeface="Consolas" panose="020B0609020204030204" pitchFamily="49" charset="0"/>
              </a:rPr>
              <a:t> 8: </a:t>
            </a:r>
            <a:r>
              <a:rPr lang="en-US" sz="1867" b="1" dirty="0">
                <a:solidFill>
                  <a:srgbClr val="00B050"/>
                </a:solidFill>
                <a:latin typeface="Consolas" panose="020B0609020204030204" pitchFamily="49" charset="0"/>
              </a:rPr>
              <a:t>// when loc = 8; then row = 2 and col = 2</a:t>
            </a:r>
            <a:endParaRPr lang="en-US" sz="1867" dirty="0">
              <a:solidFill>
                <a:srgbClr val="000000"/>
              </a:solidFill>
              <a:latin typeface="Consolas" panose="020B0609020204030204" pitchFamily="49" charset="0"/>
            </a:endParaRPr>
          </a:p>
          <a:p>
            <a:r>
              <a:rPr lang="en-US" sz="1867" dirty="0">
                <a:solidFill>
                  <a:srgbClr val="0000FF"/>
                </a:solidFill>
                <a:latin typeface="Consolas" panose="020B0609020204030204" pitchFamily="49" charset="0"/>
              </a:rPr>
              <a:t>    if</a:t>
            </a:r>
            <a:r>
              <a:rPr lang="en-US" sz="1867" dirty="0">
                <a:solidFill>
                  <a:srgbClr val="000000"/>
                </a:solidFill>
                <a:latin typeface="Consolas" panose="020B0609020204030204" pitchFamily="49" charset="0"/>
              </a:rPr>
              <a:t> (board[0, 0] == playedValue &amp;&amp; board[1, 1]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(board[0, 2] == playedValue &amp;&amp; board[1, 2]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else</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if</a:t>
            </a:r>
            <a:r>
              <a:rPr lang="en-US" sz="1867" dirty="0">
                <a:solidFill>
                  <a:srgbClr val="000000"/>
                </a:solidFill>
                <a:latin typeface="Consolas" panose="020B0609020204030204" pitchFamily="49" charset="0"/>
              </a:rPr>
              <a:t> (board[2, 0] == playedValue &amp;&amp; board[2, 1] == playedValue)</a:t>
            </a:r>
          </a:p>
          <a:p>
            <a:r>
              <a:rPr lang="en-US" sz="1867" dirty="0">
                <a:solidFill>
                  <a:srgbClr val="000000"/>
                </a:solidFill>
                <a:latin typeface="Consolas" panose="020B0609020204030204" pitchFamily="49" charset="0"/>
              </a:rPr>
              <a:t>    {</a:t>
            </a:r>
          </a:p>
          <a:p>
            <a:r>
              <a:rPr lang="en-US" sz="1867" dirty="0">
                <a:solidFill>
                  <a:srgbClr val="000000"/>
                </a:solidFill>
                <a:latin typeface="Consolas" panose="020B0609020204030204" pitchFamily="49" charset="0"/>
              </a:rPr>
              <a:t>        label10.Text = strP + </a:t>
            </a:r>
            <a:r>
              <a:rPr lang="en-US" sz="1867" dirty="0">
                <a:solidFill>
                  <a:srgbClr val="A31515"/>
                </a:solidFill>
                <a:latin typeface="Consolas" panose="020B0609020204030204" pitchFamily="49" charset="0"/>
              </a:rPr>
              <a:t>" Wins!"</a:t>
            </a:r>
            <a:r>
              <a:rPr lang="en-US" sz="1867" dirty="0">
                <a:solidFill>
                  <a:srgbClr val="000000"/>
                </a:solidFill>
                <a:latin typeface="Consolas" panose="020B0609020204030204" pitchFamily="49" charset="0"/>
              </a:rPr>
              <a:t>;</a:t>
            </a:r>
          </a:p>
          <a:p>
            <a:r>
              <a:rPr lang="en-US" sz="1867" dirty="0">
                <a:solidFill>
                  <a:srgbClr val="0000FF"/>
                </a:solidFill>
                <a:latin typeface="Consolas" panose="020B0609020204030204" pitchFamily="49" charset="0"/>
              </a:rPr>
              <a:t>        return</a:t>
            </a:r>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true</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p>
          <a:p>
            <a:r>
              <a:rPr lang="en-US" sz="1867" dirty="0">
                <a:solidFill>
                  <a:srgbClr val="0000FF"/>
                </a:solidFill>
                <a:latin typeface="Consolas" panose="020B0609020204030204" pitchFamily="49" charset="0"/>
              </a:rPr>
              <a:t>    break</a:t>
            </a:r>
            <a:r>
              <a:rPr lang="en-US" sz="1867" dirty="0">
                <a:solidFill>
                  <a:srgbClr val="000000"/>
                </a:solidFill>
                <a:latin typeface="Consolas" panose="020B0609020204030204" pitchFamily="49" charset="0"/>
              </a:rPr>
              <a:t>;</a:t>
            </a:r>
          </a:p>
          <a:p>
            <a:r>
              <a:rPr lang="en-US" sz="1867" dirty="0">
                <a:solidFill>
                  <a:srgbClr val="000000"/>
                </a:solidFill>
                <a:latin typeface="Consolas" panose="020B0609020204030204" pitchFamily="49" charset="0"/>
              </a:rPr>
              <a:t>                    </a:t>
            </a:r>
            <a:r>
              <a:rPr lang="en-US" sz="1867" dirty="0">
                <a:solidFill>
                  <a:srgbClr val="0000FF"/>
                </a:solidFill>
                <a:latin typeface="Consolas" panose="020B0609020204030204" pitchFamily="49" charset="0"/>
              </a:rPr>
              <a:t>break</a:t>
            </a:r>
            <a:r>
              <a:rPr lang="en-US" sz="1867" dirty="0">
                <a:solidFill>
                  <a:srgbClr val="000000"/>
                </a:solidFill>
                <a:latin typeface="Consolas" panose="020B0609020204030204" pitchFamily="49" charset="0"/>
              </a:rPr>
              <a:t>;</a:t>
            </a:r>
            <a:endParaRPr lang="en-US" sz="1867" dirty="0"/>
          </a:p>
        </p:txBody>
      </p:sp>
      <p:graphicFrame>
        <p:nvGraphicFramePr>
          <p:cNvPr id="5" name="Table 4"/>
          <p:cNvGraphicFramePr>
            <a:graphicFrameLocks noGrp="1"/>
          </p:cNvGraphicFramePr>
          <p:nvPr>
            <p:extLst>
              <p:ext uri="{D42A27DB-BD31-4B8C-83A1-F6EECF244321}">
                <p14:modId xmlns:p14="http://schemas.microsoft.com/office/powerpoint/2010/main" val="1149028316"/>
              </p:ext>
            </p:extLst>
          </p:nvPr>
        </p:nvGraphicFramePr>
        <p:xfrm>
          <a:off x="6878374" y="4470829"/>
          <a:ext cx="2208243" cy="1572069"/>
        </p:xfrm>
        <a:graphic>
          <a:graphicData uri="http://schemas.openxmlformats.org/drawingml/2006/table">
            <a:tbl>
              <a:tblPr firstRow="1" bandRow="1">
                <a:tableStyleId>{5940675A-B579-460E-94D1-54222C63F5DA}</a:tableStyleId>
              </a:tblPr>
              <a:tblGrid>
                <a:gridCol w="736081">
                  <a:extLst>
                    <a:ext uri="{9D8B030D-6E8A-4147-A177-3AD203B41FA5}">
                      <a16:colId xmlns:a16="http://schemas.microsoft.com/office/drawing/2014/main" val="1784689976"/>
                    </a:ext>
                  </a:extLst>
                </a:gridCol>
                <a:gridCol w="736081">
                  <a:extLst>
                    <a:ext uri="{9D8B030D-6E8A-4147-A177-3AD203B41FA5}">
                      <a16:colId xmlns:a16="http://schemas.microsoft.com/office/drawing/2014/main" val="2963122667"/>
                    </a:ext>
                  </a:extLst>
                </a:gridCol>
                <a:gridCol w="736081">
                  <a:extLst>
                    <a:ext uri="{9D8B030D-6E8A-4147-A177-3AD203B41FA5}">
                      <a16:colId xmlns:a16="http://schemas.microsoft.com/office/drawing/2014/main" val="4248938514"/>
                    </a:ext>
                  </a:extLst>
                </a:gridCol>
              </a:tblGrid>
              <a:tr h="524023">
                <a:tc>
                  <a:txBody>
                    <a:bodyPr/>
                    <a:lstStyle/>
                    <a:p>
                      <a:pPr algn="ctr"/>
                      <a:r>
                        <a:rPr lang="en-US" sz="1800" dirty="0" smtClean="0"/>
                        <a:t>0, 0</a:t>
                      </a:r>
                      <a:endParaRPr lang="en-US" sz="1800" dirty="0"/>
                    </a:p>
                  </a:txBody>
                  <a:tcPr marL="121920" marR="121920" marT="60960" marB="60960" anchor="ctr">
                    <a:noFill/>
                  </a:tcPr>
                </a:tc>
                <a:tc>
                  <a:txBody>
                    <a:bodyPr/>
                    <a:lstStyle/>
                    <a:p>
                      <a:pPr algn="ctr"/>
                      <a:r>
                        <a:rPr lang="en-US" sz="1800" dirty="0" smtClean="0"/>
                        <a:t>0,</a:t>
                      </a:r>
                      <a:r>
                        <a:rPr lang="en-US" sz="1800" baseline="0" dirty="0" smtClean="0"/>
                        <a:t> 1</a:t>
                      </a:r>
                      <a:endParaRPr lang="en-US" sz="1800" dirty="0"/>
                    </a:p>
                  </a:txBody>
                  <a:tcPr marL="121920" marR="121920" marT="60960" marB="60960" anchor="ctr">
                    <a:noFill/>
                  </a:tcPr>
                </a:tc>
                <a:tc>
                  <a:txBody>
                    <a:bodyPr/>
                    <a:lstStyle/>
                    <a:p>
                      <a:pPr algn="ctr"/>
                      <a:r>
                        <a:rPr lang="en-US" sz="1800" dirty="0" smtClean="0"/>
                        <a:t>0, 2</a:t>
                      </a:r>
                      <a:endParaRPr lang="en-US" sz="1800" dirty="0"/>
                    </a:p>
                  </a:txBody>
                  <a:tcPr marL="121920" marR="121920" marT="60960" marB="60960" anchor="ctr">
                    <a:noFill/>
                  </a:tcPr>
                </a:tc>
                <a:extLst>
                  <a:ext uri="{0D108BD9-81ED-4DB2-BD59-A6C34878D82A}">
                    <a16:rowId xmlns:a16="http://schemas.microsoft.com/office/drawing/2014/main" val="2296596360"/>
                  </a:ext>
                </a:extLst>
              </a:tr>
              <a:tr h="524023">
                <a:tc>
                  <a:txBody>
                    <a:bodyPr/>
                    <a:lstStyle/>
                    <a:p>
                      <a:pPr algn="ctr"/>
                      <a:r>
                        <a:rPr lang="en-US" sz="1800" dirty="0" smtClean="0"/>
                        <a:t>1, 0</a:t>
                      </a:r>
                      <a:endParaRPr lang="en-US" sz="1800" dirty="0"/>
                    </a:p>
                  </a:txBody>
                  <a:tcPr marL="121920" marR="121920" marT="60960" marB="60960" anchor="ctr">
                    <a:noFill/>
                  </a:tcPr>
                </a:tc>
                <a:tc>
                  <a:txBody>
                    <a:bodyPr/>
                    <a:lstStyle/>
                    <a:p>
                      <a:pPr algn="ctr"/>
                      <a:r>
                        <a:rPr lang="en-US" sz="1800" dirty="0" smtClean="0"/>
                        <a:t>1,</a:t>
                      </a:r>
                      <a:r>
                        <a:rPr lang="en-US" sz="1800" baseline="0" dirty="0" smtClean="0"/>
                        <a:t> 1</a:t>
                      </a:r>
                      <a:endParaRPr lang="en-US" sz="1800" dirty="0"/>
                    </a:p>
                  </a:txBody>
                  <a:tcPr marL="121920" marR="121920" marT="60960" marB="60960" anchor="ctr">
                    <a:noFill/>
                  </a:tcPr>
                </a:tc>
                <a:tc>
                  <a:txBody>
                    <a:bodyPr/>
                    <a:lstStyle/>
                    <a:p>
                      <a:pPr algn="ctr"/>
                      <a:r>
                        <a:rPr lang="en-US" sz="1800" dirty="0" smtClean="0"/>
                        <a:t>1, 2</a:t>
                      </a:r>
                      <a:endParaRPr lang="en-US" sz="1800" dirty="0"/>
                    </a:p>
                  </a:txBody>
                  <a:tcPr marL="121920" marR="121920" marT="60960" marB="60960" anchor="ctr">
                    <a:noFill/>
                  </a:tcPr>
                </a:tc>
                <a:extLst>
                  <a:ext uri="{0D108BD9-81ED-4DB2-BD59-A6C34878D82A}">
                    <a16:rowId xmlns:a16="http://schemas.microsoft.com/office/drawing/2014/main" val="1983065703"/>
                  </a:ext>
                </a:extLst>
              </a:tr>
              <a:tr h="524023">
                <a:tc>
                  <a:txBody>
                    <a:bodyPr/>
                    <a:lstStyle/>
                    <a:p>
                      <a:pPr algn="ctr"/>
                      <a:r>
                        <a:rPr lang="en-US" sz="1800" dirty="0" smtClean="0"/>
                        <a:t>2, 0</a:t>
                      </a:r>
                      <a:endParaRPr lang="en-US" sz="1800" dirty="0"/>
                    </a:p>
                  </a:txBody>
                  <a:tcPr marL="121920" marR="121920" marT="60960" marB="60960" anchor="ctr">
                    <a:noFill/>
                  </a:tcPr>
                </a:tc>
                <a:tc>
                  <a:txBody>
                    <a:bodyPr/>
                    <a:lstStyle/>
                    <a:p>
                      <a:pPr algn="ctr"/>
                      <a:r>
                        <a:rPr lang="en-US" sz="1800" dirty="0" smtClean="0"/>
                        <a:t>2, 1</a:t>
                      </a:r>
                      <a:endParaRPr lang="en-US" sz="1800" dirty="0"/>
                    </a:p>
                  </a:txBody>
                  <a:tcPr marL="121920" marR="121920" marT="60960" marB="60960" anchor="ctr">
                    <a:noFill/>
                  </a:tcPr>
                </a:tc>
                <a:tc>
                  <a:txBody>
                    <a:bodyPr/>
                    <a:lstStyle/>
                    <a:p>
                      <a:pPr algn="ctr"/>
                      <a:r>
                        <a:rPr lang="en-US" sz="1800" dirty="0" smtClean="0"/>
                        <a:t>2, 2</a:t>
                      </a:r>
                      <a:endParaRPr lang="en-US" sz="1800" dirty="0"/>
                    </a:p>
                  </a:txBody>
                  <a:tcPr marL="121920" marR="121920" marT="60960" marB="60960" anchor="ctr">
                    <a:noFill/>
                  </a:tcPr>
                </a:tc>
                <a:extLst>
                  <a:ext uri="{0D108BD9-81ED-4DB2-BD59-A6C34878D82A}">
                    <a16:rowId xmlns:a16="http://schemas.microsoft.com/office/drawing/2014/main" val="2879130980"/>
                  </a:ext>
                </a:extLst>
              </a:tr>
            </a:tbl>
          </a:graphicData>
        </a:graphic>
      </p:graphicFrame>
      <p:cxnSp>
        <p:nvCxnSpPr>
          <p:cNvPr id="7" name="Straight Connector 6"/>
          <p:cNvCxnSpPr/>
          <p:nvPr/>
        </p:nvCxnSpPr>
        <p:spPr>
          <a:xfrm>
            <a:off x="7152117" y="5733256"/>
            <a:ext cx="1824203" cy="0"/>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1" name="Straight Connector 10"/>
          <p:cNvCxnSpPr/>
          <p:nvPr/>
        </p:nvCxnSpPr>
        <p:spPr>
          <a:xfrm>
            <a:off x="7152118" y="4677140"/>
            <a:ext cx="1632181"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a:off x="8688288" y="4677140"/>
            <a:ext cx="0" cy="1176353"/>
          </a:xfrm>
          <a:prstGeom prst="line">
            <a:avLst/>
          </a:prstGeom>
          <a:ln w="28575">
            <a:solidFill>
              <a:srgbClr val="00B0F0"/>
            </a:solidFill>
            <a:prstDash val="sysDot"/>
          </a:ln>
        </p:spPr>
        <p:style>
          <a:lnRef idx="1">
            <a:schemeClr val="accent2"/>
          </a:lnRef>
          <a:fillRef idx="0">
            <a:schemeClr val="accent2"/>
          </a:fillRef>
          <a:effectRef idx="0">
            <a:schemeClr val="accent2"/>
          </a:effectRef>
          <a:fontRef idx="minor">
            <a:schemeClr val="tx1"/>
          </a:fontRef>
        </p:style>
      </p:cxnSp>
      <p:sp>
        <p:nvSpPr>
          <p:cNvPr id="19" name="TextBox 18"/>
          <p:cNvSpPr txBox="1"/>
          <p:nvPr/>
        </p:nvSpPr>
        <p:spPr>
          <a:xfrm>
            <a:off x="2399589" y="5063503"/>
            <a:ext cx="4176464" cy="830997"/>
          </a:xfrm>
          <a:prstGeom prst="rect">
            <a:avLst/>
          </a:prstGeom>
          <a:solidFill>
            <a:schemeClr val="accent2">
              <a:lumMod val="20000"/>
              <a:lumOff val="80000"/>
            </a:schemeClr>
          </a:solidFill>
        </p:spPr>
        <p:txBody>
          <a:bodyPr wrap="square" rtlCol="0">
            <a:spAutoFit/>
          </a:bodyPr>
          <a:lstStyle/>
          <a:p>
            <a:pPr algn="ctr"/>
            <a:r>
              <a:rPr lang="en-US" sz="2400" dirty="0">
                <a:latin typeface="Baskerville Old Face" panose="02020602080505020303" pitchFamily="18" charset="0"/>
              </a:rPr>
              <a:t>For case 8, check the horizontal, vertical and diagonal entries</a:t>
            </a:r>
          </a:p>
        </p:txBody>
      </p:sp>
    </p:spTree>
    <p:extLst>
      <p:ext uri="{BB962C8B-B14F-4D97-AF65-F5344CB8AC3E}">
        <p14:creationId xmlns:p14="http://schemas.microsoft.com/office/powerpoint/2010/main" val="204205249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27</a:t>
            </a:fld>
            <a:endParaRPr lang="en-GB" dirty="0"/>
          </a:p>
        </p:txBody>
      </p:sp>
      <p:sp>
        <p:nvSpPr>
          <p:cNvPr id="3" name="Title 2"/>
          <p:cNvSpPr>
            <a:spLocks noGrp="1"/>
          </p:cNvSpPr>
          <p:nvPr>
            <p:ph type="title" idx="4294967295"/>
          </p:nvPr>
        </p:nvSpPr>
        <p:spPr>
          <a:xfrm>
            <a:off x="657230" y="6237288"/>
            <a:ext cx="10464800" cy="479425"/>
          </a:xfrm>
        </p:spPr>
        <p:txBody>
          <a:bodyPr>
            <a:normAutofit/>
          </a:bodyPr>
          <a:lstStyle/>
          <a:p>
            <a:pPr algn="just"/>
            <a:r>
              <a:rPr lang="en-US" sz="2000" b="1" dirty="0" smtClean="0">
                <a:latin typeface="Georgia" panose="02040502050405020303" pitchFamily="18" charset="0"/>
              </a:rPr>
              <a:t>Wrap-up – check function</a:t>
            </a:r>
            <a:endParaRPr lang="en-US" sz="2000" b="1" dirty="0">
              <a:latin typeface="Georgia" panose="02040502050405020303" pitchFamily="18" charset="0"/>
            </a:endParaRPr>
          </a:p>
        </p:txBody>
      </p:sp>
      <p:sp>
        <p:nvSpPr>
          <p:cNvPr id="4" name="TextBox 3"/>
          <p:cNvSpPr txBox="1"/>
          <p:nvPr/>
        </p:nvSpPr>
        <p:spPr>
          <a:xfrm>
            <a:off x="131773" y="208476"/>
            <a:ext cx="6282475" cy="6000489"/>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133" dirty="0">
                <a:latin typeface="Roboto" panose="02000000000000000000"/>
              </a:rPr>
              <a:t>After case 8, we have the following:</a:t>
            </a:r>
          </a:p>
          <a:p>
            <a:pPr marL="990575" lvl="1" indent="-380990" algn="just">
              <a:buFont typeface="Wingdings" panose="05000000000000000000" pitchFamily="2" charset="2"/>
              <a:buChar char="§"/>
            </a:pPr>
            <a:r>
              <a:rPr lang="en-US" sz="2133" dirty="0">
                <a:latin typeface="Roboto" panose="02000000000000000000"/>
              </a:rPr>
              <a:t>The closing curly brace for the switch statement</a:t>
            </a:r>
          </a:p>
          <a:p>
            <a:pPr marL="990575" lvl="1" indent="-380990" algn="just">
              <a:buFont typeface="Wingdings" panose="05000000000000000000" pitchFamily="2" charset="2"/>
              <a:buChar char="§"/>
            </a:pPr>
            <a:r>
              <a:rPr lang="en-US" sz="2133" dirty="0">
                <a:latin typeface="Roboto" panose="02000000000000000000"/>
              </a:rPr>
              <a:t>Immediately followed by the following code:</a:t>
            </a:r>
          </a:p>
          <a:p>
            <a:pPr lvl="1" algn="ctr"/>
            <a:r>
              <a:rPr lang="en-US" sz="2133" dirty="0">
                <a:solidFill>
                  <a:srgbClr val="0000FF"/>
                </a:solidFill>
                <a:latin typeface="Consolas" panose="020B0609020204030204" pitchFamily="49" charset="0"/>
              </a:rPr>
              <a:t>return</a:t>
            </a:r>
            <a:r>
              <a:rPr lang="en-US" sz="2133" dirty="0">
                <a:solidFill>
                  <a:srgbClr val="000000"/>
                </a:solidFill>
                <a:latin typeface="Consolas" panose="020B0609020204030204" pitchFamily="49" charset="0"/>
              </a:rPr>
              <a:t> </a:t>
            </a:r>
            <a:r>
              <a:rPr lang="en-US" sz="2133" dirty="0">
                <a:solidFill>
                  <a:srgbClr val="0000FF"/>
                </a:solidFill>
                <a:latin typeface="Consolas" panose="020B0609020204030204" pitchFamily="49" charset="0"/>
              </a:rPr>
              <a:t>false</a:t>
            </a:r>
            <a:r>
              <a:rPr lang="en-US" sz="2133" dirty="0">
                <a:solidFill>
                  <a:srgbClr val="000000"/>
                </a:solidFill>
                <a:latin typeface="Consolas" panose="020B0609020204030204" pitchFamily="49" charset="0"/>
              </a:rPr>
              <a:t>;</a:t>
            </a:r>
          </a:p>
          <a:p>
            <a:pPr marL="990575" lvl="1" indent="-380990" algn="just">
              <a:buFont typeface="Wingdings" panose="05000000000000000000" pitchFamily="2" charset="2"/>
              <a:buChar char="§"/>
            </a:pPr>
            <a:r>
              <a:rPr lang="en-US" sz="2133" dirty="0">
                <a:solidFill>
                  <a:srgbClr val="000000"/>
                </a:solidFill>
                <a:latin typeface="Roboto" panose="02000000000000000000"/>
              </a:rPr>
              <a:t>Lastly, the closing curly brace for the function.</a:t>
            </a:r>
          </a:p>
          <a:p>
            <a:pPr lvl="1" algn="ctr"/>
            <a:endParaRPr lang="en-US" sz="2133" dirty="0">
              <a:solidFill>
                <a:srgbClr val="000000"/>
              </a:solidFill>
              <a:latin typeface="Consolas" panose="020B0609020204030204" pitchFamily="49" charset="0"/>
            </a:endParaRPr>
          </a:p>
          <a:p>
            <a:pPr marL="380990" indent="-380990" algn="just">
              <a:buFont typeface="Wingdings" panose="05000000000000000000" pitchFamily="2" charset="2"/>
              <a:buChar char="§"/>
            </a:pPr>
            <a:r>
              <a:rPr lang="en-US" sz="2133" dirty="0">
                <a:solidFill>
                  <a:srgbClr val="000000"/>
                </a:solidFill>
                <a:latin typeface="Roboto" panose="02000000000000000000"/>
              </a:rPr>
              <a:t>The “return false” statement executes only if none of the conditions in the series of if-else blocks of the case label evaluates to </a:t>
            </a:r>
            <a:r>
              <a:rPr lang="en-US" sz="2133" b="1" dirty="0">
                <a:solidFill>
                  <a:srgbClr val="000000"/>
                </a:solidFill>
                <a:latin typeface="Roboto" panose="02000000000000000000"/>
              </a:rPr>
              <a:t>true</a:t>
            </a:r>
            <a:r>
              <a:rPr lang="en-US" sz="2133" dirty="0">
                <a:solidFill>
                  <a:srgbClr val="000000"/>
                </a:solidFill>
                <a:latin typeface="Roboto" panose="02000000000000000000"/>
              </a:rPr>
              <a:t>.</a:t>
            </a:r>
          </a:p>
          <a:p>
            <a:pPr marL="380990" indent="-380990" algn="just">
              <a:buFont typeface="Wingdings" panose="05000000000000000000" pitchFamily="2" charset="2"/>
              <a:buChar char="§"/>
            </a:pPr>
            <a:endParaRPr lang="en-US" sz="2133" dirty="0">
              <a:solidFill>
                <a:srgbClr val="000000"/>
              </a:solidFill>
              <a:latin typeface="Roboto" panose="02000000000000000000"/>
            </a:endParaRPr>
          </a:p>
          <a:p>
            <a:pPr marL="380990" indent="-380990" algn="just">
              <a:buFont typeface="Wingdings" panose="05000000000000000000" pitchFamily="2" charset="2"/>
              <a:buChar char="§"/>
            </a:pPr>
            <a:r>
              <a:rPr lang="en-US" sz="2133" dirty="0">
                <a:solidFill>
                  <a:srgbClr val="000000"/>
                </a:solidFill>
                <a:latin typeface="Roboto" panose="02000000000000000000"/>
              </a:rPr>
              <a:t>If a winner emerges, an appropriate message is displayed in label10 using the stored value in </a:t>
            </a:r>
            <a:r>
              <a:rPr lang="en-US" sz="2133" b="1" dirty="0">
                <a:solidFill>
                  <a:srgbClr val="000000"/>
                </a:solidFill>
                <a:latin typeface="Roboto" panose="02000000000000000000"/>
              </a:rPr>
              <a:t>strP</a:t>
            </a:r>
            <a:r>
              <a:rPr lang="en-US" sz="2133" dirty="0">
                <a:solidFill>
                  <a:srgbClr val="000000"/>
                </a:solidFill>
                <a:latin typeface="Roboto" panose="02000000000000000000"/>
              </a:rPr>
              <a:t>.</a:t>
            </a:r>
            <a:endParaRPr lang="en-US" sz="2133" dirty="0">
              <a:solidFill>
                <a:schemeClr val="tx1"/>
              </a:solidFill>
              <a:latin typeface="Roboto" panose="02000000000000000000"/>
            </a:endParaRPr>
          </a:p>
        </p:txBody>
      </p:sp>
      <p:pic>
        <p:nvPicPr>
          <p:cNvPr id="5" name="Picture 4"/>
          <p:cNvPicPr>
            <a:picLocks noChangeAspect="1"/>
          </p:cNvPicPr>
          <p:nvPr/>
        </p:nvPicPr>
        <p:blipFill>
          <a:blip r:embed="rId2"/>
          <a:stretch>
            <a:fillRect/>
          </a:stretch>
        </p:blipFill>
        <p:spPr>
          <a:xfrm>
            <a:off x="6562165" y="329765"/>
            <a:ext cx="5498062" cy="5704125"/>
          </a:xfrm>
          <a:prstGeom prst="rect">
            <a:avLst/>
          </a:prstGeom>
        </p:spPr>
      </p:pic>
    </p:spTree>
    <p:extLst>
      <p:ext uri="{BB962C8B-B14F-4D97-AF65-F5344CB8AC3E}">
        <p14:creationId xmlns:p14="http://schemas.microsoft.com/office/powerpoint/2010/main" val="10521558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smtClean="0">
                <a:latin typeface="Consolas" panose="020B0609020204030204" pitchFamily="49" charset="0"/>
              </a:rPr>
              <a:t>simulate()</a:t>
            </a:r>
            <a:r>
              <a:rPr lang="en-US" dirty="0" smtClean="0"/>
              <a:t> method</a:t>
            </a:r>
            <a:endParaRPr lang="en-US" dirty="0"/>
          </a:p>
        </p:txBody>
      </p:sp>
      <p:sp>
        <p:nvSpPr>
          <p:cNvPr id="3" name="Content Placeholder 2"/>
          <p:cNvSpPr>
            <a:spLocks noGrp="1"/>
          </p:cNvSpPr>
          <p:nvPr>
            <p:ph idx="1"/>
          </p:nvPr>
        </p:nvSpPr>
        <p:spPr>
          <a:xfrm>
            <a:off x="200025" y="1600201"/>
            <a:ext cx="11801475" cy="4525963"/>
          </a:xfrm>
        </p:spPr>
        <p:txBody>
          <a:bodyPr>
            <a:normAutofit fontScale="92500" lnSpcReduction="10000"/>
          </a:bodyPr>
          <a:lstStyle/>
          <a:p>
            <a:pPr algn="just"/>
            <a:r>
              <a:rPr lang="en-US" dirty="0" smtClean="0"/>
              <a:t>This is the last and the most important method to be implemented. It controls the main logic of the Tic-Tac-Toe simulation.</a:t>
            </a:r>
          </a:p>
          <a:p>
            <a:pPr algn="just"/>
            <a:r>
              <a:rPr lang="en-US" dirty="0" smtClean="0"/>
              <a:t>The structure of the method reads:</a:t>
            </a:r>
          </a:p>
          <a:p>
            <a:pPr marL="0" indent="0" algn="just">
              <a:buNone/>
            </a:pPr>
            <a:r>
              <a:rPr lang="en-US" dirty="0" smtClean="0">
                <a:solidFill>
                  <a:srgbClr val="0000FF"/>
                </a:solidFill>
                <a:latin typeface="Consolas" panose="020B0609020204030204" pitchFamily="49" charset="0"/>
              </a:rPr>
              <a:t>  private</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void</a:t>
            </a:r>
            <a:r>
              <a:rPr lang="en-US" dirty="0" smtClean="0">
                <a:solidFill>
                  <a:srgbClr val="000000"/>
                </a:solidFill>
                <a:latin typeface="Consolas" panose="020B0609020204030204" pitchFamily="49" charset="0"/>
              </a:rPr>
              <a:t> simulate()</a:t>
            </a:r>
          </a:p>
          <a:p>
            <a:pPr marL="0" indent="0" algn="just">
              <a:buNone/>
            </a:pPr>
            <a:r>
              <a:rPr lang="en-US" dirty="0" smtClean="0">
                <a:solidFill>
                  <a:srgbClr val="000000"/>
                </a:solidFill>
                <a:latin typeface="Consolas" panose="020B0609020204030204" pitchFamily="49" charset="0"/>
              </a:rPr>
              <a:t>  {</a:t>
            </a:r>
          </a:p>
          <a:p>
            <a:pPr marL="0" indent="0" algn="just">
              <a:buNone/>
            </a:pPr>
            <a:r>
              <a:rPr lang="en-US" dirty="0" smtClean="0">
                <a:solidFill>
                  <a:srgbClr val="000000"/>
                </a:solidFill>
                <a:latin typeface="Consolas" panose="020B0609020204030204" pitchFamily="49" charset="0"/>
              </a:rPr>
              <a:t>     // function body</a:t>
            </a:r>
          </a:p>
          <a:p>
            <a:pPr marL="0" indent="0" algn="just">
              <a:buNone/>
            </a:pPr>
            <a:r>
              <a:rPr lang="en-US" dirty="0" smtClean="0">
                <a:solidFill>
                  <a:srgbClr val="000000"/>
                </a:solidFill>
                <a:latin typeface="Consolas" panose="020B0609020204030204" pitchFamily="49" charset="0"/>
              </a:rPr>
              <a:t>     // place the codes in subsequent slides here</a:t>
            </a:r>
          </a:p>
          <a:p>
            <a:pPr marL="0" indent="0" algn="just">
              <a:buNone/>
            </a:pPr>
            <a:r>
              <a:rPr lang="en-US" dirty="0" smtClean="0">
                <a:solidFill>
                  <a:srgbClr val="000000"/>
                </a:solidFill>
                <a:latin typeface="Consolas" panose="020B0609020204030204" pitchFamily="49" charset="0"/>
              </a:rPr>
              <a:t>  }</a:t>
            </a:r>
            <a:endParaRPr lang="en-US" dirty="0"/>
          </a:p>
        </p:txBody>
      </p:sp>
      <p:sp>
        <p:nvSpPr>
          <p:cNvPr id="4" name="Slide Number Placeholder 3"/>
          <p:cNvSpPr>
            <a:spLocks noGrp="1"/>
          </p:cNvSpPr>
          <p:nvPr>
            <p:ph type="sldNum" sz="quarter" idx="12"/>
          </p:nvPr>
        </p:nvSpPr>
        <p:spPr/>
        <p:txBody>
          <a:bodyPr/>
          <a:lstStyle/>
          <a:p>
            <a:fld id="{B310DB28-467B-42AB-AF30-926E64120C57}" type="slidenum">
              <a:rPr lang="en-GB" smtClean="0"/>
              <a:pPr/>
              <a:t>28</a:t>
            </a:fld>
            <a:endParaRPr lang="en-GB" dirty="0"/>
          </a:p>
        </p:txBody>
      </p:sp>
    </p:spTree>
    <p:extLst>
      <p:ext uri="{BB962C8B-B14F-4D97-AF65-F5344CB8AC3E}">
        <p14:creationId xmlns:p14="http://schemas.microsoft.com/office/powerpoint/2010/main" val="17723676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a:xfrm>
            <a:off x="11280576" y="6129338"/>
            <a:ext cx="768085" cy="706993"/>
          </a:xfrm>
        </p:spPr>
        <p:txBody>
          <a:bodyPr/>
          <a:lstStyle/>
          <a:p>
            <a:fld id="{B310DB28-467B-42AB-AF30-926E64120C57}" type="slidenum">
              <a:rPr lang="en-GB" smtClean="0"/>
              <a:pPr/>
              <a:t>29</a:t>
            </a:fld>
            <a:endParaRPr lang="en-GB" dirty="0"/>
          </a:p>
        </p:txBody>
      </p:sp>
      <p:sp>
        <p:nvSpPr>
          <p:cNvPr id="3" name="Title 2"/>
          <p:cNvSpPr>
            <a:spLocks noGrp="1"/>
          </p:cNvSpPr>
          <p:nvPr>
            <p:ph type="title" idx="4294967295"/>
          </p:nvPr>
        </p:nvSpPr>
        <p:spPr>
          <a:xfrm>
            <a:off x="671528" y="6237288"/>
            <a:ext cx="10464800" cy="479425"/>
          </a:xfrm>
        </p:spPr>
        <p:txBody>
          <a:bodyPr>
            <a:normAutofit/>
          </a:bodyPr>
          <a:lstStyle/>
          <a:p>
            <a:pPr algn="just"/>
            <a:r>
              <a:rPr lang="en-US" sz="2000" dirty="0" smtClean="0">
                <a:solidFill>
                  <a:schemeClr val="accent4">
                    <a:lumMod val="50000"/>
                  </a:schemeClr>
                </a:solidFill>
                <a:latin typeface="Georgia" panose="02040502050405020303" pitchFamily="18" charset="0"/>
              </a:rPr>
              <a:t>The </a:t>
            </a:r>
            <a:r>
              <a:rPr lang="en-US" sz="2000" b="1" dirty="0" smtClean="0">
                <a:solidFill>
                  <a:schemeClr val="accent4">
                    <a:lumMod val="50000"/>
                  </a:schemeClr>
                </a:solidFill>
                <a:latin typeface="Georgia" panose="02040502050405020303" pitchFamily="18" charset="0"/>
              </a:rPr>
              <a:t>simulate</a:t>
            </a:r>
            <a:r>
              <a:rPr lang="en-US" sz="2000" dirty="0" smtClean="0">
                <a:solidFill>
                  <a:schemeClr val="accent4">
                    <a:lumMod val="50000"/>
                  </a:schemeClr>
                </a:solidFill>
                <a:latin typeface="Georgia" panose="02040502050405020303" pitchFamily="18" charset="0"/>
              </a:rPr>
              <a:t> method – Part I</a:t>
            </a:r>
            <a:endParaRPr lang="en-US" sz="2000" dirty="0">
              <a:solidFill>
                <a:schemeClr val="accent4">
                  <a:lumMod val="50000"/>
                </a:schemeClr>
              </a:solidFill>
              <a:latin typeface="Georgia" panose="02040502050405020303" pitchFamily="18" charset="0"/>
            </a:endParaRPr>
          </a:p>
        </p:txBody>
      </p:sp>
      <p:sp>
        <p:nvSpPr>
          <p:cNvPr id="4" name="Rectangle 3"/>
          <p:cNvSpPr/>
          <p:nvPr/>
        </p:nvSpPr>
        <p:spPr>
          <a:xfrm>
            <a:off x="239350" y="343488"/>
            <a:ext cx="11713301" cy="5262979"/>
          </a:xfrm>
          <a:prstGeom prst="rect">
            <a:avLst/>
          </a:prstGeom>
        </p:spPr>
        <p:txBody>
          <a:bodyPr wrap="square">
            <a:spAutoFit/>
          </a:bodyPr>
          <a:lstStyle/>
          <a:p>
            <a:r>
              <a:rPr lang="en-US" sz="2400" dirty="0">
                <a:solidFill>
                  <a:srgbClr val="000000"/>
                </a:solidFill>
                <a:latin typeface="Consolas" panose="020B0609020204030204" pitchFamily="49" charset="0"/>
              </a:rPr>
              <a:t>Random rnd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Random();</a:t>
            </a:r>
          </a:p>
          <a:p>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 value_to_play = rnd.Next(1, 3);</a:t>
            </a:r>
          </a:p>
          <a:p>
            <a:endParaRPr lang="en-US"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foreach</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var</a:t>
            </a:r>
            <a:r>
              <a:rPr lang="en-US" sz="2400" dirty="0">
                <a:solidFill>
                  <a:srgbClr val="000000"/>
                </a:solidFill>
                <a:latin typeface="Consolas" panose="020B0609020204030204" pitchFamily="49" charset="0"/>
              </a:rPr>
              <a:t> control </a:t>
            </a:r>
            <a:r>
              <a:rPr lang="en-US" sz="2400" dirty="0">
                <a:solidFill>
                  <a:srgbClr val="0000FF"/>
                </a:solidFill>
                <a:latin typeface="Consolas" panose="020B0609020204030204" pitchFamily="49" charset="0"/>
              </a:rPr>
              <a:t>in</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this</a:t>
            </a:r>
            <a:r>
              <a:rPr lang="en-US" sz="2400" dirty="0">
                <a:solidFill>
                  <a:srgbClr val="000000"/>
                </a:solidFill>
                <a:latin typeface="Consolas" panose="020B0609020204030204" pitchFamily="49" charset="0"/>
              </a:rPr>
              <a:t>.Controls) </a:t>
            </a:r>
            <a:r>
              <a:rPr lang="en-US" sz="1600" dirty="0">
                <a:solidFill>
                  <a:srgbClr val="008000"/>
                </a:solidFill>
                <a:latin typeface="Consolas" panose="020B0609020204030204" pitchFamily="49" charset="0"/>
              </a:rPr>
              <a:t>// iterate through all controls in the form</a:t>
            </a:r>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    if</a:t>
            </a:r>
            <a:r>
              <a:rPr lang="en-US" sz="2400" dirty="0">
                <a:solidFill>
                  <a:srgbClr val="000000"/>
                </a:solidFill>
                <a:latin typeface="Consolas" panose="020B0609020204030204" pitchFamily="49" charset="0"/>
              </a:rPr>
              <a:t>(control </a:t>
            </a:r>
            <a:r>
              <a:rPr lang="en-US" sz="2400" dirty="0">
                <a:solidFill>
                  <a:srgbClr val="0000FF"/>
                </a:solidFill>
                <a:latin typeface="Consolas" panose="020B0609020204030204" pitchFamily="49" charset="0"/>
              </a:rPr>
              <a:t>is</a:t>
            </a:r>
            <a:r>
              <a:rPr lang="en-US" sz="2400" dirty="0">
                <a:solidFill>
                  <a:srgbClr val="000000"/>
                </a:solidFill>
                <a:latin typeface="Consolas" panose="020B0609020204030204" pitchFamily="49" charset="0"/>
              </a:rPr>
              <a:t> Label)</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        Label l = (Label)control;</a:t>
            </a:r>
          </a:p>
          <a:p>
            <a:r>
              <a:rPr lang="en-US" sz="2400" dirty="0">
                <a:solidFill>
                  <a:srgbClr val="000000"/>
                </a:solidFill>
                <a:latin typeface="Consolas" panose="020B0609020204030204" pitchFamily="49" charset="0"/>
              </a:rPr>
              <a:t>        l.Text = </a:t>
            </a:r>
            <a:r>
              <a:rPr lang="en-US" sz="2400" dirty="0">
                <a:solidFill>
                  <a:srgbClr val="A31515"/>
                </a:solidFill>
                <a:latin typeface="Consolas" panose="020B0609020204030204" pitchFamily="49" charset="0"/>
              </a:rPr>
              <a:t>""</a:t>
            </a:r>
            <a:r>
              <a:rPr lang="en-US" sz="2400" dirty="0">
                <a:solidFill>
                  <a:srgbClr val="000000"/>
                </a:solidFill>
                <a:latin typeface="Consolas" panose="020B0609020204030204" pitchFamily="49" charset="0"/>
              </a:rPr>
              <a:t>;</a:t>
            </a:r>
          </a:p>
          <a:p>
            <a:r>
              <a:rPr lang="en-US" sz="2400" dirty="0">
                <a:solidFill>
                  <a:srgbClr val="000000"/>
                </a:solidFill>
                <a:latin typeface="Consolas" panose="020B0609020204030204" pitchFamily="49" charset="0"/>
              </a:rPr>
              <a:t>    }</a:t>
            </a:r>
          </a:p>
          <a:p>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dirty="0">
                <a:solidFill>
                  <a:srgbClr val="000000"/>
                </a:solidFill>
                <a:latin typeface="Consolas" panose="020B0609020204030204" pitchFamily="49" charset="0"/>
              </a:rPr>
              <a:t>List&lt;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locations = </a:t>
            </a:r>
            <a:r>
              <a:rPr lang="en-US" sz="2400" dirty="0">
                <a:solidFill>
                  <a:srgbClr val="0000FF"/>
                </a:solidFill>
                <a:latin typeface="Consolas" panose="020B0609020204030204" pitchFamily="49" charset="0"/>
              </a:rPr>
              <a:t>new</a:t>
            </a:r>
            <a:r>
              <a:rPr lang="en-US" sz="2400" dirty="0">
                <a:solidFill>
                  <a:srgbClr val="000000"/>
                </a:solidFill>
                <a:latin typeface="Consolas" panose="020B0609020204030204" pitchFamily="49" charset="0"/>
              </a:rPr>
              <a:t> List&lt;</a:t>
            </a:r>
            <a:r>
              <a:rPr lang="en-US" sz="2400" dirty="0">
                <a:solidFill>
                  <a:srgbClr val="0000FF"/>
                </a:solidFill>
                <a:latin typeface="Consolas" panose="020B0609020204030204" pitchFamily="49" charset="0"/>
              </a:rPr>
              <a:t>int</a:t>
            </a:r>
            <a:r>
              <a:rPr lang="en-US" sz="2400" dirty="0">
                <a:solidFill>
                  <a:srgbClr val="000000"/>
                </a:solidFill>
                <a:latin typeface="Consolas" panose="020B0609020204030204" pitchFamily="49" charset="0"/>
              </a:rPr>
              <a:t>&gt;() { 0, 1, 2, 3, 4, 5, 6, 7, 8 };</a:t>
            </a:r>
          </a:p>
          <a:p>
            <a:r>
              <a:rPr lang="en-US" sz="2400" dirty="0">
                <a:solidFill>
                  <a:srgbClr val="000000"/>
                </a:solidFill>
                <a:latin typeface="Consolas" panose="020B0609020204030204" pitchFamily="49" charset="0"/>
              </a:rPr>
              <a:t>fillArray();</a:t>
            </a:r>
            <a:endParaRPr lang="en-US" sz="2400" dirty="0"/>
          </a:p>
        </p:txBody>
      </p:sp>
    </p:spTree>
    <p:extLst>
      <p:ext uri="{BB962C8B-B14F-4D97-AF65-F5344CB8AC3E}">
        <p14:creationId xmlns:p14="http://schemas.microsoft.com/office/powerpoint/2010/main" val="184468974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3</a:t>
            </a:fld>
            <a:endParaRPr lang="en-GB" dirty="0"/>
          </a:p>
        </p:txBody>
      </p:sp>
      <p:sp>
        <p:nvSpPr>
          <p:cNvPr id="3" name="Title 2"/>
          <p:cNvSpPr>
            <a:spLocks noGrp="1"/>
          </p:cNvSpPr>
          <p:nvPr>
            <p:ph type="title" idx="4294967295"/>
          </p:nvPr>
        </p:nvSpPr>
        <p:spPr>
          <a:xfrm>
            <a:off x="623393" y="6237101"/>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Preamble</a:t>
            </a:r>
            <a:endParaRPr lang="en-US" sz="2000" b="1" dirty="0">
              <a:solidFill>
                <a:schemeClr val="accent4">
                  <a:lumMod val="50000"/>
                </a:schemeClr>
              </a:solidFill>
              <a:latin typeface="Georgia" panose="02040502050405020303" pitchFamily="18" charset="0"/>
            </a:endParaRPr>
          </a:p>
        </p:txBody>
      </p:sp>
      <mc:AlternateContent xmlns:mc="http://schemas.openxmlformats.org/markup-compatibility/2006">
        <mc:Choice xmlns:a14="http://schemas.microsoft.com/office/drawing/2010/main" Requires="a14">
          <p:sp>
            <p:nvSpPr>
              <p:cNvPr id="5" name="Content Placeholder 5"/>
              <p:cNvSpPr txBox="1">
                <a:spLocks/>
              </p:cNvSpPr>
              <p:nvPr/>
            </p:nvSpPr>
            <p:spPr>
              <a:xfrm>
                <a:off x="4079776" y="644691"/>
                <a:ext cx="7680853" cy="4992555"/>
              </a:xfrm>
              <a:prstGeom prst="rect">
                <a:avLst/>
              </a:prstGeom>
              <a:solidFill>
                <a:schemeClr val="bg2"/>
              </a:solidFill>
              <a:ln w="19050">
                <a:solidFill>
                  <a:srgbClr val="C00000"/>
                </a:solidFill>
              </a:ln>
            </p:spPr>
            <p:txBody>
              <a:bodyPr>
                <a:normAutofit fontScale="775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just">
                  <a:buFont typeface="Wingdings" panose="05000000000000000000" pitchFamily="2" charset="2"/>
                  <a:buChar char="§"/>
                </a:pPr>
                <a:r>
                  <a:rPr lang="en-US" dirty="0">
                    <a:latin typeface="Roboto" panose="02000000000000000000"/>
                  </a:rPr>
                  <a:t>The goal of this tutorial is to take you through a Tic-Tac-Toe simulator where the computer places “X” or “O” in succession into random positions in the game grid.</a:t>
                </a:r>
              </a:p>
              <a:p>
                <a:pPr algn="just">
                  <a:buFont typeface="Wingdings" panose="05000000000000000000" pitchFamily="2" charset="2"/>
                  <a:buChar char="§"/>
                </a:pPr>
                <a:endParaRPr lang="en-US" dirty="0">
                  <a:latin typeface="Roboto" panose="02000000000000000000"/>
                </a:endParaRPr>
              </a:p>
              <a:p>
                <a:pPr algn="just">
                  <a:buFont typeface="Wingdings" panose="05000000000000000000" pitchFamily="2" charset="2"/>
                  <a:buChar char="§"/>
                </a:pPr>
                <a:r>
                  <a:rPr lang="en-US" dirty="0">
                    <a:latin typeface="Roboto" panose="02000000000000000000"/>
                  </a:rPr>
                  <a:t>A 2D array is used to represent the game board. The size of the array is </a:t>
                </a:r>
                <a14:m>
                  <m:oMath xmlns:m="http://schemas.openxmlformats.org/officeDocument/2006/math">
                    <m:r>
                      <a:rPr lang="en-US" i="1">
                        <a:latin typeface="Cambria Math" panose="02040503050406030204" pitchFamily="18" charset="0"/>
                      </a:rPr>
                      <m:t>3</m:t>
                    </m:r>
                    <m:r>
                      <a:rPr lang="en-US" i="1">
                        <a:latin typeface="Cambria Math" panose="02040503050406030204" pitchFamily="18" charset="0"/>
                        <a:ea typeface="Cambria Math" panose="02040503050406030204" pitchFamily="18" charset="0"/>
                      </a:rPr>
                      <m:t>×3</m:t>
                    </m:r>
                  </m:oMath>
                </a14:m>
                <a:r>
                  <a:rPr lang="en-US" dirty="0">
                    <a:latin typeface="Roboto" panose="02000000000000000000"/>
                  </a:rPr>
                  <a:t>, since there are three rows and three columns based on the image on the slide.</a:t>
                </a:r>
              </a:p>
              <a:p>
                <a:pPr algn="just">
                  <a:buFont typeface="Wingdings" panose="05000000000000000000" pitchFamily="2" charset="2"/>
                  <a:buChar char="§"/>
                </a:pPr>
                <a:endParaRPr lang="en-US" dirty="0">
                  <a:latin typeface="Roboto" panose="02000000000000000000"/>
                </a:endParaRPr>
              </a:p>
              <a:p>
                <a:pPr algn="just">
                  <a:buFont typeface="Wingdings" panose="05000000000000000000" pitchFamily="2" charset="2"/>
                  <a:buChar char="§"/>
                </a:pPr>
                <a:r>
                  <a:rPr lang="en-US" dirty="0">
                    <a:latin typeface="Roboto" panose="02000000000000000000"/>
                  </a:rPr>
                  <a:t>The application displays whether “X” won or “O” won or a draw after the simulation.</a:t>
                </a:r>
              </a:p>
              <a:p>
                <a:pPr algn="just">
                  <a:buFont typeface="Wingdings" panose="05000000000000000000" pitchFamily="2" charset="2"/>
                  <a:buChar char="§"/>
                </a:pPr>
                <a:endParaRPr lang="en-US" dirty="0">
                  <a:latin typeface="Roboto" panose="02000000000000000000"/>
                </a:endParaRPr>
              </a:p>
              <a:p>
                <a:pPr algn="just">
                  <a:buFont typeface="Wingdings" panose="05000000000000000000" pitchFamily="2" charset="2"/>
                  <a:buChar char="§"/>
                </a:pPr>
                <a:r>
                  <a:rPr lang="en-US" dirty="0">
                    <a:latin typeface="Roboto" panose="02000000000000000000"/>
                  </a:rPr>
                  <a:t>A sample output displays an outcome where neither “X” nor “O” won; a draw was announced.</a:t>
                </a:r>
              </a:p>
            </p:txBody>
          </p:sp>
        </mc:Choice>
        <mc:Fallback>
          <p:sp>
            <p:nvSpPr>
              <p:cNvPr id="5" name="Content Placeholder 5"/>
              <p:cNvSpPr txBox="1">
                <a:spLocks noRot="1" noChangeAspect="1" noMove="1" noResize="1" noEditPoints="1" noAdjustHandles="1" noChangeArrowheads="1" noChangeShapeType="1" noTextEdit="1"/>
              </p:cNvSpPr>
              <p:nvPr/>
            </p:nvSpPr>
            <p:spPr>
              <a:xfrm>
                <a:off x="4079776" y="644691"/>
                <a:ext cx="7680853" cy="4992555"/>
              </a:xfrm>
              <a:prstGeom prst="rect">
                <a:avLst/>
              </a:prstGeom>
              <a:blipFill>
                <a:blip r:embed="rId2"/>
                <a:stretch>
                  <a:fillRect l="-1029" t="-2433" r="-1188"/>
                </a:stretch>
              </a:blipFill>
              <a:ln w="19050">
                <a:solidFill>
                  <a:srgbClr val="C00000"/>
                </a:solidFill>
              </a:ln>
            </p:spPr>
            <p:txBody>
              <a:bodyPr/>
              <a:lstStyle/>
              <a:p>
                <a:r>
                  <a:rPr lang="en-US">
                    <a:noFill/>
                  </a:rPr>
                  <a:t> </a:t>
                </a:r>
              </a:p>
            </p:txBody>
          </p:sp>
        </mc:Fallback>
      </mc:AlternateContent>
      <p:pic>
        <p:nvPicPr>
          <p:cNvPr id="6" name="Picture 5"/>
          <p:cNvPicPr>
            <a:picLocks noChangeAspect="1"/>
          </p:cNvPicPr>
          <p:nvPr/>
        </p:nvPicPr>
        <p:blipFill>
          <a:blip r:embed="rId3"/>
          <a:stretch>
            <a:fillRect/>
          </a:stretch>
        </p:blipFill>
        <p:spPr>
          <a:xfrm>
            <a:off x="623393" y="644691"/>
            <a:ext cx="3136900" cy="3987800"/>
          </a:xfrm>
          <a:prstGeom prst="rect">
            <a:avLst/>
          </a:prstGeom>
        </p:spPr>
      </p:pic>
    </p:spTree>
    <p:extLst>
      <p:ext uri="{BB962C8B-B14F-4D97-AF65-F5344CB8AC3E}">
        <p14:creationId xmlns:p14="http://schemas.microsoft.com/office/powerpoint/2010/main" val="415216284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 Explanation</a:t>
            </a:r>
            <a:endParaRPr lang="en-US" dirty="0"/>
          </a:p>
        </p:txBody>
      </p:sp>
      <p:sp>
        <p:nvSpPr>
          <p:cNvPr id="3" name="Content Placeholder 2"/>
          <p:cNvSpPr>
            <a:spLocks noGrp="1"/>
          </p:cNvSpPr>
          <p:nvPr>
            <p:ph idx="1"/>
          </p:nvPr>
        </p:nvSpPr>
        <p:spPr>
          <a:xfrm>
            <a:off x="200025" y="1600201"/>
            <a:ext cx="11815763" cy="4525963"/>
          </a:xfrm>
        </p:spPr>
        <p:txBody>
          <a:bodyPr>
            <a:normAutofit fontScale="92500" lnSpcReduction="20000"/>
          </a:bodyPr>
          <a:lstStyle/>
          <a:p>
            <a:pPr algn="just"/>
            <a:r>
              <a:rPr lang="en-US" dirty="0">
                <a:solidFill>
                  <a:srgbClr val="000000"/>
                </a:solidFill>
                <a:latin typeface="Consolas" panose="020B0609020204030204" pitchFamily="49" charset="0"/>
              </a:rPr>
              <a:t>Random rnd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Random</a:t>
            </a:r>
            <a:r>
              <a:rPr lang="en-US" dirty="0" smtClean="0">
                <a:solidFill>
                  <a:srgbClr val="000000"/>
                </a:solidFill>
                <a:latin typeface="Consolas" panose="020B0609020204030204" pitchFamily="49" charset="0"/>
              </a:rPr>
              <a:t>(); </a:t>
            </a:r>
            <a:r>
              <a:rPr lang="en-US" dirty="0" smtClean="0">
                <a:solidFill>
                  <a:srgbClr val="000000"/>
                </a:solidFill>
                <a:latin typeface="Roboto" panose="02000000000000000000"/>
              </a:rPr>
              <a:t>simply creates a new instance (an object) of the Random class. This is needed to randomize some operations.</a:t>
            </a:r>
          </a:p>
          <a:p>
            <a:pPr algn="just"/>
            <a:r>
              <a:rPr lang="en-US" dirty="0" smtClean="0">
                <a:solidFill>
                  <a:srgbClr val="000000"/>
                </a:solidFill>
                <a:latin typeface="Roboto" panose="02000000000000000000"/>
              </a:rPr>
              <a:t>The next expression: </a:t>
            </a:r>
          </a:p>
          <a:p>
            <a:pPr marL="0" indent="0" algn="ctr">
              <a:buNone/>
            </a:pPr>
            <a:r>
              <a:rPr lang="en-US" dirty="0"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value_to_play = rnd.Next(1, 3</a:t>
            </a:r>
            <a:r>
              <a:rPr lang="en-US" dirty="0" smtClean="0">
                <a:solidFill>
                  <a:srgbClr val="000000"/>
                </a:solidFill>
                <a:latin typeface="Consolas" panose="020B0609020204030204" pitchFamily="49" charset="0"/>
              </a:rPr>
              <a:t>);</a:t>
            </a:r>
          </a:p>
          <a:p>
            <a:pPr lvl="1" algn="just"/>
            <a:r>
              <a:rPr lang="en-US" dirty="0" smtClean="0">
                <a:latin typeface="Roboto" panose="02000000000000000000"/>
              </a:rPr>
              <a:t>Randomly generates a number between 1 and 2 (both inclusive) via the </a:t>
            </a:r>
            <a:r>
              <a:rPr lang="en-US" b="1" dirty="0" smtClean="0">
                <a:latin typeface="Roboto" panose="02000000000000000000"/>
              </a:rPr>
              <a:t>rnd</a:t>
            </a:r>
            <a:r>
              <a:rPr lang="en-US" dirty="0" smtClean="0">
                <a:latin typeface="Roboto" panose="02000000000000000000"/>
              </a:rPr>
              <a:t> object created in the previous line.</a:t>
            </a:r>
            <a:endParaRPr lang="en-US" dirty="0">
              <a:latin typeface="Roboto" panose="02000000000000000000"/>
            </a:endParaRPr>
          </a:p>
          <a:p>
            <a:pPr algn="just"/>
            <a:r>
              <a:rPr lang="en-US" dirty="0" smtClean="0">
                <a:latin typeface="Roboto" panose="02000000000000000000"/>
              </a:rPr>
              <a:t>The foreach loop block clears the content of all the label controls (further explanation on the next slide).</a:t>
            </a:r>
          </a:p>
        </p:txBody>
      </p:sp>
      <p:sp>
        <p:nvSpPr>
          <p:cNvPr id="4" name="Slide Number Placeholder 3"/>
          <p:cNvSpPr>
            <a:spLocks noGrp="1"/>
          </p:cNvSpPr>
          <p:nvPr>
            <p:ph type="sldNum" sz="quarter" idx="12"/>
          </p:nvPr>
        </p:nvSpPr>
        <p:spPr/>
        <p:txBody>
          <a:bodyPr/>
          <a:lstStyle/>
          <a:p>
            <a:fld id="{B310DB28-467B-42AB-AF30-926E64120C57}" type="slidenum">
              <a:rPr lang="en-GB" smtClean="0"/>
              <a:pPr/>
              <a:t>30</a:t>
            </a:fld>
            <a:endParaRPr lang="en-GB" dirty="0"/>
          </a:p>
        </p:txBody>
      </p:sp>
    </p:spTree>
    <p:extLst>
      <p:ext uri="{BB962C8B-B14F-4D97-AF65-F5344CB8AC3E}">
        <p14:creationId xmlns:p14="http://schemas.microsoft.com/office/powerpoint/2010/main" val="326466587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 Explanation (2)</a:t>
            </a:r>
            <a:endParaRPr lang="en-US" dirty="0"/>
          </a:p>
        </p:txBody>
      </p:sp>
      <p:sp>
        <p:nvSpPr>
          <p:cNvPr id="3" name="Content Placeholder 2"/>
          <p:cNvSpPr>
            <a:spLocks noGrp="1"/>
          </p:cNvSpPr>
          <p:nvPr>
            <p:ph idx="1"/>
          </p:nvPr>
        </p:nvSpPr>
        <p:spPr>
          <a:xfrm>
            <a:off x="157163" y="1600201"/>
            <a:ext cx="11844337" cy="4525963"/>
          </a:xfrm>
        </p:spPr>
        <p:txBody>
          <a:bodyPr>
            <a:normAutofit lnSpcReduction="10000"/>
          </a:bodyPr>
          <a:lstStyle/>
          <a:p>
            <a:pPr algn="just"/>
            <a:r>
              <a:rPr lang="en-US" dirty="0" smtClean="0">
                <a:latin typeface="Roboto" panose="02000000000000000000"/>
              </a:rPr>
              <a:t>To clear all the labels, we do the following:</a:t>
            </a:r>
          </a:p>
          <a:p>
            <a:pPr lvl="1" algn="just"/>
            <a:r>
              <a:rPr lang="en-US" dirty="0" smtClean="0">
                <a:latin typeface="Roboto" panose="02000000000000000000"/>
              </a:rPr>
              <a:t>Iterate through all controls in the form (referred to as “this”)</a:t>
            </a:r>
            <a:r>
              <a:rPr lang="en-US" dirty="0">
                <a:latin typeface="Roboto" panose="02000000000000000000"/>
              </a:rPr>
              <a:t> </a:t>
            </a:r>
            <a:r>
              <a:rPr lang="en-US" dirty="0" smtClean="0">
                <a:latin typeface="Roboto" panose="02000000000000000000"/>
              </a:rPr>
              <a:t>using the foreach loop;</a:t>
            </a:r>
          </a:p>
          <a:p>
            <a:pPr lvl="1" algn="just"/>
            <a:r>
              <a:rPr lang="en-US" dirty="0" smtClean="0">
                <a:latin typeface="Roboto" panose="02000000000000000000"/>
              </a:rPr>
              <a:t>Check if the control is a label control (this is necessary since we have button (other) controls in the form);</a:t>
            </a:r>
          </a:p>
          <a:p>
            <a:pPr lvl="1" algn="just"/>
            <a:r>
              <a:rPr lang="en-US" dirty="0" smtClean="0">
                <a:latin typeface="Roboto" panose="02000000000000000000"/>
              </a:rPr>
              <a:t>Create an instance of a label by casting the variable control (which is of type </a:t>
            </a:r>
            <a:r>
              <a:rPr lang="en-US" dirty="0" err="1" smtClean="0">
                <a:solidFill>
                  <a:srgbClr val="800080"/>
                </a:solidFill>
                <a:latin typeface="Roboto" panose="02000000000000000000"/>
              </a:rPr>
              <a:t>var</a:t>
            </a:r>
            <a:r>
              <a:rPr lang="en-US" dirty="0" smtClean="0">
                <a:latin typeface="Roboto" panose="02000000000000000000"/>
              </a:rPr>
              <a:t> and not </a:t>
            </a:r>
            <a:r>
              <a:rPr lang="en-US" dirty="0" smtClean="0">
                <a:solidFill>
                  <a:srgbClr val="800080"/>
                </a:solidFill>
                <a:latin typeface="Roboto" panose="02000000000000000000"/>
              </a:rPr>
              <a:t>Label</a:t>
            </a:r>
            <a:r>
              <a:rPr lang="en-US" dirty="0" smtClean="0">
                <a:latin typeface="Roboto" panose="02000000000000000000"/>
              </a:rPr>
              <a:t>) as a label:</a:t>
            </a:r>
          </a:p>
          <a:p>
            <a:pPr lvl="2" algn="just"/>
            <a:r>
              <a:rPr lang="en-US" dirty="0" smtClean="0">
                <a:latin typeface="Roboto" panose="02000000000000000000"/>
              </a:rPr>
              <a:t>A label object (</a:t>
            </a:r>
            <a:r>
              <a:rPr lang="en-US" dirty="0" smtClean="0">
                <a:solidFill>
                  <a:srgbClr val="800080"/>
                </a:solidFill>
                <a:latin typeface="Roboto" panose="02000000000000000000"/>
              </a:rPr>
              <a:t>l</a:t>
            </a:r>
            <a:r>
              <a:rPr lang="en-US" dirty="0" smtClean="0">
                <a:latin typeface="Roboto" panose="02000000000000000000"/>
              </a:rPr>
              <a:t>) is created to point to </a:t>
            </a:r>
            <a:r>
              <a:rPr lang="en-US" dirty="0" smtClean="0">
                <a:solidFill>
                  <a:srgbClr val="800080"/>
                </a:solidFill>
                <a:latin typeface="Roboto" panose="02000000000000000000"/>
              </a:rPr>
              <a:t>control</a:t>
            </a:r>
            <a:r>
              <a:rPr lang="en-US" dirty="0" smtClean="0">
                <a:latin typeface="Roboto" panose="02000000000000000000"/>
              </a:rPr>
              <a:t> and share its properties.</a:t>
            </a:r>
          </a:p>
          <a:p>
            <a:pPr lvl="1" algn="just"/>
            <a:r>
              <a:rPr lang="en-US" dirty="0" smtClean="0">
                <a:latin typeface="Roboto" panose="02000000000000000000"/>
              </a:rPr>
              <a:t>Clear the label (</a:t>
            </a:r>
            <a:r>
              <a:rPr lang="en-US" b="1" dirty="0" smtClean="0">
                <a:solidFill>
                  <a:srgbClr val="800080"/>
                </a:solidFill>
                <a:latin typeface="Roboto" panose="02000000000000000000"/>
              </a:rPr>
              <a:t>l</a:t>
            </a:r>
            <a:r>
              <a:rPr lang="en-US" dirty="0" smtClean="0">
                <a:latin typeface="Roboto" panose="02000000000000000000"/>
              </a:rPr>
              <a:t>) by setting its Text property to empty string.</a:t>
            </a:r>
          </a:p>
        </p:txBody>
      </p:sp>
      <p:sp>
        <p:nvSpPr>
          <p:cNvPr id="4" name="Slide Number Placeholder 3"/>
          <p:cNvSpPr>
            <a:spLocks noGrp="1"/>
          </p:cNvSpPr>
          <p:nvPr>
            <p:ph type="sldNum" sz="quarter" idx="12"/>
          </p:nvPr>
        </p:nvSpPr>
        <p:spPr/>
        <p:txBody>
          <a:bodyPr/>
          <a:lstStyle/>
          <a:p>
            <a:fld id="{B310DB28-467B-42AB-AF30-926E64120C57}" type="slidenum">
              <a:rPr lang="en-GB" smtClean="0"/>
              <a:pPr/>
              <a:t>31</a:t>
            </a:fld>
            <a:endParaRPr lang="en-GB" dirty="0"/>
          </a:p>
        </p:txBody>
      </p:sp>
    </p:spTree>
    <p:extLst>
      <p:ext uri="{BB962C8B-B14F-4D97-AF65-F5344CB8AC3E}">
        <p14:creationId xmlns:p14="http://schemas.microsoft.com/office/powerpoint/2010/main" val="3039433856"/>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 – Explanation (3)</a:t>
            </a:r>
            <a:endParaRPr lang="en-US" dirty="0"/>
          </a:p>
        </p:txBody>
      </p:sp>
      <p:sp>
        <p:nvSpPr>
          <p:cNvPr id="3" name="Content Placeholder 2"/>
          <p:cNvSpPr>
            <a:spLocks noGrp="1"/>
          </p:cNvSpPr>
          <p:nvPr>
            <p:ph idx="1"/>
          </p:nvPr>
        </p:nvSpPr>
        <p:spPr>
          <a:xfrm>
            <a:off x="185737" y="1600201"/>
            <a:ext cx="11787187" cy="4525963"/>
          </a:xfrm>
        </p:spPr>
        <p:txBody>
          <a:bodyPr>
            <a:normAutofit fontScale="92500" lnSpcReduction="10000"/>
          </a:bodyPr>
          <a:lstStyle/>
          <a:p>
            <a:pPr marL="0" indent="0" algn="ctr">
              <a:buNone/>
            </a:pPr>
            <a:r>
              <a:rPr lang="en-US" sz="2533" dirty="0">
                <a:solidFill>
                  <a:srgbClr val="000000"/>
                </a:solidFill>
                <a:latin typeface="Consolas" panose="020B0609020204030204" pitchFamily="49" charset="0"/>
              </a:rPr>
              <a:t>List&lt;</a:t>
            </a:r>
            <a:r>
              <a:rPr lang="en-US" sz="2533" dirty="0" err="1">
                <a:solidFill>
                  <a:srgbClr val="0000FF"/>
                </a:solidFill>
                <a:latin typeface="Consolas" panose="020B0609020204030204" pitchFamily="49" charset="0"/>
              </a:rPr>
              <a:t>int</a:t>
            </a:r>
            <a:r>
              <a:rPr lang="en-US" sz="2533" dirty="0">
                <a:solidFill>
                  <a:srgbClr val="000000"/>
                </a:solidFill>
                <a:latin typeface="Consolas" panose="020B0609020204030204" pitchFamily="49" charset="0"/>
              </a:rPr>
              <a:t>&gt; locations = </a:t>
            </a:r>
            <a:r>
              <a:rPr lang="en-US" sz="2533" dirty="0">
                <a:solidFill>
                  <a:srgbClr val="0000FF"/>
                </a:solidFill>
                <a:latin typeface="Consolas" panose="020B0609020204030204" pitchFamily="49" charset="0"/>
              </a:rPr>
              <a:t>new</a:t>
            </a:r>
            <a:r>
              <a:rPr lang="en-US" sz="2533" dirty="0">
                <a:solidFill>
                  <a:srgbClr val="000000"/>
                </a:solidFill>
                <a:latin typeface="Consolas" panose="020B0609020204030204" pitchFamily="49" charset="0"/>
              </a:rPr>
              <a:t> List&lt;</a:t>
            </a:r>
            <a:r>
              <a:rPr lang="en-US" sz="2533" dirty="0" err="1">
                <a:solidFill>
                  <a:srgbClr val="0000FF"/>
                </a:solidFill>
                <a:latin typeface="Consolas" panose="020B0609020204030204" pitchFamily="49" charset="0"/>
              </a:rPr>
              <a:t>int</a:t>
            </a:r>
            <a:r>
              <a:rPr lang="en-US" sz="2533" dirty="0">
                <a:solidFill>
                  <a:srgbClr val="000000"/>
                </a:solidFill>
                <a:latin typeface="Consolas" panose="020B0609020204030204" pitchFamily="49" charset="0"/>
              </a:rPr>
              <a:t>&gt;() { 0, 1, 2, 3, 4, 5, 6, 7, 8 };</a:t>
            </a:r>
            <a:endParaRPr lang="en-US" sz="2267" dirty="0">
              <a:latin typeface="Roboto" panose="02000000000000000000"/>
            </a:endParaRPr>
          </a:p>
          <a:p>
            <a:pPr algn="just"/>
            <a:r>
              <a:rPr lang="en-US" dirty="0" smtClean="0">
                <a:latin typeface="Roboto" panose="02000000000000000000"/>
              </a:rPr>
              <a:t>The code above creates a new List collection of integers containing the values 0 … 8</a:t>
            </a:r>
          </a:p>
          <a:p>
            <a:pPr lvl="1" algn="just"/>
            <a:r>
              <a:rPr lang="en-US" dirty="0" smtClean="0">
                <a:latin typeface="Roboto" panose="02000000000000000000"/>
              </a:rPr>
              <a:t>These values represent the nine locations in </a:t>
            </a:r>
            <a:r>
              <a:rPr lang="en-US" dirty="0">
                <a:latin typeface="Roboto" panose="02000000000000000000"/>
              </a:rPr>
              <a:t>the game </a:t>
            </a:r>
            <a:r>
              <a:rPr lang="en-US" dirty="0" smtClean="0">
                <a:latin typeface="Roboto" panose="02000000000000000000"/>
              </a:rPr>
              <a:t>board</a:t>
            </a:r>
          </a:p>
          <a:p>
            <a:pPr algn="just"/>
            <a:r>
              <a:rPr lang="en-US" dirty="0" smtClean="0">
                <a:latin typeface="Roboto" panose="02000000000000000000"/>
              </a:rPr>
              <a:t>Finally, we call the </a:t>
            </a:r>
            <a:r>
              <a:rPr lang="en-US" dirty="0" smtClean="0">
                <a:latin typeface="Consolas" panose="020B0609020204030204" pitchFamily="49" charset="0"/>
              </a:rPr>
              <a:t>fillArray()</a:t>
            </a:r>
            <a:r>
              <a:rPr lang="en-US" dirty="0" smtClean="0">
                <a:latin typeface="Roboto" panose="02000000000000000000"/>
              </a:rPr>
              <a:t> method. Why?</a:t>
            </a:r>
          </a:p>
          <a:p>
            <a:pPr lvl="1" algn="just"/>
            <a:r>
              <a:rPr lang="en-US" dirty="0" smtClean="0">
                <a:latin typeface="Roboto" panose="02000000000000000000"/>
              </a:rPr>
              <a:t>This is to re-initialize the cells of the 2D array (board) to 0 since the previous </a:t>
            </a:r>
            <a:r>
              <a:rPr lang="en-US" dirty="0">
                <a:latin typeface="Roboto" panose="02000000000000000000"/>
              </a:rPr>
              <a:t>g</a:t>
            </a:r>
            <a:r>
              <a:rPr lang="en-US" dirty="0" smtClean="0">
                <a:latin typeface="Roboto" panose="02000000000000000000"/>
              </a:rPr>
              <a:t>ame had caused the majority of the array cells to be filled with values (1 or 2).</a:t>
            </a:r>
          </a:p>
          <a:p>
            <a:pPr lvl="2" algn="just"/>
            <a:r>
              <a:rPr lang="en-US" dirty="0" smtClean="0">
                <a:latin typeface="Roboto" panose="02000000000000000000"/>
              </a:rPr>
              <a:t>More like, a reset of </a:t>
            </a:r>
            <a:r>
              <a:rPr lang="en-US" dirty="0">
                <a:latin typeface="Roboto" panose="02000000000000000000"/>
              </a:rPr>
              <a:t>the game </a:t>
            </a:r>
            <a:r>
              <a:rPr lang="en-US" dirty="0" smtClean="0">
                <a:latin typeface="Roboto" panose="02000000000000000000"/>
              </a:rPr>
              <a:t>board is done</a:t>
            </a:r>
          </a:p>
        </p:txBody>
      </p:sp>
      <p:sp>
        <p:nvSpPr>
          <p:cNvPr id="4" name="Slide Number Placeholder 3"/>
          <p:cNvSpPr>
            <a:spLocks noGrp="1"/>
          </p:cNvSpPr>
          <p:nvPr>
            <p:ph type="sldNum" sz="quarter" idx="12"/>
          </p:nvPr>
        </p:nvSpPr>
        <p:spPr/>
        <p:txBody>
          <a:bodyPr/>
          <a:lstStyle/>
          <a:p>
            <a:fld id="{B310DB28-467B-42AB-AF30-926E64120C57}" type="slidenum">
              <a:rPr lang="en-GB" smtClean="0"/>
              <a:pPr/>
              <a:t>32</a:t>
            </a:fld>
            <a:endParaRPr lang="en-GB" dirty="0"/>
          </a:p>
        </p:txBody>
      </p:sp>
    </p:spTree>
    <p:extLst>
      <p:ext uri="{BB962C8B-B14F-4D97-AF65-F5344CB8AC3E}">
        <p14:creationId xmlns:p14="http://schemas.microsoft.com/office/powerpoint/2010/main" val="18245723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33</a:t>
            </a:fld>
            <a:endParaRPr lang="en-GB" dirty="0"/>
          </a:p>
        </p:txBody>
      </p:sp>
      <p:sp>
        <p:nvSpPr>
          <p:cNvPr id="3" name="Title 2"/>
          <p:cNvSpPr>
            <a:spLocks noGrp="1"/>
          </p:cNvSpPr>
          <p:nvPr>
            <p:ph type="title" idx="4294967295"/>
          </p:nvPr>
        </p:nvSpPr>
        <p:spPr>
          <a:xfrm>
            <a:off x="685814" y="6237288"/>
            <a:ext cx="10464800" cy="479425"/>
          </a:xfrm>
        </p:spPr>
        <p:txBody>
          <a:bodyPr>
            <a:normAutofit/>
          </a:bodyPr>
          <a:lstStyle/>
          <a:p>
            <a:pPr algn="just"/>
            <a:r>
              <a:rPr lang="en-US" sz="2000" dirty="0">
                <a:solidFill>
                  <a:schemeClr val="accent4">
                    <a:lumMod val="50000"/>
                  </a:schemeClr>
                </a:solidFill>
                <a:latin typeface="Georgia" panose="02040502050405020303" pitchFamily="18" charset="0"/>
              </a:rPr>
              <a:t>The </a:t>
            </a:r>
            <a:r>
              <a:rPr lang="en-US" sz="2000" b="1" dirty="0">
                <a:solidFill>
                  <a:schemeClr val="accent4">
                    <a:lumMod val="50000"/>
                  </a:schemeClr>
                </a:solidFill>
                <a:latin typeface="Georgia" panose="02040502050405020303" pitchFamily="18" charset="0"/>
              </a:rPr>
              <a:t>simulate</a:t>
            </a:r>
            <a:r>
              <a:rPr lang="en-US" sz="2000" dirty="0">
                <a:solidFill>
                  <a:schemeClr val="accent4">
                    <a:lumMod val="50000"/>
                  </a:schemeClr>
                </a:solidFill>
                <a:latin typeface="Georgia" panose="02040502050405020303" pitchFamily="18" charset="0"/>
              </a:rPr>
              <a:t> method – Part </a:t>
            </a:r>
            <a:r>
              <a:rPr lang="en-US" sz="2000" dirty="0" smtClean="0">
                <a:solidFill>
                  <a:schemeClr val="accent4">
                    <a:lumMod val="50000"/>
                  </a:schemeClr>
                </a:solidFill>
                <a:latin typeface="Georgia" panose="02040502050405020303" pitchFamily="18" charset="0"/>
              </a:rPr>
              <a:t>II – Continuation of the codes in Part I</a:t>
            </a:r>
            <a:endParaRPr lang="en-US" sz="2000" dirty="0">
              <a:solidFill>
                <a:schemeClr val="accent4">
                  <a:lumMod val="50000"/>
                </a:schemeClr>
              </a:solidFill>
              <a:latin typeface="Georgia" panose="02040502050405020303" pitchFamily="18" charset="0"/>
            </a:endParaRPr>
          </a:p>
        </p:txBody>
      </p:sp>
      <p:sp>
        <p:nvSpPr>
          <p:cNvPr id="4" name="Rectangle 3"/>
          <p:cNvSpPr/>
          <p:nvPr/>
        </p:nvSpPr>
        <p:spPr>
          <a:xfrm>
            <a:off x="239350" y="260648"/>
            <a:ext cx="11713301" cy="5672258"/>
          </a:xfrm>
          <a:prstGeom prst="rect">
            <a:avLst/>
          </a:prstGeom>
        </p:spPr>
        <p:txBody>
          <a:bodyPr wrap="square">
            <a:spAutoFit/>
          </a:bodyPr>
          <a:lstStyle/>
          <a:p>
            <a:r>
              <a:rPr lang="en-US" sz="2133" dirty="0">
                <a:solidFill>
                  <a:srgbClr val="0000FF"/>
                </a:solidFill>
                <a:latin typeface="Consolas" panose="020B0609020204030204" pitchFamily="49" charset="0"/>
              </a:rPr>
              <a:t>while</a:t>
            </a:r>
            <a:r>
              <a:rPr lang="en-US" sz="2133" dirty="0">
                <a:solidFill>
                  <a:srgbClr val="000000"/>
                </a:solidFill>
                <a:latin typeface="Consolas" panose="020B0609020204030204" pitchFamily="49" charset="0"/>
              </a:rPr>
              <a:t> (locations.Count &gt; 0)</a:t>
            </a:r>
          </a:p>
          <a:p>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int</a:t>
            </a:r>
            <a:r>
              <a:rPr lang="en-US" sz="2133" dirty="0">
                <a:solidFill>
                  <a:srgbClr val="000000"/>
                </a:solidFill>
                <a:latin typeface="Consolas" panose="020B0609020204030204" pitchFamily="49" charset="0"/>
              </a:rPr>
              <a:t> loc_position = rnd.Next(0, locations.Count);</a:t>
            </a:r>
          </a:p>
          <a:p>
            <a:r>
              <a:rPr lang="en-US" sz="2133" dirty="0">
                <a:solidFill>
                  <a:srgbClr val="0000FF"/>
                </a:solidFill>
                <a:latin typeface="Consolas" panose="020B0609020204030204" pitchFamily="49" charset="0"/>
              </a:rPr>
              <a:t>    int</a:t>
            </a:r>
            <a:r>
              <a:rPr lang="en-US" sz="2133" dirty="0">
                <a:solidFill>
                  <a:srgbClr val="000000"/>
                </a:solidFill>
                <a:latin typeface="Consolas" panose="020B0609020204030204" pitchFamily="49" charset="0"/>
              </a:rPr>
              <a:t> loc = locations[</a:t>
            </a:r>
            <a:r>
              <a:rPr lang="en-US" sz="2133" dirty="0" err="1">
                <a:solidFill>
                  <a:srgbClr val="000000"/>
                </a:solidFill>
                <a:latin typeface="Consolas" panose="020B0609020204030204" pitchFamily="49" charset="0"/>
              </a:rPr>
              <a:t>loc_position</a:t>
            </a:r>
            <a:r>
              <a:rPr lang="en-US" sz="2133" dirty="0">
                <a:solidFill>
                  <a:srgbClr val="000000"/>
                </a:solidFill>
                <a:latin typeface="Consolas" panose="020B0609020204030204" pitchFamily="49" charset="0"/>
              </a:rPr>
              <a:t>];</a:t>
            </a:r>
          </a:p>
          <a:p>
            <a:r>
              <a:rPr lang="en-US" sz="2133" dirty="0">
                <a:solidFill>
                  <a:srgbClr val="0000FF"/>
                </a:solidFill>
                <a:latin typeface="Consolas" panose="020B0609020204030204" pitchFamily="49" charset="0"/>
              </a:rPr>
              <a:t>    int</a:t>
            </a:r>
            <a:r>
              <a:rPr lang="en-US" sz="2133" dirty="0">
                <a:solidFill>
                  <a:srgbClr val="000000"/>
                </a:solidFill>
                <a:latin typeface="Consolas" panose="020B0609020204030204" pitchFamily="49" charset="0"/>
              </a:rPr>
              <a:t> row = loc / 3;</a:t>
            </a:r>
          </a:p>
          <a:p>
            <a:r>
              <a:rPr lang="en-US" sz="2133" dirty="0">
                <a:solidFill>
                  <a:srgbClr val="0000FF"/>
                </a:solidFill>
                <a:latin typeface="Consolas" panose="020B0609020204030204" pitchFamily="49" charset="0"/>
              </a:rPr>
              <a:t>    int</a:t>
            </a:r>
            <a:r>
              <a:rPr lang="en-US" sz="2133" dirty="0">
                <a:solidFill>
                  <a:srgbClr val="000000"/>
                </a:solidFill>
                <a:latin typeface="Consolas" panose="020B0609020204030204" pitchFamily="49" charset="0"/>
              </a:rPr>
              <a:t> col = loc % 3;</a:t>
            </a:r>
          </a:p>
          <a:p>
            <a:r>
              <a:rPr lang="en-US" sz="2133" dirty="0">
                <a:solidFill>
                  <a:srgbClr val="000000"/>
                </a:solidFill>
                <a:latin typeface="Consolas" panose="020B0609020204030204" pitchFamily="49" charset="0"/>
              </a:rPr>
              <a:t>    play(value_to_play, row, col);</a:t>
            </a:r>
          </a:p>
          <a:p>
            <a:r>
              <a:rPr lang="en-US" sz="2133" dirty="0">
                <a:solidFill>
                  <a:srgbClr val="000000"/>
                </a:solidFill>
                <a:latin typeface="Consolas" panose="020B0609020204030204" pitchFamily="49" charset="0"/>
              </a:rPr>
              <a:t>    locations.RemoveAt(loc_position);</a:t>
            </a: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(locations.Count &lt;= 4)</a:t>
            </a:r>
          </a:p>
          <a:p>
            <a:r>
              <a:rPr lang="en-US" sz="2133" dirty="0">
                <a:solidFill>
                  <a:srgbClr val="000000"/>
                </a:solidFill>
                <a:latin typeface="Consolas" panose="020B0609020204030204" pitchFamily="49" charset="0"/>
              </a:rPr>
              <a:t>    {</a:t>
            </a:r>
          </a:p>
          <a:p>
            <a:r>
              <a:rPr lang="en-US" sz="2133" dirty="0">
                <a:solidFill>
                  <a:srgbClr val="0000FF"/>
                </a:solidFill>
                <a:latin typeface="Consolas" panose="020B0609020204030204" pitchFamily="49" charset="0"/>
              </a:rPr>
              <a:t>        if</a:t>
            </a:r>
            <a:r>
              <a:rPr lang="en-US" sz="2133" dirty="0">
                <a:solidFill>
                  <a:srgbClr val="000000"/>
                </a:solidFill>
                <a:latin typeface="Consolas" panose="020B0609020204030204" pitchFamily="49" charset="0"/>
              </a:rPr>
              <a:t> (check(value_to_play, loc))</a:t>
            </a:r>
          </a:p>
          <a:p>
            <a:r>
              <a:rPr lang="en-US" sz="2133" dirty="0">
                <a:solidFill>
                  <a:srgbClr val="0000FF"/>
                </a:solidFill>
                <a:latin typeface="Consolas" panose="020B0609020204030204" pitchFamily="49" charset="0"/>
              </a:rPr>
              <a:t>            return</a:t>
            </a:r>
            <a:r>
              <a:rPr lang="en-US" sz="2133" dirty="0">
                <a:solidFill>
                  <a:srgbClr val="000000"/>
                </a:solidFill>
                <a:latin typeface="Consolas" panose="020B0609020204030204" pitchFamily="49" charset="0"/>
              </a:rPr>
              <a:t>;</a:t>
            </a:r>
          </a:p>
          <a:p>
            <a:r>
              <a:rPr lang="en-US" sz="2133" dirty="0">
                <a:solidFill>
                  <a:srgbClr val="000000"/>
                </a:solidFill>
                <a:latin typeface="Consolas" panose="020B0609020204030204" pitchFamily="49" charset="0"/>
              </a:rPr>
              <a:t>    } </a:t>
            </a:r>
          </a:p>
          <a:p>
            <a:r>
              <a:rPr lang="en-US" sz="2133" dirty="0">
                <a:solidFill>
                  <a:srgbClr val="000000"/>
                </a:solidFill>
                <a:latin typeface="Consolas" panose="020B0609020204030204" pitchFamily="49" charset="0"/>
              </a:rPr>
              <a:t>    value_to_play = (value_to_play == 1) ? 2 : 1;</a:t>
            </a:r>
          </a:p>
          <a:p>
            <a:r>
              <a:rPr lang="en-US" sz="2133" dirty="0">
                <a:solidFill>
                  <a:srgbClr val="000000"/>
                </a:solidFill>
                <a:latin typeface="Consolas" panose="020B0609020204030204" pitchFamily="49" charset="0"/>
              </a:rPr>
              <a:t>}</a:t>
            </a:r>
          </a:p>
          <a:p>
            <a:endParaRPr lang="en-US" sz="2133" dirty="0">
              <a:solidFill>
                <a:srgbClr val="000000"/>
              </a:solidFill>
              <a:latin typeface="Consolas" panose="020B0609020204030204" pitchFamily="49" charset="0"/>
            </a:endParaRPr>
          </a:p>
          <a:p>
            <a:r>
              <a:rPr lang="en-US" sz="2133" dirty="0">
                <a:solidFill>
                  <a:srgbClr val="000000"/>
                </a:solidFill>
                <a:latin typeface="Consolas" panose="020B0609020204030204" pitchFamily="49" charset="0"/>
              </a:rPr>
              <a:t>label10.Text = </a:t>
            </a:r>
            <a:r>
              <a:rPr lang="en-US" sz="2133" dirty="0">
                <a:solidFill>
                  <a:srgbClr val="A31515"/>
                </a:solidFill>
                <a:latin typeface="Consolas" panose="020B0609020204030204" pitchFamily="49" charset="0"/>
              </a:rPr>
              <a:t>"It is a draw!"</a:t>
            </a:r>
            <a:r>
              <a:rPr lang="en-US" sz="2133" dirty="0">
                <a:solidFill>
                  <a:srgbClr val="000000"/>
                </a:solidFill>
                <a:latin typeface="Consolas" panose="020B0609020204030204" pitchFamily="49" charset="0"/>
              </a:rPr>
              <a:t>;</a:t>
            </a:r>
            <a:endParaRPr lang="en-US" sz="2133" dirty="0"/>
          </a:p>
        </p:txBody>
      </p:sp>
    </p:spTree>
    <p:extLst>
      <p:ext uri="{BB962C8B-B14F-4D97-AF65-F5344CB8AC3E}">
        <p14:creationId xmlns:p14="http://schemas.microsoft.com/office/powerpoint/2010/main" val="556550895"/>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Explanation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42875" y="1600201"/>
                <a:ext cx="11858625" cy="4525963"/>
              </a:xfrm>
            </p:spPr>
            <p:txBody>
              <a:bodyPr>
                <a:normAutofit fontScale="92500" lnSpcReduction="10000"/>
              </a:bodyPr>
              <a:lstStyle/>
              <a:p>
                <a:pPr algn="just"/>
                <a:r>
                  <a:rPr lang="en-US" dirty="0" smtClean="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(locations.Count &gt; 0</a:t>
                </a:r>
                <a:r>
                  <a:rPr lang="en-US" dirty="0" smtClean="0">
                    <a:solidFill>
                      <a:srgbClr val="000000"/>
                    </a:solidFill>
                    <a:latin typeface="Consolas" panose="020B0609020204030204" pitchFamily="49" charset="0"/>
                  </a:rPr>
                  <a:t>) </a:t>
                </a:r>
                <a:r>
                  <a:rPr lang="en-US" dirty="0" smtClean="0">
                    <a:solidFill>
                      <a:srgbClr val="000000"/>
                    </a:solidFill>
                    <a:latin typeface="Roboto" panose="02000000000000000000"/>
                  </a:rPr>
                  <a:t>is a condition that checks if there remains at least one value in the List collection.</a:t>
                </a:r>
              </a:p>
              <a:p>
                <a:pPr lvl="1" algn="just"/>
                <a:r>
                  <a:rPr lang="en-US" dirty="0" smtClean="0">
                    <a:latin typeface="Roboto" panose="02000000000000000000"/>
                  </a:rPr>
                  <a:t>This means as long as there remains an item in the List and no winner has yet to emer</a:t>
                </a:r>
                <a:r>
                  <a:rPr lang="en-US" dirty="0">
                    <a:latin typeface="Roboto" panose="02000000000000000000"/>
                  </a:rPr>
                  <a:t>g</a:t>
                </a:r>
                <a:r>
                  <a:rPr lang="en-US" dirty="0" smtClean="0">
                    <a:latin typeface="Roboto" panose="02000000000000000000"/>
                  </a:rPr>
                  <a:t>e, the simulation (</a:t>
                </a:r>
                <a:r>
                  <a:rPr lang="en-US" dirty="0">
                    <a:latin typeface="Roboto" panose="02000000000000000000"/>
                  </a:rPr>
                  <a:t>g</a:t>
                </a:r>
                <a:r>
                  <a:rPr lang="en-US" dirty="0" smtClean="0">
                    <a:latin typeface="Roboto" panose="02000000000000000000"/>
                  </a:rPr>
                  <a:t>ame) continues.</a:t>
                </a:r>
              </a:p>
              <a:p>
                <a:pPr algn="just"/>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loc_position = rnd.Next(0, locations.Count</a:t>
                </a:r>
                <a:r>
                  <a:rPr lang="en-US" dirty="0" smtClean="0">
                    <a:solidFill>
                      <a:srgbClr val="000000"/>
                    </a:solidFill>
                    <a:latin typeface="Consolas" panose="020B0609020204030204" pitchFamily="49" charset="0"/>
                  </a:rPr>
                  <a:t>); </a:t>
                </a:r>
                <a:r>
                  <a:rPr lang="en-US" dirty="0" smtClean="0">
                    <a:solidFill>
                      <a:srgbClr val="000000"/>
                    </a:solidFill>
                    <a:latin typeface="Roboto" panose="02000000000000000000"/>
                  </a:rPr>
                  <a:t>randomly picks an index from the indices of the items remaining in the List collection.</a:t>
                </a:r>
              </a:p>
              <a:p>
                <a:pPr lvl="1" algn="just"/>
                <a:r>
                  <a:rPr lang="en-US" dirty="0" smtClean="0">
                    <a:latin typeface="Roboto" panose="02000000000000000000"/>
                  </a:rPr>
                  <a:t>For example, if four items remain in the List, rnd.Next(0, 4) will be executed, and this will yield a value from the set </a:t>
                </a:r>
                <a14:m>
                  <m:oMath xmlns:m="http://schemas.openxmlformats.org/officeDocument/2006/math">
                    <m:r>
                      <a:rPr lang="en-US" b="0" i="1" smtClean="0">
                        <a:latin typeface="Cambria Math" panose="02040503050406030204" pitchFamily="18" charset="0"/>
                      </a:rPr>
                      <m:t>{0, 1, 2, 3}</m:t>
                    </m:r>
                  </m:oMath>
                </a14:m>
                <a:r>
                  <a:rPr lang="en-US" dirty="0" smtClean="0">
                    <a:latin typeface="Roboto" panose="02000000000000000000"/>
                  </a:rPr>
                  <a:t>.</a:t>
                </a:r>
                <a:endParaRPr lang="en-US" dirty="0">
                  <a:latin typeface="Roboto" panose="0200000000000000000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42875" y="1600201"/>
                <a:ext cx="11858625" cy="4525963"/>
              </a:xfrm>
              <a:blipFill>
                <a:blip r:embed="rId2"/>
                <a:stretch>
                  <a:fillRect l="-1028" r="-1182" b="-27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B310DB28-467B-42AB-AF30-926E64120C57}" type="slidenum">
              <a:rPr lang="en-GB" smtClean="0"/>
              <a:pPr/>
              <a:t>34</a:t>
            </a:fld>
            <a:endParaRPr lang="en-GB" dirty="0"/>
          </a:p>
        </p:txBody>
      </p:sp>
    </p:spTree>
    <p:extLst>
      <p:ext uri="{BB962C8B-B14F-4D97-AF65-F5344CB8AC3E}">
        <p14:creationId xmlns:p14="http://schemas.microsoft.com/office/powerpoint/2010/main" val="39822387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Explanation (2)</a:t>
            </a:r>
            <a:endParaRPr lang="en-US" dirty="0"/>
          </a:p>
        </p:txBody>
      </p:sp>
      <p:sp>
        <p:nvSpPr>
          <p:cNvPr id="3" name="Content Placeholder 2"/>
          <p:cNvSpPr>
            <a:spLocks noGrp="1"/>
          </p:cNvSpPr>
          <p:nvPr>
            <p:ph idx="1"/>
          </p:nvPr>
        </p:nvSpPr>
        <p:spPr>
          <a:xfrm>
            <a:off x="228600" y="1600201"/>
            <a:ext cx="11772900" cy="4525963"/>
          </a:xfrm>
        </p:spPr>
        <p:txBody>
          <a:bodyPr>
            <a:normAutofit fontScale="92500" lnSpcReduction="20000"/>
          </a:bodyPr>
          <a:lstStyle/>
          <a:p>
            <a:pPr algn="just"/>
            <a:r>
              <a:rPr lang="en-US" dirty="0" smtClean="0">
                <a:latin typeface="Roboto" panose="02000000000000000000"/>
              </a:rPr>
              <a:t>The next four lines:</a:t>
            </a:r>
          </a:p>
          <a:p>
            <a:pPr marL="609585" lvl="1" indent="0" algn="just">
              <a:buNone/>
            </a:pPr>
            <a:r>
              <a:rPr lang="en-US" dirty="0"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loc = locations[loc_position</a:t>
            </a:r>
            <a:r>
              <a:rPr lang="en-US" dirty="0" smtClean="0">
                <a:solidFill>
                  <a:srgbClr val="000000"/>
                </a:solidFill>
                <a:latin typeface="Consolas" panose="020B0609020204030204" pitchFamily="49" charset="0"/>
              </a:rPr>
              <a:t>];</a:t>
            </a:r>
          </a:p>
          <a:p>
            <a:pPr marL="609585" lvl="1" indent="0" algn="just">
              <a:buNone/>
            </a:pPr>
            <a:r>
              <a:rPr lang="en-US" dirty="0"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row = loc / </a:t>
            </a:r>
            <a:r>
              <a:rPr lang="en-US" dirty="0" smtClean="0">
                <a:solidFill>
                  <a:srgbClr val="000000"/>
                </a:solidFill>
                <a:latin typeface="Consolas" panose="020B0609020204030204" pitchFamily="49" charset="0"/>
              </a:rPr>
              <a:t>3;</a:t>
            </a:r>
          </a:p>
          <a:p>
            <a:pPr marL="609585" lvl="1" indent="0" algn="just">
              <a:buNone/>
            </a:pPr>
            <a:r>
              <a:rPr lang="en-US" dirty="0" smtClean="0">
                <a:solidFill>
                  <a:srgbClr val="0000FF"/>
                </a:solidFill>
                <a:latin typeface="Consolas" panose="020B0609020204030204" pitchFamily="49" charset="0"/>
              </a:rPr>
              <a:t>int</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col = loc % </a:t>
            </a:r>
            <a:r>
              <a:rPr lang="en-US" dirty="0" smtClean="0">
                <a:solidFill>
                  <a:srgbClr val="000000"/>
                </a:solidFill>
                <a:latin typeface="Consolas" panose="020B0609020204030204" pitchFamily="49" charset="0"/>
              </a:rPr>
              <a:t>3;</a:t>
            </a:r>
          </a:p>
          <a:p>
            <a:pPr marL="609585" lvl="1" indent="0" algn="just">
              <a:buNone/>
            </a:pPr>
            <a:r>
              <a:rPr lang="en-US" dirty="0" smtClean="0">
                <a:solidFill>
                  <a:srgbClr val="000000"/>
                </a:solidFill>
                <a:latin typeface="Consolas" panose="020B0609020204030204" pitchFamily="49" charset="0"/>
              </a:rPr>
              <a:t>play(value_to_play</a:t>
            </a:r>
            <a:r>
              <a:rPr lang="en-US" dirty="0">
                <a:solidFill>
                  <a:srgbClr val="000000"/>
                </a:solidFill>
                <a:latin typeface="Consolas" panose="020B0609020204030204" pitchFamily="49" charset="0"/>
              </a:rPr>
              <a:t>, row, col</a:t>
            </a:r>
            <a:r>
              <a:rPr lang="en-US" dirty="0" smtClean="0">
                <a:solidFill>
                  <a:srgbClr val="000000"/>
                </a:solidFill>
                <a:latin typeface="Consolas" panose="020B0609020204030204" pitchFamily="49" charset="0"/>
              </a:rPr>
              <a:t>);</a:t>
            </a:r>
          </a:p>
          <a:p>
            <a:pPr marL="1142971" lvl="1" indent="-609585" algn="just">
              <a:buFont typeface="+mj-lt"/>
              <a:buAutoNum type="arabicPeriod"/>
            </a:pPr>
            <a:r>
              <a:rPr lang="en-US" dirty="0" smtClean="0">
                <a:latin typeface="Roboto" panose="02000000000000000000"/>
              </a:rPr>
              <a:t>Retrieves the item from the index location randomly generated in the previous slide.</a:t>
            </a:r>
          </a:p>
          <a:p>
            <a:pPr marL="1142971" lvl="1" indent="-609585" algn="just">
              <a:buFont typeface="+mj-lt"/>
              <a:buAutoNum type="arabicPeriod"/>
            </a:pPr>
            <a:r>
              <a:rPr lang="en-US" dirty="0" smtClean="0">
                <a:latin typeface="Roboto" panose="02000000000000000000"/>
              </a:rPr>
              <a:t>Maps the value of </a:t>
            </a:r>
            <a:r>
              <a:rPr lang="en-US" b="1" dirty="0" smtClean="0">
                <a:solidFill>
                  <a:srgbClr val="800080"/>
                </a:solidFill>
                <a:latin typeface="Roboto" panose="02000000000000000000"/>
              </a:rPr>
              <a:t>loc</a:t>
            </a:r>
            <a:r>
              <a:rPr lang="en-US" dirty="0" smtClean="0">
                <a:latin typeface="Roboto" panose="02000000000000000000"/>
              </a:rPr>
              <a:t> to actual row and column indices in the 2D array (board) – see the map function explanation in slide 17.</a:t>
            </a:r>
          </a:p>
          <a:p>
            <a:pPr marL="1142971" lvl="1" indent="-609585" algn="just">
              <a:buFont typeface="+mj-lt"/>
              <a:buAutoNum type="arabicPeriod"/>
            </a:pPr>
            <a:r>
              <a:rPr lang="en-US" dirty="0" smtClean="0">
                <a:latin typeface="Roboto" panose="02000000000000000000"/>
              </a:rPr>
              <a:t>Call the play function – see slides 11 to 14 to execute the move.</a:t>
            </a:r>
            <a:endParaRPr lang="en-US" dirty="0">
              <a:latin typeface="Roboto" panose="02000000000000000000"/>
            </a:endParaRPr>
          </a:p>
        </p:txBody>
      </p:sp>
      <p:sp>
        <p:nvSpPr>
          <p:cNvPr id="4" name="Slide Number Placeholder 3"/>
          <p:cNvSpPr>
            <a:spLocks noGrp="1"/>
          </p:cNvSpPr>
          <p:nvPr>
            <p:ph type="sldNum" sz="quarter" idx="12"/>
          </p:nvPr>
        </p:nvSpPr>
        <p:spPr/>
        <p:txBody>
          <a:bodyPr/>
          <a:lstStyle/>
          <a:p>
            <a:fld id="{B310DB28-467B-42AB-AF30-926E64120C57}" type="slidenum">
              <a:rPr lang="en-GB" smtClean="0"/>
              <a:pPr/>
              <a:t>35</a:t>
            </a:fld>
            <a:endParaRPr lang="en-GB" dirty="0"/>
          </a:p>
        </p:txBody>
      </p:sp>
    </p:spTree>
    <p:extLst>
      <p:ext uri="{BB962C8B-B14F-4D97-AF65-F5344CB8AC3E}">
        <p14:creationId xmlns:p14="http://schemas.microsoft.com/office/powerpoint/2010/main" val="41819076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 Explanation </a:t>
            </a:r>
            <a:r>
              <a:rPr lang="en-US" dirty="0" smtClean="0"/>
              <a:t>(3)</a:t>
            </a:r>
            <a:endParaRPr lang="en-US" dirty="0"/>
          </a:p>
        </p:txBody>
      </p:sp>
      <p:sp>
        <p:nvSpPr>
          <p:cNvPr id="3" name="Content Placeholder 2"/>
          <p:cNvSpPr>
            <a:spLocks noGrp="1"/>
          </p:cNvSpPr>
          <p:nvPr>
            <p:ph idx="1"/>
          </p:nvPr>
        </p:nvSpPr>
        <p:spPr>
          <a:xfrm>
            <a:off x="206768" y="1600201"/>
            <a:ext cx="6979845" cy="4525963"/>
          </a:xfrm>
        </p:spPr>
        <p:txBody>
          <a:bodyPr>
            <a:normAutofit fontScale="92500" lnSpcReduction="10000"/>
          </a:bodyPr>
          <a:lstStyle/>
          <a:p>
            <a:pPr algn="just"/>
            <a:r>
              <a:rPr lang="en-US" dirty="0" smtClean="0">
                <a:solidFill>
                  <a:srgbClr val="000000"/>
                </a:solidFill>
                <a:latin typeface="Roboto" panose="02000000000000000000"/>
              </a:rPr>
              <a:t>The line that follow:</a:t>
            </a:r>
            <a:endParaRPr lang="en-US" dirty="0">
              <a:solidFill>
                <a:srgbClr val="000000"/>
              </a:solidFill>
              <a:latin typeface="Roboto" panose="02000000000000000000"/>
            </a:endParaRPr>
          </a:p>
          <a:p>
            <a:pPr marL="533387" lvl="1" indent="0" algn="just">
              <a:buNone/>
            </a:pPr>
            <a:r>
              <a:rPr lang="en-US" dirty="0" smtClean="0">
                <a:solidFill>
                  <a:srgbClr val="000000"/>
                </a:solidFill>
                <a:latin typeface="Consolas" panose="020B0609020204030204" pitchFamily="49" charset="0"/>
              </a:rPr>
              <a:t>locations.RemoveAt(loc_position);</a:t>
            </a:r>
          </a:p>
          <a:p>
            <a:pPr marL="533387" lvl="1" indent="0" algn="just">
              <a:buNone/>
            </a:pPr>
            <a:r>
              <a:rPr lang="en-US" dirty="0"/>
              <a:t>C</a:t>
            </a:r>
            <a:r>
              <a:rPr lang="en-US" dirty="0" smtClean="0"/>
              <a:t>alls the </a:t>
            </a:r>
            <a:r>
              <a:rPr lang="en-US" dirty="0" smtClean="0">
                <a:solidFill>
                  <a:srgbClr val="800080"/>
                </a:solidFill>
              </a:rPr>
              <a:t>RemoveAt</a:t>
            </a:r>
            <a:r>
              <a:rPr lang="en-US" dirty="0" smtClean="0"/>
              <a:t> method of List to remove the item at the location passed as the argument to the method call.</a:t>
            </a:r>
          </a:p>
          <a:p>
            <a:pPr marL="1066773" lvl="2" indent="0" algn="just">
              <a:buNone/>
            </a:pPr>
            <a:r>
              <a:rPr lang="en-US" dirty="0" smtClean="0"/>
              <a:t>This makes sense, since we do not intend to play in the current location that we just made a move to.</a:t>
            </a:r>
          </a:p>
          <a:p>
            <a:pPr marL="533387" lvl="1" indent="0" algn="just">
              <a:buNone/>
            </a:pPr>
            <a:r>
              <a:rPr lang="en-US" dirty="0" smtClean="0"/>
              <a:t>Illustration of List content before and after a move is provided in the slide.</a:t>
            </a:r>
            <a:endParaRPr lang="en-US" dirty="0"/>
          </a:p>
        </p:txBody>
      </p:sp>
      <p:sp>
        <p:nvSpPr>
          <p:cNvPr id="4" name="Slide Number Placeholder 3"/>
          <p:cNvSpPr>
            <a:spLocks noGrp="1"/>
          </p:cNvSpPr>
          <p:nvPr>
            <p:ph type="sldNum" sz="quarter" idx="12"/>
          </p:nvPr>
        </p:nvSpPr>
        <p:spPr/>
        <p:txBody>
          <a:bodyPr/>
          <a:lstStyle/>
          <a:p>
            <a:fld id="{B310DB28-467B-42AB-AF30-926E64120C57}" type="slidenum">
              <a:rPr lang="en-GB" smtClean="0"/>
              <a:pPr/>
              <a:t>36</a:t>
            </a:fld>
            <a:endParaRPr lang="en-GB" dirty="0"/>
          </a:p>
        </p:txBody>
      </p:sp>
      <p:pic>
        <p:nvPicPr>
          <p:cNvPr id="5" name="Picture 4"/>
          <p:cNvPicPr>
            <a:picLocks noChangeAspect="1"/>
          </p:cNvPicPr>
          <p:nvPr/>
        </p:nvPicPr>
        <p:blipFill>
          <a:blip r:embed="rId2"/>
          <a:stretch>
            <a:fillRect/>
          </a:stretch>
        </p:blipFill>
        <p:spPr>
          <a:xfrm>
            <a:off x="7344140" y="1600202"/>
            <a:ext cx="4426433" cy="4229065"/>
          </a:xfrm>
          <a:prstGeom prst="rect">
            <a:avLst/>
          </a:prstGeom>
        </p:spPr>
      </p:pic>
    </p:spTree>
    <p:extLst>
      <p:ext uri="{BB962C8B-B14F-4D97-AF65-F5344CB8AC3E}">
        <p14:creationId xmlns:p14="http://schemas.microsoft.com/office/powerpoint/2010/main" val="27708728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Part II – Explanation </a:t>
            </a:r>
            <a:r>
              <a:rPr lang="en-US" dirty="0" smtClean="0"/>
              <a:t>(4)</a:t>
            </a:r>
            <a:endParaRPr lang="en-US" dirty="0"/>
          </a:p>
        </p:txBody>
      </p:sp>
      <p:sp>
        <p:nvSpPr>
          <p:cNvPr id="3" name="Content Placeholder 2"/>
          <p:cNvSpPr>
            <a:spLocks noGrp="1"/>
          </p:cNvSpPr>
          <p:nvPr>
            <p:ph idx="1"/>
          </p:nvPr>
        </p:nvSpPr>
        <p:spPr>
          <a:xfrm>
            <a:off x="157163" y="1600201"/>
            <a:ext cx="11815762" cy="4525963"/>
          </a:xfrm>
        </p:spPr>
        <p:txBody>
          <a:bodyPr>
            <a:normAutofit fontScale="85000" lnSpcReduction="10000"/>
          </a:bodyPr>
          <a:lstStyle/>
          <a:p>
            <a:pPr algn="just"/>
            <a:r>
              <a:rPr lang="en-US" dirty="0" smtClean="0"/>
              <a:t>The following block:</a:t>
            </a:r>
          </a:p>
          <a:p>
            <a:pPr marL="533387" lvl="1" indent="0" algn="just">
              <a:buNone/>
            </a:pP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(locations.Count &lt;= 4</a:t>
            </a:r>
            <a:r>
              <a:rPr lang="en-US" dirty="0" smtClean="0">
                <a:solidFill>
                  <a:srgbClr val="000000"/>
                </a:solidFill>
                <a:latin typeface="Consolas" panose="020B0609020204030204" pitchFamily="49" charset="0"/>
              </a:rPr>
              <a:t>)</a:t>
            </a:r>
          </a:p>
          <a:p>
            <a:pPr marL="533387" lvl="1" indent="0" algn="just">
              <a:buNone/>
            </a:pPr>
            <a:r>
              <a:rPr lang="en-US" dirty="0" smtClean="0">
                <a:solidFill>
                  <a:srgbClr val="000000"/>
                </a:solidFill>
                <a:latin typeface="Consolas" panose="020B0609020204030204" pitchFamily="49" charset="0"/>
              </a:rPr>
              <a:t>{</a:t>
            </a:r>
          </a:p>
          <a:p>
            <a:pPr marL="533387" lvl="1" indent="0" algn="just">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if</a:t>
            </a:r>
            <a:r>
              <a:rPr lang="en-US" dirty="0" smtClean="0">
                <a:solidFill>
                  <a:srgbClr val="000000"/>
                </a:solidFill>
                <a:latin typeface="Consolas" panose="020B0609020204030204" pitchFamily="49" charset="0"/>
              </a:rPr>
              <a:t> </a:t>
            </a:r>
            <a:r>
              <a:rPr lang="en-US" dirty="0">
                <a:solidFill>
                  <a:srgbClr val="000000"/>
                </a:solidFill>
                <a:latin typeface="Consolas" panose="020B0609020204030204" pitchFamily="49" charset="0"/>
              </a:rPr>
              <a:t>(check(value_to_play, loc</a:t>
            </a:r>
            <a:r>
              <a:rPr lang="en-US" dirty="0" smtClean="0">
                <a:solidFill>
                  <a:srgbClr val="000000"/>
                </a:solidFill>
                <a:latin typeface="Consolas" panose="020B0609020204030204" pitchFamily="49" charset="0"/>
              </a:rPr>
              <a:t>))</a:t>
            </a:r>
          </a:p>
          <a:p>
            <a:pPr marL="533387" lvl="1" indent="0" algn="just">
              <a:buNone/>
            </a:pP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dirty="0" smtClean="0">
                <a:solidFill>
                  <a:srgbClr val="0000FF"/>
                </a:solidFill>
                <a:latin typeface="Consolas" panose="020B0609020204030204" pitchFamily="49" charset="0"/>
              </a:rPr>
              <a:t>return</a:t>
            </a:r>
            <a:r>
              <a:rPr lang="en-US" dirty="0" smtClean="0">
                <a:solidFill>
                  <a:srgbClr val="000000"/>
                </a:solidFill>
                <a:latin typeface="Consolas" panose="020B0609020204030204" pitchFamily="49" charset="0"/>
              </a:rPr>
              <a:t>;</a:t>
            </a:r>
          </a:p>
          <a:p>
            <a:pPr marL="533387" lvl="1" indent="0" algn="just">
              <a:buNone/>
            </a:pPr>
            <a:r>
              <a:rPr lang="en-US" dirty="0" smtClean="0">
                <a:solidFill>
                  <a:srgbClr val="000000"/>
                </a:solidFill>
                <a:latin typeface="Consolas" panose="020B0609020204030204" pitchFamily="49" charset="0"/>
              </a:rPr>
              <a:t>}</a:t>
            </a:r>
          </a:p>
          <a:p>
            <a:pPr marL="1142971" lvl="1" indent="-609585" algn="just">
              <a:buFont typeface="+mj-lt"/>
              <a:buAutoNum type="arabicPeriod"/>
            </a:pPr>
            <a:r>
              <a:rPr lang="en-US" dirty="0" smtClean="0">
                <a:latin typeface="Roboto" panose="02000000000000000000"/>
              </a:rPr>
              <a:t>Checks if we have at most four items in the List; at this stage, it means that at least five moves have been made, then we can check for a winner.</a:t>
            </a:r>
          </a:p>
          <a:p>
            <a:pPr marL="1142971" lvl="1" indent="-609585" algn="just">
              <a:buFont typeface="+mj-lt"/>
              <a:buAutoNum type="arabicPeriod"/>
            </a:pPr>
            <a:r>
              <a:rPr lang="en-US" dirty="0" smtClean="0">
                <a:latin typeface="Roboto" panose="02000000000000000000"/>
              </a:rPr>
              <a:t>If the outer if statement is true, we call the </a:t>
            </a:r>
            <a:r>
              <a:rPr lang="en-US" dirty="0" smtClean="0">
                <a:solidFill>
                  <a:srgbClr val="800080"/>
                </a:solidFill>
                <a:latin typeface="Roboto" panose="02000000000000000000"/>
              </a:rPr>
              <a:t>check</a:t>
            </a:r>
            <a:r>
              <a:rPr lang="en-US" dirty="0" smtClean="0">
                <a:latin typeface="Roboto" panose="02000000000000000000"/>
              </a:rPr>
              <a:t> function to see if the move just made led to a winner. If that is true, we return; meaning – end the simulation.</a:t>
            </a:r>
            <a:endParaRPr lang="en-US" dirty="0">
              <a:latin typeface="Roboto" panose="02000000000000000000"/>
            </a:endParaRPr>
          </a:p>
        </p:txBody>
      </p:sp>
      <p:sp>
        <p:nvSpPr>
          <p:cNvPr id="4" name="Slide Number Placeholder 3"/>
          <p:cNvSpPr>
            <a:spLocks noGrp="1"/>
          </p:cNvSpPr>
          <p:nvPr>
            <p:ph type="sldNum" sz="quarter" idx="12"/>
          </p:nvPr>
        </p:nvSpPr>
        <p:spPr/>
        <p:txBody>
          <a:bodyPr/>
          <a:lstStyle/>
          <a:p>
            <a:fld id="{B310DB28-467B-42AB-AF30-926E64120C57}" type="slidenum">
              <a:rPr lang="en-GB" smtClean="0"/>
              <a:pPr/>
              <a:t>37</a:t>
            </a:fld>
            <a:endParaRPr lang="en-GB" dirty="0"/>
          </a:p>
        </p:txBody>
      </p:sp>
    </p:spTree>
    <p:extLst>
      <p:ext uri="{BB962C8B-B14F-4D97-AF65-F5344CB8AC3E}">
        <p14:creationId xmlns:p14="http://schemas.microsoft.com/office/powerpoint/2010/main" val="264462044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Part II – Wrap-up</a:t>
            </a:r>
            <a:endParaRPr lang="en-US" dirty="0"/>
          </a:p>
        </p:txBody>
      </p:sp>
      <p:sp>
        <p:nvSpPr>
          <p:cNvPr id="3" name="Content Placeholder 2"/>
          <p:cNvSpPr>
            <a:spLocks noGrp="1"/>
          </p:cNvSpPr>
          <p:nvPr>
            <p:ph idx="1"/>
          </p:nvPr>
        </p:nvSpPr>
        <p:spPr>
          <a:xfrm>
            <a:off x="185737" y="1614488"/>
            <a:ext cx="11844337" cy="4511676"/>
          </a:xfrm>
        </p:spPr>
        <p:txBody>
          <a:bodyPr>
            <a:normAutofit fontScale="92500"/>
          </a:bodyPr>
          <a:lstStyle/>
          <a:p>
            <a:r>
              <a:rPr lang="en-US" dirty="0">
                <a:solidFill>
                  <a:srgbClr val="000000"/>
                </a:solidFill>
                <a:latin typeface="Consolas" panose="020B0609020204030204" pitchFamily="49" charset="0"/>
              </a:rPr>
              <a:t>value_to_play = (value_to_play == 1) ? 2 : </a:t>
            </a:r>
            <a:r>
              <a:rPr lang="en-US" dirty="0" smtClean="0">
                <a:solidFill>
                  <a:srgbClr val="000000"/>
                </a:solidFill>
                <a:latin typeface="Consolas" panose="020B0609020204030204" pitchFamily="49" charset="0"/>
              </a:rPr>
              <a:t>1; </a:t>
            </a:r>
            <a:r>
              <a:rPr lang="en-US" dirty="0" smtClean="0">
                <a:solidFill>
                  <a:srgbClr val="000000"/>
                </a:solidFill>
                <a:latin typeface="Roboto" panose="02000000000000000000"/>
              </a:rPr>
              <a:t>just alternates between 1 and 2.</a:t>
            </a:r>
          </a:p>
          <a:p>
            <a:pPr lvl="1" algn="just"/>
            <a:r>
              <a:rPr lang="en-US" dirty="0" smtClean="0">
                <a:latin typeface="Roboto" panose="02000000000000000000"/>
              </a:rPr>
              <a:t>If the value of </a:t>
            </a:r>
            <a:r>
              <a:rPr lang="en-US" dirty="0" smtClean="0">
                <a:solidFill>
                  <a:srgbClr val="800080"/>
                </a:solidFill>
                <a:latin typeface="Roboto" panose="02000000000000000000"/>
              </a:rPr>
              <a:t>value_to_play</a:t>
            </a:r>
            <a:r>
              <a:rPr lang="en-US" dirty="0" smtClean="0">
                <a:latin typeface="Roboto" panose="02000000000000000000"/>
              </a:rPr>
              <a:t> is 1, it changes to 2;</a:t>
            </a:r>
          </a:p>
          <a:p>
            <a:pPr lvl="1" algn="just"/>
            <a:r>
              <a:rPr lang="en-US" dirty="0">
                <a:latin typeface="Roboto" panose="02000000000000000000"/>
              </a:rPr>
              <a:t>O</a:t>
            </a:r>
            <a:r>
              <a:rPr lang="en-US" dirty="0" smtClean="0">
                <a:latin typeface="Roboto" panose="02000000000000000000"/>
              </a:rPr>
              <a:t>therwise, it means the value is currently 2, and in this case, it changes to 1.</a:t>
            </a:r>
          </a:p>
          <a:p>
            <a:pPr algn="just"/>
            <a:r>
              <a:rPr lang="en-US" dirty="0">
                <a:solidFill>
                  <a:srgbClr val="000000"/>
                </a:solidFill>
                <a:latin typeface="Consolas" panose="020B0609020204030204" pitchFamily="49" charset="0"/>
              </a:rPr>
              <a:t>label10.Text = </a:t>
            </a:r>
            <a:r>
              <a:rPr lang="en-US" dirty="0">
                <a:solidFill>
                  <a:srgbClr val="A31515"/>
                </a:solidFill>
                <a:latin typeface="Consolas" panose="020B0609020204030204" pitchFamily="49" charset="0"/>
              </a:rPr>
              <a:t>"It is a draw</a:t>
            </a:r>
            <a:r>
              <a:rPr lang="en-US" dirty="0" smtClean="0">
                <a:solidFill>
                  <a:srgbClr val="A31515"/>
                </a:solidFill>
                <a:latin typeface="Consolas" panose="020B0609020204030204" pitchFamily="49" charset="0"/>
              </a:rPr>
              <a:t>!"</a:t>
            </a:r>
            <a:r>
              <a:rPr lang="en-US" dirty="0" smtClean="0">
                <a:solidFill>
                  <a:srgbClr val="000000"/>
                </a:solidFill>
                <a:latin typeface="Consolas" panose="020B0609020204030204" pitchFamily="49" charset="0"/>
              </a:rPr>
              <a:t>; </a:t>
            </a:r>
            <a:r>
              <a:rPr lang="en-US" dirty="0" smtClean="0">
                <a:solidFill>
                  <a:srgbClr val="000000"/>
                </a:solidFill>
                <a:latin typeface="Roboto" panose="02000000000000000000"/>
              </a:rPr>
              <a:t>simply announces a draw at the end of the while loop</a:t>
            </a:r>
          </a:p>
          <a:p>
            <a:pPr lvl="1" algn="just"/>
            <a:r>
              <a:rPr lang="en-US" dirty="0" smtClean="0">
                <a:latin typeface="Roboto" panose="02000000000000000000"/>
              </a:rPr>
              <a:t>This can only happen when a winner fails to emerge after nine moves (the inner </a:t>
            </a:r>
            <a:r>
              <a:rPr lang="en-US" dirty="0" smtClean="0">
                <a:solidFill>
                  <a:srgbClr val="800080"/>
                </a:solidFill>
                <a:latin typeface="Roboto" panose="02000000000000000000"/>
              </a:rPr>
              <a:t>if statement</a:t>
            </a:r>
            <a:r>
              <a:rPr lang="en-US" dirty="0" smtClean="0">
                <a:latin typeface="Roboto" panose="02000000000000000000"/>
              </a:rPr>
              <a:t> in slide 37 does not execute) and the List empties out.</a:t>
            </a:r>
          </a:p>
          <a:p>
            <a:endParaRPr lang="en-US" dirty="0"/>
          </a:p>
        </p:txBody>
      </p:sp>
      <p:sp>
        <p:nvSpPr>
          <p:cNvPr id="4" name="Slide Number Placeholder 3"/>
          <p:cNvSpPr>
            <a:spLocks noGrp="1"/>
          </p:cNvSpPr>
          <p:nvPr>
            <p:ph type="sldNum" sz="quarter" idx="12"/>
          </p:nvPr>
        </p:nvSpPr>
        <p:spPr/>
        <p:txBody>
          <a:bodyPr/>
          <a:lstStyle/>
          <a:p>
            <a:fld id="{B310DB28-467B-42AB-AF30-926E64120C57}" type="slidenum">
              <a:rPr lang="en-GB" smtClean="0"/>
              <a:pPr/>
              <a:t>38</a:t>
            </a:fld>
            <a:endParaRPr lang="en-GB" dirty="0"/>
          </a:p>
        </p:txBody>
      </p:sp>
    </p:spTree>
    <p:extLst>
      <p:ext uri="{BB962C8B-B14F-4D97-AF65-F5344CB8AC3E}">
        <p14:creationId xmlns:p14="http://schemas.microsoft.com/office/powerpoint/2010/main" val="61694045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SET-UP</a:t>
            </a:r>
            <a:endParaRPr lang="en-US" dirty="0"/>
          </a:p>
        </p:txBody>
      </p:sp>
    </p:spTree>
    <p:extLst>
      <p:ext uri="{BB962C8B-B14F-4D97-AF65-F5344CB8AC3E}">
        <p14:creationId xmlns:p14="http://schemas.microsoft.com/office/powerpoint/2010/main" val="72204096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5</a:t>
            </a:fld>
            <a:endParaRPr lang="en-GB" dirty="0"/>
          </a:p>
        </p:txBody>
      </p:sp>
      <p:sp>
        <p:nvSpPr>
          <p:cNvPr id="3" name="Title 2"/>
          <p:cNvSpPr>
            <a:spLocks noGrp="1"/>
          </p:cNvSpPr>
          <p:nvPr>
            <p:ph type="title" idx="4294967295"/>
          </p:nvPr>
        </p:nvSpPr>
        <p:spPr>
          <a:xfrm>
            <a:off x="600081"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Designing the form</a:t>
            </a:r>
            <a:endParaRPr lang="en-US" sz="2000" b="1" dirty="0">
              <a:solidFill>
                <a:schemeClr val="accent4">
                  <a:lumMod val="50000"/>
                </a:schemeClr>
              </a:solidFill>
              <a:latin typeface="Georgia" panose="02040502050405020303" pitchFamily="18" charset="0"/>
            </a:endParaRPr>
          </a:p>
        </p:txBody>
      </p:sp>
      <p:pic>
        <p:nvPicPr>
          <p:cNvPr id="60" name="Picture 59"/>
          <p:cNvPicPr>
            <a:picLocks noChangeAspect="1"/>
          </p:cNvPicPr>
          <p:nvPr/>
        </p:nvPicPr>
        <p:blipFill>
          <a:blip r:embed="rId3"/>
          <a:stretch>
            <a:fillRect/>
          </a:stretch>
        </p:blipFill>
        <p:spPr>
          <a:xfrm>
            <a:off x="2783632" y="644691"/>
            <a:ext cx="6144683" cy="5280587"/>
          </a:xfrm>
          <a:prstGeom prst="rect">
            <a:avLst/>
          </a:prstGeom>
        </p:spPr>
      </p:pic>
    </p:spTree>
    <p:extLst>
      <p:ext uri="{BB962C8B-B14F-4D97-AF65-F5344CB8AC3E}">
        <p14:creationId xmlns:p14="http://schemas.microsoft.com/office/powerpoint/2010/main" val="3402147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6</a:t>
            </a:fld>
            <a:endParaRPr lang="en-GB" dirty="0"/>
          </a:p>
        </p:txBody>
      </p:sp>
      <p:sp>
        <p:nvSpPr>
          <p:cNvPr id="3" name="Title 2"/>
          <p:cNvSpPr>
            <a:spLocks noGrp="1"/>
          </p:cNvSpPr>
          <p:nvPr>
            <p:ph type="title" idx="4294967295"/>
          </p:nvPr>
        </p:nvSpPr>
        <p:spPr>
          <a:xfrm>
            <a:off x="657230"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Properties of the Controls</a:t>
            </a:r>
            <a:endParaRPr lang="en-US" sz="2000" b="1" dirty="0">
              <a:solidFill>
                <a:schemeClr val="accent4">
                  <a:lumMod val="50000"/>
                </a:schemeClr>
              </a:solidFill>
              <a:latin typeface="Georgia" panose="02040502050405020303" pitchFamily="18"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175460227"/>
              </p:ext>
            </p:extLst>
          </p:nvPr>
        </p:nvGraphicFramePr>
        <p:xfrm>
          <a:off x="2577866" y="1270780"/>
          <a:ext cx="6623527" cy="3772904"/>
        </p:xfrm>
        <a:graphic>
          <a:graphicData uri="http://schemas.openxmlformats.org/drawingml/2006/table">
            <a:tbl>
              <a:tblPr firstRow="1" bandRow="1">
                <a:tableStyleId>{5940675A-B579-460E-94D1-54222C63F5DA}</a:tableStyleId>
              </a:tblPr>
              <a:tblGrid>
                <a:gridCol w="2672654">
                  <a:extLst>
                    <a:ext uri="{9D8B030D-6E8A-4147-A177-3AD203B41FA5}">
                      <a16:colId xmlns:a16="http://schemas.microsoft.com/office/drawing/2014/main" val="134503741"/>
                    </a:ext>
                  </a:extLst>
                </a:gridCol>
                <a:gridCol w="3950873">
                  <a:extLst>
                    <a:ext uri="{9D8B030D-6E8A-4147-A177-3AD203B41FA5}">
                      <a16:colId xmlns:a16="http://schemas.microsoft.com/office/drawing/2014/main" val="462769108"/>
                    </a:ext>
                  </a:extLst>
                </a:gridCol>
              </a:tblGrid>
              <a:tr h="464052">
                <a:tc>
                  <a:txBody>
                    <a:bodyPr/>
                    <a:lstStyle/>
                    <a:p>
                      <a:r>
                        <a:rPr lang="en-US" sz="2100" dirty="0" smtClean="0">
                          <a:latin typeface="Roboto"/>
                        </a:rPr>
                        <a:t>Controls</a:t>
                      </a:r>
                      <a:endParaRPr lang="en-US" sz="2100" dirty="0">
                        <a:latin typeface="Roboto"/>
                      </a:endParaRPr>
                    </a:p>
                  </a:txBody>
                  <a:tcPr marL="121920" marR="121920" marT="60960" marB="60960">
                    <a:lnL w="12700" cap="flat" cmpd="sng" algn="ctr">
                      <a:noFill/>
                      <a:prstDash val="solid"/>
                      <a:round/>
                      <a:headEnd type="none" w="med" len="med"/>
                      <a:tailEnd type="none" w="med" len="med"/>
                    </a:lnL>
                    <a:solidFill>
                      <a:schemeClr val="bg2">
                        <a:lumMod val="75000"/>
                      </a:schemeClr>
                    </a:solidFill>
                  </a:tcPr>
                </a:tc>
                <a:tc>
                  <a:txBody>
                    <a:bodyPr/>
                    <a:lstStyle/>
                    <a:p>
                      <a:r>
                        <a:rPr lang="en-US" sz="2100" dirty="0" smtClean="0">
                          <a:latin typeface="Roboto"/>
                        </a:rPr>
                        <a:t>Setting</a:t>
                      </a:r>
                      <a:endParaRPr lang="en-US" sz="2100" dirty="0">
                        <a:latin typeface="Roboto"/>
                      </a:endParaRPr>
                    </a:p>
                  </a:txBody>
                  <a:tcPr marL="121920" marR="121920" marT="60960" marB="60960">
                    <a:lnR w="12700" cap="flat" cmpd="sng" algn="ctr">
                      <a:noFill/>
                      <a:prstDash val="solid"/>
                      <a:round/>
                      <a:headEnd type="none" w="med" len="med"/>
                      <a:tailEnd type="none" w="med" len="med"/>
                    </a:lnR>
                    <a:solidFill>
                      <a:schemeClr val="bg2">
                        <a:lumMod val="75000"/>
                      </a:schemeClr>
                    </a:solidFill>
                  </a:tcPr>
                </a:tc>
                <a:extLst>
                  <a:ext uri="{0D108BD9-81ED-4DB2-BD59-A6C34878D82A}">
                    <a16:rowId xmlns:a16="http://schemas.microsoft.com/office/drawing/2014/main" val="3418803094"/>
                  </a:ext>
                </a:extLst>
              </a:tr>
              <a:tr h="1422400">
                <a:tc>
                  <a:txBody>
                    <a:bodyPr/>
                    <a:lstStyle/>
                    <a:p>
                      <a:r>
                        <a:rPr lang="en-US" sz="2100" dirty="0" smtClean="0">
                          <a:latin typeface="Roboto"/>
                        </a:rPr>
                        <a:t>Labels</a:t>
                      </a:r>
                      <a:r>
                        <a:rPr lang="en-US" sz="2100" baseline="0" dirty="0" smtClean="0">
                          <a:latin typeface="Roboto"/>
                        </a:rPr>
                        <a:t> (1 – 9)</a:t>
                      </a:r>
                      <a:endParaRPr lang="en-US" sz="2100" dirty="0">
                        <a:latin typeface="Roboto"/>
                      </a:endParaRPr>
                    </a:p>
                  </a:txBody>
                  <a:tcPr marL="121920" marR="121920" marT="60960" marB="60960">
                    <a:lnL w="12700" cap="flat" cmpd="sng" algn="ctr">
                      <a:noFill/>
                      <a:prstDash val="solid"/>
                      <a:round/>
                      <a:headEnd type="none" w="med" len="med"/>
                      <a:tailEnd type="none" w="med" len="med"/>
                    </a:lnL>
                  </a:tcPr>
                </a:tc>
                <a:tc>
                  <a:txBody>
                    <a:bodyPr/>
                    <a:lstStyle/>
                    <a:p>
                      <a:pPr algn="just"/>
                      <a:r>
                        <a:rPr lang="en-US" sz="2100" dirty="0" smtClean="0">
                          <a:latin typeface="Roboto" panose="02000000000000000000"/>
                        </a:rPr>
                        <a:t>BorderStyle: FixedSingle</a:t>
                      </a:r>
                    </a:p>
                    <a:p>
                      <a:pPr algn="just"/>
                      <a:r>
                        <a:rPr lang="en-US" sz="2100" dirty="0" smtClean="0">
                          <a:latin typeface="Roboto" panose="02000000000000000000"/>
                        </a:rPr>
                        <a:t>Font: Bold, 28 pt</a:t>
                      </a:r>
                    </a:p>
                    <a:p>
                      <a:pPr algn="just"/>
                      <a:r>
                        <a:rPr lang="en-US" sz="2100" dirty="0" smtClean="0">
                          <a:latin typeface="Roboto" panose="02000000000000000000"/>
                        </a:rPr>
                        <a:t>Size:</a:t>
                      </a:r>
                      <a:r>
                        <a:rPr lang="en-US" sz="2100" baseline="0" dirty="0" smtClean="0">
                          <a:latin typeface="Roboto" panose="02000000000000000000"/>
                        </a:rPr>
                        <a:t> 50, 44</a:t>
                      </a:r>
                    </a:p>
                    <a:p>
                      <a:pPr algn="just"/>
                      <a:r>
                        <a:rPr lang="en-US" sz="2100" baseline="0" dirty="0" smtClean="0">
                          <a:latin typeface="Roboto" panose="02000000000000000000"/>
                        </a:rPr>
                        <a:t>TextAlign: MiddleCenter</a:t>
                      </a:r>
                      <a:endParaRPr lang="en-US" sz="2100" dirty="0" smtClean="0">
                        <a:latin typeface="Roboto" panose="02000000000000000000"/>
                      </a:endParaRPr>
                    </a:p>
                  </a:txBody>
                  <a:tcPr marL="121920" marR="121920" marT="60960" marB="60960">
                    <a:lnR w="12700" cap="flat" cmpd="sng" algn="ctr">
                      <a:noFill/>
                      <a:prstDash val="solid"/>
                      <a:round/>
                      <a:headEnd type="none" w="med" len="med"/>
                      <a:tailEnd type="none" w="med" len="med"/>
                    </a:lnR>
                  </a:tcPr>
                </a:tc>
                <a:extLst>
                  <a:ext uri="{0D108BD9-81ED-4DB2-BD59-A6C34878D82A}">
                    <a16:rowId xmlns:a16="http://schemas.microsoft.com/office/drawing/2014/main" val="1486813930"/>
                  </a:ext>
                </a:extLst>
              </a:tr>
              <a:tr h="1422400">
                <a:tc>
                  <a:txBody>
                    <a:bodyPr/>
                    <a:lstStyle/>
                    <a:p>
                      <a:r>
                        <a:rPr lang="en-US" sz="2100" dirty="0" smtClean="0">
                          <a:latin typeface="Roboto"/>
                        </a:rPr>
                        <a:t>Label10</a:t>
                      </a:r>
                      <a:endParaRPr lang="en-US" sz="2100" dirty="0">
                        <a:latin typeface="Roboto"/>
                      </a:endParaRPr>
                    </a:p>
                  </a:txBody>
                  <a:tcPr marL="121920" marR="121920" marT="60960" marB="60960">
                    <a:lnL w="12700" cap="flat" cmpd="sng" algn="ctr">
                      <a:noFill/>
                      <a:prstDash val="solid"/>
                      <a:round/>
                      <a:headEnd type="none" w="med" len="med"/>
                      <a:tailEnd type="none" w="med" len="med"/>
                    </a:lnL>
                  </a:tcPr>
                </a:tc>
                <a:tc>
                  <a:txBody>
                    <a:bodyPr/>
                    <a:lstStyle/>
                    <a:p>
                      <a:pPr algn="just"/>
                      <a:r>
                        <a:rPr lang="en-US" sz="2100" dirty="0" smtClean="0">
                          <a:latin typeface="Roboto" panose="02000000000000000000"/>
                        </a:rPr>
                        <a:t>BorderStyle: Fixed3D</a:t>
                      </a:r>
                    </a:p>
                    <a:p>
                      <a:pPr algn="just"/>
                      <a:r>
                        <a:rPr lang="en-US" sz="2100" dirty="0" smtClean="0">
                          <a:latin typeface="Roboto" panose="02000000000000000000"/>
                        </a:rPr>
                        <a:t>Font: Bold, 8 pt</a:t>
                      </a:r>
                    </a:p>
                    <a:p>
                      <a:pPr algn="just"/>
                      <a:r>
                        <a:rPr lang="en-US" sz="2100" dirty="0" smtClean="0">
                          <a:latin typeface="Roboto" panose="02000000000000000000"/>
                        </a:rPr>
                        <a:t>Size:</a:t>
                      </a:r>
                      <a:r>
                        <a:rPr lang="en-US" sz="2100" baseline="0" dirty="0" smtClean="0">
                          <a:latin typeface="Roboto" panose="02000000000000000000"/>
                        </a:rPr>
                        <a:t> 182, 22</a:t>
                      </a:r>
                    </a:p>
                    <a:p>
                      <a:pPr marL="0" marR="0" indent="0" algn="just" defTabSz="914400" rtl="0" eaLnBrk="1" fontAlgn="auto" latinLnBrk="0" hangingPunct="1">
                        <a:lnSpc>
                          <a:spcPct val="100000"/>
                        </a:lnSpc>
                        <a:spcBef>
                          <a:spcPts val="0"/>
                        </a:spcBef>
                        <a:spcAft>
                          <a:spcPts val="0"/>
                        </a:spcAft>
                        <a:buClrTx/>
                        <a:buSzTx/>
                        <a:buFontTx/>
                        <a:buNone/>
                        <a:tabLst/>
                        <a:defRPr/>
                      </a:pPr>
                      <a:r>
                        <a:rPr lang="en-US" sz="2100" baseline="0" dirty="0" smtClean="0">
                          <a:latin typeface="Roboto" panose="02000000000000000000"/>
                        </a:rPr>
                        <a:t>TextAlign: MiddleCenter</a:t>
                      </a:r>
                      <a:endParaRPr lang="en-US" sz="2100" dirty="0" smtClean="0">
                        <a:latin typeface="Roboto" panose="02000000000000000000"/>
                      </a:endParaRPr>
                    </a:p>
                  </a:txBody>
                  <a:tcPr marL="121920" marR="121920" marT="60960" marB="60960">
                    <a:lnR w="12700" cap="flat" cmpd="sng" algn="ctr">
                      <a:noFill/>
                      <a:prstDash val="solid"/>
                      <a:round/>
                      <a:headEnd type="none" w="med" len="med"/>
                      <a:tailEnd type="none" w="med" len="med"/>
                    </a:lnR>
                  </a:tcPr>
                </a:tc>
                <a:extLst>
                  <a:ext uri="{0D108BD9-81ED-4DB2-BD59-A6C34878D82A}">
                    <a16:rowId xmlns:a16="http://schemas.microsoft.com/office/drawing/2014/main" val="2195623890"/>
                  </a:ext>
                </a:extLst>
              </a:tr>
              <a:tr h="464052">
                <a:tc>
                  <a:txBody>
                    <a:bodyPr/>
                    <a:lstStyle/>
                    <a:p>
                      <a:r>
                        <a:rPr lang="en-US" sz="2100" dirty="0" smtClean="0">
                          <a:latin typeface="Roboto"/>
                        </a:rPr>
                        <a:t>Buttons</a:t>
                      </a:r>
                      <a:endParaRPr lang="en-US" sz="2100" dirty="0">
                        <a:latin typeface="Roboto"/>
                      </a:endParaRPr>
                    </a:p>
                  </a:txBody>
                  <a:tcPr marL="121920" marR="121920" marT="60960" marB="60960">
                    <a:lnL w="12700" cap="flat" cmpd="sng" algn="ctr">
                      <a:noFill/>
                      <a:prstDash val="solid"/>
                      <a:round/>
                      <a:headEnd type="none" w="med" len="med"/>
                      <a:tailEnd type="none" w="med" len="med"/>
                    </a:lnL>
                  </a:tcPr>
                </a:tc>
                <a:tc>
                  <a:txBody>
                    <a:bodyPr/>
                    <a:lstStyle/>
                    <a:p>
                      <a:pPr marL="0" marR="0" indent="0" algn="just" defTabSz="914400" rtl="0" eaLnBrk="1" fontAlgn="auto" latinLnBrk="0" hangingPunct="1">
                        <a:lnSpc>
                          <a:spcPct val="100000"/>
                        </a:lnSpc>
                        <a:spcBef>
                          <a:spcPts val="0"/>
                        </a:spcBef>
                        <a:spcAft>
                          <a:spcPts val="0"/>
                        </a:spcAft>
                        <a:buClrTx/>
                        <a:buSzTx/>
                        <a:buFontTx/>
                        <a:buNone/>
                        <a:tabLst/>
                        <a:defRPr/>
                      </a:pPr>
                      <a:r>
                        <a:rPr lang="en-US" sz="2100" dirty="0" smtClean="0">
                          <a:latin typeface="Roboto" panose="02000000000000000000"/>
                        </a:rPr>
                        <a:t>Default settin</a:t>
                      </a:r>
                      <a:r>
                        <a:rPr lang="en-US" sz="2100" baseline="0" dirty="0" smtClean="0">
                          <a:latin typeface="Roboto" panose="02000000000000000000"/>
                        </a:rPr>
                        <a:t>gs</a:t>
                      </a:r>
                      <a:endParaRPr lang="en-US" sz="2100" dirty="0">
                        <a:latin typeface="Roboto" panose="02000000000000000000"/>
                      </a:endParaRPr>
                    </a:p>
                  </a:txBody>
                  <a:tcPr marL="121920" marR="121920" marT="60960" marB="60960">
                    <a:lnR w="12700" cap="flat" cmpd="sng" algn="ctr">
                      <a:noFill/>
                      <a:prstDash val="solid"/>
                      <a:round/>
                      <a:headEnd type="none" w="med" len="med"/>
                      <a:tailEnd type="none" w="med" len="med"/>
                    </a:lnR>
                  </a:tcPr>
                </a:tc>
                <a:extLst>
                  <a:ext uri="{0D108BD9-81ED-4DB2-BD59-A6C34878D82A}">
                    <a16:rowId xmlns:a16="http://schemas.microsoft.com/office/drawing/2014/main" val="1046759596"/>
                  </a:ext>
                </a:extLst>
              </a:tr>
            </a:tbl>
          </a:graphicData>
        </a:graphic>
      </p:graphicFrame>
    </p:spTree>
    <p:extLst>
      <p:ext uri="{BB962C8B-B14F-4D97-AF65-F5344CB8AC3E}">
        <p14:creationId xmlns:p14="http://schemas.microsoft.com/office/powerpoint/2010/main" val="360447442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Initialize the Game Board</a:t>
            </a:r>
            <a:endParaRPr lang="en-US" dirty="0"/>
          </a:p>
        </p:txBody>
      </p:sp>
      <p:sp>
        <p:nvSpPr>
          <p:cNvPr id="4" name="Content Placeholder 3"/>
          <p:cNvSpPr>
            <a:spLocks noGrp="1"/>
          </p:cNvSpPr>
          <p:nvPr>
            <p:ph idx="1"/>
          </p:nvPr>
        </p:nvSpPr>
        <p:spPr>
          <a:xfrm>
            <a:off x="201706" y="1600201"/>
            <a:ext cx="7799294" cy="4525963"/>
          </a:xfrm>
        </p:spPr>
        <p:style>
          <a:lnRef idx="2">
            <a:schemeClr val="accent1"/>
          </a:lnRef>
          <a:fillRef idx="1">
            <a:schemeClr val="lt1"/>
          </a:fillRef>
          <a:effectRef idx="0">
            <a:schemeClr val="accent1"/>
          </a:effectRef>
          <a:fontRef idx="minor">
            <a:schemeClr val="dk1"/>
          </a:fontRef>
        </p:style>
        <p:txBody>
          <a:bodyPr>
            <a:normAutofit fontScale="92500" lnSpcReduction="10000"/>
          </a:bodyPr>
          <a:lstStyle/>
          <a:p>
            <a:pPr algn="just"/>
            <a:r>
              <a:rPr lang="en-US" dirty="0" smtClean="0">
                <a:latin typeface="Roboto" panose="02000000000000000000"/>
              </a:rPr>
              <a:t>The </a:t>
            </a:r>
            <a:r>
              <a:rPr lang="en-US" dirty="0">
                <a:latin typeface="Roboto" panose="02000000000000000000"/>
              </a:rPr>
              <a:t>g</a:t>
            </a:r>
            <a:r>
              <a:rPr lang="en-US" dirty="0" smtClean="0">
                <a:latin typeface="Roboto" panose="02000000000000000000"/>
              </a:rPr>
              <a:t>ame board is represented using a 2D array as declared below:</a:t>
            </a:r>
          </a:p>
          <a:p>
            <a:pPr marL="0" indent="0" algn="ctr">
              <a:buNone/>
            </a:pPr>
            <a:r>
              <a:rPr lang="en-US" dirty="0" smtClean="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board = </a:t>
            </a:r>
            <a:r>
              <a:rPr lang="en-US" dirty="0">
                <a:solidFill>
                  <a:srgbClr val="0000FF"/>
                </a:solidFill>
                <a:latin typeface="Consolas" panose="020B0609020204030204" pitchFamily="49" charset="0"/>
              </a:rPr>
              <a:t>new</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[3,3</a:t>
            </a:r>
            <a:r>
              <a:rPr lang="en-US" dirty="0" smtClean="0">
                <a:solidFill>
                  <a:srgbClr val="000000"/>
                </a:solidFill>
                <a:latin typeface="Consolas" panose="020B0609020204030204" pitchFamily="49" charset="0"/>
              </a:rPr>
              <a:t>];</a:t>
            </a:r>
          </a:p>
          <a:p>
            <a:pPr algn="just"/>
            <a:r>
              <a:rPr lang="en-US" dirty="0" smtClean="0">
                <a:solidFill>
                  <a:srgbClr val="000000"/>
                </a:solidFill>
                <a:latin typeface="Roboto" panose="02000000000000000000"/>
              </a:rPr>
              <a:t>Because of its importance to all methods implemented in this project, the array is created as a </a:t>
            </a:r>
            <a:r>
              <a:rPr lang="en-US" dirty="0" smtClean="0">
                <a:latin typeface="Roboto" panose="02000000000000000000"/>
              </a:rPr>
              <a:t>globa</a:t>
            </a:r>
            <a:r>
              <a:rPr lang="en-US" dirty="0">
                <a:latin typeface="Roboto" panose="02000000000000000000"/>
              </a:rPr>
              <a:t>l</a:t>
            </a:r>
            <a:r>
              <a:rPr lang="en-US" dirty="0" smtClean="0">
                <a:latin typeface="Roboto" panose="02000000000000000000"/>
              </a:rPr>
              <a:t> variable.</a:t>
            </a:r>
          </a:p>
          <a:p>
            <a:pPr algn="just"/>
            <a:r>
              <a:rPr lang="en-US" dirty="0" smtClean="0">
                <a:solidFill>
                  <a:srgbClr val="000000"/>
                </a:solidFill>
                <a:latin typeface="Roboto" panose="02000000000000000000"/>
              </a:rPr>
              <a:t>It is placed immediately after the class declaration (see ima</a:t>
            </a:r>
            <a:r>
              <a:rPr lang="en-US" dirty="0" smtClean="0">
                <a:latin typeface="Roboto" panose="02000000000000000000"/>
              </a:rPr>
              <a:t>ge).</a:t>
            </a:r>
            <a:endParaRPr lang="en-US" dirty="0" smtClean="0">
              <a:solidFill>
                <a:srgbClr val="000000"/>
              </a:solidFill>
              <a:latin typeface="Roboto" panose="02000000000000000000"/>
            </a:endParaRPr>
          </a:p>
        </p:txBody>
      </p:sp>
      <p:sp>
        <p:nvSpPr>
          <p:cNvPr id="2" name="Slide Number Placeholder 1"/>
          <p:cNvSpPr>
            <a:spLocks noGrp="1"/>
          </p:cNvSpPr>
          <p:nvPr>
            <p:ph type="sldNum" sz="quarter" idx="12"/>
          </p:nvPr>
        </p:nvSpPr>
        <p:spPr/>
        <p:txBody>
          <a:bodyPr/>
          <a:lstStyle/>
          <a:p>
            <a:fld id="{B310DB28-467B-42AB-AF30-926E64120C57}" type="slidenum">
              <a:rPr lang="en-GB" smtClean="0"/>
              <a:pPr/>
              <a:t>7</a:t>
            </a:fld>
            <a:endParaRPr lang="en-GB" dirty="0"/>
          </a:p>
        </p:txBody>
      </p:sp>
      <p:pic>
        <p:nvPicPr>
          <p:cNvPr id="5" name="Picture 4"/>
          <p:cNvPicPr>
            <a:picLocks noChangeAspect="1"/>
          </p:cNvPicPr>
          <p:nvPr/>
        </p:nvPicPr>
        <p:blipFill>
          <a:blip r:embed="rId2"/>
          <a:stretch>
            <a:fillRect/>
          </a:stretch>
        </p:blipFill>
        <p:spPr>
          <a:xfrm>
            <a:off x="8208235" y="2464298"/>
            <a:ext cx="3648405" cy="2308852"/>
          </a:xfrm>
          <a:prstGeom prst="rect">
            <a:avLst/>
          </a:prstGeom>
          <a:ln w="19050">
            <a:solidFill>
              <a:srgbClr val="C00000"/>
            </a:solidFill>
            <a:prstDash val="sysDot"/>
          </a:ln>
        </p:spPr>
      </p:pic>
    </p:spTree>
    <p:extLst>
      <p:ext uri="{BB962C8B-B14F-4D97-AF65-F5344CB8AC3E}">
        <p14:creationId xmlns:p14="http://schemas.microsoft.com/office/powerpoint/2010/main" val="37695881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Codes/Explanations</a:t>
            </a:r>
            <a:endParaRPr lang="en-US" dirty="0"/>
          </a:p>
        </p:txBody>
      </p:sp>
    </p:spTree>
    <p:extLst>
      <p:ext uri="{BB962C8B-B14F-4D97-AF65-F5344CB8AC3E}">
        <p14:creationId xmlns:p14="http://schemas.microsoft.com/office/powerpoint/2010/main" val="92530969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B310DB28-467B-42AB-AF30-926E64120C57}" type="slidenum">
              <a:rPr lang="en-GB" smtClean="0"/>
              <a:pPr/>
              <a:t>9</a:t>
            </a:fld>
            <a:endParaRPr lang="en-GB" dirty="0"/>
          </a:p>
        </p:txBody>
      </p:sp>
      <p:sp>
        <p:nvSpPr>
          <p:cNvPr id="3" name="Title 2"/>
          <p:cNvSpPr>
            <a:spLocks noGrp="1"/>
          </p:cNvSpPr>
          <p:nvPr>
            <p:ph type="title" idx="4294967295"/>
          </p:nvPr>
        </p:nvSpPr>
        <p:spPr>
          <a:xfrm>
            <a:off x="671515" y="6237288"/>
            <a:ext cx="10464800" cy="479425"/>
          </a:xfrm>
        </p:spPr>
        <p:txBody>
          <a:bodyPr>
            <a:normAutofit/>
          </a:bodyPr>
          <a:lstStyle/>
          <a:p>
            <a:pPr algn="just"/>
            <a:r>
              <a:rPr lang="en-US" sz="2000" b="1" dirty="0" smtClean="0">
                <a:solidFill>
                  <a:schemeClr val="accent4">
                    <a:lumMod val="50000"/>
                  </a:schemeClr>
                </a:solidFill>
                <a:latin typeface="Georgia" panose="02040502050405020303" pitchFamily="18" charset="0"/>
              </a:rPr>
              <a:t>fillArray</a:t>
            </a:r>
            <a:r>
              <a:rPr lang="en-US" sz="2000" dirty="0" smtClean="0">
                <a:solidFill>
                  <a:schemeClr val="accent4">
                    <a:lumMod val="50000"/>
                  </a:schemeClr>
                </a:solidFill>
                <a:latin typeface="Georgia" panose="02040502050405020303" pitchFamily="18" charset="0"/>
              </a:rPr>
              <a:t> method</a:t>
            </a:r>
            <a:endParaRPr lang="en-US" sz="2000" dirty="0">
              <a:solidFill>
                <a:schemeClr val="accent4">
                  <a:lumMod val="50000"/>
                </a:schemeClr>
              </a:solidFill>
              <a:latin typeface="Georgia" panose="02040502050405020303" pitchFamily="18" charset="0"/>
            </a:endParaRPr>
          </a:p>
        </p:txBody>
      </p:sp>
      <p:sp>
        <p:nvSpPr>
          <p:cNvPr id="4" name="Rectangle 3"/>
          <p:cNvSpPr/>
          <p:nvPr/>
        </p:nvSpPr>
        <p:spPr>
          <a:xfrm>
            <a:off x="335360" y="1124745"/>
            <a:ext cx="5952661" cy="4196662"/>
          </a:xfrm>
          <a:prstGeom prst="rect">
            <a:avLst/>
          </a:prstGeom>
        </p:spPr>
        <p:txBody>
          <a:bodyPr wrap="square">
            <a:spAutoFit/>
          </a:bodyPr>
          <a:lstStyle/>
          <a:p>
            <a:r>
              <a:rPr lang="en-US" sz="2667" dirty="0">
                <a:solidFill>
                  <a:srgbClr val="0000FF"/>
                </a:solidFill>
                <a:latin typeface="Consolas" panose="020B0609020204030204" pitchFamily="49" charset="0"/>
              </a:rPr>
              <a:t>void</a:t>
            </a:r>
            <a:r>
              <a:rPr lang="en-US" sz="2667" dirty="0">
                <a:solidFill>
                  <a:srgbClr val="000000"/>
                </a:solidFill>
                <a:latin typeface="Consolas" panose="020B0609020204030204" pitchFamily="49" charset="0"/>
              </a:rPr>
              <a:t> fillArray()</a:t>
            </a:r>
          </a:p>
          <a:p>
            <a:r>
              <a:rPr lang="en-US" sz="2667" dirty="0">
                <a:solidFill>
                  <a:srgbClr val="000000"/>
                </a:solidFill>
                <a:latin typeface="Consolas" panose="020B0609020204030204" pitchFamily="49" charset="0"/>
              </a:rPr>
              <a:t>{</a:t>
            </a:r>
          </a:p>
          <a:p>
            <a:r>
              <a:rPr lang="en-US" sz="2667" dirty="0">
                <a:solidFill>
                  <a:srgbClr val="0000FF"/>
                </a:solidFill>
                <a:latin typeface="Consolas" panose="020B0609020204030204" pitchFamily="49" charset="0"/>
              </a:rPr>
              <a:t>    for</a:t>
            </a:r>
            <a:r>
              <a:rPr lang="en-US" sz="2667" dirty="0">
                <a:solidFill>
                  <a:srgbClr val="000000"/>
                </a:solidFill>
                <a:latin typeface="Consolas" panose="020B0609020204030204" pitchFamily="49" charset="0"/>
              </a:rPr>
              <a:t>(</a:t>
            </a:r>
            <a:r>
              <a:rPr lang="en-US" sz="2667" dirty="0">
                <a:solidFill>
                  <a:srgbClr val="0000FF"/>
                </a:solidFill>
                <a:latin typeface="Consolas" panose="020B0609020204030204" pitchFamily="49" charset="0"/>
              </a:rPr>
              <a:t>int</a:t>
            </a:r>
            <a:r>
              <a:rPr lang="en-US" sz="2667" dirty="0">
                <a:solidFill>
                  <a:srgbClr val="000000"/>
                </a:solidFill>
                <a:latin typeface="Consolas" panose="020B0609020204030204" pitchFamily="49" charset="0"/>
              </a:rPr>
              <a:t> i=0; i&lt;3; i++)</a:t>
            </a:r>
          </a:p>
          <a:p>
            <a:r>
              <a:rPr lang="en-US" sz="2667" dirty="0">
                <a:solidFill>
                  <a:srgbClr val="000000"/>
                </a:solidFill>
                <a:latin typeface="Consolas" panose="020B0609020204030204" pitchFamily="49" charset="0"/>
              </a:rPr>
              <a:t>    {</a:t>
            </a:r>
          </a:p>
          <a:p>
            <a:r>
              <a:rPr lang="en-US" sz="2667" dirty="0">
                <a:solidFill>
                  <a:srgbClr val="0000FF"/>
                </a:solidFill>
                <a:latin typeface="Consolas" panose="020B0609020204030204" pitchFamily="49" charset="0"/>
              </a:rPr>
              <a:t>        for</a:t>
            </a:r>
            <a:r>
              <a:rPr lang="en-US" sz="2667" dirty="0">
                <a:solidFill>
                  <a:srgbClr val="000000"/>
                </a:solidFill>
                <a:latin typeface="Consolas" panose="020B0609020204030204" pitchFamily="49" charset="0"/>
              </a:rPr>
              <a:t>(</a:t>
            </a:r>
            <a:r>
              <a:rPr lang="en-US" sz="2667" dirty="0">
                <a:solidFill>
                  <a:srgbClr val="0000FF"/>
                </a:solidFill>
                <a:latin typeface="Consolas" panose="020B0609020204030204" pitchFamily="49" charset="0"/>
              </a:rPr>
              <a:t>int</a:t>
            </a:r>
            <a:r>
              <a:rPr lang="en-US" sz="2667" dirty="0">
                <a:solidFill>
                  <a:srgbClr val="000000"/>
                </a:solidFill>
                <a:latin typeface="Consolas" panose="020B0609020204030204" pitchFamily="49" charset="0"/>
              </a:rPr>
              <a:t> j=0; j&lt;3; j++)</a:t>
            </a:r>
          </a:p>
          <a:p>
            <a:r>
              <a:rPr lang="en-US" sz="2667" dirty="0">
                <a:solidFill>
                  <a:srgbClr val="000000"/>
                </a:solidFill>
                <a:latin typeface="Consolas" panose="020B0609020204030204" pitchFamily="49" charset="0"/>
              </a:rPr>
              <a:t>        {</a:t>
            </a:r>
          </a:p>
          <a:p>
            <a:r>
              <a:rPr lang="en-US" sz="2667" dirty="0">
                <a:solidFill>
                  <a:srgbClr val="000000"/>
                </a:solidFill>
                <a:latin typeface="Consolas" panose="020B0609020204030204" pitchFamily="49" charset="0"/>
              </a:rPr>
              <a:t>            board[</a:t>
            </a:r>
            <a:r>
              <a:rPr lang="en-US" sz="2667" dirty="0" err="1">
                <a:solidFill>
                  <a:srgbClr val="000000"/>
                </a:solidFill>
                <a:latin typeface="Consolas" panose="020B0609020204030204" pitchFamily="49" charset="0"/>
              </a:rPr>
              <a:t>i</a:t>
            </a:r>
            <a:r>
              <a:rPr lang="en-US" sz="2667" dirty="0">
                <a:solidFill>
                  <a:srgbClr val="000000"/>
                </a:solidFill>
                <a:latin typeface="Consolas" panose="020B0609020204030204" pitchFamily="49" charset="0"/>
              </a:rPr>
              <a:t>, j] = 0;</a:t>
            </a:r>
          </a:p>
          <a:p>
            <a:r>
              <a:rPr lang="en-US" sz="2667" dirty="0">
                <a:solidFill>
                  <a:srgbClr val="000000"/>
                </a:solidFill>
                <a:latin typeface="Consolas" panose="020B0609020204030204" pitchFamily="49" charset="0"/>
              </a:rPr>
              <a:t>        }</a:t>
            </a:r>
          </a:p>
          <a:p>
            <a:r>
              <a:rPr lang="en-US" sz="2667" dirty="0">
                <a:solidFill>
                  <a:srgbClr val="000000"/>
                </a:solidFill>
                <a:latin typeface="Consolas" panose="020B0609020204030204" pitchFamily="49" charset="0"/>
              </a:rPr>
              <a:t>    }</a:t>
            </a:r>
          </a:p>
          <a:p>
            <a:r>
              <a:rPr lang="en-US" sz="2667" dirty="0">
                <a:solidFill>
                  <a:srgbClr val="000000"/>
                </a:solidFill>
                <a:latin typeface="Consolas" panose="020B0609020204030204" pitchFamily="49" charset="0"/>
              </a:rPr>
              <a:t>}</a:t>
            </a:r>
            <a:endParaRPr lang="en-US" sz="2667" dirty="0"/>
          </a:p>
        </p:txBody>
      </p:sp>
      <p:sp>
        <p:nvSpPr>
          <p:cNvPr id="5" name="TextBox 4"/>
          <p:cNvSpPr txBox="1"/>
          <p:nvPr/>
        </p:nvSpPr>
        <p:spPr>
          <a:xfrm>
            <a:off x="6700124" y="1329929"/>
            <a:ext cx="5133288" cy="4154984"/>
          </a:xfrm>
          <a:prstGeom prst="rect">
            <a:avLst/>
          </a:prstGeom>
          <a:solidFill>
            <a:schemeClr val="bg1">
              <a:lumMod val="95000"/>
            </a:schemeClr>
          </a:solidFill>
        </p:spPr>
        <p:style>
          <a:lnRef idx="2">
            <a:schemeClr val="accent2"/>
          </a:lnRef>
          <a:fillRef idx="1">
            <a:schemeClr val="lt1"/>
          </a:fillRef>
          <a:effectRef idx="0">
            <a:schemeClr val="accent2"/>
          </a:effectRef>
          <a:fontRef idx="minor">
            <a:schemeClr val="dk1"/>
          </a:fontRef>
        </p:style>
        <p:txBody>
          <a:bodyPr wrap="square" rtlCol="0">
            <a:spAutoFit/>
          </a:bodyPr>
          <a:lstStyle/>
          <a:p>
            <a:pPr marL="380990" indent="-380990" algn="just">
              <a:buFont typeface="Wingdings" panose="05000000000000000000" pitchFamily="2" charset="2"/>
              <a:buChar char="§"/>
            </a:pPr>
            <a:r>
              <a:rPr lang="en-US" sz="2400" dirty="0">
                <a:latin typeface="Roboto" panose="02000000000000000000"/>
              </a:rPr>
              <a:t>Create a function called </a:t>
            </a:r>
            <a:r>
              <a:rPr lang="en-US" sz="2400" dirty="0">
                <a:latin typeface="Consolas" panose="020B0609020204030204" pitchFamily="49" charset="0"/>
              </a:rPr>
              <a:t>fillArray()</a:t>
            </a:r>
            <a:r>
              <a:rPr lang="en-US" sz="2400" dirty="0">
                <a:latin typeface="Roboto" panose="02000000000000000000"/>
              </a:rPr>
              <a:t>. </a:t>
            </a:r>
          </a:p>
          <a:p>
            <a:pPr marL="380990" indent="-380990" algn="just">
              <a:buFont typeface="Wingdings" panose="05000000000000000000" pitchFamily="2" charset="2"/>
              <a:buChar char="§"/>
            </a:pPr>
            <a:endParaRPr lang="en-US" sz="2400" dirty="0">
              <a:latin typeface="Roboto" panose="02000000000000000000"/>
            </a:endParaRPr>
          </a:p>
          <a:p>
            <a:pPr marL="380990" indent="-380990" algn="just">
              <a:buFont typeface="Wingdings" panose="05000000000000000000" pitchFamily="2" charset="2"/>
              <a:buChar char="§"/>
            </a:pPr>
            <a:r>
              <a:rPr lang="en-US" sz="2400" dirty="0">
                <a:latin typeface="Roboto" panose="02000000000000000000"/>
              </a:rPr>
              <a:t>This function just fills the array with the cells with the default value (0).</a:t>
            </a:r>
          </a:p>
          <a:p>
            <a:pPr marL="380990" indent="-380990" algn="just">
              <a:buFont typeface="Wingdings" panose="05000000000000000000" pitchFamily="2" charset="2"/>
              <a:buChar char="§"/>
            </a:pPr>
            <a:endParaRPr lang="en-US" sz="2400" dirty="0">
              <a:latin typeface="Roboto" panose="02000000000000000000"/>
            </a:endParaRPr>
          </a:p>
          <a:p>
            <a:pPr marL="380990" indent="-380990" algn="just">
              <a:buFont typeface="Wingdings" panose="05000000000000000000" pitchFamily="2" charset="2"/>
              <a:buChar char="§"/>
            </a:pPr>
            <a:r>
              <a:rPr lang="en-US" sz="2400" dirty="0">
                <a:latin typeface="Roboto" panose="02000000000000000000"/>
              </a:rPr>
              <a:t>It is called whenever a new game is about to be simulated.</a:t>
            </a:r>
          </a:p>
        </p:txBody>
      </p:sp>
    </p:spTree>
    <p:extLst>
      <p:ext uri="{BB962C8B-B14F-4D97-AF65-F5344CB8AC3E}">
        <p14:creationId xmlns:p14="http://schemas.microsoft.com/office/powerpoint/2010/main" val="3802368897"/>
      </p:ext>
    </p:extLst>
  </p:cSld>
  <p:clrMapOvr>
    <a:masterClrMapping/>
  </p:clrMapOvr>
  <p:timing>
    <p:tnLst>
      <p:par>
        <p:cTn id="1" dur="indefinite" restart="never" nodeType="tmRoot"/>
      </p:par>
    </p:tnLst>
  </p:timing>
</p:sld>
</file>

<file path=ppt/theme/theme1.xml><?xml version="1.0" encoding="utf-8"?>
<a:theme xmlns:a="http://schemas.openxmlformats.org/drawingml/2006/main" name="[WEEK 1]-LECTURE-1- Introduction-2022">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ppt25F.tmp</Template>
  <TotalTime>125</TotalTime>
  <Words>4005</Words>
  <Application>Microsoft Office PowerPoint</Application>
  <PresentationFormat>Widescreen</PresentationFormat>
  <Paragraphs>559</Paragraphs>
  <Slides>38</Slides>
  <Notes>2</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Arial</vt:lpstr>
      <vt:lpstr>Baskerville Old Face</vt:lpstr>
      <vt:lpstr>Calibri</vt:lpstr>
      <vt:lpstr>Cambria Math</vt:lpstr>
      <vt:lpstr>Consolas</vt:lpstr>
      <vt:lpstr>Georgia</vt:lpstr>
      <vt:lpstr>Merriweather</vt:lpstr>
      <vt:lpstr>Raleway</vt:lpstr>
      <vt:lpstr>Roboto</vt:lpstr>
      <vt:lpstr>Symbol</vt:lpstr>
      <vt:lpstr>Wingdings</vt:lpstr>
      <vt:lpstr>[WEEK 1]-LECTURE-1- Introduction-2022</vt:lpstr>
      <vt:lpstr>Week Five Tic-Tac-Toe Simulator &amp; 2D Arrays A Tutorial</vt:lpstr>
      <vt:lpstr>Main Text for this Course</vt:lpstr>
      <vt:lpstr>Preamble</vt:lpstr>
      <vt:lpstr>SET-UP</vt:lpstr>
      <vt:lpstr>Designing the form</vt:lpstr>
      <vt:lpstr>Properties of the Controls</vt:lpstr>
      <vt:lpstr>Initialize the Game Board</vt:lpstr>
      <vt:lpstr>Codes/Explanations</vt:lpstr>
      <vt:lpstr>fillArray method</vt:lpstr>
      <vt:lpstr>Implementations of button1 and button2</vt:lpstr>
      <vt:lpstr>Implementation of the play(int, int, int) method</vt:lpstr>
      <vt:lpstr>The play() method - explanation</vt:lpstr>
      <vt:lpstr>The play() method – explanation (2)</vt:lpstr>
      <vt:lpstr>State of the game after two rounds</vt:lpstr>
      <vt:lpstr>The check() method</vt:lpstr>
      <vt:lpstr>Partial view of the check method</vt:lpstr>
      <vt:lpstr>Mapping an integer to actual row and column indices of the game board.</vt:lpstr>
      <vt:lpstr>Case 0</vt:lpstr>
      <vt:lpstr>Case 1</vt:lpstr>
      <vt:lpstr>Case 2</vt:lpstr>
      <vt:lpstr>Case 3</vt:lpstr>
      <vt:lpstr>Case 4</vt:lpstr>
      <vt:lpstr>Case 5</vt:lpstr>
      <vt:lpstr>Case 6</vt:lpstr>
      <vt:lpstr>Case 7</vt:lpstr>
      <vt:lpstr>Case 8</vt:lpstr>
      <vt:lpstr>Wrap-up – check function</vt:lpstr>
      <vt:lpstr>The simulate() method</vt:lpstr>
      <vt:lpstr>The simulate method – Part I</vt:lpstr>
      <vt:lpstr>Part I - Explanation</vt:lpstr>
      <vt:lpstr>Part I – Explanation (2)</vt:lpstr>
      <vt:lpstr>Part I – Explanation (3)</vt:lpstr>
      <vt:lpstr>The simulate method – Part II – Continuation of the codes in Part I</vt:lpstr>
      <vt:lpstr>Part II - Explanation</vt:lpstr>
      <vt:lpstr>Part II – Explanation (2)</vt:lpstr>
      <vt:lpstr>Part II – Explanation (3)</vt:lpstr>
      <vt:lpstr>Part II – Explanation (4)</vt:lpstr>
      <vt:lpstr>Part II – 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Five Tic-Tac-Toe Simulator &amp; 2D Arrays A Tutorial</dc:title>
  <dc:creator>Stephen A. Adubi</dc:creator>
  <cp:lastModifiedBy>Windows User</cp:lastModifiedBy>
  <cp:revision>18</cp:revision>
  <dcterms:created xsi:type="dcterms:W3CDTF">2023-05-17T11:06:48Z</dcterms:created>
  <dcterms:modified xsi:type="dcterms:W3CDTF">2024-06-24T21:27:32Z</dcterms:modified>
</cp:coreProperties>
</file>