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12" r:id="rId2"/>
  </p:sldMasterIdLst>
  <p:notesMasterIdLst>
    <p:notesMasterId r:id="rId12"/>
  </p:notesMasterIdLst>
  <p:handoutMasterIdLst>
    <p:handoutMasterId r:id="rId13"/>
  </p:handoutMasterIdLst>
  <p:sldIdLst>
    <p:sldId id="450" r:id="rId3"/>
    <p:sldId id="494" r:id="rId4"/>
    <p:sldId id="495" r:id="rId5"/>
    <p:sldId id="454" r:id="rId6"/>
    <p:sldId id="496" r:id="rId7"/>
    <p:sldId id="498" r:id="rId8"/>
    <p:sldId id="471" r:id="rId9"/>
    <p:sldId id="499" r:id="rId10"/>
    <p:sldId id="434" r:id="rId11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974">
          <p15:clr>
            <a:srgbClr val="A4A3A4"/>
          </p15:clr>
        </p15:guide>
        <p15:guide id="3" pos="3165" userDrawn="1">
          <p15:clr>
            <a:srgbClr val="A4A3A4"/>
          </p15:clr>
        </p15:guide>
        <p15:guide id="4" pos="217">
          <p15:clr>
            <a:srgbClr val="A4A3A4"/>
          </p15:clr>
        </p15:guide>
        <p15:guide id="5" pos="6023">
          <p15:clr>
            <a:srgbClr val="A4A3A4"/>
          </p15:clr>
        </p15:guide>
        <p15:guide id="6" pos="5796" userDrawn="1">
          <p15:clr>
            <a:srgbClr val="A4A3A4"/>
          </p15:clr>
        </p15:guide>
        <p15:guide id="7" pos="444" userDrawn="1">
          <p15:clr>
            <a:srgbClr val="A4A3A4"/>
          </p15:clr>
        </p15:guide>
        <p15:guide id="8" orient="horz" pos="663" userDrawn="1">
          <p15:clr>
            <a:srgbClr val="A4A3A4"/>
          </p15:clr>
        </p15:guide>
        <p15:guide id="9" orient="horz" pos="220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E6A"/>
    <a:srgbClr val="6592B6"/>
    <a:srgbClr val="006CA5"/>
    <a:srgbClr val="C0504D"/>
    <a:srgbClr val="8A9298"/>
    <a:srgbClr val="008080"/>
    <a:srgbClr val="008AAA"/>
    <a:srgbClr val="009DB9"/>
    <a:srgbClr val="00555A"/>
    <a:srgbClr val="86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86" autoAdjust="0"/>
    <p:restoredTop sz="83036" autoAdjust="0"/>
  </p:normalViewPr>
  <p:slideViewPr>
    <p:cSldViewPr>
      <p:cViewPr varScale="1">
        <p:scale>
          <a:sx n="95" d="100"/>
          <a:sy n="95" d="100"/>
        </p:scale>
        <p:origin x="1520" y="192"/>
      </p:cViewPr>
      <p:guideLst>
        <p:guide orient="horz" pos="3974"/>
        <p:guide pos="3165"/>
        <p:guide pos="217"/>
        <p:guide pos="6023"/>
        <p:guide pos="5796"/>
        <p:guide pos="444"/>
        <p:guide orient="horz" pos="663"/>
        <p:guide orient="horz" pos="22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408"/>
    </p:cViewPr>
  </p:sorterViewPr>
  <p:notesViewPr>
    <p:cSldViewPr showGuides="1">
      <p:cViewPr varScale="1">
        <p:scale>
          <a:sx n="81" d="100"/>
          <a:sy n="81" d="100"/>
        </p:scale>
        <p:origin x="3468" y="78"/>
      </p:cViewPr>
      <p:guideLst>
        <p:guide orient="horz" pos="3127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651F938-F2C6-4A77-BBD2-E94EFB75301C}" type="datetimeFigureOut">
              <a:rPr lang="ko-KR" altLang="en-US"/>
              <a:pPr>
                <a:defRPr/>
              </a:pPr>
              <a:t>2019. 5. 11.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372C466-D044-4786-A64B-2857D71F0AC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572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4A0C2DA-43BA-4492-9269-B959AA42573F}" type="datetimeFigureOut">
              <a:rPr lang="ko-KR" altLang="en-US"/>
              <a:pPr>
                <a:defRPr/>
              </a:pPr>
              <a:t>2019. 5. 11.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38516D6-F312-41B1-B1E3-997E6A27C07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7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8516D6-F312-41B1-B1E3-997E6A27C070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986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8516D6-F312-41B1-B1E3-997E6A27C070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09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8516D6-F312-41B1-B1E3-997E6A27C070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490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8516D6-F312-41B1-B1E3-997E6A27C070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471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resource</a:t>
            </a:r>
            <a:r>
              <a:rPr lang="ko-KR" altLang="en-US" dirty="0"/>
              <a:t> </a:t>
            </a:r>
            <a:r>
              <a:rPr lang="en-US" altLang="ko-KR" dirty="0"/>
              <a:t>quota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메모리 설정 지원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8516D6-F312-41B1-B1E3-997E6A27C070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143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표지_출력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06592" y="2170109"/>
            <a:ext cx="8568952" cy="671517"/>
          </a:xfrm>
        </p:spPr>
        <p:txBody>
          <a:bodyPr anchor="t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algn="r">
              <a:defRPr sz="2800" b="0" cap="none" spc="-150">
                <a:ln w="11430"/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42784" y="2780928"/>
            <a:ext cx="8547750" cy="3895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7096" y="6609075"/>
            <a:ext cx="3513078" cy="161186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en-US" altLang="ko-KR" dirty="0"/>
              <a:t>ⓒ 2018 </a:t>
            </a:r>
            <a:r>
              <a:rPr lang="en-US" altLang="ko-KR" b="1" dirty="0"/>
              <a:t>INSILICOGEN, INC. </a:t>
            </a:r>
            <a:r>
              <a:rPr lang="en-US" altLang="ko-KR" dirty="0"/>
              <a:t>ALL RIGHTS RESERVED.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0" y="0"/>
            <a:ext cx="2810500" cy="4395597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번호 없는 컨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44422" y="6564709"/>
            <a:ext cx="600106" cy="292100"/>
          </a:xfrm>
          <a:prstGeom prst="rect">
            <a:avLst/>
          </a:prstGeom>
        </p:spPr>
        <p:txBody>
          <a:bodyPr/>
          <a:lstStyle>
            <a:lvl1pPr algn="r">
              <a:defRPr sz="1400" b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B9F952F3-4E33-49D2-BBDE-DC123677C20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7" name="제목 7"/>
          <p:cNvSpPr>
            <a:spLocks noGrp="1"/>
          </p:cNvSpPr>
          <p:nvPr>
            <p:ph type="title"/>
          </p:nvPr>
        </p:nvSpPr>
        <p:spPr>
          <a:xfrm>
            <a:off x="233568" y="141346"/>
            <a:ext cx="9328720" cy="654032"/>
          </a:xfrm>
        </p:spPr>
        <p:txBody>
          <a:bodyPr/>
          <a:lstStyle>
            <a:lvl1pPr algn="l">
              <a:defRPr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번호 있는 컨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44422" y="6564709"/>
            <a:ext cx="600106" cy="292100"/>
          </a:xfrm>
          <a:prstGeom prst="rect">
            <a:avLst/>
          </a:prstGeom>
        </p:spPr>
        <p:txBody>
          <a:bodyPr/>
          <a:lstStyle>
            <a:lvl1pPr algn="r">
              <a:defRPr sz="1400" b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B9F952F3-4E33-49D2-BBDE-DC123677C20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0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682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22387" y="1124744"/>
            <a:ext cx="2661225" cy="27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695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제목 개체 틀 1"/>
          <p:cNvSpPr>
            <a:spLocks noGrp="1"/>
          </p:cNvSpPr>
          <p:nvPr>
            <p:ph type="title"/>
          </p:nvPr>
        </p:nvSpPr>
        <p:spPr bwMode="auto">
          <a:xfrm>
            <a:off x="632520" y="136340"/>
            <a:ext cx="8952130" cy="65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359" y="169354"/>
            <a:ext cx="1053309" cy="3698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724" r:id="rId4"/>
    <p:sldLayoutId id="2147483723" r:id="rId5"/>
    <p:sldLayoutId id="2147483699" r:id="rId6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800" b="0" kern="1200" spc="0">
          <a:solidFill>
            <a:schemeClr val="tx1"/>
          </a:solidFill>
          <a:effectLst/>
          <a:latin typeface="HY견고딕" pitchFamily="18" charset="-127"/>
          <a:ea typeface="HY견고딕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나눔고딕OTF" pitchFamily="50" charset="-127"/>
          <a:ea typeface="나눔고딕OTF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나눔고딕OTF" pitchFamily="50" charset="-127"/>
          <a:ea typeface="나눔고딕OTF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나눔고딕OTF" pitchFamily="50" charset="-127"/>
          <a:ea typeface="나눔고딕OTF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나눔고딕OTF" pitchFamily="50" charset="-127"/>
          <a:ea typeface="나눔고딕OTF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나눔고딕OTF" pitchFamily="50" charset="-127"/>
          <a:ea typeface="나눔고딕OTF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17">
          <p15:clr>
            <a:srgbClr val="F26B43"/>
          </p15:clr>
        </p15:guide>
        <p15:guide id="2" pos="602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72480" y="1052736"/>
            <a:ext cx="931217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    </a:t>
            </a:r>
            <a:r>
              <a:rPr lang="en-US" altLang="ko-KR" dirty="0"/>
              <a:t>1-1) </a:t>
            </a:r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    </a:t>
            </a:r>
            <a:r>
              <a:rPr lang="en-US" altLang="ko-KR" dirty="0"/>
              <a:t>1-1-1) </a:t>
            </a:r>
            <a:r>
              <a:rPr lang="ko-KR" altLang="en-US" dirty="0"/>
              <a:t>다섯째 수준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359" y="169354"/>
            <a:ext cx="1053309" cy="369801"/>
          </a:xfrm>
          <a:prstGeom prst="rect">
            <a:avLst/>
          </a:prstGeom>
        </p:spPr>
      </p:pic>
      <p:sp>
        <p:nvSpPr>
          <p:cNvPr id="16" name="제목 개체 틀 1"/>
          <p:cNvSpPr>
            <a:spLocks noGrp="1"/>
          </p:cNvSpPr>
          <p:nvPr>
            <p:ph type="title"/>
          </p:nvPr>
        </p:nvSpPr>
        <p:spPr bwMode="auto">
          <a:xfrm>
            <a:off x="632520" y="136340"/>
            <a:ext cx="8952130" cy="65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44422" y="6564709"/>
            <a:ext cx="600106" cy="292100"/>
          </a:xfrm>
          <a:prstGeom prst="rect">
            <a:avLst/>
          </a:prstGeom>
        </p:spPr>
        <p:txBody>
          <a:bodyPr/>
          <a:lstStyle>
            <a:lvl1pPr algn="r">
              <a:defRPr sz="1400" b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B9F952F3-4E33-49D2-BBDE-DC123677C20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344603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400" rtl="0" eaLnBrk="1" latinLnBrk="1" hangingPunct="1">
        <a:spcBef>
          <a:spcPct val="0"/>
        </a:spcBef>
        <a:buNone/>
        <a:defRPr sz="1800" kern="1200">
          <a:solidFill>
            <a:schemeClr val="tx1"/>
          </a:solidFill>
          <a:effectLst/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185738" indent="-185738" algn="l" defTabSz="914400" rtl="0" eaLnBrk="1" latinLnBrk="1" hangingPunct="1">
        <a:spcBef>
          <a:spcPct val="20000"/>
        </a:spcBef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85738" indent="-185738" algn="l" defTabSz="914400" rtl="0" eaLnBrk="1" latinLnBrk="1" hangingPunct="1">
        <a:spcBef>
          <a:spcPct val="20000"/>
        </a:spcBef>
        <a:buFont typeface="+mj-lt"/>
        <a:buAutoNum type="arabicParenR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FB98207-75E5-4574-8CEE-7CE00E6461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9" t="25850" r="19683" b="19550"/>
          <a:stretch/>
        </p:blipFill>
        <p:spPr>
          <a:xfrm>
            <a:off x="1732839" y="1088628"/>
            <a:ext cx="6841087" cy="46807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5C4240-D2CC-44FF-9CAF-F4CF1CB29686}"/>
              </a:ext>
            </a:extLst>
          </p:cNvPr>
          <p:cNvSpPr txBox="1"/>
          <p:nvPr/>
        </p:nvSpPr>
        <p:spPr>
          <a:xfrm>
            <a:off x="704850" y="260648"/>
            <a:ext cx="6408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latin typeface="+mn-ea"/>
                <a:ea typeface="+mn-ea"/>
              </a:rPr>
              <a:t>Job </a:t>
            </a:r>
            <a:r>
              <a:rPr lang="ko-KR" altLang="en-US" sz="3200" b="1">
                <a:latin typeface="+mn-ea"/>
                <a:ea typeface="+mn-ea"/>
              </a:rPr>
              <a:t>병렬화</a:t>
            </a:r>
            <a:endParaRPr lang="ko-KR" altLang="en-US" sz="3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718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C4240-D2CC-44FF-9CAF-F4CF1CB29686}"/>
              </a:ext>
            </a:extLst>
          </p:cNvPr>
          <p:cNvSpPr txBox="1"/>
          <p:nvPr/>
        </p:nvSpPr>
        <p:spPr>
          <a:xfrm>
            <a:off x="704850" y="260648"/>
            <a:ext cx="6408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latin typeface="+mn-ea"/>
                <a:ea typeface="+mn-ea"/>
              </a:rPr>
              <a:t>Job </a:t>
            </a:r>
            <a:r>
              <a:rPr lang="ko-KR" altLang="en-US" sz="3200" b="1">
                <a:latin typeface="+mn-ea"/>
                <a:ea typeface="+mn-ea"/>
              </a:rPr>
              <a:t>병렬화</a:t>
            </a:r>
            <a:endParaRPr lang="ko-KR" altLang="en-US" sz="3200" b="1" dirty="0">
              <a:latin typeface="+mn-ea"/>
              <a:ea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602DBC-30EF-49EC-A43E-4A1A947D3E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4" t="31748" r="12817" b="19550"/>
          <a:stretch/>
        </p:blipFill>
        <p:spPr>
          <a:xfrm>
            <a:off x="230716" y="1675792"/>
            <a:ext cx="9587444" cy="396044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97C5E8A-5E1B-4CC1-8A91-14506978B77E}"/>
              </a:ext>
            </a:extLst>
          </p:cNvPr>
          <p:cNvSpPr/>
          <p:nvPr/>
        </p:nvSpPr>
        <p:spPr bwMode="auto">
          <a:xfrm>
            <a:off x="2720442" y="3032386"/>
            <a:ext cx="2423058" cy="498214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88322" tIns="44161" rIns="88322" bIns="44161" rtlCol="0" anchor="ctr">
            <a:noAutofit/>
          </a:bodyPr>
          <a:lstStyle/>
          <a:p>
            <a:pPr algn="ctr" latinLnBrk="0">
              <a:spcBef>
                <a:spcPct val="50000"/>
              </a:spcBef>
            </a:pPr>
            <a:endParaRPr kumimoji="0" lang="ko-KR" altLang="en-US" sz="1400" dirty="0" err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908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C4240-D2CC-44FF-9CAF-F4CF1CB29686}"/>
              </a:ext>
            </a:extLst>
          </p:cNvPr>
          <p:cNvSpPr txBox="1"/>
          <p:nvPr/>
        </p:nvSpPr>
        <p:spPr>
          <a:xfrm>
            <a:off x="704850" y="260648"/>
            <a:ext cx="6408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latin typeface="+mn-ea"/>
                <a:ea typeface="+mn-ea"/>
              </a:rPr>
              <a:t>Job </a:t>
            </a:r>
            <a:r>
              <a:rPr lang="ko-KR" altLang="en-US" sz="3200" b="1">
                <a:latin typeface="+mn-ea"/>
                <a:ea typeface="+mn-ea"/>
              </a:rPr>
              <a:t>병렬화</a:t>
            </a:r>
            <a:endParaRPr lang="ko-KR" altLang="en-US" sz="3200" b="1" dirty="0">
              <a:latin typeface="+mn-ea"/>
              <a:ea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957BA7-07E0-4E0E-AAD7-C44E83A25C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2" t="33201" r="14506" b="12327"/>
          <a:stretch/>
        </p:blipFill>
        <p:spPr>
          <a:xfrm>
            <a:off x="723448" y="1346979"/>
            <a:ext cx="8349574" cy="467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4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8830E-7901-4969-9824-004D32BD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F2D701-5B79-4050-98C2-D8A37F929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9F952F3-4E33-49D2-BBDE-DC123677C20B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389CC1-09F7-43D0-9D0B-C5BA7BA9A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9" y="0"/>
            <a:ext cx="97380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0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F2D701-5B79-4050-98C2-D8A37F929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9F952F3-4E33-49D2-BBDE-DC123677C20B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5C4240-D2CC-44FF-9CAF-F4CF1CB29686}"/>
              </a:ext>
            </a:extLst>
          </p:cNvPr>
          <p:cNvSpPr txBox="1"/>
          <p:nvPr/>
        </p:nvSpPr>
        <p:spPr>
          <a:xfrm>
            <a:off x="704850" y="260648"/>
            <a:ext cx="6408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latin typeface="+mn-ea"/>
                <a:ea typeface="+mn-ea"/>
              </a:rPr>
              <a:t>Config file </a:t>
            </a:r>
            <a:r>
              <a:rPr lang="ko-KR" altLang="en-US" sz="3200" b="1">
                <a:latin typeface="+mn-ea"/>
                <a:ea typeface="+mn-ea"/>
              </a:rPr>
              <a:t>사용</a:t>
            </a:r>
            <a:endParaRPr lang="ko-KR" altLang="en-US" sz="3200" b="1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D6CE65-C240-4D18-B757-E1E7A9AFD9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"/>
          <a:stretch/>
        </p:blipFill>
        <p:spPr>
          <a:xfrm>
            <a:off x="806307" y="1303090"/>
            <a:ext cx="7586217" cy="28083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60D46C-5A56-4A04-A355-58845D2AE7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75" b="57349"/>
          <a:stretch/>
        </p:blipFill>
        <p:spPr>
          <a:xfrm>
            <a:off x="735929" y="4406188"/>
            <a:ext cx="7726975" cy="20471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DD001C-E33D-47A0-9CC2-1DAD31F8DEF1}"/>
              </a:ext>
            </a:extLst>
          </p:cNvPr>
          <p:cNvSpPr txBox="1"/>
          <p:nvPr/>
        </p:nvSpPr>
        <p:spPr>
          <a:xfrm>
            <a:off x="704850" y="826567"/>
            <a:ext cx="6408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config_gwas.yaml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9E7F96-C1C6-4A9D-A4DD-3B3AF882360C}"/>
              </a:ext>
            </a:extLst>
          </p:cNvPr>
          <p:cNvSpPr txBox="1"/>
          <p:nvPr/>
        </p:nvSpPr>
        <p:spPr>
          <a:xfrm>
            <a:off x="704850" y="4037002"/>
            <a:ext cx="6408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Snakefile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754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F2D701-5B79-4050-98C2-D8A37F929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9F952F3-4E33-49D2-BBDE-DC123677C20B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5C4240-D2CC-44FF-9CAF-F4CF1CB29686}"/>
              </a:ext>
            </a:extLst>
          </p:cNvPr>
          <p:cNvSpPr txBox="1"/>
          <p:nvPr/>
        </p:nvSpPr>
        <p:spPr>
          <a:xfrm>
            <a:off x="704850" y="260648"/>
            <a:ext cx="6408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latin typeface="+mn-ea"/>
                <a:ea typeface="+mn-ea"/>
              </a:rPr>
              <a:t>Logging</a:t>
            </a:r>
            <a:endParaRPr lang="ko-KR" altLang="en-US" sz="3200" b="1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746A48-1A67-48A5-A632-88F82D6D1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95" r="32268"/>
          <a:stretch/>
        </p:blipFill>
        <p:spPr>
          <a:xfrm>
            <a:off x="487763" y="1448780"/>
            <a:ext cx="8737795" cy="396044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5E9F50-99F7-4A64-A55A-96C985A9C131}"/>
              </a:ext>
            </a:extLst>
          </p:cNvPr>
          <p:cNvSpPr/>
          <p:nvPr/>
        </p:nvSpPr>
        <p:spPr bwMode="auto">
          <a:xfrm>
            <a:off x="862733" y="2971800"/>
            <a:ext cx="4392488" cy="419100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88322" tIns="44161" rIns="88322" bIns="44161" rtlCol="0" anchor="ctr">
            <a:noAutofit/>
          </a:bodyPr>
          <a:lstStyle/>
          <a:p>
            <a:pPr algn="ctr" latinLnBrk="0">
              <a:spcBef>
                <a:spcPct val="50000"/>
              </a:spcBef>
            </a:pPr>
            <a:endParaRPr kumimoji="0" lang="ko-KR" altLang="en-US" sz="1400" dirty="0" err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0753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473709-BC41-4FB8-B84E-41C464F9C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9F952F3-4E33-49D2-BBDE-DC123677C20B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56E1DC-098B-4173-B97D-C6B1B31374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1" t="38712" r="40351" b="39176"/>
          <a:stretch/>
        </p:blipFill>
        <p:spPr>
          <a:xfrm>
            <a:off x="0" y="2492896"/>
            <a:ext cx="3663220" cy="17281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2DC6DD-971C-499D-8B8A-14742E6717BF}"/>
              </a:ext>
            </a:extLst>
          </p:cNvPr>
          <p:cNvSpPr txBox="1"/>
          <p:nvPr/>
        </p:nvSpPr>
        <p:spPr>
          <a:xfrm>
            <a:off x="704850" y="260648"/>
            <a:ext cx="6408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latin typeface="+mn-ea"/>
                <a:ea typeface="+mn-ea"/>
              </a:rPr>
              <a:t>External scripts</a:t>
            </a:r>
            <a:endParaRPr lang="ko-KR" altLang="en-US" sz="3200" b="1" dirty="0">
              <a:latin typeface="+mn-ea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1E3976-676B-4750-8144-FE416EC3AF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8" t="29000" r="26338" b="48958"/>
          <a:stretch/>
        </p:blipFill>
        <p:spPr>
          <a:xfrm>
            <a:off x="3723597" y="823223"/>
            <a:ext cx="5574150" cy="1800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2E5F86-295A-424F-9BE0-7022C8ADC7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7" t="29000" r="28556" b="31100"/>
          <a:stretch/>
        </p:blipFill>
        <p:spPr>
          <a:xfrm>
            <a:off x="3727541" y="3219428"/>
            <a:ext cx="5316881" cy="325873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FD02EA-8E1B-4DE4-B8A4-A13F9A21B290}"/>
              </a:ext>
            </a:extLst>
          </p:cNvPr>
          <p:cNvSpPr/>
          <p:nvPr/>
        </p:nvSpPr>
        <p:spPr bwMode="auto">
          <a:xfrm>
            <a:off x="447142" y="3680086"/>
            <a:ext cx="2561642" cy="498214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88322" tIns="44161" rIns="88322" bIns="44161" rtlCol="0" anchor="ctr">
            <a:noAutofit/>
          </a:bodyPr>
          <a:lstStyle/>
          <a:p>
            <a:pPr algn="ctr" latinLnBrk="0">
              <a:spcBef>
                <a:spcPct val="50000"/>
              </a:spcBef>
            </a:pPr>
            <a:endParaRPr kumimoji="0" lang="ko-KR" altLang="en-US" sz="1400" dirty="0" err="1">
              <a:latin typeface="+mn-ea"/>
              <a:ea typeface="+mn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2A68EE0-144D-4592-B231-0562FB4A6722}"/>
              </a:ext>
            </a:extLst>
          </p:cNvPr>
          <p:cNvCxnSpPr>
            <a:cxnSpLocks/>
          </p:cNvCxnSpPr>
          <p:nvPr/>
        </p:nvCxnSpPr>
        <p:spPr>
          <a:xfrm>
            <a:off x="5817096" y="1963440"/>
            <a:ext cx="23762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556984C-130F-4037-93F1-288B23A50526}"/>
              </a:ext>
            </a:extLst>
          </p:cNvPr>
          <p:cNvCxnSpPr>
            <a:cxnSpLocks/>
          </p:cNvCxnSpPr>
          <p:nvPr/>
        </p:nvCxnSpPr>
        <p:spPr>
          <a:xfrm>
            <a:off x="6470390" y="2420640"/>
            <a:ext cx="24430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BE88FDA-3950-4F5E-9847-3983E7EEA5B3}"/>
              </a:ext>
            </a:extLst>
          </p:cNvPr>
          <p:cNvCxnSpPr>
            <a:cxnSpLocks/>
          </p:cNvCxnSpPr>
          <p:nvPr/>
        </p:nvCxnSpPr>
        <p:spPr>
          <a:xfrm>
            <a:off x="4857986" y="6381328"/>
            <a:ext cx="383943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873212-A695-4A92-82D4-26CC3C0BB372}"/>
              </a:ext>
            </a:extLst>
          </p:cNvPr>
          <p:cNvSpPr txBox="1"/>
          <p:nvPr/>
        </p:nvSpPr>
        <p:spPr>
          <a:xfrm>
            <a:off x="6280160" y="989706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chemeClr val="accent1"/>
                </a:solidFill>
                <a:latin typeface="+mn-ea"/>
                <a:ea typeface="+mn-ea"/>
              </a:rPr>
              <a:t>@</a:t>
            </a:r>
            <a:r>
              <a:rPr lang="ko-KR" altLang="en-US" sz="3200" b="1">
                <a:solidFill>
                  <a:schemeClr val="accent1"/>
                </a:solidFill>
                <a:latin typeface="+mn-ea"/>
                <a:ea typeface="+mn-ea"/>
              </a:rPr>
              <a:t>로 접근 가능</a:t>
            </a:r>
            <a:endParaRPr lang="ko-KR" altLang="en-US" sz="3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F9C800-C5E7-470E-BA15-98FB045F4887}"/>
              </a:ext>
            </a:extLst>
          </p:cNvPr>
          <p:cNvSpPr txBox="1"/>
          <p:nvPr/>
        </p:nvSpPr>
        <p:spPr>
          <a:xfrm>
            <a:off x="6777701" y="5492935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solidFill>
                  <a:schemeClr val="accent1"/>
                </a:solidFill>
                <a:latin typeface="+mn-ea"/>
                <a:ea typeface="+mn-ea"/>
              </a:rPr>
              <a:t>객체 처럼 접근</a:t>
            </a:r>
            <a:endParaRPr lang="ko-KR" altLang="en-US" sz="3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363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F2D701-5B79-4050-98C2-D8A37F929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9F952F3-4E33-49D2-BBDE-DC123677C20B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5C4240-D2CC-44FF-9CAF-F4CF1CB29686}"/>
              </a:ext>
            </a:extLst>
          </p:cNvPr>
          <p:cNvSpPr txBox="1"/>
          <p:nvPr/>
        </p:nvSpPr>
        <p:spPr>
          <a:xfrm>
            <a:off x="704850" y="260648"/>
            <a:ext cx="6408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latin typeface="+mn-ea"/>
                <a:ea typeface="+mn-ea"/>
              </a:rPr>
              <a:t>Include (pipeline </a:t>
            </a:r>
            <a:r>
              <a:rPr lang="ko-KR" altLang="en-US" sz="3200" b="1">
                <a:latin typeface="+mn-ea"/>
                <a:ea typeface="+mn-ea"/>
              </a:rPr>
              <a:t>상속</a:t>
            </a:r>
            <a:r>
              <a:rPr lang="en-US" altLang="ko-KR" sz="3200" b="1">
                <a:latin typeface="+mn-ea"/>
                <a:ea typeface="+mn-ea"/>
              </a:rPr>
              <a:t>)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5E9F50-99F7-4A64-A55A-96C985A9C131}"/>
              </a:ext>
            </a:extLst>
          </p:cNvPr>
          <p:cNvSpPr/>
          <p:nvPr/>
        </p:nvSpPr>
        <p:spPr bwMode="auto">
          <a:xfrm>
            <a:off x="862733" y="2971800"/>
            <a:ext cx="4392488" cy="419100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88322" tIns="44161" rIns="88322" bIns="44161" rtlCol="0" anchor="ctr">
            <a:noAutofit/>
          </a:bodyPr>
          <a:lstStyle/>
          <a:p>
            <a:pPr algn="ctr" latinLnBrk="0">
              <a:spcBef>
                <a:spcPct val="50000"/>
              </a:spcBef>
            </a:pPr>
            <a:endParaRPr kumimoji="0" lang="ko-KR" altLang="en-US" sz="1400" dirty="0" err="1"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CB7F8-1337-418D-B38B-C84590B88D84}"/>
              </a:ext>
            </a:extLst>
          </p:cNvPr>
          <p:cNvSpPr txBox="1"/>
          <p:nvPr/>
        </p:nvSpPr>
        <p:spPr>
          <a:xfrm>
            <a:off x="488504" y="1785871"/>
            <a:ext cx="8712646" cy="223695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bg1"/>
                </a:solidFill>
                <a:latin typeface="+mn-ea"/>
                <a:ea typeface="+mn-ea"/>
              </a:rPr>
              <a:t>include: “../snake_gwas/gwas.snakefile”</a:t>
            </a:r>
          </a:p>
          <a:p>
            <a:pPr>
              <a:lnSpc>
                <a:spcPct val="150000"/>
              </a:lnSpc>
            </a:pPr>
            <a:endParaRPr lang="en-US" altLang="ko-KR" sz="2400" b="1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bg1"/>
                </a:solidFill>
                <a:latin typeface="+mn-ea"/>
                <a:ea typeface="+mn-ea"/>
              </a:rPr>
              <a:t>rule all:</a:t>
            </a:r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bg1"/>
                </a:solidFill>
                <a:latin typeface="+mn-ea"/>
                <a:ea typeface="+mn-ea"/>
              </a:rPr>
              <a:t>	‘another.rule.outfile.txt’</a:t>
            </a:r>
            <a:endParaRPr lang="en-US" altLang="ko-KR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FFD96-4F75-430F-A5AC-D682715C32CB}"/>
              </a:ext>
            </a:extLst>
          </p:cNvPr>
          <p:cNvSpPr txBox="1"/>
          <p:nvPr/>
        </p:nvSpPr>
        <p:spPr>
          <a:xfrm>
            <a:off x="488826" y="1340768"/>
            <a:ext cx="6408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Another Snakefile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9280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8F352EF-0B2D-4E84-A662-506FA3C7B599}"/>
              </a:ext>
            </a:extLst>
          </p:cNvPr>
          <p:cNvSpPr/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88322" tIns="44161" rIns="88322" bIns="44161" rtlCol="0" anchor="ctr">
            <a:noAutofit/>
          </a:bodyPr>
          <a:lstStyle/>
          <a:p>
            <a:pPr algn="ctr" latinLnBrk="0">
              <a:spcBef>
                <a:spcPct val="50000"/>
              </a:spcBef>
            </a:pPr>
            <a:endParaRPr kumimoji="0" lang="ko-KR" altLang="en-US" sz="1400" dirty="0" err="1"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C8830E-7901-4969-9824-004D32BD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F2D701-5B79-4050-98C2-D8A37F929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9F952F3-4E33-49D2-BBDE-DC123677C20B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67CDA8-4130-4229-8D75-B2E0F2945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"/>
          <a:stretch/>
        </p:blipFill>
        <p:spPr>
          <a:xfrm>
            <a:off x="162718" y="136340"/>
            <a:ext cx="9580563" cy="6721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19497A-437D-4A4A-9353-1DAE55A4F81D}"/>
              </a:ext>
            </a:extLst>
          </p:cNvPr>
          <p:cNvSpPr txBox="1"/>
          <p:nvPr/>
        </p:nvSpPr>
        <p:spPr>
          <a:xfrm>
            <a:off x="4520952" y="2060848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temporary file handling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CF8F9E-7956-4833-B6AE-2A1C2895040B}"/>
              </a:ext>
            </a:extLst>
          </p:cNvPr>
          <p:cNvSpPr/>
          <p:nvPr/>
        </p:nvSpPr>
        <p:spPr bwMode="auto">
          <a:xfrm>
            <a:off x="7692888" y="52514"/>
            <a:ext cx="2153072" cy="401325"/>
          </a:xfrm>
          <a:prstGeom prst="rect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88322" tIns="44161" rIns="88322" bIns="44161" rtlCol="0" anchor="ctr">
            <a:noAutofit/>
          </a:bodyPr>
          <a:lstStyle/>
          <a:p>
            <a:pPr algn="ctr" latinLnBrk="0">
              <a:spcBef>
                <a:spcPct val="50000"/>
              </a:spcBef>
            </a:pPr>
            <a:endParaRPr kumimoji="0" lang="ko-KR" altLang="en-US" sz="1400" dirty="0" err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599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nsilicogen">
      <a:majorFont>
        <a:latin typeface="맑은 고딕"/>
        <a:ea typeface="HY견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bg1">
              <a:lumMod val="6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wrap="square" lIns="88322" tIns="44161" rIns="88322" bIns="44161" rtlCol="0" anchor="ctr">
        <a:noAutofit/>
      </a:bodyPr>
      <a:lstStyle>
        <a:defPPr algn="ctr" latinLnBrk="0">
          <a:spcBef>
            <a:spcPct val="50000"/>
          </a:spcBef>
          <a:defRPr kumimoji="0" sz="1400" dirty="0" err="1" smtClean="0">
            <a:latin typeface="+mn-ea"/>
            <a:ea typeface="+mn-ea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sz="1100" dirty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21153</TotalTime>
  <Words>69</Words>
  <Application>Microsoft Macintosh PowerPoint</Application>
  <PresentationFormat>A4 용지(210x297mm)</PresentationFormat>
  <Paragraphs>29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굴림</vt:lpstr>
      <vt:lpstr>나눔고딕OTF</vt:lpstr>
      <vt:lpstr>맑은 고딕</vt:lpstr>
      <vt:lpstr>HY견고딕</vt:lpstr>
      <vt:lpstr>Arial</vt:lpstr>
      <vt:lpstr>Wingdings</vt:lpstr>
      <vt:lpstr>Office 테마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Insilicogen,Inc.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정은미</dc:creator>
  <cp:lastModifiedBy>형 기은</cp:lastModifiedBy>
  <cp:revision>1400</cp:revision>
  <cp:lastPrinted>2019-05-10T16:36:30Z</cp:lastPrinted>
  <dcterms:created xsi:type="dcterms:W3CDTF">2009-01-01T23:45:44Z</dcterms:created>
  <dcterms:modified xsi:type="dcterms:W3CDTF">2019-05-10T16:40:44Z</dcterms:modified>
</cp:coreProperties>
</file>