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5B6FC1-C51D-43DB-ACC4-C53F1DE09569}" v="116" dt="2024-01-13T09:19:26.646"/>
    <p1510:client id="{96A71B9F-8EB6-4E3C-B71E-7A71F4D71F84}" v="195" dt="2024-01-12T16:30:20.666"/>
    <p1510:client id="{A2BE13DE-C474-4F88-863A-3BB943397A31}" v="56" dt="2024-01-13T11:14:11.101"/>
    <p1510:client id="{C0C5CF06-187C-4AC5-B448-670EFCADFD1A}" v="916" dt="2024-01-13T16:23:53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lnSpc>
                <a:spcPct val="113000"/>
              </a:lnSpc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9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1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6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44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0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5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9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6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8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7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5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68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12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832FD91-6E45-4C1D-B22F-1CC8B92A2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2758239 w 6096000"/>
              <a:gd name="connsiteY1" fmla="*/ 0 h 6858000"/>
              <a:gd name="connsiteX2" fmla="*/ 2916747 w 6096000"/>
              <a:gd name="connsiteY2" fmla="*/ 218181 h 6858000"/>
              <a:gd name="connsiteX3" fmla="*/ 4839749 w 6096000"/>
              <a:gd name="connsiteY3" fmla="*/ 2631787 h 6858000"/>
              <a:gd name="connsiteX4" fmla="*/ 6095001 w 6096000"/>
              <a:gd name="connsiteY4" fmla="*/ 5672947 h 6858000"/>
              <a:gd name="connsiteX5" fmla="*/ 5792922 w 6096000"/>
              <a:gd name="connsiteY5" fmla="*/ 6612444 h 6858000"/>
              <a:gd name="connsiteX6" fmla="*/ 5671607 w 6096000"/>
              <a:gd name="connsiteY6" fmla="*/ 6771753 h 6858000"/>
              <a:gd name="connsiteX7" fmla="*/ 5591643 w 6096000"/>
              <a:gd name="connsiteY7" fmla="*/ 6858000 h 6858000"/>
              <a:gd name="connsiteX8" fmla="*/ 0 w 6096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964545" cy="2286000"/>
          </a:xfrm>
        </p:spPr>
        <p:txBody>
          <a:bodyPr>
            <a:normAutofit/>
          </a:bodyPr>
          <a:lstStyle/>
          <a:p>
            <a:pPr algn="l"/>
            <a:r>
              <a:rPr lang="vi-VN" sz="4400">
                <a:latin typeface="Times New Roman"/>
                <a:cs typeface="Times New Roman"/>
              </a:rPr>
              <a:t>CHALLENGE "0" :</a:t>
            </a:r>
            <a:endParaRPr lang="vi-VN" sz="4400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7055277" y="3675470"/>
            <a:ext cx="4572000" cy="1766956"/>
          </a:xfrm>
        </p:spPr>
        <p:txBody>
          <a:bodyPr lIns="109728" tIns="109728" rIns="109728" bIns="91440" anchor="t">
            <a:normAutofit/>
          </a:bodyPr>
          <a:lstStyle/>
          <a:p>
            <a:pPr algn="l"/>
            <a:r>
              <a:rPr lang="vi-VN" sz="2800" err="1">
                <a:solidFill>
                  <a:schemeClr val="tx1"/>
                </a:solidFill>
              </a:rPr>
              <a:t>What's</a:t>
            </a:r>
            <a:r>
              <a:rPr lang="vi-VN" sz="2800">
                <a:solidFill>
                  <a:schemeClr val="tx1"/>
                </a:solidFill>
              </a:rPr>
              <a:t> </a:t>
            </a:r>
            <a:r>
              <a:rPr lang="vi-VN" sz="2800" err="1">
                <a:solidFill>
                  <a:schemeClr val="tx1"/>
                </a:solidFill>
              </a:rPr>
              <a:t>your</a:t>
            </a:r>
            <a:r>
              <a:rPr lang="vi-VN" sz="2800">
                <a:solidFill>
                  <a:schemeClr val="tx1"/>
                </a:solidFill>
              </a:rPr>
              <a:t> </a:t>
            </a:r>
            <a:r>
              <a:rPr lang="vi-VN" sz="2800" err="1">
                <a:solidFill>
                  <a:schemeClr val="tx1"/>
                </a:solidFill>
              </a:rPr>
              <a:t>current</a:t>
            </a:r>
            <a:r>
              <a:rPr lang="vi-VN" sz="2800">
                <a:solidFill>
                  <a:schemeClr val="tx1"/>
                </a:solidFill>
              </a:rPr>
              <a:t> </a:t>
            </a:r>
            <a:r>
              <a:rPr lang="vi-VN" sz="2800" err="1">
                <a:solidFill>
                  <a:schemeClr val="tx1"/>
                </a:solidFill>
              </a:rPr>
              <a:t>version</a:t>
            </a:r>
            <a:r>
              <a:rPr lang="vi-VN" sz="2800">
                <a:solidFill>
                  <a:schemeClr val="tx1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56792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hỗ dành sẵn cho Nội dung 3" descr="mũi tên hướng xuống với dòng chữ &quot;what's top-down approach ?&quot;">
            <a:extLst>
              <a:ext uri="{FF2B5EF4-FFF2-40B4-BE49-F238E27FC236}">
                <a16:creationId xmlns:a16="http://schemas.microsoft.com/office/drawing/2014/main" id="{4ABDAD38-B7D4-4885-8312-2FF1C1AB17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55" r="3" b="3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76F23EE-4C2E-2963-E569-3B1BD7F51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 lIns="109728" tIns="109728" rIns="109728" bIns="91440" anchor="t">
            <a:normAutofit/>
          </a:bodyPr>
          <a:lstStyle/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FFFFFF">
                    <a:alpha val="70000"/>
                  </a:srgbClr>
                </a:solidFill>
                <a:latin typeface="Times New Roman"/>
                <a:cs typeface="Times New Roman"/>
              </a:rPr>
              <a:t>Top-down approach is a method in which you start with the big picture of a problem. You will consider the overall and figure out the specific details shall be focus on. For example, it's like looking at a map and choosing all shortest routes </a:t>
            </a: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8406C5F8-0B83-F46A-6ACE-0D92BD010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981700" cy="1524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>
                <a:ea typeface="Source Sans Pro SemiBold"/>
              </a:rPr>
              <a:t>TOPIC 1: TOP-DOWN APPROACH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961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FCB5093-F8D4-15E7-0A62-7FD884CBB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en-US" sz="2400" dirty="0">
                <a:solidFill>
                  <a:srgbClr val="FFFFFF">
                    <a:alpha val="70000"/>
                  </a:srgbClr>
                </a:solidFill>
                <a:latin typeface="Times New Roman"/>
                <a:cs typeface="Times New Roman"/>
              </a:rPr>
              <a:t>I will observe what the main problem of the assignment is, then divide it into separate parts and begin solving them one by one</a:t>
            </a: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FA30D974-D8CD-C0C1-F174-E61E23B39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73043"/>
            <a:ext cx="5919304" cy="1512957"/>
          </a:xfrm>
        </p:spPr>
        <p:txBody>
          <a:bodyPr>
            <a:normAutofit/>
          </a:bodyPr>
          <a:lstStyle/>
          <a:p>
            <a:r>
              <a:rPr lang="en-US" sz="3200" dirty="0">
                <a:ea typeface="+mj-lt"/>
                <a:cs typeface="+mj-lt"/>
              </a:rPr>
              <a:t>TOPIC 1: TOP-DOWN APPROACH</a:t>
            </a:r>
            <a:endParaRPr lang="vi-VN" sz="3200" dirty="0">
              <a:ea typeface="+mj-lt"/>
              <a:cs typeface="+mj-lt"/>
            </a:endParaRPr>
          </a:p>
          <a:p>
            <a:endParaRPr lang="vi-VN" sz="3200" dirty="0">
              <a:ea typeface="Source Sans Pro SemiBold"/>
            </a:endParaRPr>
          </a:p>
        </p:txBody>
      </p:sp>
      <p:pic>
        <p:nvPicPr>
          <p:cNvPr id="4" name="Chỗ dành sẵn cho Nội dung 3" descr="Ảnh có chứa văn bản, Mặt người, ảnh chụp màn hình, đàn ông&#10;&#10;Mô tả được tự động tạo">
            <a:extLst>
              <a:ext uri="{FF2B5EF4-FFF2-40B4-BE49-F238E27FC236}">
                <a16:creationId xmlns:a16="http://schemas.microsoft.com/office/drawing/2014/main" id="{22F17F29-583D-4503-BAB9-AB910C381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771525"/>
            <a:ext cx="533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1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11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13">
            <a:extLst>
              <a:ext uri="{FF2B5EF4-FFF2-40B4-BE49-F238E27FC236}">
                <a16:creationId xmlns:a16="http://schemas.microsoft.com/office/drawing/2014/main" id="{C75CD783-E708-4711-B23C-5B7B72A3D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5578824" cy="6028256"/>
          </a:xfrm>
          <a:custGeom>
            <a:avLst/>
            <a:gdLst>
              <a:gd name="connsiteX0" fmla="*/ 0 w 5578824"/>
              <a:gd name="connsiteY0" fmla="*/ 0 h 6028256"/>
              <a:gd name="connsiteX1" fmla="*/ 3897606 w 5578824"/>
              <a:gd name="connsiteY1" fmla="*/ 0 h 6028256"/>
              <a:gd name="connsiteX2" fmla="*/ 4274232 w 5578824"/>
              <a:gd name="connsiteY2" fmla="*/ 360545 h 6028256"/>
              <a:gd name="connsiteX3" fmla="*/ 4673934 w 5578824"/>
              <a:gd name="connsiteY3" fmla="*/ 738354 h 6028256"/>
              <a:gd name="connsiteX4" fmla="*/ 5421862 w 5578824"/>
              <a:gd name="connsiteY4" fmla="*/ 1773839 h 6028256"/>
              <a:gd name="connsiteX5" fmla="*/ 5469199 w 5578824"/>
              <a:gd name="connsiteY5" fmla="*/ 3329255 h 6028256"/>
              <a:gd name="connsiteX6" fmla="*/ 4741546 w 5578824"/>
              <a:gd name="connsiteY6" fmla="*/ 4877588 h 6028256"/>
              <a:gd name="connsiteX7" fmla="*/ 1325600 w 5578824"/>
              <a:gd name="connsiteY7" fmla="*/ 5980388 h 6028256"/>
              <a:gd name="connsiteX8" fmla="*/ 137593 w 5578824"/>
              <a:gd name="connsiteY8" fmla="*/ 5804042 h 6028256"/>
              <a:gd name="connsiteX9" fmla="*/ 0 w 5578824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9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Freeform: Shape 15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5" name="Chỗ dành sẵn cho Nội dung 4" descr="Learning How to Learn">
            <a:extLst>
              <a:ext uri="{FF2B5EF4-FFF2-40B4-BE49-F238E27FC236}">
                <a16:creationId xmlns:a16="http://schemas.microsoft.com/office/drawing/2014/main" id="{BE3F4097-3D3B-BE5D-A8D6-0BD05DF7A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373" y="828582"/>
            <a:ext cx="5876573" cy="4752809"/>
          </a:xfrm>
          <a:prstGeom prst="rect">
            <a:avLst/>
          </a:prstGeom>
        </p:spPr>
      </p:pic>
      <p:sp>
        <p:nvSpPr>
          <p:cNvPr id="58" name="Content Placeholder 8">
            <a:extLst>
              <a:ext uri="{FF2B5EF4-FFF2-40B4-BE49-F238E27FC236}">
                <a16:creationId xmlns:a16="http://schemas.microsoft.com/office/drawing/2014/main" id="{9F82C056-2DB3-B574-9D3D-94DFB7344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4318001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en-US" sz="2400" dirty="0">
                <a:solidFill>
                  <a:srgbClr val="FFFFFF">
                    <a:alpha val="70000"/>
                  </a:srgbClr>
                </a:solidFill>
                <a:latin typeface="Times New Roman"/>
                <a:cs typeface="Times New Roman"/>
              </a:rPr>
              <a:t>Learning how to learn is about optimizing the learning progress through various methods like time management, note-taking and more</a:t>
            </a:r>
          </a:p>
          <a:p>
            <a:r>
              <a:rPr lang="en-US" sz="2400" dirty="0">
                <a:solidFill>
                  <a:srgbClr val="FFFFFF">
                    <a:alpha val="70000"/>
                  </a:srgbClr>
                </a:solidFill>
                <a:latin typeface="Times New Roman"/>
                <a:cs typeface="Times New Roman"/>
              </a:rPr>
              <a:t>Its goal is to learn something deeply and lastingly. It can help you have more autonomy and develop problem solving skill</a:t>
            </a: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2F17A519-F321-B339-5700-02EA7BC0F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vi-VN" sz="3200">
                <a:ea typeface="Source Sans Pro SemiBold"/>
              </a:rPr>
              <a:t>TOPIC 2: LEARNING HOW TO LEARN AND LEARN FAST</a:t>
            </a:r>
            <a:endParaRPr lang="vi-VN" sz="3200"/>
          </a:p>
        </p:txBody>
      </p:sp>
    </p:spTree>
    <p:extLst>
      <p:ext uri="{BB962C8B-B14F-4D97-AF65-F5344CB8AC3E}">
        <p14:creationId xmlns:p14="http://schemas.microsoft.com/office/powerpoint/2010/main" val="627391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2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14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ECC505F4-E79E-3E4E-12D4-7D3428AFD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en-US" sz="2400" dirty="0">
                <a:solidFill>
                  <a:srgbClr val="FFFFFF">
                    <a:alpha val="70000"/>
                  </a:srgbClr>
                </a:solidFill>
              </a:rPr>
              <a:t>Learning how to learn fast is about </a:t>
            </a:r>
            <a:r>
              <a:rPr lang="en-US" sz="2400" err="1">
                <a:solidFill>
                  <a:srgbClr val="FFFFFF">
                    <a:alpha val="70000"/>
                  </a:srgbClr>
                </a:solidFill>
              </a:rPr>
              <a:t>understading</a:t>
            </a:r>
            <a:r>
              <a:rPr lang="en-US" sz="2400" dirty="0">
                <a:solidFill>
                  <a:srgbClr val="FFFFFF">
                    <a:alpha val="70000"/>
                  </a:srgbClr>
                </a:solidFill>
              </a:rPr>
              <a:t> the material, acquiring skills in a short time. It may not help you learn something deeply and lastingly like learning how to learn</a:t>
            </a:r>
          </a:p>
          <a:p>
            <a:r>
              <a:rPr lang="en-US" sz="2400" dirty="0">
                <a:solidFill>
                  <a:srgbClr val="FFFFFF">
                    <a:alpha val="70000"/>
                  </a:srgbClr>
                </a:solidFill>
              </a:rPr>
              <a:t>Learn fast is suitable for people need to learn something quickly</a:t>
            </a:r>
          </a:p>
          <a:p>
            <a:endParaRPr lang="en-US" sz="2400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C5F20034-F521-56D6-6394-CBF0A2004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vi-VN" sz="3200" dirty="0">
                <a:ea typeface="+mj-lt"/>
                <a:cs typeface="+mj-lt"/>
              </a:rPr>
              <a:t>TOPIC 2: LEARNING HOW TO LEARN AND LEARN FAST</a:t>
            </a:r>
            <a:endParaRPr lang="vi-VN" sz="3200"/>
          </a:p>
        </p:txBody>
      </p:sp>
      <p:pic>
        <p:nvPicPr>
          <p:cNvPr id="4" name="Chỗ dành sẵn cho Nội dung 3" descr="LearnFast">
            <a:extLst>
              <a:ext uri="{FF2B5EF4-FFF2-40B4-BE49-F238E27FC236}">
                <a16:creationId xmlns:a16="http://schemas.microsoft.com/office/drawing/2014/main" id="{733DF580-8404-98E0-E1E7-07F557321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771525"/>
            <a:ext cx="533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1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hỗ dành sẵn cho Nội dung 4" descr="ảnh minh họa cho &quot;What's autonomy at work ? &quot;">
            <a:extLst>
              <a:ext uri="{FF2B5EF4-FFF2-40B4-BE49-F238E27FC236}">
                <a16:creationId xmlns:a16="http://schemas.microsoft.com/office/drawing/2014/main" id="{CED814DB-21FE-0F86-0E21-D8B0BA82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58" b="3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3ED47E-00E6-7A1E-414F-64F8634B7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3800" y="2654300"/>
            <a:ext cx="5334000" cy="3810001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en-US" sz="2400" dirty="0">
                <a:solidFill>
                  <a:srgbClr val="FFFFFF">
                    <a:alpha val="70000"/>
                  </a:srgbClr>
                </a:solidFill>
              </a:rPr>
              <a:t>Autonomy at work means give people the right to decide how they work from the pace to when and where they do their work</a:t>
            </a:r>
          </a:p>
          <a:p>
            <a:pPr marL="0" indent="0">
              <a:buNone/>
            </a:pPr>
            <a:endParaRPr lang="en-US" sz="2400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01F750F-2A1E-A15C-7BC1-E2ACCFD9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500" y="762000"/>
            <a:ext cx="5334000" cy="1524000"/>
          </a:xfrm>
        </p:spPr>
        <p:txBody>
          <a:bodyPr>
            <a:normAutofit/>
          </a:bodyPr>
          <a:lstStyle/>
          <a:p>
            <a:r>
              <a:rPr lang="vi-VN" sz="3200" dirty="0">
                <a:ea typeface="Source Sans Pro SemiBold"/>
              </a:rPr>
              <a:t>TOPIC 3: AUTONOMY AT WORK</a:t>
            </a:r>
            <a:endParaRPr lang="vi-VN" sz="3200" dirty="0"/>
          </a:p>
        </p:txBody>
      </p:sp>
    </p:spTree>
    <p:extLst>
      <p:ext uri="{BB962C8B-B14F-4D97-AF65-F5344CB8AC3E}">
        <p14:creationId xmlns:p14="http://schemas.microsoft.com/office/powerpoint/2010/main" val="138435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21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35" name="Freeform: Shape 23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6" name="Freeform: Shape 25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7" name="Rectangle 2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Chỗ dành sẵn cho Nội dung 3" descr="Pros and Cons là gì? Ví dụ &amp; Ứng dụng của Pros and Cons vào kinh doanh">
            <a:extLst>
              <a:ext uri="{FF2B5EF4-FFF2-40B4-BE49-F238E27FC236}">
                <a16:creationId xmlns:a16="http://schemas.microsoft.com/office/drawing/2014/main" id="{501F2FDB-CF8A-8C3D-7755-41184058DB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13" r="12295" b="2"/>
          <a:stretch/>
        </p:blipFill>
        <p:spPr>
          <a:xfrm>
            <a:off x="5264728" y="2"/>
            <a:ext cx="6927272" cy="5330949"/>
          </a:xfrm>
          <a:custGeom>
            <a:avLst/>
            <a:gdLst/>
            <a:ahLst/>
            <a:cxnLst/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</p:spPr>
      </p:pic>
      <p:sp>
        <p:nvSpPr>
          <p:cNvPr id="38" name="Freeform: Shape 29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BC96EDF-85CC-B706-40C5-0F93641E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71" y="-591830"/>
            <a:ext cx="5772727" cy="2309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 3: AUTONOMY AT WORK</a:t>
            </a:r>
            <a:endParaRPr lang="vi-VN" dirty="0">
              <a:ea typeface="Source Sans Pro SemiBold"/>
            </a:endParaRP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6AF212C4-4529-50B3-3ED9-563C3A23C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609" y="1634434"/>
            <a:ext cx="5521739" cy="50117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rgbClr val="FFFFFF">
                    <a:alpha val="70000"/>
                  </a:srgbClr>
                </a:solidFill>
              </a:rPr>
              <a:t>Autonomy at work can create a positive environment, reduce stresses, boost creativity and productivity, many other advantages</a:t>
            </a:r>
            <a:endParaRPr lang="vi-VN" dirty="0"/>
          </a:p>
          <a:p>
            <a:r>
              <a:rPr lang="en-US" sz="2400" dirty="0">
                <a:solidFill>
                  <a:srgbClr val="FFFFFF">
                    <a:alpha val="70000"/>
                  </a:srgbClr>
                </a:solidFill>
              </a:rPr>
              <a:t>It have many benefits but there is </a:t>
            </a:r>
            <a:r>
              <a:rPr lang="en-US" sz="2400" dirty="0" err="1">
                <a:solidFill>
                  <a:srgbClr val="FFFFFF">
                    <a:alpha val="70000"/>
                  </a:srgbClr>
                </a:solidFill>
              </a:rPr>
              <a:t>no thing</a:t>
            </a:r>
            <a:r>
              <a:rPr lang="en-US" sz="2400" dirty="0">
                <a:solidFill>
                  <a:srgbClr val="FFFFFF">
                    <a:alpha val="70000"/>
                  </a:srgbClr>
                </a:solidFill>
              </a:rPr>
              <a:t> should be too much, it may cause chaos, reduce work efficiency,...</a:t>
            </a:r>
          </a:p>
          <a:p>
            <a:endParaRPr lang="en-US" sz="2400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080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hỗ dành sẵn cho Nội dung 3" descr="Stop Trying to Ask 'Smart Questions' - The Atlantic">
            <a:extLst>
              <a:ext uri="{FF2B5EF4-FFF2-40B4-BE49-F238E27FC236}">
                <a16:creationId xmlns:a16="http://schemas.microsoft.com/office/drawing/2014/main" id="{04D7F865-8D7D-5F87-7632-2CC1512352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54" r="24089" b="-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7CFEC8-568B-3C67-F4D5-5061F6A4B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en-US" sz="2400" dirty="0">
                <a:solidFill>
                  <a:srgbClr val="FFFFFF">
                    <a:alpha val="70000"/>
                  </a:srgbClr>
                </a:solidFill>
              </a:rPr>
              <a:t>What's a smart question ? It's a question that has a clear, easy-to-understand , possible and relevant goal and the answer should be measurable</a:t>
            </a: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FC0B6771-9CB2-AC8C-8FE3-B1E0CBDB0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vi-VN" sz="3200">
                <a:ea typeface="Source Sans Pro SemiBold"/>
              </a:rPr>
              <a:t>TOPIC 4: SMART QUESTION</a:t>
            </a:r>
            <a:endParaRPr lang="vi-VN" sz="3200"/>
          </a:p>
        </p:txBody>
      </p:sp>
    </p:spTree>
    <p:extLst>
      <p:ext uri="{BB962C8B-B14F-4D97-AF65-F5344CB8AC3E}">
        <p14:creationId xmlns:p14="http://schemas.microsoft.com/office/powerpoint/2010/main" val="1672688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3E552E9-37C1-B993-E86B-A727F6CBD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714500"/>
            <a:ext cx="6159500" cy="4914901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en-US" sz="2400" dirty="0">
                <a:solidFill>
                  <a:srgbClr val="FFFFFF">
                    <a:alpha val="70000"/>
                  </a:srgbClr>
                </a:solidFill>
              </a:rPr>
              <a:t>On a daily basis, smart question can be used for many things. For example, asking  yourself "how should </a:t>
            </a:r>
            <a:r>
              <a:rPr lang="en-US" sz="2400" dirty="0" err="1">
                <a:solidFill>
                  <a:srgbClr val="FFFFFF">
                    <a:alpha val="70000"/>
                  </a:srgbClr>
                </a:solidFill>
              </a:rPr>
              <a:t>i</a:t>
            </a:r>
            <a:r>
              <a:rPr lang="en-US" sz="2400" dirty="0">
                <a:solidFill>
                  <a:srgbClr val="FFFFFF">
                    <a:alpha val="70000"/>
                  </a:srgbClr>
                </a:solidFill>
              </a:rPr>
              <a:t> plan for my timetable ?"and answering it is quite helpful</a:t>
            </a:r>
            <a:endParaRPr lang="en-US" sz="2400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 sz="2400" dirty="0">
                <a:solidFill>
                  <a:srgbClr val="FFFFFF">
                    <a:alpha val="70000"/>
                  </a:srgbClr>
                </a:solidFill>
              </a:rPr>
              <a:t>As a part of daily work, asking yourself "what's main goal of it ? " and "how can </a:t>
            </a:r>
            <a:r>
              <a:rPr lang="en-US" sz="2400" dirty="0" err="1">
                <a:solidFill>
                  <a:srgbClr val="FFFFFF">
                    <a:alpha val="70000"/>
                  </a:srgbClr>
                </a:solidFill>
              </a:rPr>
              <a:t>i</a:t>
            </a:r>
            <a:r>
              <a:rPr lang="en-US" sz="2400" dirty="0">
                <a:solidFill>
                  <a:srgbClr val="FFFFFF">
                    <a:alpha val="70000"/>
                  </a:srgbClr>
                </a:solidFill>
              </a:rPr>
              <a:t> approach it ?" can provide you a clear direction on how to process </a:t>
            </a: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9AA25360-6AB9-7C4F-8A11-5168C887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92100"/>
            <a:ext cx="5334000" cy="1524000"/>
          </a:xfrm>
        </p:spPr>
        <p:txBody>
          <a:bodyPr>
            <a:normAutofit/>
          </a:bodyPr>
          <a:lstStyle/>
          <a:p>
            <a:r>
              <a:rPr lang="vi-VN" sz="3200" dirty="0">
                <a:ea typeface="+mj-lt"/>
                <a:cs typeface="+mj-lt"/>
              </a:rPr>
              <a:t>TOPIC 4: SMART QUESTION</a:t>
            </a:r>
            <a:endParaRPr lang="vi-VN" sz="3200"/>
          </a:p>
        </p:txBody>
      </p:sp>
      <p:pic>
        <p:nvPicPr>
          <p:cNvPr id="4" name="Chỗ dành sẵn cho Nội dung 3" descr="Ảnh có chứa bản phác thảo, Nghệ thuật vẽ nét đơn, hình vẽ, minh họa&#10;&#10;Mô tả được tự động tạo">
            <a:extLst>
              <a:ext uri="{FF2B5EF4-FFF2-40B4-BE49-F238E27FC236}">
                <a16:creationId xmlns:a16="http://schemas.microsoft.com/office/drawing/2014/main" id="{0F576E8E-2127-1180-0612-ACB5D2CEC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491" y="2284023"/>
            <a:ext cx="5334000" cy="32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28660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ource Sans Pro SemiBold"/>
        <a:ea typeface=""/>
        <a:cs typeface=""/>
      </a:majorFont>
      <a:minorFont>
        <a:latin typeface="Sitka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Màn hình rộng</PresentationFormat>
  <Slides>9</Slides>
  <Notes>0</Notes>
  <HiddenSlides>0</HiddenSlide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0" baseType="lpstr">
      <vt:lpstr>PebbleVTI</vt:lpstr>
      <vt:lpstr>CHALLENGE "0" :</vt:lpstr>
      <vt:lpstr>TOPIC 1: TOP-DOWN APPROACH</vt:lpstr>
      <vt:lpstr>TOPIC 1: TOP-DOWN APPROACH </vt:lpstr>
      <vt:lpstr>TOPIC 2: LEARNING HOW TO LEARN AND LEARN FAST</vt:lpstr>
      <vt:lpstr>TOPIC 2: LEARNING HOW TO LEARN AND LEARN FAST</vt:lpstr>
      <vt:lpstr>TOPIC 3: AUTONOMY AT WORK</vt:lpstr>
      <vt:lpstr>TOPIC 3: AUTONOMY AT WORK</vt:lpstr>
      <vt:lpstr>TOPIC 4: SMART QUESTION</vt:lpstr>
      <vt:lpstr>TOPIC 4: SMART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/>
  <cp:revision>362</cp:revision>
  <dcterms:created xsi:type="dcterms:W3CDTF">2024-01-12T15:09:53Z</dcterms:created>
  <dcterms:modified xsi:type="dcterms:W3CDTF">2024-01-13T16:24:50Z</dcterms:modified>
</cp:coreProperties>
</file>