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Quattrocento Sans" panose="020B0502050000020003" pitchFamily="34"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iDT5gkCvFfsHyszpjf2ZVgNMWL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50"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79929b434_1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1179929b43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9929b434_1_7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1179929b434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79929b434_1_9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179929b434_1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9929b434_1_13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179929b434_1_1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79929b434_1_10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1179929b434_1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79929b434_1_1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179929b434_1_1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79929b434_1_1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179929b434_1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79929b434_1_12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179929b434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7bb294f8e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7bb294f8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7bb294f8e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7bb294f8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531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79929b43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179929b4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7bb294f8e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117bb294f8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7bb294f8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117bb294f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bb294f8e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117bb294f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7bb294f8e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117bb294f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7bb294f8e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17bb294f8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7bb294f8e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17bb294f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7bb294f8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117bb294f8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7bb294f8e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17bb294f8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7bb294f8e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117bb294f8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7bb294f8e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117bb294f8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79929b434_1_2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179929b434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7bb294f8e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117bb294f8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7bb294f8e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117bb294f8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7bb294f8e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117bb294f8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7bb294f8e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117bb294f8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7bb294f8e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117bb294f8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7bb294f8e_0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17bb294f8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7bb294f8e_0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17bb294f8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79929b434_1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79929b434_1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79929b434_1_4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79929b434_1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79929b434_1_16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179929b434_1_1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79929b434_1_15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9929b434_1_1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79929b434_1_15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179929b434_1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79929b434_1_15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1179929b434_1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179929b434_1_103"/>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a:p>
        </p:txBody>
      </p:sp>
      <p:sp>
        <p:nvSpPr>
          <p:cNvPr id="111" name="Google Shape;111;g1179929b434_1_103"/>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g1179929b434_1_103"/>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79929b434_1_722"/>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173" name="Google Shape;173;g1179929b434_1_72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74" name="Google Shape;174;g1179929b434_1_72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79929b434_1_92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180" name="Google Shape;180;g1179929b434_1_92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79929b434_1_13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86" name="Google Shape;186;g1179929b434_1_135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187" name="Google Shape;187;g1179929b434_1_135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 name="Google Shape;188;g1179929b434_1_135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1179929b434_1_1357"/>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vùng tương đương </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tích giá trị biên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bảng quyết định - Deciѕion Tableѕ</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a:t>
            </a:r>
            <a:endParaRPr sz="3000" b="1">
              <a:solidFill>
                <a:srgbClr val="333333"/>
              </a:solidFill>
              <a:latin typeface="Quattrocento Sans"/>
              <a:ea typeface="Quattrocento Sans"/>
              <a:cs typeface="Quattrocento Sans"/>
              <a:sym typeface="Quattrocento Sans"/>
            </a:endParaRPr>
          </a:p>
        </p:txBody>
      </p:sp>
      <p:sp>
        <p:nvSpPr>
          <p:cNvPr id="190" name="Google Shape;190;g1179929b434_1_135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191" name="Google Shape;191;g1179929b434_1_1357"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79929b434_1_1029"/>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197" name="Google Shape;197;g1179929b434_1_102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98" name="Google Shape;198;g1179929b434_1_102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79929b434_1_11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204" name="Google Shape;204;g1179929b434_1_113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05" name="Google Shape;205;g1179929b434_1_1132"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06" name="Google Shape;206;g1179929b434_1_113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7" name="Google Shape;207;g1179929b434_1_113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g1179929b434_1_1132"/>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 Techniques - Kỹ thuật kiểm thử hộp trắng</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Đường cơ sở</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câu lệnh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quyết định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nhánh</a:t>
            </a:r>
            <a:endParaRPr sz="2300" b="1">
              <a:solidFill>
                <a:srgbClr val="333333"/>
              </a:solidFill>
              <a:latin typeface="Quattrocento Sans"/>
              <a:ea typeface="Quattrocento Sans"/>
              <a:cs typeface="Quattrocento Sans"/>
              <a:sym typeface="Quattrocento Sans"/>
            </a:endParaRPr>
          </a:p>
        </p:txBody>
      </p:sp>
      <p:sp>
        <p:nvSpPr>
          <p:cNvPr id="209" name="Google Shape;209;g1179929b434_1_113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79929b434_1_123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15" name="Google Shape;215;g1179929b434_1_123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16" name="Google Shape;216;g1179929b434_1_123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79929b434_1_124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22" name="Google Shape;222;g1179929b434_1_1245"/>
          <p:cNvSpPr txBox="1"/>
          <p:nvPr/>
        </p:nvSpPr>
        <p:spPr>
          <a:xfrm>
            <a:off x="338150" y="1425900"/>
            <a:ext cx="62463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public double calculate(int amount)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double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 = 0;</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if (</a:t>
            </a:r>
            <a:r>
              <a:rPr lang="en-US" sz="1667" dirty="0" err="1">
                <a:solidFill>
                  <a:schemeClr val="dk1"/>
                </a:solidFill>
                <a:latin typeface="Quattrocento Sans"/>
                <a:ea typeface="Quattrocento Sans"/>
                <a:cs typeface="Quattrocento Sans"/>
                <a:sym typeface="Quattrocento Sans"/>
              </a:rPr>
              <a:t>nextday.equals</a:t>
            </a:r>
            <a:r>
              <a:rPr lang="en-US" sz="1667" dirty="0">
                <a:solidFill>
                  <a:schemeClr val="dk1"/>
                </a:solidFill>
                <a:latin typeface="Quattrocento Sans"/>
                <a:ea typeface="Quattrocento Sans"/>
                <a:cs typeface="Quattrocento Sans"/>
                <a:sym typeface="Quattrocento Sans"/>
              </a:rPr>
              <a:t>("yes"))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 = 14.50;</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double tax = amount * .0725;</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if (amount &gt;= 1000)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amount * .06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200)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amount * .08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100)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13.25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50)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9.95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if (amount &gt;= 25)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7.25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else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 = 5.25 + </a:t>
            </a:r>
            <a:r>
              <a:rPr lang="en-US" sz="1667" dirty="0" err="1">
                <a:solidFill>
                  <a:schemeClr val="dk1"/>
                </a:solidFill>
                <a:latin typeface="Quattrocento Sans"/>
                <a:ea typeface="Quattrocento Sans"/>
                <a:cs typeface="Quattrocento Sans"/>
                <a:sym typeface="Quattrocento Sans"/>
              </a:rPr>
              <a:t>rushCharge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total = amount + tax + </a:t>
            </a:r>
            <a:r>
              <a:rPr lang="en-US" sz="1667" dirty="0" err="1">
                <a:solidFill>
                  <a:schemeClr val="dk1"/>
                </a:solidFill>
                <a:latin typeface="Quattrocento Sans"/>
                <a:ea typeface="Quattrocento Sans"/>
                <a:cs typeface="Quattrocento Sans"/>
                <a:sym typeface="Quattrocento Sans"/>
              </a:rPr>
              <a:t>shipcharge</a:t>
            </a:r>
            <a:r>
              <a:rPr lang="en-US" sz="1667" dirty="0">
                <a:solidFill>
                  <a:schemeClr val="dk1"/>
                </a:solidFill>
                <a:latin typeface="Quattrocento Sans"/>
                <a:ea typeface="Quattrocento Sans"/>
                <a:cs typeface="Quattrocento Sans"/>
                <a:sym typeface="Quattrocento Sans"/>
              </a:rPr>
              <a:t>;</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return total;</a:t>
            </a: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dirty="0">
                <a:solidFill>
                  <a:schemeClr val="dk1"/>
                </a:solidFill>
                <a:latin typeface="Quattrocento Sans"/>
                <a:ea typeface="Quattrocento Sans"/>
                <a:cs typeface="Quattrocento Sans"/>
                <a:sym typeface="Quattrocento Sans"/>
              </a:rPr>
              <a:t>	} // end calculate</a:t>
            </a:r>
            <a:endParaRPr sz="1667" dirty="0">
              <a:solidFill>
                <a:schemeClr val="dk1"/>
              </a:solidFill>
              <a:latin typeface="Quattrocento Sans"/>
              <a:ea typeface="Quattrocento Sans"/>
              <a:cs typeface="Quattrocento Sans"/>
              <a:sym typeface="Quattrocento Sans"/>
            </a:endParaRPr>
          </a:p>
        </p:txBody>
      </p:sp>
      <p:sp>
        <p:nvSpPr>
          <p:cNvPr id="223" name="Google Shape;223;g1179929b434_1_1245"/>
          <p:cNvSpPr txBox="1"/>
          <p:nvPr/>
        </p:nvSpPr>
        <p:spPr>
          <a:xfrm>
            <a:off x="400200" y="850800"/>
            <a:ext cx="98595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dirty="0">
                <a:solidFill>
                  <a:schemeClr val="dk1"/>
                </a:solidFill>
                <a:latin typeface="Quattrocento Sans"/>
                <a:ea typeface="Quattrocento Sans"/>
                <a:cs typeface="Quattrocento Sans"/>
                <a:sym typeface="Quattrocento Sans"/>
              </a:rPr>
              <a:t>Cho hàm bên dưới. Nhóm </a:t>
            </a:r>
            <a:r>
              <a:rPr lang="en-US" sz="3000" dirty="0" err="1">
                <a:solidFill>
                  <a:schemeClr val="dk1"/>
                </a:solidFill>
                <a:latin typeface="Quattrocento Sans"/>
                <a:ea typeface="Quattrocento Sans"/>
                <a:cs typeface="Quattrocento Sans"/>
                <a:sym typeface="Quattrocento Sans"/>
              </a:rPr>
              <a:t>hãy</a:t>
            </a:r>
            <a:r>
              <a:rPr lang="en-US" sz="3000" dirty="0">
                <a:solidFill>
                  <a:schemeClr val="dk1"/>
                </a:solidFill>
                <a:latin typeface="Quattrocento Sans"/>
                <a:ea typeface="Quattrocento Sans"/>
                <a:cs typeface="Quattrocento Sans"/>
                <a:sym typeface="Quattrocento Sans"/>
              </a:rPr>
              <a:t> thực hiện</a:t>
            </a:r>
            <a:endParaRPr sz="30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
        <p:nvSpPr>
          <p:cNvPr id="224" name="Google Shape;224;g1179929b434_1_1245"/>
          <p:cNvSpPr txBox="1"/>
          <p:nvPr/>
        </p:nvSpPr>
        <p:spPr>
          <a:xfrm>
            <a:off x="6659900" y="1425900"/>
            <a:ext cx="5280000" cy="5139000"/>
          </a:xfrm>
          <a:prstGeom prst="rect">
            <a:avLst/>
          </a:prstGeom>
          <a:noFill/>
          <a:ln>
            <a:noFill/>
          </a:ln>
        </p:spPr>
        <p:txBody>
          <a:bodyPr spcFirstLastPara="1" wrap="square" lIns="91425" tIns="45700" rIns="91425" bIns="45700" anchor="t" anchorCtr="0">
            <a:normAutofit/>
          </a:bodyPr>
          <a:lstStyle/>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7bb294f8e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30" name="Google Shape;230;g117bb294f8e_0_12"/>
          <p:cNvSpPr txBox="1"/>
          <p:nvPr/>
        </p:nvSpPr>
        <p:spPr>
          <a:xfrm>
            <a:off x="693300" y="1381100"/>
            <a:ext cx="10889100" cy="51387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3000" dirty="0">
                <a:solidFill>
                  <a:schemeClr val="dk1"/>
                </a:solidFill>
                <a:latin typeface="Quattrocento Sans"/>
                <a:ea typeface="Quattrocento Sans"/>
                <a:cs typeface="Quattrocento Sans"/>
                <a:sym typeface="Quattrocento Sans"/>
              </a:rPr>
              <a:t>public void f()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if (x &gt; 0)</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  </a:t>
            </a:r>
            <a:r>
              <a:rPr lang="en-US" sz="3000" dirty="0" err="1">
                <a:solidFill>
                  <a:schemeClr val="dk1"/>
                </a:solidFill>
                <a:latin typeface="Quattrocento Sans"/>
                <a:ea typeface="Quattrocento Sans"/>
                <a:cs typeface="Quattrocento Sans"/>
                <a:sym typeface="Quattrocento Sans"/>
              </a:rPr>
              <a:t>printf</a:t>
            </a:r>
            <a:r>
              <a:rPr lang="en-US" sz="3000" dirty="0">
                <a:solidFill>
                  <a:schemeClr val="dk1"/>
                </a:solidFill>
                <a:latin typeface="Quattrocento Sans"/>
                <a:ea typeface="Quattrocento Sans"/>
                <a:cs typeface="Quattrocento Sans"/>
                <a:sym typeface="Quattrocento Sans"/>
              </a:rPr>
              <a:t>( "x is positive"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else if (x &lt; 0)</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  </a:t>
            </a:r>
            <a:r>
              <a:rPr lang="en-US" sz="3000" dirty="0" err="1">
                <a:solidFill>
                  <a:schemeClr val="dk1"/>
                </a:solidFill>
                <a:latin typeface="Quattrocento Sans"/>
                <a:ea typeface="Quattrocento Sans"/>
                <a:cs typeface="Quattrocento Sans"/>
                <a:sym typeface="Quattrocento Sans"/>
              </a:rPr>
              <a:t>printf</a:t>
            </a:r>
            <a:r>
              <a:rPr lang="en-US" sz="3000" dirty="0">
                <a:solidFill>
                  <a:schemeClr val="dk1"/>
                </a:solidFill>
                <a:latin typeface="Quattrocento Sans"/>
                <a:ea typeface="Quattrocento Sans"/>
                <a:cs typeface="Quattrocento Sans"/>
                <a:sym typeface="Quattrocento Sans"/>
              </a:rPr>
              <a:t>( "x is negative"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else</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  </a:t>
            </a:r>
            <a:r>
              <a:rPr lang="en-US" sz="3000" dirty="0" err="1">
                <a:solidFill>
                  <a:schemeClr val="dk1"/>
                </a:solidFill>
                <a:latin typeface="Quattrocento Sans"/>
                <a:ea typeface="Quattrocento Sans"/>
                <a:cs typeface="Quattrocento Sans"/>
                <a:sym typeface="Quattrocento Sans"/>
              </a:rPr>
              <a:t>printf</a:t>
            </a:r>
            <a:r>
              <a:rPr lang="en-US" sz="3000" dirty="0">
                <a:solidFill>
                  <a:schemeClr val="dk1"/>
                </a:solidFill>
                <a:latin typeface="Quattrocento Sans"/>
                <a:ea typeface="Quattrocento Sans"/>
                <a:cs typeface="Quattrocento Sans"/>
                <a:sym typeface="Quattrocento Sans"/>
              </a:rPr>
              <a:t>( "x is 0" );</a:t>
            </a:r>
            <a:endParaRPr sz="3000" dirty="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dirty="0">
                <a:solidFill>
                  <a:schemeClr val="dk1"/>
                </a:solidFill>
                <a:latin typeface="Quattrocento Sans"/>
                <a:ea typeface="Quattrocento Sans"/>
                <a:cs typeface="Quattrocento Sans"/>
                <a:sym typeface="Quattrocento Sans"/>
              </a:rPr>
              <a:t>}</a:t>
            </a:r>
            <a:endParaRPr sz="3000"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3000"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dirty="0">
                <a:solidFill>
                  <a:schemeClr val="dk1"/>
                </a:solidFill>
                <a:latin typeface="Quattrocento Sans"/>
                <a:ea typeface="Quattrocento Sans"/>
                <a:cs typeface="Quattrocento Sans"/>
                <a:sym typeface="Quattrocento Sans"/>
              </a:rPr>
              <a:t>		} </a:t>
            </a:r>
            <a:endParaRPr sz="3000" dirty="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b="1" i="1" dirty="0">
                <a:solidFill>
                  <a:schemeClr val="dk1"/>
                </a:solidFill>
                <a:latin typeface="Quattrocento Sans"/>
                <a:ea typeface="Quattrocento Sans"/>
                <a:cs typeface="Quattrocento Sans"/>
                <a:sym typeface="Quattrocento Sans"/>
              </a:rPr>
              <a:t>Ngoài việc thực hiện giống bài online nhóm có thể thực hiện bao </a:t>
            </a:r>
            <a:r>
              <a:rPr lang="en-US" sz="3000" b="1" i="1" dirty="0" err="1">
                <a:solidFill>
                  <a:schemeClr val="dk1"/>
                </a:solidFill>
                <a:latin typeface="Quattrocento Sans"/>
                <a:ea typeface="Quattrocento Sans"/>
                <a:cs typeface="Quattrocento Sans"/>
                <a:sym typeface="Quattrocento Sans"/>
              </a:rPr>
              <a:t>phủ</a:t>
            </a:r>
            <a:r>
              <a:rPr lang="en-US" sz="3000" b="1" i="1" dirty="0">
                <a:solidFill>
                  <a:schemeClr val="dk1"/>
                </a:solidFill>
                <a:latin typeface="Quattrocento Sans"/>
                <a:ea typeface="Quattrocento Sans"/>
                <a:cs typeface="Quattrocento Sans"/>
                <a:sym typeface="Quattrocento Sans"/>
              </a:rPr>
              <a:t> trên công cụ như </a:t>
            </a:r>
            <a:r>
              <a:rPr lang="en-US" sz="3000" b="1" i="1" dirty="0" err="1">
                <a:solidFill>
                  <a:schemeClr val="dk1"/>
                </a:solidFill>
                <a:latin typeface="Quattrocento Sans"/>
                <a:ea typeface="Quattrocento Sans"/>
                <a:cs typeface="Quattrocento Sans"/>
                <a:sym typeface="Quattrocento Sans"/>
              </a:rPr>
              <a:t>netbean</a:t>
            </a:r>
            <a:r>
              <a:rPr lang="en-US" sz="3000" b="1" i="1" dirty="0">
                <a:solidFill>
                  <a:schemeClr val="dk1"/>
                </a:solidFill>
                <a:latin typeface="Quattrocento Sans"/>
                <a:ea typeface="Quattrocento Sans"/>
                <a:cs typeface="Quattrocento Sans"/>
                <a:sym typeface="Quattrocento Sans"/>
              </a:rPr>
              <a:t>, eclipse hoặc </a:t>
            </a:r>
            <a:r>
              <a:rPr lang="en-US" sz="3000" b="1" i="1" dirty="0" err="1">
                <a:solidFill>
                  <a:schemeClr val="dk1"/>
                </a:solidFill>
                <a:latin typeface="Quattrocento Sans"/>
                <a:ea typeface="Quattrocento Sans"/>
                <a:cs typeface="Quattrocento Sans"/>
                <a:sym typeface="Quattrocento Sans"/>
              </a:rPr>
              <a:t>bất</a:t>
            </a:r>
            <a:r>
              <a:rPr lang="en-US" sz="3000" b="1" i="1" dirty="0">
                <a:solidFill>
                  <a:schemeClr val="dk1"/>
                </a:solidFill>
                <a:latin typeface="Quattrocento Sans"/>
                <a:ea typeface="Quattrocento Sans"/>
                <a:cs typeface="Quattrocento Sans"/>
                <a:sym typeface="Quattrocento Sans"/>
              </a:rPr>
              <a:t> kỳ tool IDE</a:t>
            </a:r>
            <a:endParaRPr sz="3000" b="1" i="1" dirty="0">
              <a:solidFill>
                <a:schemeClr val="dk1"/>
              </a:solidFill>
              <a:latin typeface="Quattrocento Sans"/>
              <a:ea typeface="Quattrocento Sans"/>
              <a:cs typeface="Quattrocento Sans"/>
              <a:sym typeface="Quattrocento Sans"/>
            </a:endParaRPr>
          </a:p>
        </p:txBody>
      </p:sp>
      <p:sp>
        <p:nvSpPr>
          <p:cNvPr id="231" name="Google Shape;231;g117bb294f8e_0_1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dirty="0">
                <a:solidFill>
                  <a:schemeClr val="dk1"/>
                </a:solidFill>
                <a:latin typeface="Quattrocento Sans"/>
                <a:ea typeface="Quattrocento Sans"/>
                <a:cs typeface="Quattrocento Sans"/>
                <a:sym typeface="Quattrocento Sans"/>
              </a:rPr>
              <a:t>Cho đoạn code bên dưới. Nhóm </a:t>
            </a:r>
            <a:r>
              <a:rPr lang="en-US" sz="3000" dirty="0" err="1">
                <a:solidFill>
                  <a:schemeClr val="dk1"/>
                </a:solidFill>
                <a:latin typeface="Quattrocento Sans"/>
                <a:ea typeface="Quattrocento Sans"/>
                <a:cs typeface="Quattrocento Sans"/>
                <a:sym typeface="Quattrocento Sans"/>
              </a:rPr>
              <a:t>hãy</a:t>
            </a:r>
            <a:r>
              <a:rPr lang="en-US" sz="3000" dirty="0">
                <a:solidFill>
                  <a:schemeClr val="dk1"/>
                </a:solidFill>
                <a:latin typeface="Quattrocento Sans"/>
                <a:ea typeface="Quattrocento Sans"/>
                <a:cs typeface="Quattrocento Sans"/>
                <a:sym typeface="Quattrocento Sans"/>
              </a:rPr>
              <a:t> thực hiện bao </a:t>
            </a:r>
            <a:r>
              <a:rPr lang="en-US" sz="3000" dirty="0" err="1">
                <a:solidFill>
                  <a:schemeClr val="dk1"/>
                </a:solidFill>
                <a:latin typeface="Quattrocento Sans"/>
                <a:ea typeface="Quattrocento Sans"/>
                <a:cs typeface="Quattrocento Sans"/>
                <a:sym typeface="Quattrocento Sans"/>
              </a:rPr>
              <a:t>phủ</a:t>
            </a:r>
            <a:r>
              <a:rPr lang="en-US" sz="3000" dirty="0">
                <a:solidFill>
                  <a:schemeClr val="dk1"/>
                </a:solidFill>
                <a:latin typeface="Quattrocento Sans"/>
                <a:ea typeface="Quattrocento Sans"/>
                <a:cs typeface="Quattrocento Sans"/>
                <a:sym typeface="Quattrocento Sans"/>
              </a:rPr>
              <a:t> 100% </a:t>
            </a:r>
            <a:endParaRPr sz="30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7bb294f8e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31" name="Google Shape;231;g117bb294f8e_0_1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dirty="0">
                <a:solidFill>
                  <a:schemeClr val="dk1"/>
                </a:solidFill>
                <a:latin typeface="Quattrocento Sans"/>
                <a:ea typeface="Quattrocento Sans"/>
                <a:cs typeface="Quattrocento Sans"/>
                <a:sym typeface="Quattrocento Sans"/>
              </a:rPr>
              <a:t>Cho đoạn code bên dưới. Nhóm </a:t>
            </a:r>
            <a:r>
              <a:rPr lang="en-US" sz="3000" dirty="0" err="1">
                <a:solidFill>
                  <a:schemeClr val="dk1"/>
                </a:solidFill>
                <a:latin typeface="Quattrocento Sans"/>
                <a:ea typeface="Quattrocento Sans"/>
                <a:cs typeface="Quattrocento Sans"/>
                <a:sym typeface="Quattrocento Sans"/>
              </a:rPr>
              <a:t>hãy</a:t>
            </a:r>
            <a:r>
              <a:rPr lang="en-US" sz="3000" dirty="0">
                <a:solidFill>
                  <a:schemeClr val="dk1"/>
                </a:solidFill>
                <a:latin typeface="Quattrocento Sans"/>
                <a:ea typeface="Quattrocento Sans"/>
                <a:cs typeface="Quattrocento Sans"/>
                <a:sym typeface="Quattrocento Sans"/>
              </a:rPr>
              <a:t> thực hiện bao </a:t>
            </a:r>
            <a:r>
              <a:rPr lang="en-US" sz="3000" dirty="0" err="1">
                <a:solidFill>
                  <a:schemeClr val="dk1"/>
                </a:solidFill>
                <a:latin typeface="Quattrocento Sans"/>
                <a:ea typeface="Quattrocento Sans"/>
                <a:cs typeface="Quattrocento Sans"/>
                <a:sym typeface="Quattrocento Sans"/>
              </a:rPr>
              <a:t>phủ</a:t>
            </a:r>
            <a:r>
              <a:rPr lang="en-US" sz="3000" dirty="0">
                <a:solidFill>
                  <a:schemeClr val="dk1"/>
                </a:solidFill>
                <a:latin typeface="Quattrocento Sans"/>
                <a:ea typeface="Quattrocento Sans"/>
                <a:cs typeface="Quattrocento Sans"/>
                <a:sym typeface="Quattrocento Sans"/>
              </a:rPr>
              <a:t> 100% </a:t>
            </a:r>
            <a:endParaRPr sz="30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pic>
        <p:nvPicPr>
          <p:cNvPr id="3" name="Picture 2">
            <a:extLst>
              <a:ext uri="{FF2B5EF4-FFF2-40B4-BE49-F238E27FC236}">
                <a16:creationId xmlns:a16="http://schemas.microsoft.com/office/drawing/2014/main" id="{CFBA7862-3D3B-C696-29C5-2706F7AEBC56}"/>
              </a:ext>
            </a:extLst>
          </p:cNvPr>
          <p:cNvPicPr>
            <a:picLocks noChangeAspect="1"/>
          </p:cNvPicPr>
          <p:nvPr/>
        </p:nvPicPr>
        <p:blipFill>
          <a:blip r:embed="rId3"/>
          <a:stretch>
            <a:fillRect/>
          </a:stretch>
        </p:blipFill>
        <p:spPr>
          <a:xfrm>
            <a:off x="1747176" y="2690882"/>
            <a:ext cx="8161241" cy="2672687"/>
          </a:xfrm>
          <a:prstGeom prst="rect">
            <a:avLst/>
          </a:prstGeom>
        </p:spPr>
      </p:pic>
    </p:spTree>
    <p:extLst>
      <p:ext uri="{BB962C8B-B14F-4D97-AF65-F5344CB8AC3E}">
        <p14:creationId xmlns:p14="http://schemas.microsoft.com/office/powerpoint/2010/main" val="2034101194"/>
      </p:ext>
    </p:extLst>
  </p:cSld>
  <p:clrMapOvr>
    <a:masterClrMapping/>
  </p:clrMapOvr>
  <mc:AlternateContent xmlns:mc="http://schemas.openxmlformats.org/markup-compatibility/2006">
    <mc:Choice xmlns:p14="http://schemas.microsoft.com/office/powerpoint/2010/main" Requires="p14">
      <p:transition spd="slow">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79929b434_1_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118" name="Google Shape;118;g1179929b434_1_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g1179929b434_1_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7bb294f8e_0_46"/>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a:p>
        </p:txBody>
      </p:sp>
      <p:sp>
        <p:nvSpPr>
          <p:cNvPr id="242" name="Google Shape;242;g117bb294f8e_0_46"/>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43" name="Google Shape;243;g117bb294f8e_0_46"/>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7bb294f8e_0_2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249" name="Google Shape;249;g117bb294f8e_0_2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50" name="Google Shape;250;g117bb294f8e_0_2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7bb294f8e_0_2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256" name="Google Shape;256;g117bb294f8e_0_2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57" name="Google Shape;257;g117bb294f8e_0_2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58" name="Google Shape;258;g117bb294f8e_0_2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9" name="Google Shape;259;g117bb294f8e_0_2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g117bb294f8e_0_26"/>
          <p:cNvSpPr txBox="1"/>
          <p:nvPr/>
        </p:nvSpPr>
        <p:spPr>
          <a:xfrm>
            <a:off x="913875" y="2171375"/>
            <a:ext cx="80748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 Techniques - Kỹ thuật kiểm thử hộp trắng</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Đường cơ sở</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câu lệnh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quyết định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nhánh</a:t>
            </a:r>
            <a:endParaRPr sz="3000" b="1">
              <a:solidFill>
                <a:srgbClr val="333333"/>
              </a:solidFill>
              <a:latin typeface="Quattrocento Sans"/>
              <a:ea typeface="Quattrocento Sans"/>
              <a:cs typeface="Quattrocento Sans"/>
              <a:sym typeface="Quattrocento Sans"/>
            </a:endParaRPr>
          </a:p>
        </p:txBody>
      </p:sp>
      <p:sp>
        <p:nvSpPr>
          <p:cNvPr id="261" name="Google Shape;261;g117bb294f8e_0_2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17bb294f8e_0_3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67" name="Google Shape;267;g117bb294f8e_0_3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đường cơ sở - Basic path testing</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câu lệnh - Statement coverage</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quyết định - Decision coverage</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nhánh - Branch coverage</a:t>
            </a:r>
            <a:endParaRPr sz="4100">
              <a:solidFill>
                <a:srgbClr val="333333"/>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17bb294f8e_0_4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73" name="Google Shape;273;g117bb294f8e_0_41"/>
          <p:cNvSpPr txBox="1">
            <a:spLocks noGrp="1"/>
          </p:cNvSpPr>
          <p:nvPr>
            <p:ph type="body" idx="1"/>
          </p:nvPr>
        </p:nvSpPr>
        <p:spPr>
          <a:xfrm>
            <a:off x="691250" y="1066800"/>
            <a:ext cx="66396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Nhìn vào sơ đồ hãy  tìm đường cơ bản.</a:t>
            </a:r>
            <a:endParaRPr sz="3600"/>
          </a:p>
          <a:p>
            <a:pPr marL="457200" lvl="0" indent="-457200" algn="l" rtl="0">
              <a:spcBef>
                <a:spcPts val="560"/>
              </a:spcBef>
              <a:spcAft>
                <a:spcPts val="0"/>
              </a:spcAft>
              <a:buSzPts val="3600"/>
              <a:buChar char="❑"/>
            </a:pPr>
            <a:r>
              <a:rPr lang="en-US" sz="4000">
                <a:solidFill>
                  <a:srgbClr val="333333"/>
                </a:solidFill>
                <a:highlight>
                  <a:schemeClr val="lt1"/>
                </a:highlight>
              </a:rPr>
              <a:t>Tính độ phức tạp của kiểm thử đường cơ sở(</a:t>
            </a:r>
            <a:r>
              <a:rPr lang="en-US" sz="3600"/>
              <a:t>Cyclomatic </a:t>
            </a:r>
            <a:r>
              <a:rPr lang="en-US" sz="3700">
                <a:solidFill>
                  <a:srgbClr val="333333"/>
                </a:solidFill>
                <a:highlight>
                  <a:schemeClr val="lt1"/>
                </a:highlight>
              </a:rPr>
              <a:t>ký hiệu V(G) </a:t>
            </a:r>
            <a:r>
              <a:rPr lang="en-US" sz="3600"/>
              <a:t>)</a:t>
            </a:r>
            <a:endParaRPr sz="3600"/>
          </a:p>
        </p:txBody>
      </p:sp>
      <p:pic>
        <p:nvPicPr>
          <p:cNvPr id="274" name="Google Shape;274;g117bb294f8e_0_41"/>
          <p:cNvPicPr preferRelativeResize="0"/>
          <p:nvPr/>
        </p:nvPicPr>
        <p:blipFill>
          <a:blip r:embed="rId3">
            <a:alphaModFix/>
          </a:blip>
          <a:stretch>
            <a:fillRect/>
          </a:stretch>
        </p:blipFill>
        <p:spPr>
          <a:xfrm>
            <a:off x="7203625" y="892250"/>
            <a:ext cx="4784750" cy="587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17bb294f8e_0_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80" name="Google Shape;280;g117bb294f8e_0_52"/>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Các bước thực hiện kỹ thuật đường cơ bản là gì?</a:t>
            </a:r>
            <a:endParaRPr sz="3600"/>
          </a:p>
          <a:p>
            <a:pPr marL="457200" lvl="0" indent="-457200" algn="l" rtl="0">
              <a:spcBef>
                <a:spcPts val="560"/>
              </a:spcBef>
              <a:spcAft>
                <a:spcPts val="0"/>
              </a:spcAft>
              <a:buSzPts val="3600"/>
              <a:buChar char="❑"/>
            </a:pPr>
            <a:r>
              <a:rPr lang="en-US" sz="3600"/>
              <a:t>Như thế nào là “Nút Vị Tự” ?</a:t>
            </a:r>
            <a:endParaRPr sz="3600"/>
          </a:p>
          <a:p>
            <a:pPr marL="457200" lvl="0" indent="-457200" algn="l" rtl="0">
              <a:spcBef>
                <a:spcPts val="560"/>
              </a:spcBef>
              <a:spcAft>
                <a:spcPts val="0"/>
              </a:spcAft>
              <a:buSzPts val="3600"/>
              <a:buChar char="❑"/>
            </a:pPr>
            <a:r>
              <a:rPr lang="en-US" sz="3600"/>
              <a:t>Nêu công thức tính độ phức tạp khi áp dụng kỹ thuật đường cơ bản</a:t>
            </a:r>
            <a:endParaRPr sz="3600"/>
          </a:p>
          <a:p>
            <a:pPr marL="457200" lvl="0" indent="-457200" algn="l" rtl="0">
              <a:spcBef>
                <a:spcPts val="560"/>
              </a:spcBef>
              <a:spcAft>
                <a:spcPts val="0"/>
              </a:spcAft>
              <a:buSzPts val="3600"/>
              <a:buChar char="❑"/>
            </a:pPr>
            <a:r>
              <a:rPr lang="en-US" sz="3600"/>
              <a:t>Kỹ thuật bao phủ câu lệnh yêu cầu bao phủ bao nhiêu %? Nêu công thức tính kỹ thuật bao phủ câu lệnh.</a:t>
            </a:r>
            <a:endParaRPr sz="3600"/>
          </a:p>
          <a:p>
            <a:pPr marL="457200" lvl="0" indent="-457200" algn="l" rtl="0">
              <a:spcBef>
                <a:spcPts val="560"/>
              </a:spcBef>
              <a:spcAft>
                <a:spcPts val="0"/>
              </a:spcAft>
              <a:buSzPts val="3600"/>
              <a:buChar char="❑"/>
            </a:pPr>
            <a:r>
              <a:rPr lang="en-US" sz="3600"/>
              <a:t>Kỹ thuật bao phủ quyết định thực thi việc gì ?</a:t>
            </a:r>
            <a:endParaRPr sz="3600"/>
          </a:p>
          <a:p>
            <a:pPr marL="457200" lvl="0" indent="-457200" algn="l" rtl="0">
              <a:spcBef>
                <a:spcPts val="560"/>
              </a:spcBef>
              <a:spcAft>
                <a:spcPts val="0"/>
              </a:spcAft>
              <a:buSzPts val="3600"/>
              <a:buChar char="❑"/>
            </a:pPr>
            <a:r>
              <a:rPr lang="en-US" sz="3600"/>
              <a:t>Kỹ thuật bao phủ nhánh thực thi việc gì ?</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 calcmode="lin" valueType="num">
                                      <p:cBhvr additive="base">
                                        <p:cTn id="7" dur="1000"/>
                                        <p:tgtEl>
                                          <p:spTgt spid="28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 calcmode="lin" valueType="num">
                                      <p:cBhvr additive="base">
                                        <p:cTn id="12" dur="1000"/>
                                        <p:tgtEl>
                                          <p:spTgt spid="28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 calcmode="lin" valueType="num">
                                      <p:cBhvr additive="base">
                                        <p:cTn id="17" dur="1000"/>
                                        <p:tgtEl>
                                          <p:spTgt spid="28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 calcmode="lin" valueType="num">
                                      <p:cBhvr additive="base">
                                        <p:cTn id="22" dur="1000"/>
                                        <p:tgtEl>
                                          <p:spTgt spid="28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 calcmode="lin" valueType="num">
                                      <p:cBhvr additive="base">
                                        <p:cTn id="27" dur="1000"/>
                                        <p:tgtEl>
                                          <p:spTgt spid="28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 calcmode="lin" valueType="num">
                                      <p:cBhvr additive="base">
                                        <p:cTn id="32" dur="1000"/>
                                        <p:tgtEl>
                                          <p:spTgt spid="280">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0">
                                            <p:txEl>
                                              <p:pRg st="6" end="6"/>
                                            </p:txEl>
                                          </p:spTgt>
                                        </p:tgtEl>
                                        <p:attrNameLst>
                                          <p:attrName>style.visibility</p:attrName>
                                        </p:attrNameLst>
                                      </p:cBhvr>
                                      <p:to>
                                        <p:strVal val="visible"/>
                                      </p:to>
                                    </p:set>
                                    <p:anim calcmode="lin" valueType="num">
                                      <p:cBhvr additive="base">
                                        <p:cTn id="37" dur="1000"/>
                                        <p:tgtEl>
                                          <p:spTgt spid="280">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17bb294f8e_0_5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86" name="Google Shape;286;g117bb294f8e_0_5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7" name="Google Shape;287;g117bb294f8e_0_5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7bb294f8e_0_6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93" name="Google Shape;293;g117bb294f8e_0_65"/>
          <p:cNvSpPr txBox="1"/>
          <p:nvPr/>
        </p:nvSpPr>
        <p:spPr>
          <a:xfrm>
            <a:off x="400200" y="1473075"/>
            <a:ext cx="56958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public double calculate(int amount)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rushCharge = 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(nextday.equals("yes"))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rushCharge = 14.50;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tax = amount * .0725;</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(amount &gt;= 1000)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.06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.08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100)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13.25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50)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9.95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25)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7.25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5.25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total = amount + tax + shipcharge;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return total;</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 end calculate</a:t>
            </a:r>
            <a:endParaRPr sz="1667">
              <a:solidFill>
                <a:schemeClr val="dk1"/>
              </a:solidFill>
              <a:latin typeface="Quattrocento Sans"/>
              <a:ea typeface="Quattrocento Sans"/>
              <a:cs typeface="Quattrocento Sans"/>
              <a:sym typeface="Quattrocento Sans"/>
            </a:endParaRPr>
          </a:p>
        </p:txBody>
      </p:sp>
      <p:sp>
        <p:nvSpPr>
          <p:cNvPr id="294" name="Google Shape;294;g117bb294f8e_0_65"/>
          <p:cNvSpPr txBox="1"/>
          <p:nvPr/>
        </p:nvSpPr>
        <p:spPr>
          <a:xfrm>
            <a:off x="400200" y="850800"/>
            <a:ext cx="98595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hàm bên dưới. Nhóm hãy thực hiện</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
        <p:nvSpPr>
          <p:cNvPr id="295" name="Google Shape;295;g117bb294f8e_0_65"/>
          <p:cNvSpPr txBox="1"/>
          <p:nvPr/>
        </p:nvSpPr>
        <p:spPr>
          <a:xfrm>
            <a:off x="6565575" y="1616850"/>
            <a:ext cx="5374500" cy="4947900"/>
          </a:xfrm>
          <a:prstGeom prst="rect">
            <a:avLst/>
          </a:prstGeom>
          <a:noFill/>
          <a:ln>
            <a:noFill/>
          </a:ln>
        </p:spPr>
        <p:txBody>
          <a:bodyPr spcFirstLastPara="1" wrap="square" lIns="91425" tIns="45700" rIns="91425" bIns="45700" anchor="t" anchorCtr="0">
            <a:normAutofit/>
          </a:bodyPr>
          <a:lstStyle/>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7bb294f8e_0_7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01" name="Google Shape;301;g117bb294f8e_0_72"/>
          <p:cNvSpPr txBox="1"/>
          <p:nvPr/>
        </p:nvSpPr>
        <p:spPr>
          <a:xfrm>
            <a:off x="693300" y="1381100"/>
            <a:ext cx="10889100" cy="51387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public void f()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if (x &gt;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positive"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 if (x &lt;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negative"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0"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		} </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3000" b="1" i="1">
                <a:solidFill>
                  <a:schemeClr val="dk1"/>
                </a:solidFill>
                <a:latin typeface="Quattrocento Sans"/>
                <a:ea typeface="Quattrocento Sans"/>
                <a:cs typeface="Quattrocento Sans"/>
                <a:sym typeface="Quattrocento Sans"/>
              </a:rPr>
              <a:t>Ngoài việc thực hiện giống bài online nhóm có thể thực hiện bao phủ trên công cụ như netbean, eclipse hoặc bất kỳ tool IDE</a:t>
            </a:r>
            <a:endParaRPr sz="3000" b="1" i="1">
              <a:solidFill>
                <a:schemeClr val="dk1"/>
              </a:solidFill>
              <a:latin typeface="Quattrocento Sans"/>
              <a:ea typeface="Quattrocento Sans"/>
              <a:cs typeface="Quattrocento Sans"/>
              <a:sym typeface="Quattrocento Sans"/>
            </a:endParaRPr>
          </a:p>
        </p:txBody>
      </p:sp>
      <p:sp>
        <p:nvSpPr>
          <p:cNvPr id="302" name="Google Shape;302;g117bb294f8e_0_7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đoạn code bên dưới. Nhóm hãy thực hiện bao phủ 100% </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17bb294f8e_0_131"/>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308" name="Google Shape;308;g117bb294f8e_0_131"/>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09" name="Google Shape;309;g117bb294f8e_0_131"/>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79929b434_1_20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179929b434_1_20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26" name="Google Shape;126;g1179929b434_1_20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7" name="Google Shape;127;g1179929b434_1_20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8" name="Google Shape;128;g1179929b434_1_20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g1179929b434_1_206"/>
          <p:cNvSpPr txBox="1"/>
          <p:nvPr/>
        </p:nvSpPr>
        <p:spPr>
          <a:xfrm>
            <a:off x="972000" y="2067600"/>
            <a:ext cx="80748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vùng tương đương </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tích giá trị biên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bảng quyết định </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a:t>
            </a:r>
            <a:endParaRPr sz="3000" b="1">
              <a:solidFill>
                <a:srgbClr val="333333"/>
              </a:solidFill>
              <a:latin typeface="Quattrocento Sans"/>
              <a:ea typeface="Quattrocento Sans"/>
              <a:cs typeface="Quattrocento Sans"/>
              <a:sym typeface="Quattrocento Sans"/>
            </a:endParaRPr>
          </a:p>
        </p:txBody>
      </p:sp>
      <p:sp>
        <p:nvSpPr>
          <p:cNvPr id="130" name="Google Shape;130;g1179929b434_1_20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17bb294f8e_0_1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315" name="Google Shape;315;g117bb294f8e_0_13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 Quizz</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17bb294f8e_0_12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321" name="Google Shape;321;g117bb294f8e_0_12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322" name="Google Shape;322;g117bb294f8e_0_121"/>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3" name="Google Shape;323;g117bb294f8e_0_121"/>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g117bb294f8e_0_121"/>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355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Black-box Test Techniques - Kỹ thuật kiểm thử hộp đen</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phân vùng tương đương </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phân tích giá trị biên</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bảng quyết định - Deciѕion Tableѕ</a:t>
            </a:r>
            <a:endParaRPr sz="2900" b="1">
              <a:solidFill>
                <a:srgbClr val="333333"/>
              </a:solidFill>
              <a:latin typeface="Quattrocento Sans"/>
              <a:ea typeface="Quattrocento Sans"/>
              <a:cs typeface="Quattrocento Sans"/>
              <a:sym typeface="Quattrocento Sans"/>
            </a:endParaRPr>
          </a:p>
          <a:p>
            <a:pPr marL="457200" lvl="0" indent="-46355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Experience base Techniques - Kỹ thuật kiểm thử dựa trên kinh nghiệm</a:t>
            </a:r>
            <a:endParaRPr sz="2900" b="1">
              <a:solidFill>
                <a:srgbClr val="333333"/>
              </a:solidFill>
              <a:latin typeface="Quattrocento Sans"/>
              <a:ea typeface="Quattrocento Sans"/>
              <a:cs typeface="Quattrocento Sans"/>
              <a:sym typeface="Quattrocento Sans"/>
            </a:endParaRPr>
          </a:p>
        </p:txBody>
      </p:sp>
      <p:sp>
        <p:nvSpPr>
          <p:cNvPr id="325" name="Google Shape;325;g117bb294f8e_0_121"/>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326" name="Google Shape;326;g117bb294f8e_0_121"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17bb294f8e_0_82"/>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dirty="0">
                <a:solidFill>
                  <a:srgbClr val="FFA15D"/>
                </a:solidFill>
                <a:latin typeface="Calibri"/>
                <a:ea typeface="Calibri"/>
                <a:cs typeface="Calibri"/>
                <a:sym typeface="Calibri"/>
              </a:rPr>
              <a:t>Hướng dẫn học bài online tiếp </a:t>
            </a:r>
            <a:r>
              <a:rPr lang="en-US" sz="4000" b="1" i="0" u="none" strike="noStrike" cap="small" dirty="0" err="1">
                <a:solidFill>
                  <a:srgbClr val="FFA15D"/>
                </a:solidFill>
                <a:latin typeface="Calibri"/>
                <a:ea typeface="Calibri"/>
                <a:cs typeface="Calibri"/>
                <a:sym typeface="Calibri"/>
              </a:rPr>
              <a:t>theo</a:t>
            </a:r>
            <a:endParaRPr sz="4000" b="1" i="0" u="none" strike="noStrike" cap="small" dirty="0">
              <a:solidFill>
                <a:srgbClr val="FFA15D"/>
              </a:solidFill>
              <a:latin typeface="Calibri"/>
              <a:ea typeface="Calibri"/>
              <a:cs typeface="Calibri"/>
              <a:sym typeface="Calibri"/>
            </a:endParaRPr>
          </a:p>
        </p:txBody>
      </p:sp>
      <p:cxnSp>
        <p:nvCxnSpPr>
          <p:cNvPr id="332" name="Google Shape;332;g117bb294f8e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33" name="Google Shape;333;g117bb294f8e_0_8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17bb294f8e_0_8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339" name="Google Shape;339;g117bb294f8e_0_8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340" name="Google Shape;340;g117bb294f8e_0_88"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341" name="Google Shape;341;g117bb294f8e_0_8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2" name="Google Shape;342;g117bb294f8e_0_88"/>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g117bb294f8e_0_88"/>
          <p:cNvSpPr txBox="1"/>
          <p:nvPr/>
        </p:nvSpPr>
        <p:spPr>
          <a:xfrm>
            <a:off x="826025" y="2067600"/>
            <a:ext cx="8233200" cy="4117200"/>
          </a:xfrm>
          <a:prstGeom prst="rect">
            <a:avLst/>
          </a:prstGeom>
          <a:noFill/>
          <a:ln>
            <a:noFill/>
          </a:ln>
        </p:spPr>
        <p:txBody>
          <a:bodyPr spcFirstLastPara="1" wrap="square" lIns="91425" tIns="45700" rIns="91425" bIns="45700" anchor="t" anchorCtr="0">
            <a:noAutofit/>
          </a:bodyPr>
          <a:lstStyle/>
          <a:p>
            <a:pPr marL="457200" lvl="0" indent="-482600" algn="l" rtl="0">
              <a:lnSpc>
                <a:spcPct val="115000"/>
              </a:lnSpc>
              <a:spcBef>
                <a:spcPts val="0"/>
              </a:spcBef>
              <a:spcAft>
                <a:spcPts val="0"/>
              </a:spcAft>
              <a:buClr>
                <a:srgbClr val="333333"/>
              </a:buClr>
              <a:buSzPts val="4000"/>
              <a:buFont typeface="Quattrocento Sans"/>
              <a:buChar char="•"/>
            </a:pPr>
            <a:r>
              <a:rPr lang="en-US" sz="3200" b="1">
                <a:solidFill>
                  <a:srgbClr val="333333"/>
                </a:solidFill>
                <a:latin typeface="Quattrocento Sans"/>
                <a:ea typeface="Quattrocento Sans"/>
                <a:cs typeface="Quattrocento Sans"/>
                <a:sym typeface="Quattrocento Sans"/>
              </a:rPr>
              <a:t>Test plan là gì?</a:t>
            </a:r>
            <a:endParaRPr sz="3200" b="1">
              <a:solidFill>
                <a:srgbClr val="333333"/>
              </a:solidFill>
              <a:latin typeface="Quattrocento Sans"/>
              <a:ea typeface="Quattrocento Sans"/>
              <a:cs typeface="Quattrocento Sans"/>
              <a:sym typeface="Quattrocento Sans"/>
            </a:endParaRPr>
          </a:p>
          <a:p>
            <a:pPr marL="457200" lvl="0"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Tầm quan trọng của Kế hoạch kiểm tra là gì?</a:t>
            </a:r>
            <a:endParaRPr sz="3200" b="1">
              <a:solidFill>
                <a:srgbClr val="333333"/>
              </a:solidFill>
              <a:latin typeface="Quattrocento Sans"/>
              <a:ea typeface="Quattrocento Sans"/>
              <a:cs typeface="Quattrocento Sans"/>
              <a:sym typeface="Quattrocento Sans"/>
            </a:endParaRPr>
          </a:p>
          <a:p>
            <a:pPr marL="457200" lvl="0"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8 bước để viết một Test Plan</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1: Phân tích sản phẩm</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2: Thiết kế Chiến lược Kiểm tra</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3: Xác định các Mục tiêu Kiểm tra</a:t>
            </a:r>
            <a:endParaRPr sz="3700" b="1">
              <a:solidFill>
                <a:srgbClr val="333333"/>
              </a:solidFill>
              <a:latin typeface="Quattrocento Sans"/>
              <a:ea typeface="Quattrocento Sans"/>
              <a:cs typeface="Quattrocento Sans"/>
              <a:sym typeface="Quattrocento Sans"/>
            </a:endParaRPr>
          </a:p>
        </p:txBody>
      </p:sp>
      <p:sp>
        <p:nvSpPr>
          <p:cNvPr id="344" name="Google Shape;344;g117bb294f8e_0_8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17bb294f8e_0_98"/>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350" name="Google Shape;350;g117bb294f8e_0_98"/>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51" name="Google Shape;351;g117bb294f8e_0_98"/>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17bb294f8e_0_1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57" name="Google Shape;357;g117bb294f8e_0_104"/>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p:txBody>
      </p:sp>
      <p:sp>
        <p:nvSpPr>
          <p:cNvPr id="358" name="Google Shape;358;g117bb294f8e_0_104"/>
          <p:cNvSpPr txBox="1"/>
          <p:nvPr/>
        </p:nvSpPr>
        <p:spPr>
          <a:xfrm>
            <a:off x="400200" y="850800"/>
            <a:ext cx="11182200" cy="6098100"/>
          </a:xfrm>
          <a:prstGeom prst="rect">
            <a:avLst/>
          </a:prstGeom>
          <a:noFill/>
          <a:ln>
            <a:noFill/>
          </a:ln>
        </p:spPr>
        <p:txBody>
          <a:bodyPr spcFirstLastPara="1" wrap="square" lIns="91425" tIns="45700" rIns="91425" bIns="45700" anchor="t" anchorCtr="0">
            <a:noAutofit/>
          </a:bodyPr>
          <a:lstStyle/>
          <a:p>
            <a:pPr marL="342900" lvl="0" indent="-40640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Các nhóm </a:t>
            </a:r>
            <a:r>
              <a:rPr lang="en-US" sz="3800" dirty="0" err="1">
                <a:solidFill>
                  <a:schemeClr val="dk1"/>
                </a:solidFill>
                <a:latin typeface="Quattrocento Sans"/>
                <a:ea typeface="Quattrocento Sans"/>
                <a:cs typeface="Quattrocento Sans"/>
                <a:sym typeface="Quattrocento Sans"/>
              </a:rPr>
              <a:t>hãy</a:t>
            </a:r>
            <a:r>
              <a:rPr lang="en-US" sz="3800" dirty="0">
                <a:solidFill>
                  <a:schemeClr val="dk1"/>
                </a:solidFill>
                <a:latin typeface="Quattrocento Sans"/>
                <a:ea typeface="Quattrocento Sans"/>
                <a:cs typeface="Quattrocento Sans"/>
                <a:sym typeface="Quattrocento Sans"/>
              </a:rPr>
              <a:t> viết Test Plan </a:t>
            </a:r>
            <a:r>
              <a:rPr lang="en-US" sz="3800" dirty="0" err="1">
                <a:solidFill>
                  <a:schemeClr val="dk1"/>
                </a:solidFill>
                <a:latin typeface="Quattrocento Sans"/>
                <a:ea typeface="Quattrocento Sans"/>
                <a:cs typeface="Quattrocento Sans"/>
                <a:sym typeface="Quattrocento Sans"/>
              </a:rPr>
              <a:t>cho</a:t>
            </a:r>
            <a:r>
              <a:rPr lang="en-US" sz="3800" dirty="0">
                <a:solidFill>
                  <a:schemeClr val="dk1"/>
                </a:solidFill>
                <a:latin typeface="Quattrocento Sans"/>
                <a:ea typeface="Quattrocento Sans"/>
                <a:cs typeface="Quattrocento Sans"/>
                <a:sym typeface="Quattrocento Sans"/>
              </a:rPr>
              <a:t> dự án của nhóm bao gồm nội dung như sau:</a:t>
            </a:r>
            <a:endParaRPr sz="3800" dirty="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Phân tích sản phẩm</a:t>
            </a:r>
            <a:endParaRPr sz="3800" dirty="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Thiết kế chiến </a:t>
            </a:r>
            <a:r>
              <a:rPr lang="en-US" sz="3800" dirty="0" err="1">
                <a:solidFill>
                  <a:schemeClr val="dk1"/>
                </a:solidFill>
                <a:latin typeface="Quattrocento Sans"/>
                <a:ea typeface="Quattrocento Sans"/>
                <a:cs typeface="Quattrocento Sans"/>
                <a:sym typeface="Quattrocento Sans"/>
              </a:rPr>
              <a:t>lược</a:t>
            </a:r>
            <a:r>
              <a:rPr lang="en-US" sz="3800" dirty="0">
                <a:solidFill>
                  <a:schemeClr val="dk1"/>
                </a:solidFill>
                <a:latin typeface="Quattrocento Sans"/>
                <a:ea typeface="Quattrocento Sans"/>
                <a:cs typeface="Quattrocento Sans"/>
                <a:sym typeface="Quattrocento Sans"/>
              </a:rPr>
              <a:t> kiểm tra</a:t>
            </a:r>
            <a:endParaRPr sz="3800" dirty="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dirty="0">
                <a:solidFill>
                  <a:schemeClr val="dk1"/>
                </a:solidFill>
                <a:latin typeface="Quattrocento Sans"/>
                <a:ea typeface="Quattrocento Sans"/>
                <a:cs typeface="Quattrocento Sans"/>
                <a:sym typeface="Quattrocento Sans"/>
              </a:rPr>
              <a:t>Xác định mục tiêu kiểm tra</a:t>
            </a:r>
            <a:endParaRPr sz="38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dirty="0">
                <a:solidFill>
                  <a:schemeClr val="dk1"/>
                </a:solidFill>
                <a:latin typeface="Quattrocento Sans"/>
                <a:ea typeface="Quattrocento Sans"/>
                <a:cs typeface="Quattrocento Sans"/>
                <a:sym typeface="Quattrocento Sans"/>
              </a:rPr>
              <a:t>Các nhóm </a:t>
            </a:r>
            <a:r>
              <a:rPr lang="en-US" sz="3800" dirty="0" err="1">
                <a:solidFill>
                  <a:schemeClr val="dk1"/>
                </a:solidFill>
                <a:latin typeface="Quattrocento Sans"/>
                <a:ea typeface="Quattrocento Sans"/>
                <a:cs typeface="Quattrocento Sans"/>
                <a:sym typeface="Quattrocento Sans"/>
              </a:rPr>
              <a:t>hãy</a:t>
            </a:r>
            <a:r>
              <a:rPr lang="en-US" sz="3800" dirty="0">
                <a:solidFill>
                  <a:schemeClr val="dk1"/>
                </a:solidFill>
                <a:latin typeface="Quattrocento Sans"/>
                <a:ea typeface="Quattrocento Sans"/>
                <a:cs typeface="Quattrocento Sans"/>
                <a:sym typeface="Quattrocento Sans"/>
              </a:rPr>
              <a:t> dựa vào template viết </a:t>
            </a:r>
            <a:r>
              <a:rPr lang="en-US" sz="3800" dirty="0" err="1">
                <a:solidFill>
                  <a:schemeClr val="dk1"/>
                </a:solidFill>
                <a:latin typeface="Quattrocento Sans"/>
                <a:ea typeface="Quattrocento Sans"/>
                <a:cs typeface="Quattrocento Sans"/>
                <a:sym typeface="Quattrocento Sans"/>
              </a:rPr>
              <a:t>ra</a:t>
            </a:r>
            <a:r>
              <a:rPr lang="en-US" sz="3800" dirty="0">
                <a:solidFill>
                  <a:schemeClr val="dk1"/>
                </a:solidFill>
                <a:latin typeface="Quattrocento Sans"/>
                <a:ea typeface="Quattrocento Sans"/>
                <a:cs typeface="Quattrocento Sans"/>
                <a:sym typeface="Quattrocento Sans"/>
              </a:rPr>
              <a:t> file tài liệu word và trình bày </a:t>
            </a:r>
            <a:r>
              <a:rPr lang="en-US" sz="3800" dirty="0" err="1">
                <a:solidFill>
                  <a:schemeClr val="dk1"/>
                </a:solidFill>
                <a:latin typeface="Quattrocento Sans"/>
                <a:ea typeface="Quattrocento Sans"/>
                <a:cs typeface="Quattrocento Sans"/>
                <a:sym typeface="Quattrocento Sans"/>
              </a:rPr>
              <a:t>cho</a:t>
            </a:r>
            <a:r>
              <a:rPr lang="en-US" sz="3800" dirty="0">
                <a:solidFill>
                  <a:schemeClr val="dk1"/>
                </a:solidFill>
                <a:latin typeface="Quattrocento Sans"/>
                <a:ea typeface="Quattrocento Sans"/>
                <a:cs typeface="Quattrocento Sans"/>
                <a:sym typeface="Quattrocento Sans"/>
              </a:rPr>
              <a:t> giảng viên.</a:t>
            </a:r>
            <a:endParaRPr sz="38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dirty="0" err="1">
                <a:solidFill>
                  <a:schemeClr val="dk1"/>
                </a:solidFill>
                <a:latin typeface="Quattrocento Sans"/>
                <a:ea typeface="Quattrocento Sans"/>
                <a:cs typeface="Quattrocento Sans"/>
                <a:sym typeface="Quattrocento Sans"/>
              </a:rPr>
              <a:t>Hãy</a:t>
            </a:r>
            <a:r>
              <a:rPr lang="en-US" sz="3800" dirty="0">
                <a:solidFill>
                  <a:schemeClr val="dk1"/>
                </a:solidFill>
                <a:latin typeface="Quattrocento Sans"/>
                <a:ea typeface="Quattrocento Sans"/>
                <a:cs typeface="Quattrocento Sans"/>
                <a:sym typeface="Quattrocento Sans"/>
              </a:rPr>
              <a:t> download Test Plan template </a:t>
            </a:r>
            <a:r>
              <a:rPr lang="en-US" sz="3800" dirty="0" err="1">
                <a:solidFill>
                  <a:schemeClr val="dk1"/>
                </a:solidFill>
                <a:latin typeface="Quattrocento Sans"/>
                <a:ea typeface="Quattrocento Sans"/>
                <a:cs typeface="Quattrocento Sans"/>
                <a:sym typeface="Quattrocento Sans"/>
              </a:rPr>
              <a:t>theo</a:t>
            </a:r>
            <a:r>
              <a:rPr lang="en-US" sz="3800" dirty="0">
                <a:solidFill>
                  <a:schemeClr val="dk1"/>
                </a:solidFill>
                <a:latin typeface="Quattrocento Sans"/>
                <a:ea typeface="Quattrocento Sans"/>
                <a:cs typeface="Quattrocento Sans"/>
                <a:sym typeface="Quattrocento Sans"/>
              </a:rPr>
              <a:t> link</a:t>
            </a:r>
            <a:endParaRPr sz="38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dirty="0">
                <a:solidFill>
                  <a:srgbClr val="3C78D8"/>
                </a:solidFill>
                <a:latin typeface="Quattrocento Sans"/>
                <a:ea typeface="Quattrocento Sans"/>
                <a:cs typeface="Quattrocento Sans"/>
                <a:sym typeface="Quattrocento Sans"/>
              </a:rPr>
              <a:t>https://drive.google.com/drive/folders/1UA-AcwcKmmeXeckmyQs5faLYYI_0f0p2?usp=sharing</a:t>
            </a:r>
            <a:endParaRPr sz="3800" dirty="0">
              <a:solidFill>
                <a:srgbClr val="3C78D8"/>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g117bb294f8e_0_117"/>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79929b434_1_31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79929b434_1_31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480"/>
              </a:spcBef>
              <a:spcAft>
                <a:spcPts val="0"/>
              </a:spcAft>
              <a:buClr>
                <a:srgbClr val="FF5A33"/>
              </a:buClr>
              <a:buSzPts val="3200"/>
              <a:buChar char="❑"/>
            </a:pPr>
            <a:r>
              <a:rPr lang="en-US" sz="3700">
                <a:solidFill>
                  <a:srgbClr val="333333"/>
                </a:solidFill>
                <a:highlight>
                  <a:schemeClr val="lt1"/>
                </a:highlight>
              </a:rPr>
              <a:t>Kỹ thuật phân vùng tương đương - Equiᴠalence Claѕѕ Partitioning</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phân tích giá trị biên - Boundarу ᴠalue analуѕiѕ</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bảng quyết định - Deciѕion Tableѕ</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Char char="❑"/>
            </a:pPr>
            <a:r>
              <a:rPr lang="en-US" sz="4000">
                <a:solidFill>
                  <a:srgbClr val="333333"/>
                </a:solidFill>
                <a:highlight>
                  <a:schemeClr val="lt1"/>
                </a:highlight>
              </a:rPr>
              <a:t>Kỹ thuật dựa trên kinh nghiệm</a:t>
            </a:r>
            <a:endParaRPr sz="3700">
              <a:solidFill>
                <a:srgbClr val="333333"/>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79929b434_1_41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79929b434_1_416"/>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Hãy kể tên một vài kỹ thuật trong Blackbox Testing</a:t>
            </a:r>
            <a:endParaRPr sz="3600"/>
          </a:p>
          <a:p>
            <a:pPr marL="457200" lvl="0" indent="-457200" algn="l" rtl="0">
              <a:spcBef>
                <a:spcPts val="560"/>
              </a:spcBef>
              <a:spcAft>
                <a:spcPts val="0"/>
              </a:spcAft>
              <a:buSzPts val="3600"/>
              <a:buChar char="❑"/>
            </a:pPr>
            <a:r>
              <a:rPr lang="en-US" sz="3600"/>
              <a:t>Khi thực hiện Phân vùng tương đương thì sẽ chia ít nhất bao nhiêu vùng để thực hiện và đó là những vùng nào?</a:t>
            </a:r>
            <a:endParaRPr sz="3600"/>
          </a:p>
          <a:p>
            <a:pPr marL="457200" lvl="0" indent="-457200" algn="l" rtl="0">
              <a:spcBef>
                <a:spcPts val="560"/>
              </a:spcBef>
              <a:spcAft>
                <a:spcPts val="0"/>
              </a:spcAft>
              <a:buSzPts val="3600"/>
              <a:buChar char="❑"/>
            </a:pPr>
            <a:r>
              <a:rPr lang="en-US" sz="3600"/>
              <a:t>Kỹ thuật phân tích giá trị biên là như thế nào hãy cho một ví dụ ?</a:t>
            </a:r>
            <a:endParaRPr sz="3600"/>
          </a:p>
          <a:p>
            <a:pPr marL="457200" lvl="0" indent="-457200" algn="l" rtl="0">
              <a:spcBef>
                <a:spcPts val="560"/>
              </a:spcBef>
              <a:spcAft>
                <a:spcPts val="0"/>
              </a:spcAft>
              <a:buSzPts val="3600"/>
              <a:buChar char="❑"/>
            </a:pPr>
            <a:r>
              <a:rPr lang="en-US" sz="3600"/>
              <a:t>Khi nào dùng bảng quyết định để thực hiện kiểm thử phần mềm?</a:t>
            </a:r>
            <a:endParaRPr sz="3600"/>
          </a:p>
          <a:p>
            <a:pPr marL="457200" lvl="0" indent="-457200" algn="l" rtl="0">
              <a:spcBef>
                <a:spcPts val="560"/>
              </a:spcBef>
              <a:spcAft>
                <a:spcPts val="0"/>
              </a:spcAft>
              <a:buSzPts val="3600"/>
              <a:buChar char="❑"/>
            </a:pPr>
            <a:r>
              <a:rPr lang="en-US" sz="3600"/>
              <a:t>Dựa vào đâu có thể đoán được lỗi phần mềm ?</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 calcmode="lin" valueType="num">
                                      <p:cBhvr additive="base">
                                        <p:cTn id="27" dur="1000"/>
                                        <p:tgtEl>
                                          <p:spTgt spid="14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42">
                                            <p:txEl>
                                              <p:pRg st="5" end="5"/>
                                            </p:txEl>
                                          </p:spTgt>
                                        </p:tgtEl>
                                        <p:attrNameLst>
                                          <p:attrName>style.visibility</p:attrName>
                                        </p:attrNameLst>
                                      </p:cBhvr>
                                      <p:to>
                                        <p:strVal val="visible"/>
                                      </p:to>
                                    </p:set>
                                    <p:anim calcmode="lin" valueType="num">
                                      <p:cBhvr additive="base">
                                        <p:cTn id="32" dur="1000"/>
                                        <p:tgtEl>
                                          <p:spTgt spid="142">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79929b434_1_1685"/>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148" name="Google Shape;148;g1179929b434_1_168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49" name="Google Shape;149;g1179929b434_1_1685"/>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79929b434_1_157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tình huống 1</a:t>
            </a:r>
            <a:endParaRPr dirty="0"/>
          </a:p>
        </p:txBody>
      </p:sp>
      <p:sp>
        <p:nvSpPr>
          <p:cNvPr id="155" name="Google Shape;155;g1179929b434_1_1578"/>
          <p:cNvSpPr txBox="1"/>
          <p:nvPr/>
        </p:nvSpPr>
        <p:spPr>
          <a:xfrm>
            <a:off x="347730" y="850800"/>
            <a:ext cx="11481695" cy="6007200"/>
          </a:xfrm>
          <a:prstGeom prst="rect">
            <a:avLst/>
          </a:prstGeom>
          <a:noFill/>
          <a:ln>
            <a:noFill/>
          </a:ln>
        </p:spPr>
        <p:txBody>
          <a:bodyPr spcFirstLastPara="1" wrap="square" lIns="91425" tIns="45700" rIns="91425" bIns="45700" anchor="t" anchorCtr="0">
            <a:normAutofit lnSpcReduction="10000"/>
          </a:bodyPr>
          <a:lstStyle/>
          <a:p>
            <a:pPr marL="342900" lvl="0" indent="-3937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Tình huống  – Vé tàu</a:t>
            </a:r>
            <a:endParaRPr sz="36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dirty="0">
                <a:solidFill>
                  <a:schemeClr val="dk1"/>
                </a:solidFill>
                <a:latin typeface="Quattrocento Sans"/>
                <a:ea typeface="Quattrocento Sans"/>
                <a:cs typeface="Quattrocento Sans"/>
                <a:sym typeface="Quattrocento Sans"/>
              </a:rPr>
              <a:t>Yêu cầu</a:t>
            </a:r>
            <a:r>
              <a:rPr lang="en-US" sz="3600" dirty="0">
                <a:solidFill>
                  <a:schemeClr val="dk1"/>
                </a:solidFill>
                <a:latin typeface="Quattrocento Sans"/>
                <a:ea typeface="Quattrocento Sans"/>
                <a:cs typeface="Quattrocento Sans"/>
                <a:sym typeface="Quattrocento Sans"/>
              </a:rPr>
              <a:t>: Nếu bạn mua vé tàu để đi từ 7.30 sáng đến trước 9:30 sáng hoặc sau 4:00 chiều </a:t>
            </a:r>
            <a:r>
              <a:rPr lang="en-US" sz="3600" dirty="0" err="1">
                <a:solidFill>
                  <a:schemeClr val="dk1"/>
                </a:solidFill>
                <a:latin typeface="Quattrocento Sans"/>
                <a:ea typeface="Quattrocento Sans"/>
                <a:cs typeface="Quattrocento Sans"/>
                <a:sym typeface="Quattrocento Sans"/>
              </a:rPr>
              <a:t>cho</a:t>
            </a:r>
            <a:r>
              <a:rPr lang="en-US" sz="3600" dirty="0">
                <a:solidFill>
                  <a:schemeClr val="dk1"/>
                </a:solidFill>
                <a:latin typeface="Quattrocento Sans"/>
                <a:ea typeface="Quattrocento Sans"/>
                <a:cs typeface="Quattrocento Sans"/>
                <a:sym typeface="Quattrocento Sans"/>
              </a:rPr>
              <a:t> đến 7:30 tối (‘giờ </a:t>
            </a:r>
            <a:r>
              <a:rPr lang="en-US" sz="3600" dirty="0" err="1">
                <a:solidFill>
                  <a:schemeClr val="dk1"/>
                </a:solidFill>
                <a:latin typeface="Quattrocento Sans"/>
                <a:ea typeface="Quattrocento Sans"/>
                <a:cs typeface="Quattrocento Sans"/>
                <a:sym typeface="Quattrocento Sans"/>
              </a:rPr>
              <a:t>cao</a:t>
            </a:r>
            <a:r>
              <a:rPr lang="en-US" sz="3600" dirty="0">
                <a:solidFill>
                  <a:schemeClr val="dk1"/>
                </a:solidFill>
                <a:latin typeface="Quattrocento Sans"/>
                <a:ea typeface="Quattrocento Sans"/>
                <a:cs typeface="Quattrocento Sans"/>
                <a:sym typeface="Quattrocento Sans"/>
              </a:rPr>
              <a:t> điểm’), bạn phải trả 100% giá vé. Bạn sẽ được </a:t>
            </a:r>
            <a:r>
              <a:rPr lang="en-US" sz="3600" dirty="0" err="1">
                <a:solidFill>
                  <a:schemeClr val="dk1"/>
                </a:solidFill>
                <a:latin typeface="Quattrocento Sans"/>
                <a:ea typeface="Quattrocento Sans"/>
                <a:cs typeface="Quattrocento Sans"/>
                <a:sym typeface="Quattrocento Sans"/>
              </a:rPr>
              <a:t>giảm</a:t>
            </a:r>
            <a:r>
              <a:rPr lang="en-US" sz="3600" dirty="0">
                <a:solidFill>
                  <a:schemeClr val="dk1"/>
                </a:solidFill>
                <a:latin typeface="Quattrocento Sans"/>
                <a:ea typeface="Quattrocento Sans"/>
                <a:cs typeface="Quattrocento Sans"/>
                <a:sym typeface="Quattrocento Sans"/>
              </a:rPr>
              <a:t> giá nếu mua vé đi tàu giữa 9:30 sáng và đến 4:00 chiều, hoặc sau 7:30 tối. Tàu không hoạt động từ 12 giờ đêm đến trước 3h sáng.</a:t>
            </a:r>
            <a:endParaRPr sz="36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dirty="0">
                <a:solidFill>
                  <a:schemeClr val="dk1"/>
                </a:solidFill>
                <a:latin typeface="Quattrocento Sans"/>
                <a:ea typeface="Quattrocento Sans"/>
                <a:cs typeface="Quattrocento Sans"/>
                <a:sym typeface="Quattrocento Sans"/>
              </a:rPr>
              <a:t>Câu hỏi</a:t>
            </a:r>
            <a:r>
              <a:rPr lang="en-US" sz="3600" dirty="0">
                <a:solidFill>
                  <a:schemeClr val="dk1"/>
                </a:solidFill>
                <a:latin typeface="Quattrocento Sans"/>
                <a:ea typeface="Quattrocento Sans"/>
                <a:cs typeface="Quattrocento Sans"/>
                <a:sym typeface="Quattrocento Sans"/>
              </a:rPr>
              <a:t>:</a:t>
            </a:r>
            <a:endParaRPr sz="3600" dirty="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dirty="0">
                <a:solidFill>
                  <a:schemeClr val="dk1"/>
                </a:solidFill>
                <a:latin typeface="Quattrocento Sans"/>
                <a:ea typeface="Quattrocento Sans"/>
                <a:cs typeface="Quattrocento Sans"/>
                <a:sym typeface="Quattrocento Sans"/>
              </a:rPr>
              <a:t>Đâu là các giá trị </a:t>
            </a:r>
            <a:r>
              <a:rPr lang="en-US" sz="3600" dirty="0" err="1">
                <a:solidFill>
                  <a:schemeClr val="dk1"/>
                </a:solidFill>
                <a:latin typeface="Quattrocento Sans"/>
                <a:ea typeface="Quattrocento Sans"/>
                <a:cs typeface="Quattrocento Sans"/>
                <a:sym typeface="Quattrocento Sans"/>
              </a:rPr>
              <a:t>biên</a:t>
            </a:r>
            <a:r>
              <a:rPr lang="en-US" sz="3600" dirty="0">
                <a:solidFill>
                  <a:schemeClr val="dk1"/>
                </a:solidFill>
                <a:latin typeface="Quattrocento Sans"/>
                <a:ea typeface="Quattrocento Sans"/>
                <a:cs typeface="Quattrocento Sans"/>
                <a:sym typeface="Quattrocento Sans"/>
              </a:rPr>
              <a:t> và các  lớp tương </a:t>
            </a:r>
            <a:r>
              <a:rPr lang="en-US" sz="3600" dirty="0" err="1">
                <a:solidFill>
                  <a:schemeClr val="dk1"/>
                </a:solidFill>
                <a:latin typeface="Quattrocento Sans"/>
                <a:ea typeface="Quattrocento Sans"/>
                <a:cs typeface="Quattrocento Sans"/>
                <a:sym typeface="Quattrocento Sans"/>
              </a:rPr>
              <a:t>đương</a:t>
            </a:r>
            <a:r>
              <a:rPr lang="en-US" sz="3600" dirty="0">
                <a:solidFill>
                  <a:schemeClr val="dk1"/>
                </a:solidFill>
                <a:latin typeface="Quattrocento Sans"/>
                <a:ea typeface="Quattrocento Sans"/>
                <a:cs typeface="Quattrocento Sans"/>
                <a:sym typeface="Quattrocento Sans"/>
              </a:rPr>
              <a:t> để kiểm tra giờ tàu – giá vé?</a:t>
            </a:r>
            <a:endParaRPr sz="3600" dirty="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dirty="0">
                <a:solidFill>
                  <a:schemeClr val="dk1"/>
                </a:solidFill>
                <a:latin typeface="Quattrocento Sans"/>
                <a:ea typeface="Quattrocento Sans"/>
                <a:cs typeface="Quattrocento Sans"/>
                <a:sym typeface="Quattrocento Sans"/>
              </a:rPr>
              <a:t>Tóm </a:t>
            </a:r>
            <a:r>
              <a:rPr lang="en-US" sz="3600" dirty="0" err="1">
                <a:solidFill>
                  <a:schemeClr val="dk1"/>
                </a:solidFill>
                <a:latin typeface="Quattrocento Sans"/>
                <a:ea typeface="Quattrocento Sans"/>
                <a:cs typeface="Quattrocento Sans"/>
                <a:sym typeface="Quattrocento Sans"/>
              </a:rPr>
              <a:t>tắt</a:t>
            </a:r>
            <a:r>
              <a:rPr lang="en-US" sz="3600" dirty="0">
                <a:solidFill>
                  <a:schemeClr val="dk1"/>
                </a:solidFill>
                <a:latin typeface="Quattrocento Sans"/>
                <a:ea typeface="Quattrocento Sans"/>
                <a:cs typeface="Quattrocento Sans"/>
                <a:sym typeface="Quattrocento Sans"/>
              </a:rPr>
              <a:t> các TC bạn sẽ sinh </a:t>
            </a:r>
            <a:r>
              <a:rPr lang="en-US" sz="3600" dirty="0" err="1">
                <a:solidFill>
                  <a:schemeClr val="dk1"/>
                </a:solidFill>
                <a:latin typeface="Quattrocento Sans"/>
                <a:ea typeface="Quattrocento Sans"/>
                <a:cs typeface="Quattrocento Sans"/>
                <a:sym typeface="Quattrocento Sans"/>
              </a:rPr>
              <a:t>ra</a:t>
            </a:r>
            <a:r>
              <a:rPr lang="en-US" sz="3600" dirty="0">
                <a:solidFill>
                  <a:schemeClr val="dk1"/>
                </a:solidFill>
                <a:latin typeface="Quattrocento Sans"/>
                <a:ea typeface="Quattrocento Sans"/>
                <a:cs typeface="Quattrocento Sans"/>
                <a:sym typeface="Quattrocento Sans"/>
              </a:rPr>
              <a:t>?</a:t>
            </a:r>
            <a:endParaRPr sz="3600" dirty="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79929b434_1_158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tình huống 2</a:t>
            </a:r>
            <a:endParaRPr dirty="0"/>
          </a:p>
        </p:txBody>
      </p:sp>
      <p:sp>
        <p:nvSpPr>
          <p:cNvPr id="161" name="Google Shape;161;g1179929b434_1_1583"/>
          <p:cNvSpPr txBox="1"/>
          <p:nvPr/>
        </p:nvSpPr>
        <p:spPr>
          <a:xfrm>
            <a:off x="392800" y="850800"/>
            <a:ext cx="11578200" cy="60072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Bài toán khách hàng đến mở thẻ tín dụng với các điều kiện sau:</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một khách hàng mới, đến mở thẻ tín dụng, bạn sẽ được giảm giá 15%.</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khách hàng cũ, và có thẻ Vip, bạn sẽ được giảm giá 10%.</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có Coupon, bạn sẽ được giảm giá 20% (nhưng nó không được sử dụng giảm giá cùng với khách hàng mới.</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Việc giảm giá có thể được cộng nếu như phù hợp.</a:t>
            </a: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300">
                <a:solidFill>
                  <a:schemeClr val="dk1"/>
                </a:solidFill>
                <a:latin typeface="Quattrocento Sans"/>
                <a:ea typeface="Quattrocento Sans"/>
                <a:cs typeface="Quattrocento Sans"/>
                <a:sym typeface="Quattrocento Sans"/>
              </a:rPr>
              <a:t>Nhóm hãy sử dụng bảng quyết định để đưa ra các trường hợp kiểm thử</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79929b434_1_157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167" name="Google Shape;167;g1179929b434_1_1573"/>
          <p:cNvSpPr txBox="1"/>
          <p:nvPr/>
        </p:nvSpPr>
        <p:spPr>
          <a:xfrm>
            <a:off x="336200" y="850800"/>
            <a:ext cx="11455500" cy="6007200"/>
          </a:xfrm>
          <a:prstGeom prst="rect">
            <a:avLst/>
          </a:prstGeom>
          <a:noFill/>
          <a:ln>
            <a:noFill/>
          </a:ln>
        </p:spPr>
        <p:txBody>
          <a:bodyPr spcFirstLastPara="1" wrap="square" lIns="91425" tIns="45700" rIns="91425" bIns="45700" anchor="t" anchorCtr="0">
            <a:normAutofit lnSpcReduction="2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Giỏ mua sắm của một website bắt đầu là trống rỗng. Khi được lựa chọn, sản phẩm được thêm vào giỏ hàng. Các mặt hàng cũng có thể được loại bỏ khỏi giỏ hàng. Khi khách hàng quyết định kiểm tra, một bảng tóm tắt các mặt hàng trong giỏ và tổng chi phí được hiển thị, để khách hàng nhấn OK hay không. Nếu các nội dung và giá cả là OK, khi đó bạn rời khỏi màn hình tóm tắt và chuyển đến hệ thống thanh toán. Nếu không, bạn quay trở lại mua sắm (để có thể loại bỏ thêm các mặt hàng nếu muốn)</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a.</a:t>
            </a:r>
            <a:r>
              <a:rPr lang="en-US" sz="3300">
                <a:solidFill>
                  <a:schemeClr val="dk1"/>
                </a:solidFill>
                <a:latin typeface="Quattrocento Sans"/>
                <a:ea typeface="Quattrocento Sans"/>
                <a:cs typeface="Quattrocento Sans"/>
                <a:sym typeface="Quattrocento Sans"/>
              </a:rPr>
              <a:t> Hãy tạo một biểu đồ trạng thái để hiển thị các trạng thái và chuyển đổi khác nhau. Xác định một phép kiểm thử, theo chuỗi trạng thái, để bao quát tất cả các chuyển đổi. </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b.</a:t>
            </a:r>
            <a:r>
              <a:rPr lang="en-US" sz="3300">
                <a:solidFill>
                  <a:schemeClr val="dk1"/>
                </a:solidFill>
                <a:latin typeface="Quattrocento Sans"/>
                <a:ea typeface="Quattrocento Sans"/>
                <a:cs typeface="Quattrocento Sans"/>
                <a:sym typeface="Quattrocento Sans"/>
              </a:rPr>
              <a:t> Hãy tạo một bảng trạng thái. Hãy đưa ra một phép kiểm thử ví dụ cho một chuyển đổi không hợp lệ.</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TotalTime>
  <Words>1858</Words>
  <Application>Microsoft Office PowerPoint</Application>
  <PresentationFormat>Widescreen</PresentationFormat>
  <Paragraphs>201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Quattrocento Sans</vt:lpstr>
      <vt:lpstr>Roboto</vt:lpstr>
      <vt:lpstr>Noto Sans Symbols</vt:lpstr>
      <vt:lpstr>Courier New</vt:lpstr>
      <vt:lpstr>Custom Design</vt:lpstr>
      <vt:lpstr>kiểm thử cơ bản(P1)</vt:lpstr>
      <vt:lpstr>PowerPoint Presentation</vt:lpstr>
      <vt:lpstr>Nội dung</vt:lpstr>
      <vt:lpstr>Nhắc lại các lý thuyết chính trong bài online</vt:lpstr>
      <vt:lpstr>Câu hỏi - sinh viên trả lời</vt:lpstr>
      <vt:lpstr>PowerPoint Presentation</vt:lpstr>
      <vt:lpstr>tình huống 1</vt:lpstr>
      <vt:lpstr>tình huống 2</vt:lpstr>
      <vt:lpstr>tình huống 3</vt:lpstr>
      <vt:lpstr>PowerPoint Presentation</vt:lpstr>
      <vt:lpstr>Thực hành</vt:lpstr>
      <vt:lpstr>tóm tắt bài học</vt:lpstr>
      <vt:lpstr>PowerPoint Presentation</vt:lpstr>
      <vt:lpstr>Nội dung tiếp theo</vt:lpstr>
      <vt:lpstr>PowerPoint Presentation</vt:lpstr>
      <vt:lpstr>tình huống 1</vt:lpstr>
      <vt:lpstr>tình huống 2</vt:lpstr>
      <vt:lpstr>tình huống 2</vt:lpstr>
      <vt:lpstr>PowerPoint Presentation</vt:lpstr>
      <vt:lpstr>kiểm thử cơ bản(P2)</vt:lpstr>
      <vt:lpstr>PowerPoint Presentation</vt:lpstr>
      <vt:lpstr>Nội dung</vt:lpstr>
      <vt:lpstr>Nhắc lại các lý thuyết chính trong bài online</vt:lpstr>
      <vt:lpstr>Câu hỏi - sinh viên trả lời</vt:lpstr>
      <vt:lpstr>Câu hỏi - sinh viên trả lời</vt:lpstr>
      <vt:lpstr>PowerPoint Presentation</vt:lpstr>
      <vt:lpstr>tình huống 1</vt:lpstr>
      <vt:lpstr>tình huống 2</vt:lpstr>
      <vt:lpstr>PowerPoint Presentation</vt:lpstr>
      <vt:lpstr>Thực hành</vt:lpstr>
      <vt:lpstr>tóm tắt bài học</vt:lpstr>
      <vt:lpstr>PowerPoint Presentation</vt:lpstr>
      <vt:lpstr>Nội dung tiếp theo</vt:lpstr>
      <vt:lpstr>PowerPoint Presentation</vt:lpstr>
      <vt:lpstr>tình huống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phan vietthe</cp:lastModifiedBy>
  <cp:revision>2</cp:revision>
  <dcterms:created xsi:type="dcterms:W3CDTF">2013-04-23T08:05:33Z</dcterms:created>
  <dcterms:modified xsi:type="dcterms:W3CDTF">2023-05-27T01:18:41Z</dcterms:modified>
</cp:coreProperties>
</file>