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10" r:id="rId2"/>
  </p:sldMasterIdLst>
  <p:notesMasterIdLst>
    <p:notesMasterId r:id="rId19"/>
  </p:notesMasterIdLst>
  <p:sldIdLst>
    <p:sldId id="359" r:id="rId3"/>
    <p:sldId id="360" r:id="rId4"/>
    <p:sldId id="374" r:id="rId5"/>
    <p:sldId id="363" r:id="rId6"/>
    <p:sldId id="369" r:id="rId7"/>
    <p:sldId id="361" r:id="rId8"/>
    <p:sldId id="366" r:id="rId9"/>
    <p:sldId id="377" r:id="rId10"/>
    <p:sldId id="368" r:id="rId11"/>
    <p:sldId id="378" r:id="rId12"/>
    <p:sldId id="379" r:id="rId13"/>
    <p:sldId id="373" r:id="rId14"/>
    <p:sldId id="375" r:id="rId15"/>
    <p:sldId id="372" r:id="rId16"/>
    <p:sldId id="380" r:id="rId17"/>
    <p:sldId id="376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CB40"/>
    <a:srgbClr val="1F90CC"/>
    <a:srgbClr val="9013FE"/>
    <a:srgbClr val="C40D1E"/>
    <a:srgbClr val="434343"/>
    <a:srgbClr val="C40E02"/>
    <a:srgbClr val="FFFFFF"/>
    <a:srgbClr val="C50E1F"/>
    <a:srgbClr val="B2B2B2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83"/>
    <p:restoredTop sz="96327"/>
  </p:normalViewPr>
  <p:slideViewPr>
    <p:cSldViewPr snapToGrid="0" snapToObjects="1">
      <p:cViewPr>
        <p:scale>
          <a:sx n="132" d="100"/>
          <a:sy n="132" d="100"/>
        </p:scale>
        <p:origin x="7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53" d="100"/>
          <a:sy n="153" d="100"/>
        </p:scale>
        <p:origin x="49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6180F-3EA1-4748-B4F4-956BB5176995}" type="datetimeFigureOut">
              <a:rPr lang="de-DE" smtClean="0"/>
              <a:t>17.07.24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C3961-1900-1342-BF9B-82C3215CD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93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-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3">
            <a:extLst>
              <a:ext uri="{FF2B5EF4-FFF2-40B4-BE49-F238E27FC236}">
                <a16:creationId xmlns:a16="http://schemas.microsoft.com/office/drawing/2014/main" id="{9A036687-F2BF-7B4C-A352-6E1D355D125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6479" y="1260572"/>
            <a:ext cx="8885359" cy="3273604"/>
          </a:xfrm>
          <a:custGeom>
            <a:avLst/>
            <a:gdLst>
              <a:gd name="connsiteX0" fmla="*/ 0 w 8328660"/>
              <a:gd name="connsiteY0" fmla="*/ 0 h 3143274"/>
              <a:gd name="connsiteX1" fmla="*/ 8328660 w 8328660"/>
              <a:gd name="connsiteY1" fmla="*/ 0 h 3143274"/>
              <a:gd name="connsiteX2" fmla="*/ 8328660 w 8328660"/>
              <a:gd name="connsiteY2" fmla="*/ 3143274 h 3143274"/>
              <a:gd name="connsiteX3" fmla="*/ 0 w 8328660"/>
              <a:gd name="connsiteY3" fmla="*/ 3143274 h 3143274"/>
              <a:gd name="connsiteX4" fmla="*/ 0 w 8328660"/>
              <a:gd name="connsiteY4" fmla="*/ 0 h 314327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8660 w 8336280"/>
              <a:gd name="connsiteY2" fmla="*/ 374525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1040 w 8336280"/>
              <a:gd name="connsiteY2" fmla="*/ 324233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286029 h 3429303"/>
              <a:gd name="connsiteX1" fmla="*/ 8336280 w 8336280"/>
              <a:gd name="connsiteY1" fmla="*/ 0 h 3429303"/>
              <a:gd name="connsiteX2" fmla="*/ 8321040 w 8336280"/>
              <a:gd name="connsiteY2" fmla="*/ 2926383 h 3429303"/>
              <a:gd name="connsiteX3" fmla="*/ 0 w 8336280"/>
              <a:gd name="connsiteY3" fmla="*/ 3429303 h 3429303"/>
              <a:gd name="connsiteX4" fmla="*/ 0 w 8336280"/>
              <a:gd name="connsiteY4" fmla="*/ 286029 h 3429303"/>
              <a:gd name="connsiteX0" fmla="*/ 0 w 8339997"/>
              <a:gd name="connsiteY0" fmla="*/ 312049 h 3429303"/>
              <a:gd name="connsiteX1" fmla="*/ 8339997 w 8339997"/>
              <a:gd name="connsiteY1" fmla="*/ 0 h 3429303"/>
              <a:gd name="connsiteX2" fmla="*/ 8324757 w 8339997"/>
              <a:gd name="connsiteY2" fmla="*/ 2926383 h 3429303"/>
              <a:gd name="connsiteX3" fmla="*/ 3717 w 8339997"/>
              <a:gd name="connsiteY3" fmla="*/ 3429303 h 3429303"/>
              <a:gd name="connsiteX4" fmla="*/ 0 w 8339997"/>
              <a:gd name="connsiteY4" fmla="*/ 312049 h 3429303"/>
              <a:gd name="connsiteX0" fmla="*/ 0 w 8343172"/>
              <a:gd name="connsiteY0" fmla="*/ 305699 h 3429303"/>
              <a:gd name="connsiteX1" fmla="*/ 8343172 w 8343172"/>
              <a:gd name="connsiteY1" fmla="*/ 0 h 3429303"/>
              <a:gd name="connsiteX2" fmla="*/ 8327932 w 8343172"/>
              <a:gd name="connsiteY2" fmla="*/ 2926383 h 3429303"/>
              <a:gd name="connsiteX3" fmla="*/ 6892 w 8343172"/>
              <a:gd name="connsiteY3" fmla="*/ 3429303 h 3429303"/>
              <a:gd name="connsiteX4" fmla="*/ 0 w 8343172"/>
              <a:gd name="connsiteY4" fmla="*/ 305699 h 3429303"/>
              <a:gd name="connsiteX0" fmla="*/ 0 w 8349522"/>
              <a:gd name="connsiteY0" fmla="*/ 30887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8874 h 3429303"/>
              <a:gd name="connsiteX0" fmla="*/ 0 w 8352697"/>
              <a:gd name="connsiteY0" fmla="*/ 312049 h 3429303"/>
              <a:gd name="connsiteX1" fmla="*/ 8352697 w 8352697"/>
              <a:gd name="connsiteY1" fmla="*/ 0 h 3429303"/>
              <a:gd name="connsiteX2" fmla="*/ 8337457 w 8352697"/>
              <a:gd name="connsiteY2" fmla="*/ 2926383 h 3429303"/>
              <a:gd name="connsiteX3" fmla="*/ 16417 w 8352697"/>
              <a:gd name="connsiteY3" fmla="*/ 3429303 h 3429303"/>
              <a:gd name="connsiteX4" fmla="*/ 0 w 8352697"/>
              <a:gd name="connsiteY4" fmla="*/ 312049 h 3429303"/>
              <a:gd name="connsiteX0" fmla="*/ 0 w 8349522"/>
              <a:gd name="connsiteY0" fmla="*/ 30252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2524 h 3429303"/>
              <a:gd name="connsiteX0" fmla="*/ 0 w 8349522"/>
              <a:gd name="connsiteY0" fmla="*/ 302524 h 3226103"/>
              <a:gd name="connsiteX1" fmla="*/ 8349522 w 8349522"/>
              <a:gd name="connsiteY1" fmla="*/ 0 h 3226103"/>
              <a:gd name="connsiteX2" fmla="*/ 8334282 w 8349522"/>
              <a:gd name="connsiteY2" fmla="*/ 2926383 h 3226103"/>
              <a:gd name="connsiteX3" fmla="*/ 13242 w 8349522"/>
              <a:gd name="connsiteY3" fmla="*/ 3226103 h 3226103"/>
              <a:gd name="connsiteX4" fmla="*/ 0 w 8349522"/>
              <a:gd name="connsiteY4" fmla="*/ 302524 h 3226103"/>
              <a:gd name="connsiteX0" fmla="*/ 0 w 8883911"/>
              <a:gd name="connsiteY0" fmla="*/ 326274 h 3226103"/>
              <a:gd name="connsiteX1" fmla="*/ 8883911 w 8883911"/>
              <a:gd name="connsiteY1" fmla="*/ 0 h 3226103"/>
              <a:gd name="connsiteX2" fmla="*/ 8868671 w 8883911"/>
              <a:gd name="connsiteY2" fmla="*/ 2926383 h 3226103"/>
              <a:gd name="connsiteX3" fmla="*/ 547631 w 8883911"/>
              <a:gd name="connsiteY3" fmla="*/ 3226103 h 3226103"/>
              <a:gd name="connsiteX4" fmla="*/ 0 w 8883911"/>
              <a:gd name="connsiteY4" fmla="*/ 326274 h 3226103"/>
              <a:gd name="connsiteX0" fmla="*/ 0 w 8872036"/>
              <a:gd name="connsiteY0" fmla="*/ 326274 h 3226103"/>
              <a:gd name="connsiteX1" fmla="*/ 8872036 w 8872036"/>
              <a:gd name="connsiteY1" fmla="*/ 0 h 3226103"/>
              <a:gd name="connsiteX2" fmla="*/ 8856796 w 8872036"/>
              <a:gd name="connsiteY2" fmla="*/ 2926383 h 3226103"/>
              <a:gd name="connsiteX3" fmla="*/ 535756 w 8872036"/>
              <a:gd name="connsiteY3" fmla="*/ 3226103 h 3226103"/>
              <a:gd name="connsiteX4" fmla="*/ 0 w 8872036"/>
              <a:gd name="connsiteY4" fmla="*/ 326274 h 3226103"/>
              <a:gd name="connsiteX0" fmla="*/ 34357 w 8906393"/>
              <a:gd name="connsiteY0" fmla="*/ 326274 h 3273604"/>
              <a:gd name="connsiteX1" fmla="*/ 8906393 w 8906393"/>
              <a:gd name="connsiteY1" fmla="*/ 0 h 3273604"/>
              <a:gd name="connsiteX2" fmla="*/ 8891153 w 8906393"/>
              <a:gd name="connsiteY2" fmla="*/ 2926383 h 3273604"/>
              <a:gd name="connsiteX3" fmla="*/ 98 w 8906393"/>
              <a:gd name="connsiteY3" fmla="*/ 3273604 h 3273604"/>
              <a:gd name="connsiteX4" fmla="*/ 34357 w 8906393"/>
              <a:gd name="connsiteY4" fmla="*/ 326274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1367 w 8907662"/>
              <a:gd name="connsiteY3" fmla="*/ 3273604 h 3273604"/>
              <a:gd name="connsiteX4" fmla="*/ 0 w 8907662"/>
              <a:gd name="connsiteY4" fmla="*/ 338149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32591 w 8907662"/>
              <a:gd name="connsiteY3" fmla="*/ 3273604 h 3273604"/>
              <a:gd name="connsiteX4" fmla="*/ 0 w 8907662"/>
              <a:gd name="connsiteY4" fmla="*/ 338149 h 3273604"/>
              <a:gd name="connsiteX0" fmla="*/ 0 w 8885359"/>
              <a:gd name="connsiteY0" fmla="*/ 338149 h 3273604"/>
              <a:gd name="connsiteX1" fmla="*/ 8885359 w 8885359"/>
              <a:gd name="connsiteY1" fmla="*/ 0 h 3273604"/>
              <a:gd name="connsiteX2" fmla="*/ 8870119 w 8885359"/>
              <a:gd name="connsiteY2" fmla="*/ 2926383 h 3273604"/>
              <a:gd name="connsiteX3" fmla="*/ 10288 w 8885359"/>
              <a:gd name="connsiteY3" fmla="*/ 3273604 h 3273604"/>
              <a:gd name="connsiteX4" fmla="*/ 0 w 8885359"/>
              <a:gd name="connsiteY4" fmla="*/ 338149 h 32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5359" h="3273604">
                <a:moveTo>
                  <a:pt x="0" y="338149"/>
                </a:moveTo>
                <a:lnTo>
                  <a:pt x="8885359" y="0"/>
                </a:lnTo>
                <a:lnTo>
                  <a:pt x="8870119" y="2926383"/>
                </a:lnTo>
                <a:lnTo>
                  <a:pt x="10288" y="3273604"/>
                </a:lnTo>
                <a:cubicBezTo>
                  <a:pt x="7991" y="2232403"/>
                  <a:pt x="2297" y="1379350"/>
                  <a:pt x="0" y="338149"/>
                </a:cubicBezTo>
                <a:close/>
              </a:path>
            </a:pathLst>
          </a:custGeom>
          <a:solidFill>
            <a:srgbClr val="434343"/>
          </a:solidFill>
        </p:spPr>
        <p:txBody>
          <a:bodyPr lIns="576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Platzhalter: Bild Titelfolie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18C730E-B3F8-944F-8BC2-E236CE7245E4}"/>
              </a:ext>
            </a:extLst>
          </p:cNvPr>
          <p:cNvSpPr txBox="1"/>
          <p:nvPr userDrawn="1"/>
        </p:nvSpPr>
        <p:spPr>
          <a:xfrm>
            <a:off x="-2031023" y="2620375"/>
            <a:ext cx="2021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Platzhalterbild ersetzen:</a:t>
            </a:r>
            <a:b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löschen und durch neues Bild ersetzen &gt; über Bildformat &gt; Zuschneiden im Rahmen ggf. nachpositionieren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B17960-7FEA-3C44-9F5C-B38F41DF0CD3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V1: Titelfolie mit Bild</a:t>
            </a:r>
          </a:p>
        </p:txBody>
      </p:sp>
    </p:spTree>
    <p:extLst>
      <p:ext uri="{BB962C8B-B14F-4D97-AF65-F5344CB8AC3E}">
        <p14:creationId xmlns:p14="http://schemas.microsoft.com/office/powerpoint/2010/main" val="275691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40704DC-2971-A248-9827-94150E3D8746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V2: Titelfolie ohne Bild</a:t>
            </a:r>
          </a:p>
        </p:txBody>
      </p:sp>
    </p:spTree>
    <p:extLst>
      <p:ext uri="{BB962C8B-B14F-4D97-AF65-F5344CB8AC3E}">
        <p14:creationId xmlns:p14="http://schemas.microsoft.com/office/powerpoint/2010/main" val="150570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Text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7BD4116-72F8-7D4E-846E-4E9887F60C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800" y="3175200"/>
            <a:ext cx="9721850" cy="2124075"/>
          </a:xfrm>
          <a:prstGeom prst="rect">
            <a:avLst/>
          </a:prstGeom>
        </p:spPr>
        <p:txBody>
          <a:bodyPr lIns="0" t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Ebene Arial Regular 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9DAAF3EE-A5B2-F647-838D-0DFAACB4D5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00" y="1371600"/>
            <a:ext cx="9721850" cy="15263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5B12DAD6-93EF-5042-858F-4BB3334F10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143147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-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55FA8C39-046E-E34F-8E80-7B9D099D72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82400"/>
            <a:ext cx="3982945" cy="4093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br>
              <a:rPr lang="de-DE" dirty="0"/>
            </a:b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8BAC5633-896E-0F44-8840-CC87B5BE704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B97D328-84F0-2C4A-BBAB-1E79CDFE9B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66438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halt - Bild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9278302A-602E-374F-9D64-8FCFB4DC60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64399"/>
            <a:ext cx="3981600" cy="411120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</a:t>
            </a:r>
            <a:r>
              <a:rPr lang="de-DE"/>
              <a:t>Ebene Arial Regular 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07DD2921-214D-B547-93DD-EB9D2A99CCE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6E90AC2-BC99-614A-AF4F-584EF9915C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327643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4">
            <a:extLst>
              <a:ext uri="{FF2B5EF4-FFF2-40B4-BE49-F238E27FC236}">
                <a16:creationId xmlns:a16="http://schemas.microsoft.com/office/drawing/2014/main" id="{B97C5655-F240-634C-9B7B-B6181A1B3AF5}"/>
              </a:ext>
            </a:extLst>
          </p:cNvPr>
          <p:cNvSpPr/>
          <p:nvPr userDrawn="1"/>
        </p:nvSpPr>
        <p:spPr>
          <a:xfrm>
            <a:off x="0" y="1668462"/>
            <a:ext cx="12192000" cy="5189537"/>
          </a:xfrm>
          <a:custGeom>
            <a:avLst/>
            <a:gdLst>
              <a:gd name="connsiteX0" fmla="*/ 0 w 12192000"/>
              <a:gd name="connsiteY0" fmla="*/ 0 h 4760912"/>
              <a:gd name="connsiteX1" fmla="*/ 12192000 w 12192000"/>
              <a:gd name="connsiteY1" fmla="*/ 0 h 4760912"/>
              <a:gd name="connsiteX2" fmla="*/ 12192000 w 12192000"/>
              <a:gd name="connsiteY2" fmla="*/ 4760912 h 4760912"/>
              <a:gd name="connsiteX3" fmla="*/ 0 w 12192000"/>
              <a:gd name="connsiteY3" fmla="*/ 4760912 h 4760912"/>
              <a:gd name="connsiteX4" fmla="*/ 0 w 12192000"/>
              <a:gd name="connsiteY4" fmla="*/ 0 h 4760912"/>
              <a:gd name="connsiteX0" fmla="*/ 0 w 12192000"/>
              <a:gd name="connsiteY0" fmla="*/ 212725 h 4973637"/>
              <a:gd name="connsiteX1" fmla="*/ 12192000 w 12192000"/>
              <a:gd name="connsiteY1" fmla="*/ 0 h 4973637"/>
              <a:gd name="connsiteX2" fmla="*/ 12192000 w 12192000"/>
              <a:gd name="connsiteY2" fmla="*/ 4973637 h 4973637"/>
              <a:gd name="connsiteX3" fmla="*/ 0 w 12192000"/>
              <a:gd name="connsiteY3" fmla="*/ 4973637 h 4973637"/>
              <a:gd name="connsiteX4" fmla="*/ 0 w 12192000"/>
              <a:gd name="connsiteY4" fmla="*/ 212725 h 4973637"/>
              <a:gd name="connsiteX0" fmla="*/ 0 w 12192000"/>
              <a:gd name="connsiteY0" fmla="*/ 428625 h 5189537"/>
              <a:gd name="connsiteX1" fmla="*/ 12192000 w 12192000"/>
              <a:gd name="connsiteY1" fmla="*/ 0 h 5189537"/>
              <a:gd name="connsiteX2" fmla="*/ 12192000 w 12192000"/>
              <a:gd name="connsiteY2" fmla="*/ 5189537 h 5189537"/>
              <a:gd name="connsiteX3" fmla="*/ 0 w 12192000"/>
              <a:gd name="connsiteY3" fmla="*/ 5189537 h 5189537"/>
              <a:gd name="connsiteX4" fmla="*/ 0 w 12192000"/>
              <a:gd name="connsiteY4" fmla="*/ 428625 h 518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89537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gradFill>
            <a:gsLst>
              <a:gs pos="0">
                <a:srgbClr val="1F90CC"/>
              </a:gs>
              <a:gs pos="100000">
                <a:srgbClr val="49CB40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DDEEBD-D00D-1249-9E02-EDC0548BFCA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8168" y="378741"/>
            <a:ext cx="2250000" cy="774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D20A730-187A-274D-A0E6-8412686F8775}"/>
              </a:ext>
            </a:extLst>
          </p:cNvPr>
          <p:cNvSpPr txBox="1"/>
          <p:nvPr userDrawn="1"/>
        </p:nvSpPr>
        <p:spPr>
          <a:xfrm>
            <a:off x="12292755" y="5534561"/>
            <a:ext cx="3102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Titelseiten – Platzhalter für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Sublogo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ändern: 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Direkt auf dieser Folie &gt; Bild anklicken &gt; Rechtsklick &gt; Bild einfügen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an Rahmen anpassen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anklicken &gt; Bildformat &gt; Zuschneiden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 Dropdown „Einpassen“ wählen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ggf. Bild nochmals neu positionieren </a:t>
            </a:r>
          </a:p>
        </p:txBody>
      </p:sp>
    </p:spTree>
    <p:extLst>
      <p:ext uri="{BB962C8B-B14F-4D97-AF65-F5344CB8AC3E}">
        <p14:creationId xmlns:p14="http://schemas.microsoft.com/office/powerpoint/2010/main" val="30796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1232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orient="horz" pos="1003" userDrawn="1">
          <p15:clr>
            <a:srgbClr val="F26B43"/>
          </p15:clr>
        </p15:guide>
        <p15:guide id="8" orient="horz" pos="1321" userDrawn="1">
          <p15:clr>
            <a:srgbClr val="F26B43"/>
          </p15:clr>
        </p15:guide>
        <p15:guide id="9" orient="horz" pos="1661" userDrawn="1">
          <p15:clr>
            <a:srgbClr val="F26B43"/>
          </p15:clr>
        </p15:guide>
        <p15:guide id="10" orient="horz" pos="2001" userDrawn="1">
          <p15:clr>
            <a:srgbClr val="F26B43"/>
          </p15:clr>
        </p15:guide>
        <p15:guide id="11" orient="horz" pos="3339" userDrawn="1">
          <p15:clr>
            <a:srgbClr val="F26B43"/>
          </p15:clr>
        </p15:guide>
        <p15:guide id="12" orient="horz" pos="2319" userDrawn="1">
          <p15:clr>
            <a:srgbClr val="F26B43"/>
          </p15:clr>
        </p15:guide>
        <p15:guide id="13" orient="horz" pos="2999" userDrawn="1">
          <p15:clr>
            <a:srgbClr val="F26B43"/>
          </p15:clr>
        </p15:guide>
        <p15:guide id="14" orient="horz" pos="3657" userDrawn="1">
          <p15:clr>
            <a:srgbClr val="F26B43"/>
          </p15:clr>
        </p15:guide>
        <p15:guide id="15" orient="horz" pos="2659" userDrawn="1">
          <p15:clr>
            <a:srgbClr val="F26B43"/>
          </p15:clr>
        </p15:guide>
        <p15:guide id="16" pos="2094" userDrawn="1">
          <p15:clr>
            <a:srgbClr val="F26B43"/>
          </p15:clr>
        </p15:guide>
        <p15:guide id="17" pos="2978" userDrawn="1">
          <p15:clr>
            <a:srgbClr val="F26B43"/>
          </p15:clr>
        </p15:guide>
        <p15:guide id="18" pos="3840" userDrawn="1">
          <p15:clr>
            <a:srgbClr val="F26B43"/>
          </p15:clr>
        </p15:guide>
        <p15:guide id="19" pos="4725" userDrawn="1">
          <p15:clr>
            <a:srgbClr val="F26B43"/>
          </p15:clr>
        </p15:guide>
        <p15:guide id="20" pos="5586" userDrawn="1">
          <p15:clr>
            <a:srgbClr val="F26B43"/>
          </p15:clr>
        </p15:guide>
        <p15:guide id="21" pos="647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">
            <a:extLst>
              <a:ext uri="{FF2B5EF4-FFF2-40B4-BE49-F238E27FC236}">
                <a16:creationId xmlns:a16="http://schemas.microsoft.com/office/drawing/2014/main" id="{48266648-C51B-EA45-AE41-AF74B0A4657C}"/>
              </a:ext>
            </a:extLst>
          </p:cNvPr>
          <p:cNvSpPr/>
          <p:nvPr userDrawn="1"/>
        </p:nvSpPr>
        <p:spPr>
          <a:xfrm>
            <a:off x="0" y="5748124"/>
            <a:ext cx="12195175" cy="1109875"/>
          </a:xfrm>
          <a:custGeom>
            <a:avLst/>
            <a:gdLst>
              <a:gd name="connsiteX0" fmla="*/ 0 w 12192000"/>
              <a:gd name="connsiteY0" fmla="*/ 0 h 687600"/>
              <a:gd name="connsiteX1" fmla="*/ 12192000 w 12192000"/>
              <a:gd name="connsiteY1" fmla="*/ 0 h 687600"/>
              <a:gd name="connsiteX2" fmla="*/ 12192000 w 12192000"/>
              <a:gd name="connsiteY2" fmla="*/ 687600 h 687600"/>
              <a:gd name="connsiteX3" fmla="*/ 0 w 12192000"/>
              <a:gd name="connsiteY3" fmla="*/ 687600 h 687600"/>
              <a:gd name="connsiteX4" fmla="*/ 0 w 12192000"/>
              <a:gd name="connsiteY4" fmla="*/ 0 h 687600"/>
              <a:gd name="connsiteX0" fmla="*/ 0 w 12195175"/>
              <a:gd name="connsiteY0" fmla="*/ 422275 h 1109875"/>
              <a:gd name="connsiteX1" fmla="*/ 12195175 w 12195175"/>
              <a:gd name="connsiteY1" fmla="*/ 0 h 1109875"/>
              <a:gd name="connsiteX2" fmla="*/ 12192000 w 12195175"/>
              <a:gd name="connsiteY2" fmla="*/ 1109875 h 1109875"/>
              <a:gd name="connsiteX3" fmla="*/ 0 w 12195175"/>
              <a:gd name="connsiteY3" fmla="*/ 1109875 h 1109875"/>
              <a:gd name="connsiteX4" fmla="*/ 0 w 12195175"/>
              <a:gd name="connsiteY4" fmla="*/ 422275 h 110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175" h="11098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gradFill>
            <a:gsLst>
              <a:gs pos="0">
                <a:srgbClr val="1F90CC"/>
              </a:gs>
              <a:gs pos="100000">
                <a:srgbClr val="49CB40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A395C2-361B-A14B-9312-A16F3F6780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4598" y="378000"/>
            <a:ext cx="1004400" cy="76606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27D4F0D-9351-B349-8187-43002862F183}"/>
              </a:ext>
            </a:extLst>
          </p:cNvPr>
          <p:cNvSpPr txBox="1"/>
          <p:nvPr userDrawn="1"/>
        </p:nvSpPr>
        <p:spPr>
          <a:xfrm>
            <a:off x="12292755" y="5612990"/>
            <a:ext cx="3102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Folgeseiten – Platzhalter für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Sublogo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ändern: 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Folienmaster &gt; Nr. 2 bearbeiten &gt; Bild anklicken &gt; Rechtsklick &gt; Bild einfügen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an Rahmen anpassen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anklicken &gt; Bildformat &gt; Zuschneiden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 Dropdown „Einpassen“ wählen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ggf. Bild nochmals neu positionieren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1FA75A-4E02-534F-A661-8216932850DD}"/>
              </a:ext>
            </a:extLst>
          </p:cNvPr>
          <p:cNvSpPr txBox="1"/>
          <p:nvPr userDrawn="1"/>
        </p:nvSpPr>
        <p:spPr>
          <a:xfrm>
            <a:off x="-2243920" y="6474756"/>
            <a:ext cx="2223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Informationen in Fußzeile ändern: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Folienmaster &gt; Nr. 2 bearbeiten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FF88A13-194B-9248-BDFD-1579E6D3EC48}"/>
              </a:ext>
            </a:extLst>
          </p:cNvPr>
          <p:cNvSpPr txBox="1"/>
          <p:nvPr userDrawn="1"/>
        </p:nvSpPr>
        <p:spPr>
          <a:xfrm>
            <a:off x="550800" y="6399924"/>
            <a:ext cx="1074739" cy="1904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</a:t>
            </a:r>
            <a:fld id="{675EF3AE-78B3-9641-A88A-C3B5FFA9245E}" type="slidenum">
              <a:rPr lang="de-DE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6184FE9-ADE0-F94C-90C6-58CFCA50F9A4}"/>
              </a:ext>
            </a:extLst>
          </p:cNvPr>
          <p:cNvSpPr txBox="1"/>
          <p:nvPr userDrawn="1"/>
        </p:nvSpPr>
        <p:spPr>
          <a:xfrm>
            <a:off x="1625600" y="6399924"/>
            <a:ext cx="761531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 | Data Science Programmierpraktikum</a:t>
            </a:r>
          </a:p>
        </p:txBody>
      </p:sp>
    </p:spTree>
    <p:extLst>
      <p:ext uri="{BB962C8B-B14F-4D97-AF65-F5344CB8AC3E}">
        <p14:creationId xmlns:p14="http://schemas.microsoft.com/office/powerpoint/2010/main" val="39072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1" r:id="rId2"/>
    <p:sldLayoutId id="21474837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91E010B-877E-604A-96C7-32EFC5B57054}"/>
              </a:ext>
            </a:extLst>
          </p:cNvPr>
          <p:cNvSpPr txBox="1"/>
          <p:nvPr/>
        </p:nvSpPr>
        <p:spPr>
          <a:xfrm>
            <a:off x="769462" y="332369"/>
            <a:ext cx="832807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de-DE" sz="3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3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de-DE" sz="3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3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suicide</a:t>
            </a:r>
            <a:r>
              <a:rPr lang="de-DE" sz="3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rate </a:t>
            </a:r>
            <a:r>
              <a:rPr lang="de-DE" sz="3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de-DE" sz="3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3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3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wealth</a:t>
            </a:r>
            <a:r>
              <a:rPr lang="de-DE" sz="3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3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  <a:r>
              <a:rPr lang="de-DE" sz="3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FB4931-3EF5-3045-BA3B-F8959781C0D1}"/>
              </a:ext>
            </a:extLst>
          </p:cNvPr>
          <p:cNvSpPr txBox="1"/>
          <p:nvPr/>
        </p:nvSpPr>
        <p:spPr>
          <a:xfrm>
            <a:off x="769462" y="1444204"/>
            <a:ext cx="8328079" cy="2833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 | Data Science Programmierpraktikum</a:t>
            </a:r>
          </a:p>
        </p:txBody>
      </p:sp>
      <p:pic>
        <p:nvPicPr>
          <p:cNvPr id="2" name="Picture 2" descr="Ein Bild, das Clipart, Cartoon, Darstellung enthält.&#10;&#10;Beschreibung automatisch generiert.">
            <a:extLst>
              <a:ext uri="{FF2B5EF4-FFF2-40B4-BE49-F238E27FC236}">
                <a16:creationId xmlns:a16="http://schemas.microsoft.com/office/drawing/2014/main" id="{DC889FC7-0025-99FD-8C3A-8CE9278DE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282" y="2220761"/>
            <a:ext cx="3801118" cy="423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87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3D788EC-E749-5C4A-AF41-807090A12B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26564" y="1382400"/>
            <a:ext cx="3982945" cy="4093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left</a:t>
            </a:r>
            <a:r>
              <a:rPr lang="de-DE" sz="1600" dirty="0"/>
              <a:t> </a:t>
            </a:r>
            <a:r>
              <a:rPr lang="de-DE" sz="1600" dirty="0" err="1"/>
              <a:t>side</a:t>
            </a:r>
            <a:r>
              <a:rPr lang="de-DE" sz="1600" dirty="0"/>
              <a:t>, </a:t>
            </a:r>
            <a:r>
              <a:rPr lang="de-DE" sz="1600" dirty="0" err="1"/>
              <a:t>the</a:t>
            </a:r>
            <a:r>
              <a:rPr lang="de-DE" sz="1600" dirty="0"/>
              <a:t> countries </a:t>
            </a:r>
            <a:r>
              <a:rPr lang="de-DE" sz="1600" dirty="0" err="1"/>
              <a:t>have</a:t>
            </a:r>
            <a:r>
              <a:rPr lang="de-DE" sz="1600" dirty="0"/>
              <a:t> negative </a:t>
            </a:r>
            <a:r>
              <a:rPr lang="de-DE" sz="1600" dirty="0" err="1"/>
              <a:t>correlation</a:t>
            </a:r>
            <a:r>
              <a:rPr lang="de-DE" sz="1600" dirty="0"/>
              <a:t> </a:t>
            </a:r>
            <a:r>
              <a:rPr lang="de-DE" sz="1600" dirty="0" err="1"/>
              <a:t>coefficients</a:t>
            </a:r>
            <a:r>
              <a:rPr lang="de-DE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right</a:t>
            </a:r>
            <a:r>
              <a:rPr lang="de-DE" sz="1600" dirty="0"/>
              <a:t> </a:t>
            </a:r>
            <a:r>
              <a:rPr lang="de-DE" sz="1600" dirty="0" err="1"/>
              <a:t>side</a:t>
            </a:r>
            <a:r>
              <a:rPr lang="de-DE" sz="1600" dirty="0"/>
              <a:t>, </a:t>
            </a:r>
            <a:r>
              <a:rPr lang="de-DE" sz="1600" dirty="0" err="1"/>
              <a:t>the</a:t>
            </a:r>
            <a:r>
              <a:rPr lang="de-DE" sz="1600" dirty="0"/>
              <a:t> countries </a:t>
            </a:r>
            <a:r>
              <a:rPr lang="de-DE" sz="1600" dirty="0" err="1"/>
              <a:t>have</a:t>
            </a:r>
            <a:r>
              <a:rPr lang="de-DE" sz="1600" dirty="0"/>
              <a:t> positive </a:t>
            </a:r>
            <a:r>
              <a:rPr lang="de-DE" sz="1600" dirty="0" err="1"/>
              <a:t>correlation</a:t>
            </a:r>
            <a:r>
              <a:rPr lang="de-DE" sz="1600" dirty="0"/>
              <a:t> </a:t>
            </a:r>
            <a:r>
              <a:rPr lang="de-DE" sz="1600" dirty="0" err="1"/>
              <a:t>coefficients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r>
              <a:rPr lang="de-DE" sz="1600" dirty="0" err="1"/>
              <a:t>Important</a:t>
            </a:r>
            <a:r>
              <a:rPr lang="de-DE" sz="1600" dirty="0"/>
              <a:t> </a:t>
            </a:r>
            <a:r>
              <a:rPr lang="de-DE" sz="1600" dirty="0" err="1"/>
              <a:t>note</a:t>
            </a:r>
            <a:r>
              <a:rPr lang="de-DE" sz="1600" dirty="0"/>
              <a:t>: </a:t>
            </a:r>
          </a:p>
          <a:p>
            <a:r>
              <a:rPr lang="de-DE" sz="1600" dirty="0" err="1"/>
              <a:t>Correlation</a:t>
            </a:r>
            <a:r>
              <a:rPr lang="de-DE" sz="1600" dirty="0"/>
              <a:t> </a:t>
            </a:r>
            <a:r>
              <a:rPr lang="de-DE" sz="1600" dirty="0" err="1"/>
              <a:t>does</a:t>
            </a:r>
            <a:r>
              <a:rPr lang="de-DE" sz="1600" dirty="0"/>
              <a:t> not </a:t>
            </a:r>
            <a:r>
              <a:rPr lang="de-DE" sz="1600" dirty="0" err="1"/>
              <a:t>imply</a:t>
            </a:r>
            <a:r>
              <a:rPr lang="de-DE" sz="1600" dirty="0"/>
              <a:t> </a:t>
            </a:r>
            <a:r>
              <a:rPr lang="de-DE" sz="1600" dirty="0" err="1"/>
              <a:t>causation</a:t>
            </a:r>
            <a:r>
              <a:rPr lang="de-DE" sz="1600" dirty="0"/>
              <a:t> </a:t>
            </a:r>
          </a:p>
          <a:p>
            <a:r>
              <a:rPr lang="de-DE" sz="1600" dirty="0"/>
              <a:t>Other </a:t>
            </a:r>
            <a:r>
              <a:rPr lang="de-DE" sz="1600" dirty="0" err="1"/>
              <a:t>factors</a:t>
            </a:r>
            <a:r>
              <a:rPr lang="de-DE" sz="1600" dirty="0"/>
              <a:t> </a:t>
            </a:r>
            <a:r>
              <a:rPr lang="de-DE" sz="1600" dirty="0" err="1"/>
              <a:t>may</a:t>
            </a:r>
            <a:r>
              <a:rPr lang="de-DE" sz="1600" dirty="0"/>
              <a:t> </a:t>
            </a:r>
            <a:r>
              <a:rPr lang="de-DE" sz="1600" dirty="0" err="1"/>
              <a:t>influence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relationship</a:t>
            </a:r>
            <a:r>
              <a:rPr lang="de-DE" sz="1600" dirty="0"/>
              <a:t> 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443C7D-AF88-AA4B-A5FB-1EFDB25CE6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>
                <a:latin typeface="Arial"/>
                <a:cs typeface="Arial"/>
              </a:rPr>
              <a:t>Correlation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coefficient</a:t>
            </a:r>
            <a:endParaRPr lang="de-DE" dirty="0"/>
          </a:p>
        </p:txBody>
      </p:sp>
      <p:pic>
        <p:nvPicPr>
          <p:cNvPr id="6" name="Grafik 5" descr="Ein Bild, das Text, Reihe, Screenshot, Schrift enthält.&#10;&#10;Beschreibung automatisch generiert.">
            <a:extLst>
              <a:ext uri="{FF2B5EF4-FFF2-40B4-BE49-F238E27FC236}">
                <a16:creationId xmlns:a16="http://schemas.microsoft.com/office/drawing/2014/main" id="{0342C813-DBE8-726F-E26D-4355D4F43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66" y="1383341"/>
            <a:ext cx="6795083" cy="347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FF2F4EC-C20B-1E43-BE9F-59A8585619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89300" y="1368650"/>
            <a:ext cx="3981600" cy="4111200"/>
          </a:xfrm>
        </p:spPr>
        <p:txBody>
          <a:bodyPr lIns="0" tIns="0" rIns="0" bIns="0" anchor="t"/>
          <a:lstStyle/>
          <a:p>
            <a:pPr>
              <a:buFont typeface="Arial" pitchFamily="2" charset="2"/>
              <a:buChar char="•"/>
            </a:pPr>
            <a:r>
              <a:rPr lang="en-GB"/>
              <a:t>No correlation found between Gini coefficient and suicide rates.</a:t>
            </a:r>
            <a:endParaRPr lang="de-DE"/>
          </a:p>
          <a:p>
            <a:pPr>
              <a:buFont typeface="Arial" pitchFamily="2" charset="2"/>
              <a:buChar char="•"/>
            </a:pPr>
            <a:r>
              <a:rPr lang="en-GB"/>
              <a:t>Other factors may influence national suicide rates more.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0188BC-6CD0-AD4B-A4FB-7A918BB1E4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>
                <a:latin typeface="Arial"/>
                <a:cs typeface="Arial"/>
              </a:rPr>
              <a:t>Gini </a:t>
            </a:r>
            <a:r>
              <a:rPr lang="de-DE" err="1">
                <a:latin typeface="Arial"/>
                <a:cs typeface="Arial"/>
              </a:rPr>
              <a:t>Coefficient</a:t>
            </a:r>
            <a:endParaRPr lang="de-DE" err="1"/>
          </a:p>
        </p:txBody>
      </p:sp>
      <p:pic>
        <p:nvPicPr>
          <p:cNvPr id="8" name="Bildplatzhalter 7" descr="Ein Bild, das Reihe enthält.&#10;&#10;Beschreibung automatisch generiert.">
            <a:extLst>
              <a:ext uri="{FF2B5EF4-FFF2-40B4-BE49-F238E27FC236}">
                <a16:creationId xmlns:a16="http://schemas.microsoft.com/office/drawing/2014/main" id="{8FCE9D5D-7636-92E0-73CB-27702836AD3F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492" t="104" r="279" b="619"/>
          <a:stretch/>
        </p:blipFill>
        <p:spPr>
          <a:xfrm>
            <a:off x="605119" y="1368650"/>
            <a:ext cx="6116192" cy="4063962"/>
          </a:xfrm>
          <a:prstGeom prst="rect">
            <a:avLst/>
          </a:prstGeom>
        </p:spPr>
      </p:pic>
      <p:pic>
        <p:nvPicPr>
          <p:cNvPr id="6" name="Grafik 5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7E83481C-700E-69D0-60FC-E706F0AA9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89" y="1475291"/>
            <a:ext cx="498697" cy="93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51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FF2F4EC-C20B-1E43-BE9F-59A8585619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41762" y="1410538"/>
            <a:ext cx="3981600" cy="4111200"/>
          </a:xfrm>
        </p:spPr>
        <p:txBody>
          <a:bodyPr lIns="0" tIns="0" rIns="0" bIns="0" anchor="t"/>
          <a:lstStyle/>
          <a:p>
            <a:pPr>
              <a:buFont typeface="Arial" pitchFamily="2" charset="2"/>
              <a:buChar char="•"/>
            </a:pPr>
            <a:r>
              <a:rPr lang="en-GB">
                <a:latin typeface="Arial"/>
                <a:cs typeface="Arial"/>
              </a:rPr>
              <a:t>No trend found between </a:t>
            </a:r>
            <a:r>
              <a:rPr lang="de-DE">
                <a:latin typeface="Arial"/>
                <a:cs typeface="Arial"/>
              </a:rPr>
              <a:t>Human Development Index</a:t>
            </a:r>
            <a:r>
              <a:rPr lang="en-GB">
                <a:latin typeface="Arial"/>
                <a:cs typeface="Arial"/>
              </a:rPr>
              <a:t> and suicide rates.</a:t>
            </a:r>
            <a:endParaRPr lang="de-DE"/>
          </a:p>
          <a:p>
            <a:pPr>
              <a:buFont typeface="Arial" pitchFamily="2" charset="2"/>
              <a:buChar char="•"/>
            </a:pPr>
            <a:r>
              <a:rPr lang="en-GB"/>
              <a:t>Other factors may influence national suicide rates more.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0188BC-6CD0-AD4B-A4FB-7A918BB1E4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>
                <a:latin typeface="Arial"/>
                <a:cs typeface="Arial"/>
              </a:rPr>
              <a:t>Human Development Index</a:t>
            </a:r>
            <a:endParaRPr lang="de-DE"/>
          </a:p>
        </p:txBody>
      </p:sp>
      <p:pic>
        <p:nvPicPr>
          <p:cNvPr id="9" name="Grafik 8" descr="Ie2JAKOjx30AAAAASUVORK5CYII= (1790×1189)">
            <a:extLst>
              <a:ext uri="{FF2B5EF4-FFF2-40B4-BE49-F238E27FC236}">
                <a16:creationId xmlns:a16="http://schemas.microsoft.com/office/drawing/2014/main" id="{33962940-2A65-CF08-85A0-2956D09C0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67" y="1410538"/>
            <a:ext cx="6098219" cy="40369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Grafik 9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C5EFBA45-3946-F039-1620-F28072335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47" y="3752431"/>
            <a:ext cx="498697" cy="93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7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FF2F4EC-C20B-1E43-BE9F-59A8585619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76975" y="1410538"/>
            <a:ext cx="3981600" cy="4111200"/>
          </a:xfrm>
        </p:spPr>
        <p:txBody>
          <a:bodyPr lIns="0" tIns="0" rIns="0" bIns="0" anchor="t"/>
          <a:lstStyle/>
          <a:p>
            <a:pPr>
              <a:buFont typeface="Arial" pitchFamily="2" charset="2"/>
              <a:buChar char="•"/>
            </a:pPr>
            <a:r>
              <a:rPr lang="en-GB">
                <a:latin typeface="Arial"/>
                <a:cs typeface="Arial"/>
              </a:rPr>
              <a:t>There is no clear visible trend between Suicide Rate and expenses for the Health System</a:t>
            </a:r>
            <a:endParaRPr lang="de-DE"/>
          </a:p>
          <a:p>
            <a:pPr>
              <a:buFont typeface="Arial" pitchFamily="2" charset="2"/>
              <a:buChar char="•"/>
            </a:pP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0188BC-6CD0-AD4B-A4FB-7A918BB1E4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>
                <a:latin typeface="Arial"/>
                <a:cs typeface="Arial"/>
              </a:rPr>
              <a:t>Health System</a:t>
            </a:r>
            <a:endParaRPr lang="de-DE"/>
          </a:p>
        </p:txBody>
      </p:sp>
      <p:pic>
        <p:nvPicPr>
          <p:cNvPr id="9" name="Grafik 8" descr="Ein Bild, das Text, Screenshot, Schrift, Diagramm enthält.&#10;&#10;Beschreibung automatisch generiert.">
            <a:extLst>
              <a:ext uri="{FF2B5EF4-FFF2-40B4-BE49-F238E27FC236}">
                <a16:creationId xmlns:a16="http://schemas.microsoft.com/office/drawing/2014/main" id="{33962940-2A65-CF08-85A0-2956D09C0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44" y="1433895"/>
            <a:ext cx="6023065" cy="399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91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443B80F-70A1-7FD2-F3A4-ED9B58B87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5600" y="1370399"/>
            <a:ext cx="3981600" cy="4111200"/>
          </a:xfrm>
        </p:spPr>
        <p:txBody>
          <a:bodyPr lIns="0" tIns="0" rIns="0" bIns="0" anchor="t"/>
          <a:lstStyle/>
          <a:p>
            <a:pPr>
              <a:buFont typeface="Arial" pitchFamily="2" charset="2"/>
              <a:buChar char="•"/>
            </a:pPr>
            <a:r>
              <a:rPr lang="de-DE">
                <a:latin typeface="Arial"/>
                <a:cs typeface="Arial"/>
              </a:rPr>
              <a:t>Sunshine Index</a:t>
            </a:r>
          </a:p>
          <a:p>
            <a:pPr>
              <a:buFont typeface="Arial" pitchFamily="2" charset="2"/>
              <a:buChar char="•"/>
            </a:pPr>
            <a:r>
              <a:rPr lang="de-DE">
                <a:latin typeface="Arial"/>
                <a:cs typeface="Arial"/>
              </a:rPr>
              <a:t>Education</a:t>
            </a:r>
          </a:p>
          <a:p>
            <a:pPr>
              <a:buFont typeface="Arial" pitchFamily="2" charset="2"/>
              <a:buChar char="•"/>
            </a:pPr>
            <a:r>
              <a:rPr lang="de-DE">
                <a:latin typeface="Arial"/>
                <a:cs typeface="Arial"/>
              </a:rPr>
              <a:t>Latitude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BCDC49-A253-438A-9597-3D66C88F34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>
                <a:latin typeface="Arial"/>
                <a:cs typeface="Arial"/>
              </a:rPr>
              <a:t>Variables we've also </a:t>
            </a:r>
            <a:r>
              <a:rPr lang="de-DE" err="1">
                <a:latin typeface="Arial"/>
                <a:cs typeface="Arial"/>
              </a:rPr>
              <a:t>looked</a:t>
            </a:r>
            <a:r>
              <a:rPr lang="de-DE">
                <a:latin typeface="Arial"/>
                <a:cs typeface="Arial"/>
              </a:rPr>
              <a:t> at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28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">
            <a:extLst>
              <a:ext uri="{FF2B5EF4-FFF2-40B4-BE49-F238E27FC236}">
                <a16:creationId xmlns:a16="http://schemas.microsoft.com/office/drawing/2014/main" id="{2A93297D-6EC3-0264-0A18-28953CB8856F}"/>
              </a:ext>
            </a:extLst>
          </p:cNvPr>
          <p:cNvSpPr txBox="1">
            <a:spLocks/>
          </p:cNvSpPr>
          <p:nvPr/>
        </p:nvSpPr>
        <p:spPr>
          <a:xfrm>
            <a:off x="555867" y="1373400"/>
            <a:ext cx="9648448" cy="4111200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ts val="2400"/>
              </a:lnSpc>
              <a:spcBef>
                <a:spcPts val="1000"/>
              </a:spcBef>
              <a:buFont typeface="Symbol" pitchFamily="2" charset="2"/>
              <a:buChar char="-"/>
              <a:defRPr sz="1800" kern="1200">
                <a:solidFill>
                  <a:srgbClr val="43434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Symbol" pitchFamily="2" charset="2"/>
              <a:buChar char="-"/>
              <a:defRPr sz="1800" kern="1200">
                <a:solidFill>
                  <a:srgbClr val="43434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Symbol" pitchFamily="2" charset="2"/>
              <a:buChar char="-"/>
              <a:defRPr sz="1800" kern="1200">
                <a:solidFill>
                  <a:srgbClr val="43434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Symbol" pitchFamily="2" charset="2"/>
              <a:buChar char="-"/>
              <a:defRPr sz="1800" kern="1200">
                <a:solidFill>
                  <a:srgbClr val="43434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Symbol" pitchFamily="2" charset="2"/>
              <a:buChar char="-"/>
              <a:defRPr sz="1800" kern="1200">
                <a:solidFill>
                  <a:srgbClr val="43434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2" charset="2"/>
              <a:buNone/>
            </a:pPr>
            <a:r>
              <a:rPr lang="de-DE"/>
              <a:t>The </a:t>
            </a:r>
            <a:r>
              <a:rPr lang="de-DE" err="1"/>
              <a:t>correlation</a:t>
            </a:r>
            <a:r>
              <a:rPr lang="de-DE"/>
              <a:t> </a:t>
            </a:r>
            <a:r>
              <a:rPr lang="de-DE" err="1"/>
              <a:t>between</a:t>
            </a:r>
            <a:r>
              <a:rPr lang="de-DE"/>
              <a:t> GDP per </a:t>
            </a:r>
            <a:r>
              <a:rPr lang="de-DE" err="1"/>
              <a:t>capita</a:t>
            </a:r>
            <a:r>
              <a:rPr lang="de-DE"/>
              <a:t> and </a:t>
            </a:r>
            <a:r>
              <a:rPr lang="de-DE" err="1"/>
              <a:t>suicide</a:t>
            </a:r>
            <a:r>
              <a:rPr lang="de-DE"/>
              <a:t> </a:t>
            </a:r>
            <a:r>
              <a:rPr lang="de-DE" err="1"/>
              <a:t>rates</a:t>
            </a:r>
            <a:r>
              <a:rPr lang="de-DE"/>
              <a:t> </a:t>
            </a:r>
            <a:r>
              <a:rPr lang="de-DE" err="1"/>
              <a:t>varies</a:t>
            </a:r>
            <a:r>
              <a:rPr lang="de-DE"/>
              <a:t> </a:t>
            </a:r>
            <a:r>
              <a:rPr lang="de-DE" err="1"/>
              <a:t>significantly</a:t>
            </a:r>
            <a:r>
              <a:rPr lang="de-DE"/>
              <a:t> </a:t>
            </a:r>
            <a:r>
              <a:rPr lang="de-DE" err="1"/>
              <a:t>across</a:t>
            </a:r>
            <a:r>
              <a:rPr lang="de-DE"/>
              <a:t> countries, </a:t>
            </a:r>
            <a:r>
              <a:rPr lang="de-DE" err="1"/>
              <a:t>highlighting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complex</a:t>
            </a:r>
            <a:r>
              <a:rPr lang="de-DE"/>
              <a:t> and </a:t>
            </a:r>
            <a:r>
              <a:rPr lang="de-DE" err="1"/>
              <a:t>multifactorial</a:t>
            </a:r>
            <a:r>
              <a:rPr lang="de-DE"/>
              <a:t> </a:t>
            </a:r>
            <a:r>
              <a:rPr lang="de-DE" err="1"/>
              <a:t>nature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suicide</a:t>
            </a:r>
            <a:r>
              <a:rPr lang="de-DE"/>
              <a:t>.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479C2836-F3F7-3991-E88D-B085192A1898}"/>
              </a:ext>
            </a:extLst>
          </p:cNvPr>
          <p:cNvSpPr txBox="1">
            <a:spLocks/>
          </p:cNvSpPr>
          <p:nvPr/>
        </p:nvSpPr>
        <p:spPr>
          <a:xfrm>
            <a:off x="551385" y="448092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rgbClr val="C40D1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err="1"/>
              <a:t>Conclusion</a:t>
            </a:r>
            <a:endParaRPr lang="de-DE"/>
          </a:p>
        </p:txBody>
      </p:sp>
      <p:pic>
        <p:nvPicPr>
          <p:cNvPr id="3" name="Grafik 2" descr="Ein Bild, das Kleidung, Clipart, Darstellung, Zeichnung enthält.&#10;&#10;Beschreibung automatisch generiert.">
            <a:extLst>
              <a:ext uri="{FF2B5EF4-FFF2-40B4-BE49-F238E27FC236}">
                <a16:creationId xmlns:a16="http://schemas.microsoft.com/office/drawing/2014/main" id="{8ED0D9CB-3802-B904-9FEA-F3724C1BD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305" y="2181933"/>
            <a:ext cx="3086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83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A02014-9ED7-3A72-5178-D71B888ECC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54782" y="1363794"/>
            <a:ext cx="3981600" cy="4111200"/>
          </a:xfrm>
        </p:spPr>
        <p:txBody>
          <a:bodyPr lIns="0" tIns="0" rIns="0" bIns="0" anchor="t"/>
          <a:lstStyle/>
          <a:p>
            <a:pPr marL="0" indent="0">
              <a:buNone/>
            </a:pPr>
            <a:r>
              <a:rPr lang="en-US" sz="2400" b="1" err="1">
                <a:latin typeface="Arial"/>
                <a:cs typeface="Arial"/>
              </a:rPr>
              <a:t>Telefon</a:t>
            </a:r>
            <a:r>
              <a:rPr lang="en-US" sz="2400" b="1">
                <a:latin typeface="Arial"/>
                <a:cs typeface="Arial"/>
              </a:rPr>
              <a:t> </a:t>
            </a:r>
            <a:r>
              <a:rPr lang="en-US" sz="2400" b="1" err="1">
                <a:latin typeface="Arial"/>
                <a:cs typeface="Arial"/>
              </a:rPr>
              <a:t>Seelsorge</a:t>
            </a: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0800 111 0 111</a:t>
            </a: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www.telefonseelsorge.de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sz="2400" b="1">
                <a:latin typeface="Arial"/>
                <a:cs typeface="Arial"/>
              </a:rPr>
              <a:t>International Help Berlin </a:t>
            </a:r>
            <a:endParaRPr lang="en-US" sz="2400" b="1"/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030-44 01 06 07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508EE9-47F1-72FD-7BEC-FEFEF5128AEB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" r="457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one icons for free download | Freepik">
            <a:extLst>
              <a:ext uri="{FF2B5EF4-FFF2-40B4-BE49-F238E27FC236}">
                <a16:creationId xmlns:a16="http://schemas.microsoft.com/office/drawing/2014/main" id="{D4854E7A-498D-2B46-E831-443F6AE07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475" y="1844965"/>
            <a:ext cx="226290" cy="22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hone icons for free download | Freepik">
            <a:extLst>
              <a:ext uri="{FF2B5EF4-FFF2-40B4-BE49-F238E27FC236}">
                <a16:creationId xmlns:a16="http://schemas.microsoft.com/office/drawing/2014/main" id="{366134F7-8777-FBD4-CF5C-4B8301615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475" y="3971641"/>
            <a:ext cx="226290" cy="22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bsite icons for free download | Freepik">
            <a:extLst>
              <a:ext uri="{FF2B5EF4-FFF2-40B4-BE49-F238E27FC236}">
                <a16:creationId xmlns:a16="http://schemas.microsoft.com/office/drawing/2014/main" id="{2F5AC40E-76B5-43B0-29D5-B85971097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475" y="2291772"/>
            <a:ext cx="226291" cy="22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8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867" y="312545"/>
            <a:ext cx="8311908" cy="717437"/>
          </a:xfrm>
        </p:spPr>
        <p:txBody>
          <a:bodyPr/>
          <a:lstStyle/>
          <a:p>
            <a:r>
              <a:rPr lang="de-DE" sz="4400" dirty="0"/>
              <a:t>Hypothesis</a:t>
            </a:r>
          </a:p>
        </p:txBody>
      </p:sp>
      <p:pic>
        <p:nvPicPr>
          <p:cNvPr id="6" name="Grafik 5" descr="Ein Bild, das Himmel, Zeichnung, Musikinstrument, Gitarre enthält.&#10;&#10;Beschreibung automatisch generiert.">
            <a:extLst>
              <a:ext uri="{FF2B5EF4-FFF2-40B4-BE49-F238E27FC236}">
                <a16:creationId xmlns:a16="http://schemas.microsoft.com/office/drawing/2014/main" id="{3E00F633-9D16-3F12-215F-424C1A903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29" y="1348576"/>
            <a:ext cx="4712163" cy="3622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2A1D843-12AC-BD1E-0A65-44FB5AECB6CE}"/>
              </a:ext>
            </a:extLst>
          </p:cNvPr>
          <p:cNvSpPr txBox="1"/>
          <p:nvPr/>
        </p:nvSpPr>
        <p:spPr>
          <a:xfrm>
            <a:off x="558429" y="5035875"/>
            <a:ext cx="470660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/>
              <a:t>Source:</a:t>
            </a:r>
            <a:r>
              <a:rPr lang="en-US" sz="1100"/>
              <a:t> Economic Times, "In China, wealth does not mean happiness as suicides and unnatural deaths among the rich are on the rise"</a:t>
            </a:r>
            <a:endParaRPr lang="en-US" sz="1100">
              <a:cs typeface="Calibri"/>
            </a:endParaRP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5D0035E0-6E87-B888-871A-D427BDA3DAEE}"/>
              </a:ext>
            </a:extLst>
          </p:cNvPr>
          <p:cNvSpPr txBox="1">
            <a:spLocks/>
          </p:cNvSpPr>
          <p:nvPr/>
        </p:nvSpPr>
        <p:spPr>
          <a:xfrm>
            <a:off x="5496405" y="1350723"/>
            <a:ext cx="6420580" cy="288854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rgbClr val="43434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har char="•"/>
            </a:pPr>
            <a:r>
              <a:rPr lang="de-DE" sz="2000" err="1">
                <a:latin typeface="Arial"/>
                <a:cs typeface="Arial"/>
              </a:rPr>
              <a:t>Suicide</a:t>
            </a:r>
            <a:r>
              <a:rPr lang="de-DE" sz="2000">
                <a:latin typeface="Arial"/>
                <a:cs typeface="Arial"/>
              </a:rPr>
              <a:t> </a:t>
            </a:r>
            <a:r>
              <a:rPr lang="de-DE" sz="2000" err="1">
                <a:latin typeface="Arial"/>
                <a:cs typeface="Arial"/>
              </a:rPr>
              <a:t>is</a:t>
            </a:r>
            <a:r>
              <a:rPr lang="de-DE" sz="2000">
                <a:latin typeface="Arial"/>
                <a:cs typeface="Arial"/>
              </a:rPr>
              <a:t> a </a:t>
            </a:r>
            <a:r>
              <a:rPr lang="de-DE" sz="2000" err="1">
                <a:latin typeface="Arial"/>
                <a:cs typeface="Arial"/>
              </a:rPr>
              <a:t>leading</a:t>
            </a:r>
            <a:r>
              <a:rPr lang="de-DE" sz="2000">
                <a:latin typeface="Arial"/>
                <a:cs typeface="Arial"/>
              </a:rPr>
              <a:t> </a:t>
            </a:r>
            <a:r>
              <a:rPr lang="de-DE" sz="2000" err="1">
                <a:latin typeface="Arial"/>
                <a:cs typeface="Arial"/>
              </a:rPr>
              <a:t>cause</a:t>
            </a:r>
            <a:r>
              <a:rPr lang="de-DE" sz="2000">
                <a:latin typeface="Arial"/>
                <a:cs typeface="Arial"/>
              </a:rPr>
              <a:t> </a:t>
            </a:r>
            <a:r>
              <a:rPr lang="de-DE" sz="2000" err="1">
                <a:latin typeface="Arial"/>
                <a:cs typeface="Arial"/>
              </a:rPr>
              <a:t>of</a:t>
            </a:r>
            <a:r>
              <a:rPr lang="de-DE" sz="2000">
                <a:latin typeface="Arial"/>
                <a:cs typeface="Arial"/>
              </a:rPr>
              <a:t> </a:t>
            </a:r>
            <a:r>
              <a:rPr lang="de-DE" sz="2000" err="1">
                <a:latin typeface="Arial"/>
                <a:cs typeface="Arial"/>
              </a:rPr>
              <a:t>death</a:t>
            </a:r>
            <a:r>
              <a:rPr lang="de-DE" sz="2000">
                <a:latin typeface="Arial"/>
                <a:cs typeface="Arial"/>
              </a:rPr>
              <a:t> </a:t>
            </a:r>
            <a:r>
              <a:rPr lang="de-DE" sz="2000" err="1">
                <a:latin typeface="Arial"/>
                <a:cs typeface="Arial"/>
              </a:rPr>
              <a:t>worldwide</a:t>
            </a:r>
            <a:endParaRPr lang="de-DE" sz="200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>
                <a:latin typeface="Arial"/>
                <a:cs typeface="Arial"/>
              </a:rPr>
              <a:t>Risk Factors Identification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>
                <a:latin typeface="Arial"/>
                <a:cs typeface="Arial"/>
              </a:rPr>
              <a:t>Mental Health Awareness </a:t>
            </a:r>
            <a:endParaRPr lang="en-GB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>
                <a:latin typeface="Arial"/>
                <a:cs typeface="Arial"/>
              </a:rPr>
              <a:t>Impact on Society</a:t>
            </a:r>
            <a:endParaRPr lang="de-DE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120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105368-A57B-B34E-B39D-3298810339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38158" y="1140885"/>
            <a:ext cx="6216580" cy="3758545"/>
          </a:xfrm>
        </p:spPr>
        <p:txBody>
          <a:bodyPr lIns="0" tIns="0" rIns="0" bIns="0" anchor="t"/>
          <a:lstStyle/>
          <a:p>
            <a:pPr algn="ctr"/>
            <a:endParaRPr lang="de-DE" sz="3200">
              <a:solidFill>
                <a:srgbClr val="FF0000"/>
              </a:solidFill>
              <a:latin typeface="Arial"/>
              <a:cs typeface="Arial"/>
            </a:endParaRPr>
          </a:p>
          <a:p>
            <a:pPr algn="ctr"/>
            <a:endParaRPr lang="de-DE" sz="3200">
              <a:solidFill>
                <a:srgbClr val="FF0000"/>
              </a:solidFill>
              <a:latin typeface="Arial"/>
              <a:cs typeface="Arial"/>
            </a:endParaRPr>
          </a:p>
          <a:p>
            <a:pPr algn="ctr"/>
            <a:endParaRPr lang="de-DE" sz="3200">
              <a:solidFill>
                <a:srgbClr val="FF0000"/>
              </a:solidFill>
              <a:latin typeface="Arial"/>
              <a:cs typeface="Arial"/>
            </a:endParaRPr>
          </a:p>
          <a:p>
            <a:pPr algn="ctr"/>
            <a:r>
              <a:rPr lang="de-DE" sz="4000" err="1">
                <a:solidFill>
                  <a:schemeClr val="tx1">
                    <a:lumMod val="49000"/>
                  </a:schemeClr>
                </a:solidFill>
                <a:latin typeface="Arial"/>
                <a:cs typeface="Arial"/>
              </a:rPr>
              <a:t>higher</a:t>
            </a:r>
            <a:r>
              <a:rPr lang="de-DE" sz="4000">
                <a:solidFill>
                  <a:schemeClr val="tx1">
                    <a:lumMod val="49000"/>
                  </a:schemeClr>
                </a:solidFill>
                <a:latin typeface="Arial"/>
                <a:cs typeface="Arial"/>
              </a:rPr>
              <a:t> GDP </a:t>
            </a:r>
            <a:endParaRPr lang="en-US" sz="4000">
              <a:solidFill>
                <a:schemeClr val="tx1">
                  <a:lumMod val="49000"/>
                </a:schemeClr>
              </a:solidFill>
            </a:endParaRPr>
          </a:p>
          <a:p>
            <a:pPr algn="ctr"/>
            <a:endParaRPr lang="de-DE" sz="4000">
              <a:solidFill>
                <a:schemeClr val="tx1">
                  <a:lumMod val="49000"/>
                </a:schemeClr>
              </a:solidFill>
              <a:latin typeface="Arial"/>
              <a:cs typeface="Arial"/>
            </a:endParaRPr>
          </a:p>
          <a:p>
            <a:pPr algn="ctr"/>
            <a:endParaRPr lang="de-DE" sz="4000">
              <a:solidFill>
                <a:schemeClr val="tx1">
                  <a:lumMod val="49000"/>
                </a:schemeClr>
              </a:solidFill>
              <a:latin typeface="Arial"/>
              <a:cs typeface="Arial"/>
            </a:endParaRPr>
          </a:p>
          <a:p>
            <a:pPr algn="ctr"/>
            <a:endParaRPr lang="de-DE" sz="4000">
              <a:solidFill>
                <a:schemeClr val="tx1">
                  <a:lumMod val="49000"/>
                </a:schemeClr>
              </a:solidFill>
              <a:latin typeface="Arial"/>
              <a:cs typeface="Arial"/>
            </a:endParaRPr>
          </a:p>
          <a:p>
            <a:pPr algn="ctr"/>
            <a:endParaRPr lang="de-DE" sz="4000">
              <a:solidFill>
                <a:schemeClr val="tx1">
                  <a:lumMod val="49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de-DE" sz="4000">
                <a:solidFill>
                  <a:schemeClr val="tx1">
                    <a:lumMod val="49000"/>
                  </a:schemeClr>
                </a:solidFill>
                <a:latin typeface="Arial"/>
                <a:cs typeface="Arial"/>
              </a:rPr>
              <a:t> </a:t>
            </a:r>
            <a:r>
              <a:rPr lang="de-DE" sz="4000" err="1">
                <a:solidFill>
                  <a:schemeClr val="tx1">
                    <a:lumMod val="49000"/>
                  </a:schemeClr>
                </a:solidFill>
                <a:latin typeface="Arial"/>
                <a:cs typeface="Arial"/>
              </a:rPr>
              <a:t>higher</a:t>
            </a:r>
            <a:r>
              <a:rPr lang="de-DE" sz="4000">
                <a:solidFill>
                  <a:schemeClr val="tx1">
                    <a:lumMod val="49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4000" err="1">
                <a:solidFill>
                  <a:schemeClr val="tx1">
                    <a:lumMod val="49000"/>
                  </a:schemeClr>
                </a:solidFill>
                <a:latin typeface="Arial"/>
                <a:cs typeface="Arial"/>
              </a:rPr>
              <a:t>suicide</a:t>
            </a:r>
            <a:r>
              <a:rPr lang="de-DE" sz="4000">
                <a:solidFill>
                  <a:schemeClr val="tx1">
                    <a:lumMod val="49000"/>
                  </a:schemeClr>
                </a:solidFill>
                <a:latin typeface="Arial"/>
                <a:cs typeface="Arial"/>
              </a:rPr>
              <a:t> rate</a:t>
            </a:r>
            <a:endParaRPr lang="de-DE" sz="4000">
              <a:solidFill>
                <a:schemeClr val="tx1">
                  <a:lumMod val="49000"/>
                </a:schemeClr>
              </a:solidFill>
            </a:endParaRPr>
          </a:p>
          <a:p>
            <a:pPr algn="ctr"/>
            <a:endParaRPr lang="de-DE" sz="3200">
              <a:solidFill>
                <a:schemeClr val="tx1">
                  <a:lumMod val="49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2A1D843-12AC-BD1E-0A65-44FB5AECB6CE}"/>
              </a:ext>
            </a:extLst>
          </p:cNvPr>
          <p:cNvSpPr txBox="1"/>
          <p:nvPr/>
        </p:nvSpPr>
        <p:spPr>
          <a:xfrm>
            <a:off x="558429" y="5035875"/>
            <a:ext cx="470660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/>
              <a:t>Source:</a:t>
            </a:r>
            <a:r>
              <a:rPr lang="en-US" sz="1100"/>
              <a:t> Economic Times, "In China, wealth does not mean happiness as suicides and unnatural deaths among the rich are on the rise"</a:t>
            </a:r>
            <a:endParaRPr lang="en-US" sz="1100">
              <a:cs typeface="Calibri"/>
            </a:endParaRPr>
          </a:p>
        </p:txBody>
      </p:sp>
      <p:pic>
        <p:nvPicPr>
          <p:cNvPr id="2" name="Graphic 1" descr="Line arrow: Straight with solid fill">
            <a:extLst>
              <a:ext uri="{FF2B5EF4-FFF2-40B4-BE49-F238E27FC236}">
                <a16:creationId xmlns:a16="http://schemas.microsoft.com/office/drawing/2014/main" id="{D70DE2D2-B841-6F8D-429A-2813B8D3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H="1" flipV="1">
            <a:off x="8023200" y="2464200"/>
            <a:ext cx="1065600" cy="11196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5CF0A191-220D-20D3-74EC-358D49FF50DD}"/>
              </a:ext>
            </a:extLst>
          </p:cNvPr>
          <p:cNvSpPr txBox="1">
            <a:spLocks/>
          </p:cNvSpPr>
          <p:nvPr/>
        </p:nvSpPr>
        <p:spPr>
          <a:xfrm>
            <a:off x="555867" y="312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rgbClr val="C40D1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400"/>
              <a:t>Hypothesis</a:t>
            </a:r>
            <a:endParaRPr lang="de-DE" sz="4400" dirty="0"/>
          </a:p>
        </p:txBody>
      </p:sp>
      <p:pic>
        <p:nvPicPr>
          <p:cNvPr id="10" name="Grafik 9" descr="Ein Bild, das Himmel, Zeichnung, Musikinstrument, Gitarre enthält.&#10;&#10;Beschreibung automatisch generiert.">
            <a:extLst>
              <a:ext uri="{FF2B5EF4-FFF2-40B4-BE49-F238E27FC236}">
                <a16:creationId xmlns:a16="http://schemas.microsoft.com/office/drawing/2014/main" id="{FD2CBB85-AF51-CC91-B6CE-F8124D9B9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29" y="1348576"/>
            <a:ext cx="4712163" cy="3622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9482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675C9B-178B-1D75-1B85-7AA5E1EA77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lIns="0" tIns="0" rIns="0" bIns="0" anchor="t"/>
          <a:lstStyle/>
          <a:p>
            <a:pPr>
              <a:buFont typeface="Arial" pitchFamily="2" charset="2"/>
              <a:buChar char="•"/>
            </a:pPr>
            <a:r>
              <a:rPr lang="en-US" sz="2000">
                <a:latin typeface="Arial"/>
                <a:cs typeface="Arial"/>
              </a:rPr>
              <a:t>From: United Nations Development Program (UNDP), the World Bank, and the World Health Organization (WHO)</a:t>
            </a:r>
          </a:p>
          <a:p>
            <a:pPr>
              <a:buFont typeface="Arial" pitchFamily="2" charset="2"/>
              <a:buChar char="•"/>
            </a:pPr>
            <a:r>
              <a:rPr lang="en-DE" sz="2000">
                <a:latin typeface="Arial"/>
                <a:cs typeface="Arial"/>
              </a:rPr>
              <a:t>Removed entries with less than 20 years represented in the data</a:t>
            </a:r>
            <a:endParaRPr lang="en-DE" sz="20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A52C5-1AD8-9F47-90ED-315AC1458B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9598" y="373799"/>
            <a:ext cx="8311908" cy="834239"/>
          </a:xfrm>
        </p:spPr>
        <p:txBody>
          <a:bodyPr/>
          <a:lstStyle/>
          <a:p>
            <a:r>
              <a:rPr lang="en-US" sz="3200">
                <a:latin typeface="Arial"/>
                <a:cs typeface="Arial"/>
              </a:rPr>
              <a:t>Suicide Rates Overview 1985 to 2016</a:t>
            </a:r>
            <a:endParaRPr lang="de-DE" sz="3200"/>
          </a:p>
          <a:p>
            <a:endParaRPr lang="en-DE"/>
          </a:p>
        </p:txBody>
      </p:sp>
      <p:pic>
        <p:nvPicPr>
          <p:cNvPr id="5" name="Grafik 4" descr="The World Bank Group | LinkedIn">
            <a:extLst>
              <a:ext uri="{FF2B5EF4-FFF2-40B4-BE49-F238E27FC236}">
                <a16:creationId xmlns:a16="http://schemas.microsoft.com/office/drawing/2014/main" id="{37C28025-821E-A5B2-F1F1-A11C86768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55" y="1364091"/>
            <a:ext cx="1905000" cy="1905000"/>
          </a:xfrm>
          <a:prstGeom prst="rect">
            <a:avLst/>
          </a:prstGeom>
        </p:spPr>
      </p:pic>
      <p:pic>
        <p:nvPicPr>
          <p:cNvPr id="6" name="Grafik 5" descr="WHO - European Observatory for Nanomaterials">
            <a:extLst>
              <a:ext uri="{FF2B5EF4-FFF2-40B4-BE49-F238E27FC236}">
                <a16:creationId xmlns:a16="http://schemas.microsoft.com/office/drawing/2014/main" id="{8248533F-D6BE-01F0-F527-820E21B07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29" y="3423201"/>
            <a:ext cx="2131375" cy="2191920"/>
          </a:xfrm>
          <a:prstGeom prst="rect">
            <a:avLst/>
          </a:prstGeom>
        </p:spPr>
      </p:pic>
      <p:pic>
        <p:nvPicPr>
          <p:cNvPr id="7" name="Grafik 6" descr="Datei:UNDP logo.svg – Wikipedia">
            <a:extLst>
              <a:ext uri="{FF2B5EF4-FFF2-40B4-BE49-F238E27FC236}">
                <a16:creationId xmlns:a16="http://schemas.microsoft.com/office/drawing/2014/main" id="{B69EE7AA-A29D-D203-A524-7A913CA86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915" y="1366039"/>
            <a:ext cx="2032272" cy="411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7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675C9B-178B-1D75-1B85-7AA5E1EA77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85776" y="1118399"/>
            <a:ext cx="3981600" cy="4111200"/>
          </a:xfrm>
        </p:spPr>
        <p:txBody>
          <a:bodyPr lIns="0" tIns="0" rIns="0" bIns="0" anchor="t"/>
          <a:lstStyle/>
          <a:p>
            <a:pPr>
              <a:buFont typeface="Arial" pitchFamily="2" charset="2"/>
              <a:buChar char="•"/>
            </a:pPr>
            <a:r>
              <a:rPr lang="en-US" sz="2000">
                <a:latin typeface="Arial"/>
                <a:cs typeface="Arial"/>
              </a:rPr>
              <a:t>This Dataset is created from Human Development Report</a:t>
            </a:r>
          </a:p>
          <a:p>
            <a:pPr>
              <a:buFont typeface="Arial" pitchFamily="2" charset="2"/>
              <a:buChar char="•"/>
            </a:pPr>
            <a:r>
              <a:rPr lang="en-US" sz="2000">
                <a:latin typeface="Arial"/>
                <a:cs typeface="Arial"/>
              </a:rPr>
              <a:t>The dataset includes global, regional, and country-level data on key dimensions of human development, along with various composite indices such as HDI, MPI, IHDI, GII, GDI, PHDI, and GSNI.</a:t>
            </a:r>
          </a:p>
          <a:p>
            <a:pPr>
              <a:buFont typeface="Arial" pitchFamily="2" charset="2"/>
              <a:buChar char="•"/>
            </a:pPr>
            <a:r>
              <a:rPr lang="en-US" sz="2000">
                <a:latin typeface="Arial"/>
                <a:cs typeface="Arial"/>
              </a:rPr>
              <a:t>Our analysis will specifically focus on the Human Development Index (HDI).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A52C5-1AD8-9F47-90ED-315AC1458B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/>
              <a:t>Human</a:t>
            </a:r>
            <a:r>
              <a:rPr lang="en-DE" sz="2700" b="1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lang="en-DE"/>
              <a:t>Development World Index</a:t>
            </a:r>
            <a:endParaRPr lang="de-DE"/>
          </a:p>
          <a:p>
            <a:endParaRPr lang="en-DE"/>
          </a:p>
        </p:txBody>
      </p:sp>
      <p:pic>
        <p:nvPicPr>
          <p:cNvPr id="5" name="Grafik 4" descr="Human Development Report 2023/2024 | United Nations Development Programme">
            <a:extLst>
              <a:ext uri="{FF2B5EF4-FFF2-40B4-BE49-F238E27FC236}">
                <a16:creationId xmlns:a16="http://schemas.microsoft.com/office/drawing/2014/main" id="{04663C8C-7077-4366-0F81-AD38538C5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24" y="1108334"/>
            <a:ext cx="3535200" cy="45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6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913C5CE-83A0-B44C-9181-4118DEE6BC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00" y="2368704"/>
            <a:ext cx="9721850" cy="2124075"/>
          </a:xfrm>
        </p:spPr>
        <p:txBody>
          <a:bodyPr lIns="0" tIns="0" rIns="91440" bIns="45720" anchor="t"/>
          <a:lstStyle/>
          <a:p>
            <a:pPr>
              <a:buFont typeface="Arial" pitchFamily="2" charset="2"/>
              <a:buChar char="•"/>
            </a:pPr>
            <a:r>
              <a:rPr lang="de-DE" err="1">
                <a:latin typeface="Arial"/>
                <a:cs typeface="Arial"/>
              </a:rPr>
              <a:t>Gross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Domestic</a:t>
            </a:r>
            <a:r>
              <a:rPr lang="de-DE">
                <a:latin typeface="Arial"/>
                <a:cs typeface="Arial"/>
              </a:rPr>
              <a:t> </a:t>
            </a:r>
            <a:r>
              <a:rPr lang="de-DE" err="1">
                <a:latin typeface="Arial"/>
                <a:cs typeface="Arial"/>
              </a:rPr>
              <a:t>Product</a:t>
            </a:r>
            <a:r>
              <a:rPr lang="de-DE">
                <a:latin typeface="Arial"/>
                <a:cs typeface="Arial"/>
              </a:rPr>
              <a:t> (GDP)</a:t>
            </a:r>
          </a:p>
          <a:p>
            <a:pPr>
              <a:buFont typeface="Arial" pitchFamily="2" charset="2"/>
              <a:buChar char="•"/>
            </a:pPr>
            <a:r>
              <a:rPr lang="de-DE">
                <a:latin typeface="Arial"/>
                <a:cs typeface="Arial"/>
              </a:rPr>
              <a:t>Gini </a:t>
            </a:r>
            <a:r>
              <a:rPr lang="de-DE" err="1">
                <a:latin typeface="Arial"/>
                <a:cs typeface="Arial"/>
              </a:rPr>
              <a:t>Coefficient</a:t>
            </a:r>
          </a:p>
          <a:p>
            <a:pPr>
              <a:buFont typeface="Arial" pitchFamily="2" charset="2"/>
              <a:buChar char="•"/>
            </a:pPr>
            <a:r>
              <a:rPr lang="de-DE">
                <a:latin typeface="Arial"/>
                <a:cs typeface="Arial"/>
              </a:rPr>
              <a:t>Human Development Index (HDI)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105368-A57B-B34E-B39D-3298810339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2005" y="1371600"/>
            <a:ext cx="9710645" cy="685929"/>
          </a:xfrm>
        </p:spPr>
        <p:txBody>
          <a:bodyPr lIns="0" tIns="0" rIns="0" bIns="0" anchor="t"/>
          <a:lstStyle/>
          <a:p>
            <a:r>
              <a:rPr lang="de-DE">
                <a:latin typeface="Arial"/>
                <a:cs typeface="Arial"/>
              </a:rPr>
              <a:t>These variables </a:t>
            </a:r>
            <a:r>
              <a:rPr lang="de-DE" err="1">
                <a:latin typeface="Arial"/>
                <a:cs typeface="Arial"/>
              </a:rPr>
              <a:t>provide</a:t>
            </a:r>
            <a:r>
              <a:rPr lang="de-DE">
                <a:latin typeface="Arial"/>
                <a:cs typeface="Arial"/>
              </a:rPr>
              <a:t> a </a:t>
            </a:r>
            <a:r>
              <a:rPr lang="de-DE" err="1">
                <a:latin typeface="Arial"/>
                <a:cs typeface="Arial"/>
              </a:rPr>
              <a:t>broad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perspective</a:t>
            </a:r>
            <a:r>
              <a:rPr lang="de-DE">
                <a:latin typeface="Arial"/>
                <a:cs typeface="Arial"/>
              </a:rPr>
              <a:t> on </a:t>
            </a:r>
            <a:r>
              <a:rPr lang="de-DE" err="1">
                <a:latin typeface="Arial"/>
                <a:cs typeface="Arial"/>
              </a:rPr>
              <a:t>the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relationship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between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economic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wealth</a:t>
            </a:r>
            <a:r>
              <a:rPr lang="de-DE">
                <a:latin typeface="Arial"/>
                <a:cs typeface="Arial"/>
              </a:rPr>
              <a:t> and </a:t>
            </a:r>
            <a:r>
              <a:rPr lang="de-DE" err="1">
                <a:latin typeface="Arial"/>
                <a:cs typeface="Arial"/>
              </a:rPr>
              <a:t>suicide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rates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by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considering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various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aspects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of</a:t>
            </a:r>
            <a:r>
              <a:rPr lang="de-DE">
                <a:latin typeface="Arial"/>
                <a:cs typeface="Arial"/>
              </a:rPr>
              <a:t> a </a:t>
            </a:r>
            <a:r>
              <a:rPr lang="de-DE" err="1">
                <a:latin typeface="Arial"/>
                <a:cs typeface="Arial"/>
              </a:rPr>
              <a:t>country's</a:t>
            </a:r>
            <a:r>
              <a:rPr lang="de-DE">
                <a:latin typeface="Arial"/>
                <a:cs typeface="Arial"/>
              </a:rPr>
              <a:t> social and </a:t>
            </a:r>
            <a:r>
              <a:rPr lang="de-DE" err="1">
                <a:latin typeface="Arial"/>
                <a:cs typeface="Arial"/>
              </a:rPr>
              <a:t>economic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conditions</a:t>
            </a:r>
            <a:r>
              <a:rPr lang="de-DE">
                <a:latin typeface="Arial"/>
                <a:cs typeface="Arial"/>
              </a:rPr>
              <a:t>.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867" y="282814"/>
            <a:ext cx="8311908" cy="717437"/>
          </a:xfrm>
        </p:spPr>
        <p:txBody>
          <a:bodyPr/>
          <a:lstStyle/>
          <a:p>
            <a:r>
              <a:rPr lang="de-DE" sz="3200">
                <a:latin typeface="Arial"/>
                <a:cs typeface="Arial"/>
              </a:rPr>
              <a:t>Variables</a:t>
            </a:r>
            <a:endParaRPr lang="de-DE" sz="3200"/>
          </a:p>
        </p:txBody>
      </p:sp>
    </p:spTree>
    <p:extLst>
      <p:ext uri="{BB962C8B-B14F-4D97-AF65-F5344CB8AC3E}">
        <p14:creationId xmlns:p14="http://schemas.microsoft.com/office/powerpoint/2010/main" val="22556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105368-A57B-B34E-B39D-3298810339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0800" y="1371600"/>
            <a:ext cx="9721850" cy="764370"/>
          </a:xfrm>
        </p:spPr>
        <p:txBody>
          <a:bodyPr lIns="0" tIns="0" rIns="0" bIns="0" anchor="t"/>
          <a:lstStyle/>
          <a:p>
            <a:r>
              <a:rPr lang="de-DE" err="1">
                <a:latin typeface="Arial"/>
                <a:cs typeface="Arial"/>
              </a:rPr>
              <a:t>Correlation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measures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the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strength</a:t>
            </a:r>
            <a:r>
              <a:rPr lang="de-DE">
                <a:latin typeface="Arial"/>
                <a:cs typeface="Arial"/>
              </a:rPr>
              <a:t> and </a:t>
            </a:r>
            <a:r>
              <a:rPr lang="de-DE" err="1">
                <a:latin typeface="Arial"/>
                <a:cs typeface="Arial"/>
              </a:rPr>
              <a:t>direction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of</a:t>
            </a:r>
            <a:r>
              <a:rPr lang="de-DE">
                <a:latin typeface="Arial"/>
                <a:cs typeface="Arial"/>
              </a:rPr>
              <a:t> a </a:t>
            </a:r>
            <a:r>
              <a:rPr lang="de-DE" err="1">
                <a:latin typeface="Arial"/>
                <a:cs typeface="Arial"/>
              </a:rPr>
              <a:t>relationship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between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two</a:t>
            </a:r>
            <a:r>
              <a:rPr lang="de-DE">
                <a:latin typeface="Arial"/>
                <a:cs typeface="Arial"/>
              </a:rPr>
              <a:t> variables.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err="1">
                <a:latin typeface="Arial"/>
                <a:cs typeface="Arial"/>
              </a:rPr>
              <a:t>What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is</a:t>
            </a:r>
            <a:r>
              <a:rPr lang="de-DE">
                <a:latin typeface="Arial"/>
                <a:cs typeface="Arial"/>
              </a:rPr>
              <a:t> </a:t>
            </a:r>
            <a:r>
              <a:rPr lang="de-DE" err="1">
                <a:latin typeface="Arial"/>
                <a:cs typeface="Arial"/>
              </a:rPr>
              <a:t>Correlation</a:t>
            </a:r>
            <a:r>
              <a:rPr lang="de-DE">
                <a:latin typeface="Arial"/>
                <a:cs typeface="Arial"/>
              </a:rPr>
              <a:t>?</a:t>
            </a:r>
            <a:endParaRPr lang="de-DE"/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AB4E611D-9D31-330A-B2DD-4A022655B00B}"/>
              </a:ext>
            </a:extLst>
          </p:cNvPr>
          <p:cNvSpPr txBox="1">
            <a:spLocks/>
          </p:cNvSpPr>
          <p:nvPr/>
        </p:nvSpPr>
        <p:spPr>
          <a:xfrm>
            <a:off x="5555511" y="1918906"/>
            <a:ext cx="5300026" cy="144817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rgbClr val="43434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har char="•"/>
            </a:pPr>
            <a:r>
              <a:rPr lang="de-DE">
                <a:latin typeface="Arial"/>
                <a:cs typeface="Arial"/>
              </a:rPr>
              <a:t>Positive </a:t>
            </a:r>
            <a:r>
              <a:rPr lang="de-DE" err="1">
                <a:latin typeface="Arial"/>
                <a:cs typeface="Arial"/>
              </a:rPr>
              <a:t>correlation</a:t>
            </a:r>
            <a:r>
              <a:rPr lang="de-DE">
                <a:latin typeface="Arial"/>
                <a:cs typeface="Arial"/>
              </a:rPr>
              <a:t>: </a:t>
            </a:r>
            <a:r>
              <a:rPr lang="de-DE" err="1">
                <a:latin typeface="Arial"/>
                <a:cs typeface="Arial"/>
              </a:rPr>
              <a:t>both</a:t>
            </a:r>
            <a:r>
              <a:rPr lang="de-DE">
                <a:latin typeface="Arial"/>
                <a:cs typeface="Arial"/>
              </a:rPr>
              <a:t> variables </a:t>
            </a:r>
            <a:r>
              <a:rPr lang="de-DE" err="1">
                <a:latin typeface="Arial"/>
                <a:cs typeface="Arial"/>
              </a:rPr>
              <a:t>increase</a:t>
            </a:r>
            <a:r>
              <a:rPr lang="de-DE">
                <a:latin typeface="Arial"/>
                <a:cs typeface="Arial"/>
              </a:rPr>
              <a:t> </a:t>
            </a:r>
            <a:r>
              <a:rPr lang="en-US">
                <a:latin typeface="Arial"/>
                <a:cs typeface="Arial"/>
              </a:rPr>
              <a:t>together</a:t>
            </a:r>
            <a:endParaRPr lang="en-US"/>
          </a:p>
          <a:p>
            <a:pPr marL="285750" indent="-285750">
              <a:buChar char="•"/>
            </a:pPr>
            <a:r>
              <a:rPr lang="de-DE">
                <a:latin typeface="Arial"/>
                <a:cs typeface="Arial"/>
              </a:rPr>
              <a:t>Negative </a:t>
            </a:r>
            <a:r>
              <a:rPr lang="de-DE" err="1">
                <a:latin typeface="Arial"/>
                <a:cs typeface="Arial"/>
              </a:rPr>
              <a:t>correlation</a:t>
            </a:r>
            <a:r>
              <a:rPr lang="de-DE">
                <a:latin typeface="Arial"/>
                <a:cs typeface="Arial"/>
              </a:rPr>
              <a:t>: </a:t>
            </a:r>
            <a:r>
              <a:rPr lang="de-DE" err="1">
                <a:latin typeface="Arial"/>
                <a:cs typeface="Arial"/>
              </a:rPr>
              <a:t>one</a:t>
            </a:r>
            <a:r>
              <a:rPr lang="de-DE">
                <a:latin typeface="Arial"/>
                <a:cs typeface="Arial"/>
              </a:rPr>
              <a:t> variable </a:t>
            </a:r>
            <a:r>
              <a:rPr lang="de-DE" err="1">
                <a:latin typeface="Arial"/>
                <a:cs typeface="Arial"/>
              </a:rPr>
              <a:t>increases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while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the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other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decreases</a:t>
            </a:r>
            <a:r>
              <a:rPr lang="de-DE">
                <a:latin typeface="Arial"/>
                <a:cs typeface="Arial"/>
              </a:rPr>
              <a:t>.</a:t>
            </a:r>
            <a:endParaRPr lang="de-DE"/>
          </a:p>
        </p:txBody>
      </p:sp>
      <p:pic>
        <p:nvPicPr>
          <p:cNvPr id="21" name="Grafik 20" descr="Correlation Coefficient - Definition, Formula, Properties, Examples">
            <a:extLst>
              <a:ext uri="{FF2B5EF4-FFF2-40B4-BE49-F238E27FC236}">
                <a16:creationId xmlns:a16="http://schemas.microsoft.com/office/drawing/2014/main" id="{44442878-61B7-5DC9-C6AC-BCCAB6763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43" y="1920940"/>
            <a:ext cx="2631958" cy="357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9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105368-A57B-B34E-B39D-3298810339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0800" y="1371600"/>
            <a:ext cx="9721850" cy="764370"/>
          </a:xfrm>
        </p:spPr>
        <p:txBody>
          <a:bodyPr lIns="0" tIns="0" rIns="0" bIns="0" anchor="t"/>
          <a:lstStyle/>
          <a:p>
            <a:r>
              <a:rPr lang="de-DE">
                <a:latin typeface="Arial"/>
                <a:cs typeface="Arial"/>
              </a:rPr>
              <a:t>The </a:t>
            </a:r>
            <a:r>
              <a:rPr lang="de-DE" err="1">
                <a:latin typeface="Arial"/>
                <a:cs typeface="Arial"/>
              </a:rPr>
              <a:t>suicide</a:t>
            </a:r>
            <a:r>
              <a:rPr lang="de-DE">
                <a:latin typeface="Arial"/>
                <a:cs typeface="Arial"/>
              </a:rPr>
              <a:t> rate in </a:t>
            </a:r>
            <a:r>
              <a:rPr lang="de-DE" err="1">
                <a:latin typeface="Arial"/>
                <a:cs typeface="Arial"/>
              </a:rPr>
              <a:t>the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ten</a:t>
            </a:r>
            <a:r>
              <a:rPr lang="de-DE">
                <a:latin typeface="Arial"/>
                <a:cs typeface="Arial"/>
              </a:rPr>
              <a:t> countries </a:t>
            </a:r>
            <a:r>
              <a:rPr lang="de-DE" err="1">
                <a:latin typeface="Arial"/>
                <a:cs typeface="Arial"/>
              </a:rPr>
              <a:t>with</a:t>
            </a:r>
            <a:r>
              <a:rPr lang="de-DE">
                <a:latin typeface="Arial"/>
                <a:cs typeface="Arial"/>
              </a:rPr>
              <a:t> the </a:t>
            </a:r>
            <a:r>
              <a:rPr lang="de-DE" err="1">
                <a:latin typeface="Arial"/>
                <a:cs typeface="Arial"/>
              </a:rPr>
              <a:t>highest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suicide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numbers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decreases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as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their</a:t>
            </a:r>
            <a:r>
              <a:rPr lang="de-DE">
                <a:latin typeface="Arial"/>
                <a:cs typeface="Arial"/>
              </a:rPr>
              <a:t> GDP </a:t>
            </a:r>
            <a:r>
              <a:rPr lang="de-DE" err="1">
                <a:latin typeface="Arial"/>
                <a:cs typeface="Arial"/>
              </a:rPr>
              <a:t>increases</a:t>
            </a:r>
            <a:r>
              <a:rPr lang="de-DE">
                <a:latin typeface="Arial"/>
                <a:cs typeface="Arial"/>
              </a:rPr>
              <a:t>.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>
                <a:latin typeface="Arial"/>
                <a:cs typeface="Arial"/>
              </a:rPr>
              <a:t>Change </a:t>
            </a:r>
            <a:r>
              <a:rPr lang="de-DE" err="1">
                <a:latin typeface="Arial"/>
                <a:cs typeface="Arial"/>
              </a:rPr>
              <a:t>over</a:t>
            </a:r>
            <a:r>
              <a:rPr lang="de-DE">
                <a:latin typeface="Arial"/>
                <a:cs typeface="Arial"/>
              </a:rPr>
              <a:t> </a:t>
            </a:r>
            <a:r>
              <a:rPr lang="de-DE" err="1">
                <a:latin typeface="Arial"/>
                <a:cs typeface="Arial"/>
              </a:rPr>
              <a:t>the</a:t>
            </a:r>
            <a:r>
              <a:rPr lang="de-DE">
                <a:latin typeface="Arial"/>
                <a:cs typeface="Arial"/>
              </a:rPr>
              <a:t> </a:t>
            </a:r>
            <a:r>
              <a:rPr lang="de-DE" err="1">
                <a:latin typeface="Arial"/>
                <a:cs typeface="Arial"/>
              </a:rPr>
              <a:t>years</a:t>
            </a:r>
            <a:r>
              <a:rPr lang="de-DE">
                <a:latin typeface="Arial"/>
                <a:cs typeface="Arial"/>
              </a:rPr>
              <a:t> </a:t>
            </a:r>
            <a:endParaRPr lang="de-DE" err="1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385865-A05E-6CCC-7FBD-9106ACA36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00" y="2135970"/>
            <a:ext cx="5013421" cy="298298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41A4249-816D-9607-8885-34B09AAFC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895" y="2135970"/>
            <a:ext cx="5013420" cy="298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9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err="1">
                <a:latin typeface="Arial"/>
                <a:cs typeface="Arial"/>
              </a:rPr>
              <a:t>Correlation</a:t>
            </a:r>
            <a:r>
              <a:rPr lang="de-DE">
                <a:latin typeface="Arial"/>
                <a:cs typeface="Arial"/>
              </a:rPr>
              <a:t> </a:t>
            </a:r>
            <a:r>
              <a:rPr lang="de-DE" err="1">
                <a:latin typeface="Arial"/>
                <a:cs typeface="Arial"/>
              </a:rPr>
              <a:t>coefficient</a:t>
            </a:r>
            <a:endParaRPr lang="de-DE" err="1"/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AB4E611D-9D31-330A-B2DD-4A022655B00B}"/>
              </a:ext>
            </a:extLst>
          </p:cNvPr>
          <p:cNvSpPr txBox="1">
            <a:spLocks/>
          </p:cNvSpPr>
          <p:nvPr/>
        </p:nvSpPr>
        <p:spPr>
          <a:xfrm>
            <a:off x="6409858" y="1507314"/>
            <a:ext cx="5300026" cy="30169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rgbClr val="43434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har char="•"/>
            </a:pPr>
            <a:r>
              <a:rPr lang="de-DE">
                <a:latin typeface="Arial"/>
                <a:cs typeface="Arial"/>
              </a:rPr>
              <a:t>Most </a:t>
            </a:r>
            <a:r>
              <a:rPr lang="de-DE" err="1">
                <a:latin typeface="Arial"/>
                <a:cs typeface="Arial"/>
              </a:rPr>
              <a:t>trend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lines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show</a:t>
            </a:r>
            <a:r>
              <a:rPr lang="de-DE">
                <a:latin typeface="Arial"/>
                <a:cs typeface="Arial"/>
              </a:rPr>
              <a:t> a </a:t>
            </a:r>
            <a:r>
              <a:rPr lang="de-DE" err="1">
                <a:latin typeface="Arial"/>
                <a:cs typeface="Arial"/>
              </a:rPr>
              <a:t>downward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slope</a:t>
            </a:r>
            <a:r>
              <a:rPr lang="de-DE">
                <a:latin typeface="Arial"/>
                <a:cs typeface="Arial"/>
              </a:rPr>
              <a:t>, </a:t>
            </a:r>
            <a:r>
              <a:rPr lang="de-DE" err="1">
                <a:latin typeface="Arial"/>
                <a:cs typeface="Arial"/>
              </a:rPr>
              <a:t>indicating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that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as</a:t>
            </a:r>
            <a:r>
              <a:rPr lang="de-DE">
                <a:latin typeface="Arial"/>
                <a:cs typeface="Arial"/>
              </a:rPr>
              <a:t> GDP </a:t>
            </a:r>
            <a:r>
              <a:rPr lang="de-DE" err="1">
                <a:latin typeface="Arial"/>
                <a:cs typeface="Arial"/>
              </a:rPr>
              <a:t>increases</a:t>
            </a:r>
            <a:r>
              <a:rPr lang="de-DE">
                <a:latin typeface="Arial"/>
                <a:cs typeface="Arial"/>
              </a:rPr>
              <a:t>, </a:t>
            </a:r>
            <a:r>
              <a:rPr lang="de-DE" err="1">
                <a:latin typeface="Arial"/>
                <a:cs typeface="Arial"/>
              </a:rPr>
              <a:t>the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suicide</a:t>
            </a:r>
            <a:r>
              <a:rPr lang="de-DE">
                <a:latin typeface="Arial"/>
                <a:cs typeface="Arial"/>
              </a:rPr>
              <a:t> rate </a:t>
            </a:r>
            <a:r>
              <a:rPr lang="de-DE" err="1">
                <a:latin typeface="Arial"/>
                <a:cs typeface="Arial"/>
              </a:rPr>
              <a:t>tends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to</a:t>
            </a:r>
            <a:r>
              <a:rPr lang="de-DE">
                <a:latin typeface="Arial"/>
                <a:cs typeface="Arial"/>
              </a:rPr>
              <a:t> </a:t>
            </a:r>
            <a:r>
              <a:rPr lang="de-DE" err="1">
                <a:latin typeface="Arial"/>
                <a:cs typeface="Arial"/>
              </a:rPr>
              <a:t>decrease</a:t>
            </a:r>
            <a:endParaRPr lang="de-DE" err="1"/>
          </a:p>
        </p:txBody>
      </p:sp>
      <p:pic>
        <p:nvPicPr>
          <p:cNvPr id="2" name="Grafik 1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A98F0A57-E952-E818-A671-A494110D4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92" y="1508774"/>
            <a:ext cx="5711247" cy="340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5446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-Berlin-Praesentation-Master-Verlauf-Blau-Gruen.potx" id="{C5D3096A-7172-486D-AFF7-84606E0F9696}" vid="{D5E81D5E-EE78-4998-966F-796B3A3B9436}"/>
    </a:ext>
  </a:extLst>
</a:theme>
</file>

<file path=ppt/theme/theme2.xml><?xml version="1.0" encoding="utf-8"?>
<a:theme xmlns:a="http://schemas.openxmlformats.org/drawingml/2006/main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-Berlin-Praesentation-Master-Verlauf-Blau-Gruen.potx" id="{C5D3096A-7172-486D-AFF7-84606E0F9696}" vid="{57DCDA57-8EAF-4552-B667-8DB7FD433580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Titelfolien zur Auswahl</Template>
  <TotalTime>0</TotalTime>
  <Words>470</Words>
  <Application>Microsoft Macintosh PowerPoint</Application>
  <PresentationFormat>Breitbild</PresentationFormat>
  <Paragraphs>67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Symbol</vt:lpstr>
      <vt:lpstr>Titelfolien zur Auswahl</vt:lpstr>
      <vt:lpstr>Master für Folgeseiten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Duc Nguyen Rohr</dc:creator>
  <cp:lastModifiedBy>Duc Nguyen Rohr</cp:lastModifiedBy>
  <cp:revision>2</cp:revision>
  <cp:lastPrinted>2021-03-24T16:10:50Z</cp:lastPrinted>
  <dcterms:created xsi:type="dcterms:W3CDTF">2024-07-17T21:39:16Z</dcterms:created>
  <dcterms:modified xsi:type="dcterms:W3CDTF">2024-07-17T23:06:25Z</dcterms:modified>
</cp:coreProperties>
</file>