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57" r:id="rId3"/>
    <p:sldId id="258" r:id="rId4"/>
    <p:sldId id="259" r:id="rId5"/>
    <p:sldId id="261" r:id="rId6"/>
    <p:sldId id="307" r:id="rId7"/>
    <p:sldId id="311" r:id="rId8"/>
    <p:sldId id="308" r:id="rId9"/>
    <p:sldId id="317" r:id="rId10"/>
    <p:sldId id="312" r:id="rId11"/>
    <p:sldId id="313" r:id="rId12"/>
    <p:sldId id="314" r:id="rId13"/>
    <p:sldId id="315" r:id="rId14"/>
    <p:sldId id="316" r:id="rId15"/>
    <p:sldId id="323" r:id="rId16"/>
    <p:sldId id="318" r:id="rId17"/>
    <p:sldId id="319" r:id="rId18"/>
    <p:sldId id="320" r:id="rId19"/>
    <p:sldId id="321" r:id="rId20"/>
    <p:sldId id="322" r:id="rId21"/>
  </p:sldIdLst>
  <p:sldSz cx="9144000" cy="5143500" type="screen16x9"/>
  <p:notesSz cx="6858000" cy="9144000"/>
  <p:embeddedFontLst>
    <p:embeddedFont>
      <p:font typeface="Amatic SC" panose="020B0604020202020204" charset="-79"/>
      <p:regular r:id="rId23"/>
      <p:bold r:id="rId24"/>
    </p:embeddedFont>
    <p:embeddedFont>
      <p:font typeface="Roboto" panose="020B0604020202020204" charset="0"/>
      <p:regular r:id="rId25"/>
      <p:bold r:id="rId26"/>
      <p:italic r:id="rId27"/>
      <p:boldItalic r:id="rId28"/>
    </p:embeddedFont>
    <p:embeddedFont>
      <p:font typeface="Advent Pro"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B18347-22B8-4D95-81D3-DDBCEBBBD143}">
  <a:tblStyle styleId="{2EB18347-22B8-4D95-81D3-DDBCEBBBD1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ba8e432a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ba8e432a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b5a0b76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6b5a0b76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b9affec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b9affec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b9affec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b9affec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043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b9affec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b9affec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350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b9affec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b9affec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71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5347800" y="1283075"/>
            <a:ext cx="3898500" cy="2052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a:endParaRPr/>
          </a:p>
        </p:txBody>
      </p:sp>
      <p:sp>
        <p:nvSpPr>
          <p:cNvPr id="13" name="Google Shape;13;p3"/>
          <p:cNvSpPr txBox="1">
            <a:spLocks noGrp="1"/>
          </p:cNvSpPr>
          <p:nvPr>
            <p:ph type="subTitle" idx="1"/>
          </p:nvPr>
        </p:nvSpPr>
        <p:spPr>
          <a:xfrm>
            <a:off x="5347800" y="3372625"/>
            <a:ext cx="2914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4" name="Google Shape;14;p3"/>
          <p:cNvSpPr txBox="1">
            <a:spLocks noGrp="1"/>
          </p:cNvSpPr>
          <p:nvPr>
            <p:ph type="title" idx="2" hasCustomPrompt="1"/>
          </p:nvPr>
        </p:nvSpPr>
        <p:spPr>
          <a:xfrm>
            <a:off x="5347800" y="1262375"/>
            <a:ext cx="19137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 name="Google Shape;18;p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40" name="Google Shape;40;p1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3"/>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3"/>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3"/>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3"/>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3"/>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3"/>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3"/>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3"/>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3"/>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CF8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1pPr>
            <a:lvl2pPr lvl="1">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2pPr>
            <a:lvl3pPr lvl="2">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3pPr>
            <a:lvl4pPr lvl="3">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4pPr>
            <a:lvl5pPr lvl="4">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5pPr>
            <a:lvl6pPr lvl="5">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6pPr>
            <a:lvl7pPr lvl="6">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7pPr>
            <a:lvl8pPr lvl="7">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8pPr>
            <a:lvl9pPr lvl="8">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 Id="rId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27"/>
          <p:cNvGrpSpPr/>
          <p:nvPr/>
        </p:nvGrpSpPr>
        <p:grpSpPr>
          <a:xfrm>
            <a:off x="4020093" y="607663"/>
            <a:ext cx="5065148" cy="3795451"/>
            <a:chOff x="936525" y="238100"/>
            <a:chExt cx="5319975" cy="3986400"/>
          </a:xfrm>
        </p:grpSpPr>
        <p:sp>
          <p:nvSpPr>
            <p:cNvPr id="144" name="Google Shape;144;p27"/>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7"/>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News Reader App</a:t>
            </a:r>
            <a:endParaRPr dirty="0"/>
          </a:p>
        </p:txBody>
      </p:sp>
      <p:sp>
        <p:nvSpPr>
          <p:cNvPr id="150" name="Google Shape;150;p27"/>
          <p:cNvSpPr txBox="1">
            <a:spLocks noGrp="1"/>
          </p:cNvSpPr>
          <p:nvPr>
            <p:ph type="subTitle" idx="1"/>
          </p:nvPr>
        </p:nvSpPr>
        <p:spPr>
          <a:xfrm>
            <a:off x="623400" y="3372625"/>
            <a:ext cx="3396600" cy="792600"/>
          </a:xfrm>
          <a:prstGeom prst="rect">
            <a:avLst/>
          </a:prstGeom>
        </p:spPr>
        <p:txBody>
          <a:bodyPr spcFirstLastPara="1" wrap="square" lIns="91425" tIns="91425" rIns="91425" bIns="91425" anchor="t" anchorCtr="0">
            <a:noAutofit/>
          </a:bodyPr>
          <a:lstStyle/>
          <a:p>
            <a:pPr marL="0" lvl="0" indent="0"/>
            <a:r>
              <a:rPr lang="en-US" dirty="0"/>
              <a:t>Bringing the world into one place</a:t>
            </a:r>
            <a:endParaRPr dirty="0"/>
          </a:p>
        </p:txBody>
      </p:sp>
      <p:cxnSp>
        <p:nvCxnSpPr>
          <p:cNvPr id="151" name="Google Shape;151;p27"/>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435" y="780050"/>
            <a:ext cx="4363450" cy="4363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Trang chủ</a:t>
            </a:r>
            <a:endParaRPr lang="en-US" dirty="0"/>
          </a:p>
        </p:txBody>
      </p:sp>
      <p:sp>
        <p:nvSpPr>
          <p:cNvPr id="3" name="Text Placeholder 2"/>
          <p:cNvSpPr>
            <a:spLocks noGrp="1"/>
          </p:cNvSpPr>
          <p:nvPr>
            <p:ph type="body" idx="1"/>
          </p:nvPr>
        </p:nvSpPr>
        <p:spPr>
          <a:xfrm>
            <a:off x="4458984" y="1704457"/>
            <a:ext cx="3559759" cy="1912045"/>
          </a:xfrm>
        </p:spPr>
        <p:txBody>
          <a:bodyPr/>
          <a:lstStyle/>
          <a:p>
            <a:pPr>
              <a:lnSpc>
                <a:spcPct val="150000"/>
              </a:lnSpc>
            </a:pPr>
            <a:r>
              <a:rPr lang="en-US" dirty="0" smtClean="0"/>
              <a:t>Khi click vào một bài viết, màn hình mới hiển thị chi tiết bài viết</a:t>
            </a:r>
          </a:p>
          <a:p>
            <a:pPr>
              <a:lnSpc>
                <a:spcPct val="150000"/>
              </a:lnSpc>
            </a:pPr>
            <a:r>
              <a:rPr lang="en-US" dirty="0" smtClean="0"/>
              <a:t>Bao gồm tiêu đề và nút trở về</a:t>
            </a:r>
          </a:p>
          <a:p>
            <a:pPr>
              <a:lnSpc>
                <a:spcPct val="150000"/>
              </a:lnSpc>
            </a:pPr>
            <a:r>
              <a:rPr lang="en-US" dirty="0" smtClean="0"/>
              <a:t>Sử dụng Webkitview tối ưu hiệu năng trình duyệt và javascript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564" y="1129687"/>
            <a:ext cx="2044195" cy="3530457"/>
          </a:xfrm>
          <a:prstGeom prst="rect">
            <a:avLst/>
          </a:prstGeom>
        </p:spPr>
      </p:pic>
    </p:spTree>
    <p:extLst>
      <p:ext uri="{BB962C8B-B14F-4D97-AF65-F5344CB8AC3E}">
        <p14:creationId xmlns:p14="http://schemas.microsoft.com/office/powerpoint/2010/main" val="3021535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Danh mục</a:t>
            </a:r>
            <a:endParaRPr lang="en-US" dirty="0"/>
          </a:p>
        </p:txBody>
      </p:sp>
      <p:sp>
        <p:nvSpPr>
          <p:cNvPr id="3" name="Text Placeholder 2"/>
          <p:cNvSpPr>
            <a:spLocks noGrp="1"/>
          </p:cNvSpPr>
          <p:nvPr>
            <p:ph type="body" idx="1"/>
          </p:nvPr>
        </p:nvSpPr>
        <p:spPr>
          <a:xfrm>
            <a:off x="4736387" y="1489753"/>
            <a:ext cx="3426195" cy="2400409"/>
          </a:xfrm>
        </p:spPr>
        <p:txBody>
          <a:bodyPr/>
          <a:lstStyle/>
          <a:p>
            <a:pPr>
              <a:lnSpc>
                <a:spcPct val="150000"/>
              </a:lnSpc>
            </a:pPr>
            <a:r>
              <a:rPr lang="en-US" dirty="0" smtClean="0"/>
              <a:t>Chia làm 4 danh mục chính</a:t>
            </a:r>
          </a:p>
          <a:p>
            <a:pPr>
              <a:lnSpc>
                <a:spcPct val="150000"/>
              </a:lnSpc>
            </a:pPr>
            <a:r>
              <a:rPr lang="en-US" dirty="0" smtClean="0"/>
              <a:t>Mỗi danh mục hiển thị gồm tên và ảnh</a:t>
            </a:r>
          </a:p>
          <a:p>
            <a:pPr>
              <a:lnSpc>
                <a:spcPct val="150000"/>
              </a:lnSpc>
            </a:pPr>
            <a:r>
              <a:rPr lang="en-US" dirty="0" smtClean="0"/>
              <a:t>Bài viết tự động sắp xếp và cập nhật theo đúng danh mục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548" y="1068042"/>
            <a:ext cx="2222663" cy="3838682"/>
          </a:xfrm>
          <a:prstGeom prst="rect">
            <a:avLst/>
          </a:prstGeom>
        </p:spPr>
      </p:pic>
    </p:spTree>
    <p:extLst>
      <p:ext uri="{BB962C8B-B14F-4D97-AF65-F5344CB8AC3E}">
        <p14:creationId xmlns:p14="http://schemas.microsoft.com/office/powerpoint/2010/main" val="1272015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Danh mục</a:t>
            </a:r>
            <a:endParaRPr lang="en-US" dirty="0"/>
          </a:p>
        </p:txBody>
      </p:sp>
      <p:sp>
        <p:nvSpPr>
          <p:cNvPr id="3" name="Text Placeholder 2"/>
          <p:cNvSpPr>
            <a:spLocks noGrp="1"/>
          </p:cNvSpPr>
          <p:nvPr>
            <p:ph type="body" idx="1"/>
          </p:nvPr>
        </p:nvSpPr>
        <p:spPr>
          <a:xfrm>
            <a:off x="4818580" y="1417833"/>
            <a:ext cx="3426195" cy="2708635"/>
          </a:xfrm>
        </p:spPr>
        <p:txBody>
          <a:bodyPr/>
          <a:lstStyle/>
          <a:p>
            <a:pPr>
              <a:lnSpc>
                <a:spcPct val="150000"/>
              </a:lnSpc>
            </a:pPr>
            <a:r>
              <a:rPr lang="en-US" dirty="0" smtClean="0"/>
              <a:t>Hiển thị danh sách các bài viết đã được phân loại theo danh mục</a:t>
            </a:r>
          </a:p>
          <a:p>
            <a:pPr>
              <a:lnSpc>
                <a:spcPct val="150000"/>
              </a:lnSpc>
            </a:pPr>
            <a:r>
              <a:rPr lang="en-US" dirty="0" smtClean="0"/>
              <a:t>Bài viết tự động làm mới mỗi lần mở danh mục</a:t>
            </a:r>
          </a:p>
          <a:p>
            <a:pPr>
              <a:lnSpc>
                <a:spcPct val="150000"/>
              </a:lnSpc>
            </a:pPr>
            <a:r>
              <a:rPr lang="en-US" dirty="0" smtClean="0"/>
              <a:t>Hiển thị và chức năng tối ưu giống trang chủ</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639" y="1417833"/>
            <a:ext cx="1913339" cy="3298861"/>
          </a:xfrm>
          <a:prstGeom prst="rect">
            <a:avLst/>
          </a:prstGeom>
        </p:spPr>
      </p:pic>
    </p:spTree>
    <p:extLst>
      <p:ext uri="{BB962C8B-B14F-4D97-AF65-F5344CB8AC3E}">
        <p14:creationId xmlns:p14="http://schemas.microsoft.com/office/powerpoint/2010/main" val="3884160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Bookmark</a:t>
            </a:r>
            <a:endParaRPr lang="en-US" dirty="0"/>
          </a:p>
        </p:txBody>
      </p:sp>
      <p:sp>
        <p:nvSpPr>
          <p:cNvPr id="3" name="Text Placeholder 2"/>
          <p:cNvSpPr>
            <a:spLocks noGrp="1"/>
          </p:cNvSpPr>
          <p:nvPr>
            <p:ph type="body" idx="1"/>
          </p:nvPr>
        </p:nvSpPr>
        <p:spPr>
          <a:xfrm>
            <a:off x="4572000" y="1416782"/>
            <a:ext cx="3559759" cy="1908300"/>
          </a:xfrm>
        </p:spPr>
        <p:txBody>
          <a:bodyPr/>
          <a:lstStyle/>
          <a:p>
            <a:pPr>
              <a:lnSpc>
                <a:spcPct val="150000"/>
              </a:lnSpc>
            </a:pPr>
            <a:r>
              <a:rPr lang="en-US" dirty="0" smtClean="0"/>
              <a:t>Hiển thị danh sách các bài viết đã được đánh dấu</a:t>
            </a:r>
          </a:p>
          <a:p>
            <a:pPr>
              <a:lnSpc>
                <a:spcPct val="150000"/>
              </a:lnSpc>
            </a:pPr>
            <a:r>
              <a:rPr lang="en-US" dirty="0" smtClean="0"/>
              <a:t>Dữ liệu được lưu trữ offline</a:t>
            </a:r>
          </a:p>
          <a:p>
            <a:pPr>
              <a:lnSpc>
                <a:spcPct val="150000"/>
              </a:lnSpc>
            </a:pPr>
            <a:r>
              <a:rPr lang="en-US" dirty="0" smtClean="0"/>
              <a:t>Dễ dàng chia sẻ và xóa bài viết</a:t>
            </a:r>
          </a:p>
          <a:p>
            <a:pPr>
              <a:lnSpc>
                <a:spcPct val="150000"/>
              </a:lnSpc>
            </a:pPr>
            <a:r>
              <a:rPr lang="en-US" dirty="0" smtClean="0"/>
              <a:t>Hiển thị chi tiết bài viết bằng Webkitview</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5" y="1211298"/>
            <a:ext cx="2051006" cy="3536218"/>
          </a:xfrm>
          <a:prstGeom prst="rect">
            <a:avLst/>
          </a:prstGeom>
        </p:spPr>
      </p:pic>
    </p:spTree>
    <p:extLst>
      <p:ext uri="{BB962C8B-B14F-4D97-AF65-F5344CB8AC3E}">
        <p14:creationId xmlns:p14="http://schemas.microsoft.com/office/powerpoint/2010/main" val="937826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a:t>
            </a:r>
            <a:endParaRPr lang="en-US" dirty="0"/>
          </a:p>
        </p:txBody>
      </p:sp>
      <p:sp>
        <p:nvSpPr>
          <p:cNvPr id="3" name="Text Placeholder 2"/>
          <p:cNvSpPr>
            <a:spLocks noGrp="1"/>
          </p:cNvSpPr>
          <p:nvPr>
            <p:ph type="body" idx="1"/>
          </p:nvPr>
        </p:nvSpPr>
        <p:spPr>
          <a:xfrm>
            <a:off x="4397339" y="1334590"/>
            <a:ext cx="3652227" cy="1908300"/>
          </a:xfrm>
        </p:spPr>
        <p:txBody>
          <a:bodyPr/>
          <a:lstStyle/>
          <a:p>
            <a:pPr>
              <a:lnSpc>
                <a:spcPct val="150000"/>
              </a:lnSpc>
            </a:pPr>
            <a:r>
              <a:rPr lang="en-US" dirty="0" smtClean="0"/>
              <a:t>Hiển thị danh sách các bài viết đã được tải về</a:t>
            </a:r>
          </a:p>
          <a:p>
            <a:pPr>
              <a:lnSpc>
                <a:spcPct val="150000"/>
              </a:lnSpc>
            </a:pPr>
            <a:r>
              <a:rPr lang="en-US" dirty="0" smtClean="0"/>
              <a:t>Dữ liệu được lưu vào bộ nhớ máy, sử dụng mà không cần internet</a:t>
            </a:r>
          </a:p>
          <a:p>
            <a:pPr>
              <a:lnSpc>
                <a:spcPct val="150000"/>
              </a:lnSpc>
            </a:pPr>
            <a:r>
              <a:rPr lang="en-US" dirty="0" smtClean="0"/>
              <a:t>Hiển thị chi tiết bài viết bằng Webkitview</a:t>
            </a:r>
          </a:p>
          <a:p>
            <a:pPr>
              <a:lnSpc>
                <a:spcPct val="150000"/>
              </a:lnSpc>
            </a:pPr>
            <a:r>
              <a:rPr lang="en-US" dirty="0" smtClean="0"/>
              <a:t>Dễ dàng xóa bài viết đã tải một cách nhanh chóng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252" y="1222625"/>
            <a:ext cx="1984847" cy="3422150"/>
          </a:xfrm>
          <a:prstGeom prst="rect">
            <a:avLst/>
          </a:prstGeom>
        </p:spPr>
      </p:pic>
    </p:spTree>
    <p:extLst>
      <p:ext uri="{BB962C8B-B14F-4D97-AF65-F5344CB8AC3E}">
        <p14:creationId xmlns:p14="http://schemas.microsoft.com/office/powerpoint/2010/main" val="2815021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Biểu đồ thống kê</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4078840" y="1468154"/>
            <a:ext cx="4350870" cy="1908300"/>
          </a:xfrm>
        </p:spPr>
        <p:txBody>
          <a:bodyPr/>
          <a:lstStyle/>
          <a:p>
            <a:pPr>
              <a:lnSpc>
                <a:spcPct val="150000"/>
              </a:lnSpc>
            </a:pPr>
            <a:r>
              <a:rPr lang="en-US" dirty="0" smtClean="0"/>
              <a:t>Dùng để biểu thị thống kê hành vi đọc báo của người dùng</a:t>
            </a:r>
          </a:p>
          <a:p>
            <a:pPr>
              <a:lnSpc>
                <a:spcPct val="150000"/>
              </a:lnSpc>
            </a:pPr>
            <a:r>
              <a:rPr lang="en-US" dirty="0" smtClean="0"/>
              <a:t>Dữ liệu được lưu trữ và phân tích trực tuyến</a:t>
            </a:r>
          </a:p>
          <a:p>
            <a:pPr>
              <a:lnSpc>
                <a:spcPct val="150000"/>
              </a:lnSpc>
            </a:pPr>
            <a:r>
              <a:rPr lang="en-US" dirty="0" smtClean="0"/>
              <a:t>Biểu đồ tự động làm mới dựa trên dữ liệu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673" y="1255080"/>
            <a:ext cx="2017799" cy="3649540"/>
          </a:xfrm>
          <a:prstGeom prst="rect">
            <a:avLst/>
          </a:prstGeom>
        </p:spPr>
      </p:pic>
    </p:spTree>
    <p:extLst>
      <p:ext uri="{BB962C8B-B14F-4D97-AF65-F5344CB8AC3E}">
        <p14:creationId xmlns:p14="http://schemas.microsoft.com/office/powerpoint/2010/main" val="1402061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2"/>
          <p:cNvSpPr txBox="1">
            <a:spLocks noGrp="1"/>
          </p:cNvSpPr>
          <p:nvPr>
            <p:ph type="ctrTitle"/>
          </p:nvPr>
        </p:nvSpPr>
        <p:spPr>
          <a:xfrm>
            <a:off x="5347800" y="1283075"/>
            <a:ext cx="3672910" cy="2089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Arial" panose="020B0604020202020204" pitchFamily="34" charset="0"/>
                <a:cs typeface="Arial" panose="020B0604020202020204" pitchFamily="34" charset="0"/>
              </a:rPr>
              <a:t>Khó khăn</a:t>
            </a:r>
            <a:endParaRPr dirty="0">
              <a:latin typeface="Arial" panose="020B0604020202020204" pitchFamily="34" charset="0"/>
              <a:cs typeface="Arial" panose="020B0604020202020204" pitchFamily="34" charset="0"/>
            </a:endParaRPr>
          </a:p>
        </p:txBody>
      </p:sp>
      <p:sp>
        <p:nvSpPr>
          <p:cNvPr id="373" name="Google Shape;373;p32"/>
          <p:cNvSpPr txBox="1">
            <a:spLocks noGrp="1"/>
          </p:cNvSpPr>
          <p:nvPr>
            <p:ph type="title" idx="2"/>
          </p:nvPr>
        </p:nvSpPr>
        <p:spPr>
          <a:xfrm>
            <a:off x="5347800" y="1262375"/>
            <a:ext cx="19137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
        <p:nvSpPr>
          <p:cNvPr id="374" name="Google Shape;374;p32"/>
          <p:cNvSpPr/>
          <p:nvPr/>
        </p:nvSpPr>
        <p:spPr>
          <a:xfrm>
            <a:off x="-195210" y="1262375"/>
            <a:ext cx="5008005" cy="278585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066" y="883578"/>
            <a:ext cx="2151276" cy="3715392"/>
          </a:xfrm>
          <a:prstGeom prst="rect">
            <a:avLst/>
          </a:prstGeom>
        </p:spPr>
      </p:pic>
    </p:spTree>
    <p:extLst>
      <p:ext uri="{BB962C8B-B14F-4D97-AF65-F5344CB8AC3E}">
        <p14:creationId xmlns:p14="http://schemas.microsoft.com/office/powerpoint/2010/main" val="1140922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nSpc>
                <a:spcPct val="150000"/>
              </a:lnSpc>
            </a:pPr>
            <a:r>
              <a:rPr lang="en-US" sz="1600" dirty="0" smtClean="0"/>
              <a:t>Môi trường và công cụ phát triển ứng dụng không đảm bảo</a:t>
            </a:r>
          </a:p>
          <a:p>
            <a:pPr>
              <a:lnSpc>
                <a:spcPct val="150000"/>
              </a:lnSpc>
            </a:pPr>
            <a:r>
              <a:rPr lang="en-US" sz="1600" dirty="0" smtClean="0"/>
              <a:t>Thời gian ngắn nên các chức năng còn ít, chưa được chỉnh chu</a:t>
            </a:r>
          </a:p>
          <a:p>
            <a:pPr>
              <a:lnSpc>
                <a:spcPct val="150000"/>
              </a:lnSpc>
            </a:pPr>
            <a:r>
              <a:rPr lang="en-US" sz="1600" dirty="0" smtClean="0"/>
              <a:t>Ảnh hưởng của dịch bệnh nên các công việc chỉ được thực hiện qua online, chưa đảm bảo được hiệu quả tối đa</a:t>
            </a:r>
          </a:p>
          <a:p>
            <a:pPr>
              <a:lnSpc>
                <a:spcPct val="150000"/>
              </a:lnSpc>
            </a:pPr>
            <a:r>
              <a:rPr lang="en-US" sz="1600" dirty="0" smtClean="0"/>
              <a:t>Nhiều kiến thức mới đã được áp dụng vào đồ án tuy nhiên chưa thể hoàn hảo như mong muốn.</a:t>
            </a:r>
          </a:p>
          <a:p>
            <a:pPr>
              <a:lnSpc>
                <a:spcPct val="150000"/>
              </a:lnSpc>
            </a:pPr>
            <a:endParaRPr lang="en-US" sz="1600" dirty="0"/>
          </a:p>
        </p:txBody>
      </p:sp>
      <p:sp>
        <p:nvSpPr>
          <p:cNvPr id="5" name="Title 4"/>
          <p:cNvSpPr>
            <a:spLocks noGrp="1"/>
          </p:cNvSpPr>
          <p:nvPr>
            <p:ph type="title"/>
          </p:nvPr>
        </p:nvSpPr>
        <p:spPr/>
        <p:txBody>
          <a:bodyPr/>
          <a:lstStyle/>
          <a:p>
            <a:r>
              <a:rPr lang="en-US" dirty="0" smtClean="0"/>
              <a:t>Khó khăn</a:t>
            </a:r>
            <a:endParaRPr lang="en-US" dirty="0"/>
          </a:p>
        </p:txBody>
      </p:sp>
    </p:spTree>
    <p:extLst>
      <p:ext uri="{BB962C8B-B14F-4D97-AF65-F5344CB8AC3E}">
        <p14:creationId xmlns:p14="http://schemas.microsoft.com/office/powerpoint/2010/main" val="3860724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2"/>
          <p:cNvSpPr txBox="1">
            <a:spLocks noGrp="1"/>
          </p:cNvSpPr>
          <p:nvPr>
            <p:ph type="ctrTitle"/>
          </p:nvPr>
        </p:nvSpPr>
        <p:spPr>
          <a:xfrm>
            <a:off x="5347800" y="1283075"/>
            <a:ext cx="3672910" cy="2089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Arial" panose="020B0604020202020204" pitchFamily="34" charset="0"/>
                <a:cs typeface="Arial" panose="020B0604020202020204" pitchFamily="34" charset="0"/>
              </a:rPr>
              <a:t>Những thứ cần cải tiến</a:t>
            </a:r>
            <a:endParaRPr dirty="0">
              <a:latin typeface="Arial" panose="020B0604020202020204" pitchFamily="34" charset="0"/>
              <a:cs typeface="Arial" panose="020B0604020202020204" pitchFamily="34" charset="0"/>
            </a:endParaRPr>
          </a:p>
        </p:txBody>
      </p:sp>
      <p:sp>
        <p:nvSpPr>
          <p:cNvPr id="373" name="Google Shape;373;p32"/>
          <p:cNvSpPr txBox="1">
            <a:spLocks noGrp="1"/>
          </p:cNvSpPr>
          <p:nvPr>
            <p:ph type="title" idx="2"/>
          </p:nvPr>
        </p:nvSpPr>
        <p:spPr>
          <a:xfrm>
            <a:off x="5347800" y="1262375"/>
            <a:ext cx="19137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04</a:t>
            </a:r>
            <a:endParaRPr dirty="0"/>
          </a:p>
        </p:txBody>
      </p:sp>
      <p:sp>
        <p:nvSpPr>
          <p:cNvPr id="374" name="Google Shape;374;p32"/>
          <p:cNvSpPr/>
          <p:nvPr/>
        </p:nvSpPr>
        <p:spPr>
          <a:xfrm>
            <a:off x="-195210" y="1262375"/>
            <a:ext cx="5008005" cy="278585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354" y="915756"/>
            <a:ext cx="2014451" cy="3479087"/>
          </a:xfrm>
          <a:prstGeom prst="rect">
            <a:avLst/>
          </a:prstGeom>
        </p:spPr>
      </p:pic>
    </p:spTree>
    <p:extLst>
      <p:ext uri="{BB962C8B-B14F-4D97-AF65-F5344CB8AC3E}">
        <p14:creationId xmlns:p14="http://schemas.microsoft.com/office/powerpoint/2010/main" val="2673323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78850" y="1403336"/>
            <a:ext cx="7386300" cy="3416400"/>
          </a:xfrm>
        </p:spPr>
        <p:txBody>
          <a:bodyPr/>
          <a:lstStyle/>
          <a:p>
            <a:pPr>
              <a:lnSpc>
                <a:spcPct val="150000"/>
              </a:lnSpc>
            </a:pPr>
            <a:r>
              <a:rPr lang="en-US" sz="1600" dirty="0" smtClean="0"/>
              <a:t>Cải tiến về mặt xử lý để giảm thời gian xử lý của ứng dụng</a:t>
            </a:r>
          </a:p>
          <a:p>
            <a:pPr>
              <a:lnSpc>
                <a:spcPct val="150000"/>
              </a:lnSpc>
            </a:pPr>
            <a:r>
              <a:rPr lang="en-US" sz="1600" dirty="0" smtClean="0"/>
              <a:t>Thêm một vài chức năng khác: Đăng nhập, đăng ký, bình luận,..</a:t>
            </a:r>
          </a:p>
          <a:p>
            <a:pPr>
              <a:lnSpc>
                <a:spcPct val="150000"/>
              </a:lnSpc>
            </a:pPr>
            <a:r>
              <a:rPr lang="en-US" sz="1600" dirty="0" smtClean="0"/>
              <a:t>Cải tiến về giao diện: Có nhiều giao diện màu sắc để người dùng lựa chọn, chế độ tối để không ảnh hưởng mắt vào ban đêm,..</a:t>
            </a:r>
            <a:endParaRPr lang="en-US" sz="1600" dirty="0"/>
          </a:p>
        </p:txBody>
      </p:sp>
      <p:sp>
        <p:nvSpPr>
          <p:cNvPr id="5" name="Title 4"/>
          <p:cNvSpPr>
            <a:spLocks noGrp="1"/>
          </p:cNvSpPr>
          <p:nvPr>
            <p:ph type="title"/>
          </p:nvPr>
        </p:nvSpPr>
        <p:spPr/>
        <p:txBody>
          <a:bodyPr/>
          <a:lstStyle/>
          <a:p>
            <a:r>
              <a:rPr lang="en-US" dirty="0" smtClean="0"/>
              <a:t>Cải tiến</a:t>
            </a:r>
            <a:endParaRPr lang="en-US" dirty="0"/>
          </a:p>
        </p:txBody>
      </p:sp>
    </p:spTree>
    <p:extLst>
      <p:ext uri="{BB962C8B-B14F-4D97-AF65-F5344CB8AC3E}">
        <p14:creationId xmlns:p14="http://schemas.microsoft.com/office/powerpoint/2010/main" val="23159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8"/>
          <p:cNvSpPr txBox="1">
            <a:spLocks noGrp="1"/>
          </p:cNvSpPr>
          <p:nvPr>
            <p:ph type="body" idx="1"/>
          </p:nvPr>
        </p:nvSpPr>
        <p:spPr>
          <a:xfrm>
            <a:off x="878850" y="1485529"/>
            <a:ext cx="7386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smtClean="0">
                <a:solidFill>
                  <a:schemeClr val="dk1"/>
                </a:solidFill>
              </a:rPr>
              <a:t>Dưới đây là nội dung bài thuyết trình hôm nay của nhóm mình:</a:t>
            </a:r>
            <a:endParaRPr sz="1600" dirty="0">
              <a:solidFill>
                <a:schemeClr val="dk1"/>
              </a:solidFill>
            </a:endParaRPr>
          </a:p>
          <a:p>
            <a:pPr marL="0" lvl="0" indent="0" algn="l" rtl="0">
              <a:spcBef>
                <a:spcPts val="0"/>
              </a:spcBef>
              <a:spcAft>
                <a:spcPts val="0"/>
              </a:spcAft>
              <a:buClr>
                <a:schemeClr val="dk1"/>
              </a:buClr>
              <a:buSzPts val="1100"/>
              <a:buFont typeface="Arial"/>
              <a:buNone/>
            </a:pPr>
            <a:endParaRPr sz="1600" dirty="0">
              <a:solidFill>
                <a:schemeClr val="dk1"/>
              </a:solidFill>
            </a:endParaRPr>
          </a:p>
          <a:p>
            <a:pPr marL="457200" lvl="0" indent="-307975" algn="l" rtl="0">
              <a:lnSpc>
                <a:spcPct val="150000"/>
              </a:lnSpc>
              <a:spcBef>
                <a:spcPts val="0"/>
              </a:spcBef>
              <a:spcAft>
                <a:spcPts val="0"/>
              </a:spcAft>
              <a:buClr>
                <a:schemeClr val="dk1"/>
              </a:buClr>
              <a:buSzPts val="1250"/>
              <a:buAutoNum type="arabicPeriod"/>
            </a:pPr>
            <a:r>
              <a:rPr lang="en-US" sz="1600" dirty="0" smtClean="0">
                <a:solidFill>
                  <a:schemeClr val="dk1"/>
                </a:solidFill>
              </a:rPr>
              <a:t>Giới thiệu tổng quan về ứng dụng</a:t>
            </a:r>
            <a:endParaRPr sz="1600" dirty="0">
              <a:solidFill>
                <a:schemeClr val="dk1"/>
              </a:solidFill>
            </a:endParaRPr>
          </a:p>
          <a:p>
            <a:pPr marL="457200" lvl="0" indent="-307975" algn="l" rtl="0">
              <a:lnSpc>
                <a:spcPct val="150000"/>
              </a:lnSpc>
              <a:spcBef>
                <a:spcPts val="0"/>
              </a:spcBef>
              <a:spcAft>
                <a:spcPts val="0"/>
              </a:spcAft>
              <a:buClr>
                <a:schemeClr val="dk1"/>
              </a:buClr>
              <a:buSzPts val="1250"/>
              <a:buAutoNum type="arabicPeriod"/>
            </a:pPr>
            <a:r>
              <a:rPr lang="en-US" sz="1600" dirty="0" smtClean="0">
                <a:solidFill>
                  <a:schemeClr val="dk1"/>
                </a:solidFill>
              </a:rPr>
              <a:t>Giới thiệu chi tiết về ứng dụng</a:t>
            </a:r>
            <a:endParaRPr sz="1600" dirty="0">
              <a:solidFill>
                <a:schemeClr val="dk1"/>
              </a:solidFill>
            </a:endParaRPr>
          </a:p>
          <a:p>
            <a:pPr marL="457200" lvl="0" indent="-307975" algn="l" rtl="0">
              <a:lnSpc>
                <a:spcPct val="150000"/>
              </a:lnSpc>
              <a:spcBef>
                <a:spcPts val="0"/>
              </a:spcBef>
              <a:spcAft>
                <a:spcPts val="0"/>
              </a:spcAft>
              <a:buClr>
                <a:schemeClr val="dk1"/>
              </a:buClr>
              <a:buSzPts val="1250"/>
              <a:buAutoNum type="arabicPeriod"/>
            </a:pPr>
            <a:r>
              <a:rPr lang="en-US" sz="1600" dirty="0" smtClean="0">
                <a:solidFill>
                  <a:schemeClr val="dk1"/>
                </a:solidFill>
              </a:rPr>
              <a:t>Những khó khăn gặp phải trong quá trình phát triển ứng dụng</a:t>
            </a:r>
            <a:endParaRPr sz="1600" dirty="0">
              <a:solidFill>
                <a:schemeClr val="dk1"/>
              </a:solidFill>
            </a:endParaRPr>
          </a:p>
          <a:p>
            <a:pPr marL="457200" lvl="0" indent="-307975" algn="l" rtl="0">
              <a:lnSpc>
                <a:spcPct val="150000"/>
              </a:lnSpc>
              <a:spcBef>
                <a:spcPts val="0"/>
              </a:spcBef>
              <a:spcAft>
                <a:spcPts val="0"/>
              </a:spcAft>
              <a:buClr>
                <a:schemeClr val="dk1"/>
              </a:buClr>
              <a:buSzPts val="1250"/>
              <a:buAutoNum type="arabicPeriod"/>
            </a:pPr>
            <a:r>
              <a:rPr lang="en" sz="1600" dirty="0" smtClean="0">
                <a:solidFill>
                  <a:schemeClr val="dk1"/>
                </a:solidFill>
              </a:rPr>
              <a:t>Những vấn đề cần cải thiện </a:t>
            </a:r>
            <a:endParaRPr sz="1600" dirty="0">
              <a:solidFill>
                <a:schemeClr val="dk1"/>
              </a:solidFill>
            </a:endParaRPr>
          </a:p>
        </p:txBody>
      </p:sp>
      <p:sp>
        <p:nvSpPr>
          <p:cNvPr id="252" name="Google Shape;252;p2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smtClean="0">
                <a:latin typeface="Amatic SC" panose="020B0604020202020204" charset="-79"/>
                <a:cs typeface="Amatic SC" panose="020B0604020202020204" charset="-79"/>
              </a:rPr>
              <a:t>Nội dung thuyết trình</a:t>
            </a:r>
            <a:endParaRPr sz="3600" dirty="0">
              <a:latin typeface="Amatic SC" panose="020B0604020202020204" charset="-79"/>
              <a:cs typeface="Amatic SC" panose="020B0604020202020204" charset="-79"/>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325366" y="2060165"/>
            <a:ext cx="7551738" cy="755650"/>
          </a:xfrm>
        </p:spPr>
        <p:txBody>
          <a:bodyPr/>
          <a:lstStyle/>
          <a:p>
            <a:r>
              <a:rPr lang="en-US" dirty="0" smtClean="0">
                <a:latin typeface="Arial" panose="020B0604020202020204" pitchFamily="34" charset="0"/>
                <a:cs typeface="Arial" panose="020B0604020202020204" pitchFamily="34" charset="0"/>
              </a:rPr>
              <a:t>Cảm ơn thầy và các bạn đã lắng nghe!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42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Giới thiệu</a:t>
            </a:r>
            <a:endParaRPr dirty="0"/>
          </a:p>
        </p:txBody>
      </p:sp>
      <p:sp>
        <p:nvSpPr>
          <p:cNvPr id="260" name="Google Shape;260;p29"/>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Chi tiết</a:t>
            </a:r>
            <a:endParaRPr dirty="0"/>
          </a:p>
        </p:txBody>
      </p:sp>
      <p:sp>
        <p:nvSpPr>
          <p:cNvPr id="262" name="Google Shape;262;p29"/>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Khó khăn</a:t>
            </a:r>
            <a:endParaRPr dirty="0"/>
          </a:p>
        </p:txBody>
      </p:sp>
      <p:sp>
        <p:nvSpPr>
          <p:cNvPr id="264" name="Google Shape;264;p29"/>
          <p:cNvSpPr/>
          <p:nvPr/>
        </p:nvSpPr>
        <p:spPr>
          <a:xfrm>
            <a:off x="1397125" y="7639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119213" y="7639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4841275" y="7639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6563375" y="7639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Cải tiến</a:t>
            </a:r>
            <a:endParaRPr dirty="0"/>
          </a:p>
        </p:txBody>
      </p:sp>
      <p:sp>
        <p:nvSpPr>
          <p:cNvPr id="270" name="Google Shape;270;p29"/>
          <p:cNvSpPr txBox="1">
            <a:spLocks noGrp="1"/>
          </p:cNvSpPr>
          <p:nvPr>
            <p:ph type="title" idx="8"/>
          </p:nvPr>
        </p:nvSpPr>
        <p:spPr>
          <a:xfrm>
            <a:off x="955525" y="10570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CF8FF"/>
                </a:solidFill>
              </a:rPr>
              <a:t>01</a:t>
            </a:r>
            <a:endParaRPr>
              <a:solidFill>
                <a:srgbClr val="ECF8FF"/>
              </a:solidFill>
            </a:endParaRPr>
          </a:p>
        </p:txBody>
      </p:sp>
      <p:sp>
        <p:nvSpPr>
          <p:cNvPr id="271" name="Google Shape;271;p29"/>
          <p:cNvSpPr txBox="1">
            <a:spLocks noGrp="1"/>
          </p:cNvSpPr>
          <p:nvPr>
            <p:ph type="title" idx="9"/>
          </p:nvPr>
        </p:nvSpPr>
        <p:spPr>
          <a:xfrm>
            <a:off x="2677600" y="10570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CF8FF"/>
                </a:solidFill>
              </a:rPr>
              <a:t>02</a:t>
            </a:r>
            <a:endParaRPr>
              <a:solidFill>
                <a:srgbClr val="ECF8FF"/>
              </a:solidFill>
            </a:endParaRPr>
          </a:p>
        </p:txBody>
      </p:sp>
      <p:sp>
        <p:nvSpPr>
          <p:cNvPr id="272" name="Google Shape;272;p29"/>
          <p:cNvSpPr txBox="1">
            <a:spLocks noGrp="1"/>
          </p:cNvSpPr>
          <p:nvPr>
            <p:ph type="title" idx="13"/>
          </p:nvPr>
        </p:nvSpPr>
        <p:spPr>
          <a:xfrm>
            <a:off x="4399700" y="10570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CF8FF"/>
                </a:solidFill>
              </a:rPr>
              <a:t>03</a:t>
            </a:r>
            <a:endParaRPr>
              <a:solidFill>
                <a:srgbClr val="ECF8FF"/>
              </a:solidFill>
            </a:endParaRPr>
          </a:p>
        </p:txBody>
      </p:sp>
      <p:sp>
        <p:nvSpPr>
          <p:cNvPr id="273" name="Google Shape;273;p29"/>
          <p:cNvSpPr txBox="1">
            <a:spLocks noGrp="1"/>
          </p:cNvSpPr>
          <p:nvPr>
            <p:ph type="title" idx="14"/>
          </p:nvPr>
        </p:nvSpPr>
        <p:spPr>
          <a:xfrm>
            <a:off x="6121775" y="10570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CF8FF"/>
                </a:solidFill>
              </a:rPr>
              <a:t>04</a:t>
            </a:r>
            <a:endParaRPr>
              <a:solidFill>
                <a:srgbClr val="ECF8FF"/>
              </a:solidFill>
            </a:endParaRPr>
          </a:p>
        </p:txBody>
      </p:sp>
      <p:sp>
        <p:nvSpPr>
          <p:cNvPr id="2" name="Subtitle 1"/>
          <p:cNvSpPr>
            <a:spLocks noGrp="1"/>
          </p:cNvSpPr>
          <p:nvPr>
            <p:ph type="subTitle" idx="1"/>
          </p:nvPr>
        </p:nvSpPr>
        <p:spPr/>
        <p:txBody>
          <a:bodyPr/>
          <a:lstStyle/>
          <a:p>
            <a:endParaRPr lang="en-US"/>
          </a:p>
        </p:txBody>
      </p:sp>
      <p:sp>
        <p:nvSpPr>
          <p:cNvPr id="3" name="Subtitle 2"/>
          <p:cNvSpPr>
            <a:spLocks noGrp="1"/>
          </p:cNvSpPr>
          <p:nvPr>
            <p:ph type="subTitle" idx="3"/>
          </p:nvPr>
        </p:nvSpPr>
        <p:spPr/>
        <p:txBody>
          <a:bodyPr/>
          <a:lstStyle/>
          <a:p>
            <a:endParaRPr lang="en-US"/>
          </a:p>
        </p:txBody>
      </p:sp>
      <p:sp>
        <p:nvSpPr>
          <p:cNvPr id="4" name="Subtitle 3"/>
          <p:cNvSpPr>
            <a:spLocks noGrp="1"/>
          </p:cNvSpPr>
          <p:nvPr>
            <p:ph type="subTitle" idx="5"/>
          </p:nvPr>
        </p:nvSpPr>
        <p:spPr/>
        <p:txBody>
          <a:bodyPr/>
          <a:lstStyle/>
          <a:p>
            <a:endParaRPr lang="en-US"/>
          </a:p>
        </p:txBody>
      </p:sp>
      <p:sp>
        <p:nvSpPr>
          <p:cNvPr id="5" name="Subtitle 4"/>
          <p:cNvSpPr>
            <a:spLocks noGrp="1"/>
          </p:cNvSpPr>
          <p:nvPr>
            <p:ph type="subTitle" idx="7"/>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rot="10800000" flipH="1">
            <a:off x="-905570" y="2574544"/>
            <a:ext cx="4378235" cy="3601044"/>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Giới thiệu tổng quan</a:t>
            </a:r>
            <a:endParaRPr dirty="0"/>
          </a:p>
        </p:txBody>
      </p:sp>
      <p:sp>
        <p:nvSpPr>
          <p:cNvPr id="280" name="Google Shape;280;p30"/>
          <p:cNvSpPr txBox="1">
            <a:spLocks noGrp="1"/>
          </p:cNvSpPr>
          <p:nvPr>
            <p:ph type="body" idx="1"/>
          </p:nvPr>
        </p:nvSpPr>
        <p:spPr>
          <a:xfrm>
            <a:off x="3708478" y="1596783"/>
            <a:ext cx="5075926" cy="3368707"/>
          </a:xfrm>
          <a:prstGeom prst="rect">
            <a:avLst/>
          </a:prstGeom>
        </p:spPr>
        <p:txBody>
          <a:bodyPr spcFirstLastPara="1" wrap="square" lIns="91425" tIns="91425" rIns="91425" bIns="91425" anchor="t" anchorCtr="0">
            <a:noAutofit/>
          </a:bodyPr>
          <a:lstStyle/>
          <a:p>
            <a:pPr marL="285750" indent="-285750">
              <a:spcBef>
                <a:spcPts val="1200"/>
              </a:spcBef>
              <a:spcAft>
                <a:spcPts val="1200"/>
              </a:spcAft>
            </a:pPr>
            <a:r>
              <a:rPr lang="en-US" dirty="0" smtClean="0"/>
              <a:t>Con người luôn luôn có nhu cầu về thông tin</a:t>
            </a:r>
          </a:p>
          <a:p>
            <a:pPr marL="285750" indent="-285750">
              <a:spcBef>
                <a:spcPts val="1200"/>
              </a:spcBef>
              <a:spcAft>
                <a:spcPts val="1200"/>
              </a:spcAft>
            </a:pPr>
            <a:r>
              <a:rPr lang="en-US" dirty="0" smtClean="0"/>
              <a:t>Năm 2015 có 73% người đọc tin tức qua mạng</a:t>
            </a:r>
          </a:p>
          <a:p>
            <a:pPr marL="285750" indent="-285750">
              <a:spcBef>
                <a:spcPts val="1200"/>
              </a:spcBef>
              <a:spcAft>
                <a:spcPts val="1200"/>
              </a:spcAft>
            </a:pPr>
            <a:r>
              <a:rPr lang="en-US" dirty="0" smtClean="0"/>
              <a:t>Năm 2021 có 95% người đọc tin tức qua mạng</a:t>
            </a:r>
          </a:p>
          <a:p>
            <a:pPr marL="0" indent="0">
              <a:spcBef>
                <a:spcPts val="1200"/>
              </a:spcBef>
              <a:spcAft>
                <a:spcPts val="1200"/>
              </a:spcAft>
              <a:buNone/>
            </a:pPr>
            <a:r>
              <a:rPr lang="en-US" dirty="0" smtClean="0"/>
              <a:t>=&gt; Nhu cầu về một ứng dụng có thể tập hợp được nhiều thông tin là vô cùng lớn. News reader app là ứng dụng được tạo ra để đáp ứng nhu cầu đó.</a:t>
            </a:r>
            <a:endParaRPr dirty="0"/>
          </a:p>
        </p:txBody>
      </p:sp>
      <p:grpSp>
        <p:nvGrpSpPr>
          <p:cNvPr id="281" name="Google Shape;281;p30"/>
          <p:cNvGrpSpPr/>
          <p:nvPr/>
        </p:nvGrpSpPr>
        <p:grpSpPr>
          <a:xfrm>
            <a:off x="309277" y="3199204"/>
            <a:ext cx="2166795" cy="1944296"/>
            <a:chOff x="886600" y="1400288"/>
            <a:chExt cx="3137921" cy="3359131"/>
          </a:xfrm>
        </p:grpSpPr>
        <p:grpSp>
          <p:nvGrpSpPr>
            <p:cNvPr id="282" name="Google Shape;282;p30"/>
            <p:cNvGrpSpPr/>
            <p:nvPr/>
          </p:nvGrpSpPr>
          <p:grpSpPr>
            <a:xfrm>
              <a:off x="1623201" y="1400288"/>
              <a:ext cx="1658721" cy="1139708"/>
              <a:chOff x="1623201" y="1400288"/>
              <a:chExt cx="1658721" cy="1139708"/>
            </a:xfrm>
          </p:grpSpPr>
          <p:grpSp>
            <p:nvGrpSpPr>
              <p:cNvPr id="283" name="Google Shape;283;p30"/>
              <p:cNvGrpSpPr/>
              <p:nvPr/>
            </p:nvGrpSpPr>
            <p:grpSpPr>
              <a:xfrm>
                <a:off x="1623201" y="1930145"/>
                <a:ext cx="647710" cy="609850"/>
                <a:chOff x="1623201" y="1930145"/>
                <a:chExt cx="647710" cy="609850"/>
              </a:xfrm>
            </p:grpSpPr>
            <p:sp>
              <p:nvSpPr>
                <p:cNvPr id="284" name="Google Shape;284;p30"/>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30"/>
              <p:cNvGrpSpPr/>
              <p:nvPr/>
            </p:nvGrpSpPr>
            <p:grpSpPr>
              <a:xfrm>
                <a:off x="2402677" y="1400288"/>
                <a:ext cx="879245" cy="826249"/>
                <a:chOff x="2402677" y="1400288"/>
                <a:chExt cx="879245" cy="826249"/>
              </a:xfrm>
            </p:grpSpPr>
            <p:sp>
              <p:nvSpPr>
                <p:cNvPr id="289" name="Google Shape;289;p30"/>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 name="Google Shape;293;p30"/>
            <p:cNvGrpSpPr/>
            <p:nvPr/>
          </p:nvGrpSpPr>
          <p:grpSpPr>
            <a:xfrm>
              <a:off x="886600" y="2083936"/>
              <a:ext cx="3137921" cy="2675482"/>
              <a:chOff x="886600" y="2083936"/>
              <a:chExt cx="3137921" cy="2675482"/>
            </a:xfrm>
          </p:grpSpPr>
          <p:sp>
            <p:nvSpPr>
              <p:cNvPr id="294" name="Google Shape;294;p30"/>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rgbClr val="A3A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3320477" y="3674819"/>
                <a:ext cx="122103" cy="116045"/>
              </a:xfrm>
              <a:custGeom>
                <a:avLst/>
                <a:gdLst/>
                <a:ahLst/>
                <a:cxnLst/>
                <a:rect l="l" t="t" r="r" b="b"/>
                <a:pathLst>
                  <a:path w="5502" h="5229" extrusionOk="0">
                    <a:moveTo>
                      <a:pt x="3652" y="1"/>
                    </a:moveTo>
                    <a:lnTo>
                      <a:pt x="0" y="1892"/>
                    </a:lnTo>
                    <a:lnTo>
                      <a:pt x="1892" y="5229"/>
                    </a:lnTo>
                    <a:lnTo>
                      <a:pt x="5501" y="3258"/>
                    </a:lnTo>
                    <a:lnTo>
                      <a:pt x="365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3146580" y="3724374"/>
                <a:ext cx="377827" cy="224055"/>
              </a:xfrm>
              <a:custGeom>
                <a:avLst/>
                <a:gdLst/>
                <a:ahLst/>
                <a:cxnLst/>
                <a:rect l="l" t="t" r="r" b="b"/>
                <a:pathLst>
                  <a:path w="17025" h="10096" extrusionOk="0">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3149154" y="3820843"/>
                <a:ext cx="371236" cy="127540"/>
              </a:xfrm>
              <a:custGeom>
                <a:avLst/>
                <a:gdLst/>
                <a:ahLst/>
                <a:cxnLst/>
                <a:rect l="l" t="t" r="r" b="b"/>
                <a:pathLst>
                  <a:path w="16728" h="5747" extrusionOk="0">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893412" y="2854312"/>
                <a:ext cx="644182" cy="892538"/>
              </a:xfrm>
              <a:custGeom>
                <a:avLst/>
                <a:gdLst/>
                <a:ahLst/>
                <a:cxnLst/>
                <a:rect l="l" t="t" r="r" b="b"/>
                <a:pathLst>
                  <a:path w="29027" h="40218" extrusionOk="0">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25189" y="3756553"/>
                <a:ext cx="106790" cy="91455"/>
              </a:xfrm>
              <a:custGeom>
                <a:avLst/>
                <a:gdLst/>
                <a:ahLst/>
                <a:cxnLst/>
                <a:rect l="l" t="t" r="r" b="b"/>
                <a:pathLst>
                  <a:path w="4812" h="4121" extrusionOk="0">
                    <a:moveTo>
                      <a:pt x="4387" y="0"/>
                    </a:moveTo>
                    <a:lnTo>
                      <a:pt x="1" y="1542"/>
                    </a:lnTo>
                    <a:lnTo>
                      <a:pt x="719" y="4120"/>
                    </a:lnTo>
                    <a:lnTo>
                      <a:pt x="4812" y="3721"/>
                    </a:lnTo>
                    <a:lnTo>
                      <a:pt x="4387"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2790396" y="2890663"/>
                <a:ext cx="1234125" cy="910580"/>
              </a:xfrm>
              <a:custGeom>
                <a:avLst/>
                <a:gdLst/>
                <a:ahLst/>
                <a:cxnLst/>
                <a:rect l="l" t="t" r="r" b="b"/>
                <a:pathLst>
                  <a:path w="55610" h="41031" extrusionOk="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765874" y="3817692"/>
                <a:ext cx="406611" cy="166710"/>
              </a:xfrm>
              <a:custGeom>
                <a:avLst/>
                <a:gdLst/>
                <a:ahLst/>
                <a:cxnLst/>
                <a:rect l="l" t="t" r="r" b="b"/>
                <a:pathLst>
                  <a:path w="18322" h="7512" extrusionOk="0">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771910" y="3918977"/>
                <a:ext cx="394472" cy="65446"/>
              </a:xfrm>
              <a:custGeom>
                <a:avLst/>
                <a:gdLst/>
                <a:ahLst/>
                <a:cxnLst/>
                <a:rect l="l" t="t" r="r" b="b"/>
                <a:pathLst>
                  <a:path w="17775" h="2949" extrusionOk="0">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91745" y="2240923"/>
                <a:ext cx="250176" cy="370437"/>
              </a:xfrm>
              <a:custGeom>
                <a:avLst/>
                <a:gdLst/>
                <a:ahLst/>
                <a:cxnLst/>
                <a:rect l="l" t="t" r="r" b="b"/>
                <a:pathLst>
                  <a:path w="11273" h="16692" extrusionOk="0">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771910" y="2177143"/>
                <a:ext cx="326829" cy="475852"/>
              </a:xfrm>
              <a:custGeom>
                <a:avLst/>
                <a:gdLst/>
                <a:ahLst/>
                <a:cxnLst/>
                <a:rect l="l" t="t" r="r" b="b"/>
                <a:pathLst>
                  <a:path w="14727" h="21442" extrusionOk="0">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687957" y="2142590"/>
                <a:ext cx="499908" cy="530112"/>
              </a:xfrm>
              <a:custGeom>
                <a:avLst/>
                <a:gdLst/>
                <a:ahLst/>
                <a:cxnLst/>
                <a:rect l="l" t="t" r="r" b="b"/>
                <a:pathLst>
                  <a:path w="22526" h="23887" extrusionOk="0">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769136" y="2142568"/>
                <a:ext cx="418728" cy="515110"/>
              </a:xfrm>
              <a:custGeom>
                <a:avLst/>
                <a:gdLst/>
                <a:ahLst/>
                <a:cxnLst/>
                <a:rect l="l" t="t" r="r" b="b"/>
                <a:pathLst>
                  <a:path w="18868" h="23211" extrusionOk="0">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975434" y="2315688"/>
                <a:ext cx="95827" cy="113714"/>
              </a:xfrm>
              <a:custGeom>
                <a:avLst/>
                <a:gdLst/>
                <a:ahLst/>
                <a:cxnLst/>
                <a:rect l="l" t="t" r="r" b="b"/>
                <a:pathLst>
                  <a:path w="4318" h="5124" extrusionOk="0">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637714" y="2202464"/>
                <a:ext cx="668593" cy="148668"/>
              </a:xfrm>
              <a:custGeom>
                <a:avLst/>
                <a:gdLst/>
                <a:ahLst/>
                <a:cxnLst/>
                <a:rect l="l" t="t" r="r" b="b"/>
                <a:pathLst>
                  <a:path w="30127" h="6699" extrusionOk="0">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767538" y="2083936"/>
                <a:ext cx="380047" cy="217265"/>
              </a:xfrm>
              <a:custGeom>
                <a:avLst/>
                <a:gdLst/>
                <a:ahLst/>
                <a:cxnLst/>
                <a:rect l="l" t="t" r="r" b="b"/>
                <a:pathLst>
                  <a:path w="17125" h="9790" extrusionOk="0">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762434" y="2703828"/>
                <a:ext cx="581799" cy="424853"/>
              </a:xfrm>
              <a:custGeom>
                <a:avLst/>
                <a:gdLst/>
                <a:ahLst/>
                <a:cxnLst/>
                <a:rect l="l" t="t" r="r" b="b"/>
                <a:pathLst>
                  <a:path w="26216" h="19144" extrusionOk="0">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3183884" y="2542402"/>
                <a:ext cx="284796" cy="463845"/>
              </a:xfrm>
              <a:custGeom>
                <a:avLst/>
                <a:gdLst/>
                <a:ahLst/>
                <a:cxnLst/>
                <a:rect l="l" t="t" r="r" b="b"/>
                <a:pathLst>
                  <a:path w="12833" h="20901" extrusionOk="0">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645659" y="2575291"/>
                <a:ext cx="135197" cy="143741"/>
              </a:xfrm>
              <a:custGeom>
                <a:avLst/>
                <a:gdLst/>
                <a:ahLst/>
                <a:cxnLst/>
                <a:rect l="l" t="t" r="r" b="b"/>
                <a:pathLst>
                  <a:path w="6092" h="6477" extrusionOk="0">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09496" y="2443958"/>
                <a:ext cx="827225" cy="915041"/>
              </a:xfrm>
              <a:custGeom>
                <a:avLst/>
                <a:gdLst/>
                <a:ahLst/>
                <a:cxnLst/>
                <a:rect l="l" t="t" r="r" b="b"/>
                <a:pathLst>
                  <a:path w="37275" h="41232" extrusionOk="0">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720269" y="2698413"/>
                <a:ext cx="593427" cy="473765"/>
              </a:xfrm>
              <a:custGeom>
                <a:avLst/>
                <a:gdLst/>
                <a:ahLst/>
                <a:cxnLst/>
                <a:rect l="l" t="t" r="r" b="b"/>
                <a:pathLst>
                  <a:path w="26740" h="21348" extrusionOk="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174408" y="2549637"/>
                <a:ext cx="265112" cy="463868"/>
              </a:xfrm>
              <a:custGeom>
                <a:avLst/>
                <a:gdLst/>
                <a:ahLst/>
                <a:cxnLst/>
                <a:rect l="l" t="t" r="r" b="b"/>
                <a:pathLst>
                  <a:path w="11946" h="20902" extrusionOk="0">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74408" y="2549681"/>
                <a:ext cx="124189" cy="412869"/>
              </a:xfrm>
              <a:custGeom>
                <a:avLst/>
                <a:gdLst/>
                <a:ahLst/>
                <a:cxnLst/>
                <a:rect l="l" t="t" r="r" b="b"/>
                <a:pathLst>
                  <a:path w="5596" h="18604" extrusionOk="0">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2"/>
          <p:cNvSpPr txBox="1">
            <a:spLocks noGrp="1"/>
          </p:cNvSpPr>
          <p:nvPr>
            <p:ph type="ctrTitle"/>
          </p:nvPr>
        </p:nvSpPr>
        <p:spPr>
          <a:xfrm>
            <a:off x="5347800" y="1283075"/>
            <a:ext cx="38985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Giới thiệu ứng dụng News</a:t>
            </a:r>
            <a:endParaRPr dirty="0"/>
          </a:p>
        </p:txBody>
      </p:sp>
      <p:sp>
        <p:nvSpPr>
          <p:cNvPr id="373" name="Google Shape;373;p32"/>
          <p:cNvSpPr txBox="1">
            <a:spLocks noGrp="1"/>
          </p:cNvSpPr>
          <p:nvPr>
            <p:ph type="title" idx="2"/>
          </p:nvPr>
        </p:nvSpPr>
        <p:spPr>
          <a:xfrm>
            <a:off x="5347800" y="1262375"/>
            <a:ext cx="19137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74" name="Google Shape;374;p32"/>
          <p:cNvSpPr/>
          <p:nvPr/>
        </p:nvSpPr>
        <p:spPr>
          <a:xfrm>
            <a:off x="-195210" y="1262375"/>
            <a:ext cx="5008005" cy="278585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43" y="841285"/>
            <a:ext cx="2235252" cy="3860425"/>
          </a:xfrm>
          <a:prstGeom prst="rect">
            <a:avLst/>
          </a:prstGeom>
        </p:spPr>
      </p:pic>
      <p:sp>
        <p:nvSpPr>
          <p:cNvPr id="6" name="Right Arrow 5"/>
          <p:cNvSpPr/>
          <p:nvPr/>
        </p:nvSpPr>
        <p:spPr>
          <a:xfrm rot="14533593">
            <a:off x="1438383" y="2306882"/>
            <a:ext cx="760288" cy="318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News là gì?</a:t>
            </a:r>
            <a:endParaRPr lang="en-US" dirty="0"/>
          </a:p>
        </p:txBody>
      </p:sp>
      <p:sp>
        <p:nvSpPr>
          <p:cNvPr id="8" name="Text Placeholder 7"/>
          <p:cNvSpPr>
            <a:spLocks noGrp="1"/>
          </p:cNvSpPr>
          <p:nvPr>
            <p:ph type="body" idx="1"/>
          </p:nvPr>
        </p:nvSpPr>
        <p:spPr>
          <a:xfrm>
            <a:off x="4130210" y="1316120"/>
            <a:ext cx="4541179" cy="2856215"/>
          </a:xfrm>
        </p:spPr>
        <p:txBody>
          <a:bodyPr/>
          <a:lstStyle/>
          <a:p>
            <a:pPr>
              <a:lnSpc>
                <a:spcPct val="200000"/>
              </a:lnSpc>
            </a:pPr>
            <a:r>
              <a:rPr lang="en-US" dirty="0" smtClean="0"/>
              <a:t>News là một ứng dụng tổng hợp tin tức từ nhiều nguồn khác nhau</a:t>
            </a:r>
          </a:p>
          <a:p>
            <a:pPr>
              <a:lnSpc>
                <a:spcPct val="200000"/>
              </a:lnSpc>
            </a:pPr>
            <a:r>
              <a:rPr lang="en-US" dirty="0" smtClean="0"/>
              <a:t>Sử dụng API để lấy dữ liệu</a:t>
            </a:r>
          </a:p>
          <a:p>
            <a:pPr>
              <a:lnSpc>
                <a:spcPct val="200000"/>
              </a:lnSpc>
            </a:pPr>
            <a:r>
              <a:rPr lang="en-US" dirty="0" smtClean="0"/>
              <a:t>Hiển thị trang báo bằng WKWebView</a:t>
            </a:r>
          </a:p>
          <a:p>
            <a:pPr>
              <a:lnSpc>
                <a:spcPct val="200000"/>
              </a:lnSpc>
            </a:pPr>
            <a:r>
              <a:rPr lang="en-US" dirty="0" smtClean="0"/>
              <a:t>Dễ dàng chia sẻ</a:t>
            </a:r>
          </a:p>
          <a:p>
            <a:pPr>
              <a:lnSpc>
                <a:spcPct val="200000"/>
              </a:lnSpc>
            </a:pPr>
            <a:r>
              <a:rPr lang="en-US" dirty="0" smtClean="0"/>
              <a:t>Đánh dấu và tải bài viết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935" y="1316120"/>
            <a:ext cx="2013070" cy="3476700"/>
          </a:xfrm>
          <a:prstGeom prst="rect">
            <a:avLst/>
          </a:prstGeom>
        </p:spPr>
      </p:pic>
    </p:spTree>
    <p:extLst>
      <p:ext uri="{BB962C8B-B14F-4D97-AF65-F5344CB8AC3E}">
        <p14:creationId xmlns:p14="http://schemas.microsoft.com/office/powerpoint/2010/main" val="3311278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2"/>
          <p:cNvSpPr txBox="1">
            <a:spLocks noGrp="1"/>
          </p:cNvSpPr>
          <p:nvPr>
            <p:ph type="ctrTitle"/>
          </p:nvPr>
        </p:nvSpPr>
        <p:spPr>
          <a:xfrm>
            <a:off x="5347800" y="1283075"/>
            <a:ext cx="3672910" cy="2089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Arial" panose="020B0604020202020204" pitchFamily="34" charset="0"/>
                <a:cs typeface="Arial" panose="020B0604020202020204" pitchFamily="34" charset="0"/>
              </a:rPr>
              <a:t>Chi tiết ứng dụng News</a:t>
            </a:r>
            <a:endParaRPr dirty="0">
              <a:latin typeface="Arial" panose="020B0604020202020204" pitchFamily="34" charset="0"/>
              <a:cs typeface="Arial" panose="020B0604020202020204" pitchFamily="34" charset="0"/>
            </a:endParaRPr>
          </a:p>
        </p:txBody>
      </p:sp>
      <p:sp>
        <p:nvSpPr>
          <p:cNvPr id="373" name="Google Shape;373;p32"/>
          <p:cNvSpPr txBox="1">
            <a:spLocks noGrp="1"/>
          </p:cNvSpPr>
          <p:nvPr>
            <p:ph type="title" idx="2"/>
          </p:nvPr>
        </p:nvSpPr>
        <p:spPr>
          <a:xfrm>
            <a:off x="5347800" y="1262375"/>
            <a:ext cx="19137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02</a:t>
            </a:r>
            <a:endParaRPr dirty="0"/>
          </a:p>
        </p:txBody>
      </p:sp>
      <p:sp>
        <p:nvSpPr>
          <p:cNvPr id="374" name="Google Shape;374;p32"/>
          <p:cNvSpPr/>
          <p:nvPr/>
        </p:nvSpPr>
        <p:spPr>
          <a:xfrm>
            <a:off x="-195210" y="1262375"/>
            <a:ext cx="5008005" cy="278585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066" y="883578"/>
            <a:ext cx="2151276" cy="3715392"/>
          </a:xfrm>
          <a:prstGeom prst="rect">
            <a:avLst/>
          </a:prstGeom>
        </p:spPr>
      </p:pic>
    </p:spTree>
    <p:extLst>
      <p:ext uri="{BB962C8B-B14F-4D97-AF65-F5344CB8AC3E}">
        <p14:creationId xmlns:p14="http://schemas.microsoft.com/office/powerpoint/2010/main" val="3352798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Trang chủ</a:t>
            </a:r>
            <a:endParaRPr lang="en-US" dirty="0"/>
          </a:p>
        </p:txBody>
      </p:sp>
      <p:sp>
        <p:nvSpPr>
          <p:cNvPr id="3" name="Text Placeholder 2"/>
          <p:cNvSpPr>
            <a:spLocks noGrp="1"/>
          </p:cNvSpPr>
          <p:nvPr>
            <p:ph type="body" idx="1"/>
          </p:nvPr>
        </p:nvSpPr>
        <p:spPr>
          <a:xfrm>
            <a:off x="4495142" y="1278069"/>
            <a:ext cx="3852808" cy="2628642"/>
          </a:xfrm>
        </p:spPr>
        <p:txBody>
          <a:bodyPr/>
          <a:lstStyle/>
          <a:p>
            <a:pPr>
              <a:lnSpc>
                <a:spcPct val="150000"/>
              </a:lnSpc>
            </a:pPr>
            <a:r>
              <a:rPr lang="en-US" dirty="0" smtClean="0"/>
              <a:t>Dữ liệu phong phú từ nhiều nguồn khác nhau</a:t>
            </a:r>
          </a:p>
          <a:p>
            <a:pPr>
              <a:lnSpc>
                <a:spcPct val="150000"/>
              </a:lnSpc>
            </a:pPr>
            <a:r>
              <a:rPr lang="en-US" dirty="0" smtClean="0"/>
              <a:t>Luôn được cập nhật mới</a:t>
            </a:r>
          </a:p>
          <a:p>
            <a:pPr>
              <a:lnSpc>
                <a:spcPct val="150000"/>
              </a:lnSpc>
            </a:pPr>
            <a:r>
              <a:rPr lang="en-US" dirty="0" smtClean="0"/>
              <a:t>Hiển thị rõ ràng với bộ cục được custom</a:t>
            </a:r>
          </a:p>
          <a:p>
            <a:pPr>
              <a:lnSpc>
                <a:spcPct val="150000"/>
              </a:lnSpc>
            </a:pPr>
            <a:r>
              <a:rPr lang="en-US" dirty="0"/>
              <a:t>Swipe action với 3 chức năng</a:t>
            </a:r>
          </a:p>
          <a:p>
            <a:pPr>
              <a:lnSpc>
                <a:spcPct val="150000"/>
              </a:lnSpc>
            </a:pPr>
            <a:r>
              <a:rPr lang="en-US" dirty="0"/>
              <a:t>Làm mới dữ liệu thủ công bằng nút refresh</a:t>
            </a:r>
          </a:p>
          <a:p>
            <a:pPr>
              <a:lnSpc>
                <a:spcPct val="150000"/>
              </a:lnSpc>
            </a:pPr>
            <a:r>
              <a:rPr lang="en-US" dirty="0"/>
              <a:t>Tự tải thêm bài viết khi </a:t>
            </a:r>
            <a:r>
              <a:rPr lang="en-US" dirty="0" smtClean="0"/>
              <a:t>scroll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542" y="1278069"/>
            <a:ext cx="1843462" cy="3178383"/>
          </a:xfrm>
          <a:prstGeom prst="rect">
            <a:avLst/>
          </a:prstGeom>
        </p:spPr>
      </p:pic>
    </p:spTree>
    <p:extLst>
      <p:ext uri="{BB962C8B-B14F-4D97-AF65-F5344CB8AC3E}">
        <p14:creationId xmlns:p14="http://schemas.microsoft.com/office/powerpoint/2010/main" val="4058169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Trang chủ</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127" y="1261367"/>
            <a:ext cx="1949093" cy="33605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770" y="1261367"/>
            <a:ext cx="1950459" cy="33628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7779" y="1263721"/>
            <a:ext cx="1950460" cy="3362862"/>
          </a:xfrm>
          <a:prstGeom prst="rect">
            <a:avLst/>
          </a:prstGeom>
        </p:spPr>
      </p:pic>
    </p:spTree>
    <p:extLst>
      <p:ext uri="{BB962C8B-B14F-4D97-AF65-F5344CB8AC3E}">
        <p14:creationId xmlns:p14="http://schemas.microsoft.com/office/powerpoint/2010/main" val="389960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ood Delivery">
  <a:themeElements>
    <a:clrScheme name="Simple Light">
      <a:dk1>
        <a:srgbClr val="000000"/>
      </a:dk1>
      <a:lt1>
        <a:srgbClr val="FFFFFF"/>
      </a:lt1>
      <a:dk2>
        <a:srgbClr val="434343"/>
      </a:dk2>
      <a:lt2>
        <a:srgbClr val="EEEEEE"/>
      </a:lt2>
      <a:accent1>
        <a:srgbClr val="FF5F70"/>
      </a:accent1>
      <a:accent2>
        <a:srgbClr val="5493B3"/>
      </a:accent2>
      <a:accent3>
        <a:srgbClr val="91DAFF"/>
      </a:accent3>
      <a:accent4>
        <a:srgbClr val="E4DF6F"/>
      </a:accent4>
      <a:accent5>
        <a:srgbClr val="B3B05D"/>
      </a:accent5>
      <a:accent6>
        <a:srgbClr val="C5404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621</Words>
  <Application>Microsoft Office PowerPoint</Application>
  <PresentationFormat>On-screen Show (16:9)</PresentationFormat>
  <Paragraphs>80</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Amatic SC</vt:lpstr>
      <vt:lpstr>Roboto</vt:lpstr>
      <vt:lpstr>Advent Pro</vt:lpstr>
      <vt:lpstr>Food Delivery</vt:lpstr>
      <vt:lpstr>News Reader App</vt:lpstr>
      <vt:lpstr>Nội dung thuyết trình</vt:lpstr>
      <vt:lpstr>Giới thiệu</vt:lpstr>
      <vt:lpstr>Giới thiệu tổng quan</vt:lpstr>
      <vt:lpstr>Giới thiệu ứng dụng News</vt:lpstr>
      <vt:lpstr>News là gì?</vt:lpstr>
      <vt:lpstr>Chi tiết ứng dụng News</vt:lpstr>
      <vt:lpstr>Trang chủ</vt:lpstr>
      <vt:lpstr>Trang chủ</vt:lpstr>
      <vt:lpstr>Trang chủ</vt:lpstr>
      <vt:lpstr>Danh mục</vt:lpstr>
      <vt:lpstr>Danh mục</vt:lpstr>
      <vt:lpstr>Bookmark</vt:lpstr>
      <vt:lpstr>Download</vt:lpstr>
      <vt:lpstr>Biểu đồ thống kê</vt:lpstr>
      <vt:lpstr>Khó khăn</vt:lpstr>
      <vt:lpstr>Khó khăn</vt:lpstr>
      <vt:lpstr>Những thứ cần cải tiến</vt:lpstr>
      <vt:lpstr>Cải tiến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Reader App</dc:title>
  <dc:creator>Hồ Viết Long</dc:creator>
  <cp:lastModifiedBy>Long</cp:lastModifiedBy>
  <cp:revision>15</cp:revision>
  <dcterms:modified xsi:type="dcterms:W3CDTF">2021-06-22T14:19:35Z</dcterms:modified>
</cp:coreProperties>
</file>