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89600" cy="6864120"/>
            <a:chOff x="0" y="-8640"/>
            <a:chExt cx="12189600" cy="6864120"/>
          </a:xfrm>
        </p:grpSpPr>
        <p:sp>
          <p:nvSpPr>
            <p:cNvPr id="25" name="CustomShape 2"/>
            <p:cNvSpPr/>
            <p:nvPr/>
          </p:nvSpPr>
          <p:spPr>
            <a:xfrm>
              <a:off x="9371160" y="0"/>
              <a:ext cx="1216800" cy="6855480"/>
            </a:xfrm>
            <a:custGeom>
              <a:avLst/>
              <a:gdLst/>
              <a:ahLst/>
              <a:cxnLst/>
              <a:rect l="l" t="t" r="r" b="b"/>
              <a:pathLst>
                <a:path w="21600" h="21600">
                  <a:moveTo>
                    <a:pt x="0" y="0"/>
                  </a:moveTo>
                  <a:lnTo>
                    <a:pt x="21600" y="21600"/>
                  </a:lnTo>
                </a:path>
              </a:pathLst>
            </a:custGeom>
            <a:noFill/>
            <a:ln w="9360">
              <a:solidFill>
                <a:srgbClr val="BFBFBF"/>
              </a:solidFill>
              <a:round/>
            </a:ln>
          </p:spPr>
          <p:style>
            <a:lnRef idx="0">
              <a:scrgbClr r="0" g="0" b="0"/>
            </a:lnRef>
            <a:fillRef idx="0">
              <a:scrgbClr r="0" g="0" b="0"/>
            </a:fillRef>
            <a:effectRef idx="0">
              <a:scrgbClr r="0" g="0" b="0"/>
            </a:effectRef>
            <a:fontRef idx="minor"/>
          </p:style>
        </p:sp>
        <p:sp>
          <p:nvSpPr>
            <p:cNvPr id="2" name="CustomShape 3"/>
            <p:cNvSpPr/>
            <p:nvPr/>
          </p:nvSpPr>
          <p:spPr>
            <a:xfrm flipH="1">
              <a:off x="7422480" y="3681360"/>
              <a:ext cx="4761000" cy="3174120"/>
            </a:xfrm>
            <a:custGeom>
              <a:avLst/>
              <a:gdLst/>
              <a:ahLst/>
              <a:cxnLst/>
              <a:rect l="l" t="t" r="r" b="b"/>
              <a:pathLst>
                <a:path w="21600" h="21600">
                  <a:moveTo>
                    <a:pt x="0" y="0"/>
                  </a:moveTo>
                  <a:lnTo>
                    <a:pt x="21600" y="21600"/>
                  </a:lnTo>
                </a:path>
              </a:pathLst>
            </a:custGeom>
            <a:noFill/>
            <a:ln w="9360">
              <a:solidFill>
                <a:srgbClr val="D8D8D8"/>
              </a:solidFill>
              <a:round/>
            </a:ln>
          </p:spPr>
          <p:style>
            <a:lnRef idx="0">
              <a:scrgbClr r="0" g="0" b="0"/>
            </a:lnRef>
            <a:fillRef idx="0">
              <a:scrgbClr r="0" g="0" b="0"/>
            </a:fillRef>
            <a:effectRef idx="0">
              <a:scrgbClr r="0" g="0" b="0"/>
            </a:effectRef>
            <a:fontRef idx="minor"/>
          </p:style>
        </p:sp>
        <p:sp>
          <p:nvSpPr>
            <p:cNvPr id="3" name="CustomShape 4"/>
            <p:cNvSpPr/>
            <p:nvPr/>
          </p:nvSpPr>
          <p:spPr>
            <a:xfrm>
              <a:off x="9181440" y="-8640"/>
              <a:ext cx="3004920" cy="68641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scrgbClr r="0" g="0" b="0"/>
            </a:lnRef>
            <a:fillRef idx="0">
              <a:scrgbClr r="0" g="0" b="0"/>
            </a:fillRef>
            <a:effectRef idx="0">
              <a:scrgbClr r="0" g="0" b="0"/>
            </a:effectRef>
            <a:fontRef idx="minor"/>
          </p:style>
        </p:sp>
        <p:sp>
          <p:nvSpPr>
            <p:cNvPr id="4" name="CustomShape 5"/>
            <p:cNvSpPr/>
            <p:nvPr/>
          </p:nvSpPr>
          <p:spPr>
            <a:xfrm>
              <a:off x="9603360" y="-8640"/>
              <a:ext cx="2585880" cy="68641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scrgbClr r="0" g="0" b="0"/>
            </a:lnRef>
            <a:fillRef idx="0">
              <a:scrgbClr r="0" g="0" b="0"/>
            </a:fillRef>
            <a:effectRef idx="0">
              <a:scrgbClr r="0" g="0" b="0"/>
            </a:effectRef>
            <a:fontRef idx="minor"/>
          </p:style>
        </p:sp>
        <p:sp>
          <p:nvSpPr>
            <p:cNvPr id="5" name="CustomShape 6"/>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scrgbClr r="0" g="0" b="0"/>
            </a:lnRef>
            <a:fillRef idx="0">
              <a:scrgbClr r="0" g="0" b="0"/>
            </a:fillRef>
            <a:effectRef idx="0">
              <a:scrgbClr r="0" g="0" b="0"/>
            </a:effectRef>
            <a:fontRef idx="minor"/>
          </p:style>
        </p:sp>
        <p:sp>
          <p:nvSpPr>
            <p:cNvPr id="6" name="CustomShape 7"/>
            <p:cNvSpPr/>
            <p:nvPr/>
          </p:nvSpPr>
          <p:spPr>
            <a:xfrm>
              <a:off x="9334440" y="-8640"/>
              <a:ext cx="2851920" cy="68641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scrgbClr r="0" g="0" b="0"/>
            </a:lnRef>
            <a:fillRef idx="0">
              <a:scrgbClr r="0" g="0" b="0"/>
            </a:fillRef>
            <a:effectRef idx="0">
              <a:scrgbClr r="0" g="0" b="0"/>
            </a:effectRef>
            <a:fontRef idx="minor"/>
          </p:style>
        </p:sp>
        <p:sp>
          <p:nvSpPr>
            <p:cNvPr id="7" name="CustomShape 8"/>
            <p:cNvSpPr/>
            <p:nvPr/>
          </p:nvSpPr>
          <p:spPr>
            <a:xfrm>
              <a:off x="10898640" y="-8640"/>
              <a:ext cx="1287720" cy="68641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scrgbClr r="0" g="0" b="0"/>
            </a:lnRef>
            <a:fillRef idx="0">
              <a:scrgbClr r="0" g="0" b="0"/>
            </a:fillRef>
            <a:effectRef idx="0">
              <a:scrgbClr r="0" g="0" b="0"/>
            </a:effectRef>
            <a:fontRef idx="minor"/>
          </p:style>
        </p:sp>
        <p:sp>
          <p:nvSpPr>
            <p:cNvPr id="8" name="CustomShape 9"/>
            <p:cNvSpPr/>
            <p:nvPr/>
          </p:nvSpPr>
          <p:spPr>
            <a:xfrm>
              <a:off x="10938960" y="-8640"/>
              <a:ext cx="1247400" cy="68641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scrgbClr r="0" g="0" b="0"/>
            </a:lnRef>
            <a:fillRef idx="0">
              <a:scrgbClr r="0" g="0" b="0"/>
            </a:fillRef>
            <a:effectRef idx="0">
              <a:scrgbClr r="0" g="0" b="0"/>
            </a:effectRef>
            <a:fontRef idx="minor"/>
          </p:style>
        </p:sp>
        <p:sp>
          <p:nvSpPr>
            <p:cNvPr id="9" name="CustomShape 10"/>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scrgbClr r="0" g="0" b="0"/>
            </a:lnRef>
            <a:fillRef idx="0">
              <a:scrgbClr r="0" g="0" b="0"/>
            </a:fillRef>
            <a:effectRef idx="0">
              <a:scrgbClr r="0" g="0" b="0"/>
            </a:effectRef>
            <a:fontRef idx="minor"/>
          </p:style>
        </p:sp>
        <p:sp>
          <p:nvSpPr>
            <p:cNvPr id="10" name="CustomShape 11"/>
            <p:cNvSpPr/>
            <p:nvPr/>
          </p:nvSpPr>
          <p:spPr>
            <a:xfrm>
              <a:off x="0" y="4013280"/>
              <a:ext cx="446040" cy="2842200"/>
            </a:xfrm>
            <a:prstGeom prst="triangle">
              <a:avLst>
                <a:gd name="adj" fmla="val 0"/>
              </a:avLst>
            </a:prstGeom>
            <a:solidFill>
              <a:schemeClr val="accent1">
                <a:alpha val="85000"/>
              </a:schemeClr>
            </a:solidFill>
            <a:ln w="0">
              <a:noFill/>
            </a:ln>
          </p:spPr>
          <p:style>
            <a:lnRef idx="0">
              <a:scrgbClr r="0" g="0" b="0"/>
            </a:lnRef>
            <a:fillRef idx="0">
              <a:scrgbClr r="0" g="0" b="0"/>
            </a:fillRef>
            <a:effectRef idx="0">
              <a:scrgbClr r="0" g="0" b="0"/>
            </a:effectRef>
            <a:fontRef idx="minor"/>
          </p:style>
        </p:sp>
      </p:grpSp>
      <p:grpSp>
        <p:nvGrpSpPr>
          <p:cNvPr id="11" name="Group 12"/>
          <p:cNvGrpSpPr/>
          <p:nvPr/>
        </p:nvGrpSpPr>
        <p:grpSpPr>
          <a:xfrm>
            <a:off x="2520" y="-8640"/>
            <a:ext cx="12187080" cy="6864120"/>
            <a:chOff x="2520" y="-8640"/>
            <a:chExt cx="12187080" cy="6864120"/>
          </a:xfrm>
        </p:grpSpPr>
        <p:sp>
          <p:nvSpPr>
            <p:cNvPr id="12" name="CustomShape 13"/>
            <p:cNvSpPr/>
            <p:nvPr/>
          </p:nvSpPr>
          <p:spPr>
            <a:xfrm>
              <a:off x="9371160" y="0"/>
              <a:ext cx="1216800" cy="6855480"/>
            </a:xfrm>
            <a:custGeom>
              <a:avLst/>
              <a:gdLst/>
              <a:ahLst/>
              <a:cxnLst/>
              <a:rect l="l" t="t" r="r" b="b"/>
              <a:pathLst>
                <a:path w="21600" h="21600">
                  <a:moveTo>
                    <a:pt x="0" y="0"/>
                  </a:moveTo>
                  <a:lnTo>
                    <a:pt x="21600" y="21600"/>
                  </a:lnTo>
                </a:path>
              </a:pathLst>
            </a:custGeom>
            <a:noFill/>
            <a:ln w="9360">
              <a:solidFill>
                <a:srgbClr val="BFBFBF"/>
              </a:solidFill>
              <a:round/>
            </a:ln>
          </p:spPr>
          <p:style>
            <a:lnRef idx="0">
              <a:scrgbClr r="0" g="0" b="0"/>
            </a:lnRef>
            <a:fillRef idx="0">
              <a:scrgbClr r="0" g="0" b="0"/>
            </a:fillRef>
            <a:effectRef idx="0">
              <a:scrgbClr r="0" g="0" b="0"/>
            </a:effectRef>
            <a:fontRef idx="minor"/>
          </p:style>
        </p:sp>
        <p:sp>
          <p:nvSpPr>
            <p:cNvPr id="13" name="CustomShape 14"/>
            <p:cNvSpPr/>
            <p:nvPr/>
          </p:nvSpPr>
          <p:spPr>
            <a:xfrm flipH="1">
              <a:off x="7422480" y="3681360"/>
              <a:ext cx="4761000" cy="3174120"/>
            </a:xfrm>
            <a:custGeom>
              <a:avLst/>
              <a:gdLst/>
              <a:ahLst/>
              <a:cxnLst/>
              <a:rect l="l" t="t" r="r" b="b"/>
              <a:pathLst>
                <a:path w="21600" h="21600">
                  <a:moveTo>
                    <a:pt x="0" y="0"/>
                  </a:moveTo>
                  <a:lnTo>
                    <a:pt x="21600" y="21600"/>
                  </a:lnTo>
                </a:path>
              </a:pathLst>
            </a:custGeom>
            <a:noFill/>
            <a:ln w="9360">
              <a:solidFill>
                <a:srgbClr val="D8D8D8"/>
              </a:solidFill>
              <a:round/>
            </a:ln>
          </p:spPr>
          <p:style>
            <a:lnRef idx="0">
              <a:scrgbClr r="0" g="0" b="0"/>
            </a:lnRef>
            <a:fillRef idx="0">
              <a:scrgbClr r="0" g="0" b="0"/>
            </a:fillRef>
            <a:effectRef idx="0">
              <a:scrgbClr r="0" g="0" b="0"/>
            </a:effectRef>
            <a:fontRef idx="minor"/>
          </p:style>
        </p:sp>
        <p:sp>
          <p:nvSpPr>
            <p:cNvPr id="14" name="CustomShape 15"/>
            <p:cNvSpPr/>
            <p:nvPr/>
          </p:nvSpPr>
          <p:spPr>
            <a:xfrm>
              <a:off x="9181440" y="-8640"/>
              <a:ext cx="3004920" cy="68641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scrgbClr r="0" g="0" b="0"/>
            </a:lnRef>
            <a:fillRef idx="0">
              <a:scrgbClr r="0" g="0" b="0"/>
            </a:fillRef>
            <a:effectRef idx="0">
              <a:scrgbClr r="0" g="0" b="0"/>
            </a:effectRef>
            <a:fontRef idx="minor"/>
          </p:style>
        </p:sp>
        <p:sp>
          <p:nvSpPr>
            <p:cNvPr id="15" name="CustomShape 16"/>
            <p:cNvSpPr/>
            <p:nvPr/>
          </p:nvSpPr>
          <p:spPr>
            <a:xfrm>
              <a:off x="9603360" y="-8640"/>
              <a:ext cx="2585880" cy="68641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scrgbClr r="0" g="0" b="0"/>
            </a:lnRef>
            <a:fillRef idx="0">
              <a:scrgbClr r="0" g="0" b="0"/>
            </a:fillRef>
            <a:effectRef idx="0">
              <a:scrgbClr r="0" g="0" b="0"/>
            </a:effectRef>
            <a:fontRef idx="minor"/>
          </p:style>
        </p:sp>
        <p:sp>
          <p:nvSpPr>
            <p:cNvPr id="16" name="CustomShape 17"/>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scrgbClr r="0" g="0" b="0"/>
            </a:lnRef>
            <a:fillRef idx="0">
              <a:scrgbClr r="0" g="0" b="0"/>
            </a:fillRef>
            <a:effectRef idx="0">
              <a:scrgbClr r="0" g="0" b="0"/>
            </a:effectRef>
            <a:fontRef idx="minor"/>
          </p:style>
        </p:sp>
        <p:sp>
          <p:nvSpPr>
            <p:cNvPr id="17" name="CustomShape 18"/>
            <p:cNvSpPr/>
            <p:nvPr/>
          </p:nvSpPr>
          <p:spPr>
            <a:xfrm>
              <a:off x="9334440" y="-8640"/>
              <a:ext cx="2851920" cy="68641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scrgbClr r="0" g="0" b="0"/>
            </a:lnRef>
            <a:fillRef idx="0">
              <a:scrgbClr r="0" g="0" b="0"/>
            </a:fillRef>
            <a:effectRef idx="0">
              <a:scrgbClr r="0" g="0" b="0"/>
            </a:effectRef>
            <a:fontRef idx="minor"/>
          </p:style>
        </p:sp>
        <p:sp>
          <p:nvSpPr>
            <p:cNvPr id="18" name="CustomShape 19"/>
            <p:cNvSpPr/>
            <p:nvPr/>
          </p:nvSpPr>
          <p:spPr>
            <a:xfrm>
              <a:off x="10898640" y="-8640"/>
              <a:ext cx="1287720" cy="68641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scrgbClr r="0" g="0" b="0"/>
            </a:lnRef>
            <a:fillRef idx="0">
              <a:scrgbClr r="0" g="0" b="0"/>
            </a:fillRef>
            <a:effectRef idx="0">
              <a:scrgbClr r="0" g="0" b="0"/>
            </a:effectRef>
            <a:fontRef idx="minor"/>
          </p:style>
        </p:sp>
        <p:sp>
          <p:nvSpPr>
            <p:cNvPr id="19" name="CustomShape 20"/>
            <p:cNvSpPr/>
            <p:nvPr/>
          </p:nvSpPr>
          <p:spPr>
            <a:xfrm>
              <a:off x="10938960" y="-8640"/>
              <a:ext cx="1247400" cy="68641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scrgbClr r="0" g="0" b="0"/>
            </a:lnRef>
            <a:fillRef idx="0">
              <a:scrgbClr r="0" g="0" b="0"/>
            </a:fillRef>
            <a:effectRef idx="0">
              <a:scrgbClr r="0" g="0" b="0"/>
            </a:effectRef>
            <a:fontRef idx="minor"/>
          </p:style>
        </p:sp>
        <p:sp>
          <p:nvSpPr>
            <p:cNvPr id="20" name="CustomShape 21"/>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scrgbClr r="0" g="0" b="0"/>
            </a:lnRef>
            <a:fillRef idx="0">
              <a:scrgbClr r="0" g="0" b="0"/>
            </a:fillRef>
            <a:effectRef idx="0">
              <a:scrgbClr r="0" g="0" b="0"/>
            </a:effectRef>
            <a:fontRef idx="minor"/>
          </p:style>
        </p:sp>
        <p:sp>
          <p:nvSpPr>
            <p:cNvPr id="21" name="CustomShape 22"/>
            <p:cNvSpPr/>
            <p:nvPr/>
          </p:nvSpPr>
          <p:spPr>
            <a:xfrm rot="10800000">
              <a:off x="2520" y="2520"/>
              <a:ext cx="840240" cy="5663520"/>
            </a:xfrm>
            <a:prstGeom prst="triangle">
              <a:avLst>
                <a:gd name="adj" fmla="val 100000"/>
              </a:avLst>
            </a:prstGeom>
            <a:solidFill>
              <a:schemeClr val="accent1">
                <a:alpha val="85000"/>
              </a:schemeClr>
            </a:solidFill>
            <a:ln w="0">
              <a:noFill/>
            </a:ln>
          </p:spPr>
          <p:style>
            <a:lnRef idx="0">
              <a:scrgbClr r="0" g="0" b="0"/>
            </a:lnRef>
            <a:fillRef idx="0">
              <a:scrgbClr r="0" g="0" b="0"/>
            </a:fillRef>
            <a:effectRef idx="0">
              <a:scrgbClr r="0" g="0" b="0"/>
            </a:effectRef>
            <a:fontRef idx="minor"/>
          </p:style>
        </p:sp>
      </p:grpSp>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89600" cy="6864120"/>
            <a:chOff x="0" y="-8640"/>
            <a:chExt cx="12189600" cy="6864120"/>
          </a:xfrm>
        </p:grpSpPr>
        <p:sp>
          <p:nvSpPr>
            <p:cNvPr id="61" name="CustomShape 2"/>
            <p:cNvSpPr/>
            <p:nvPr/>
          </p:nvSpPr>
          <p:spPr>
            <a:xfrm>
              <a:off x="9371160" y="0"/>
              <a:ext cx="1216800" cy="6855480"/>
            </a:xfrm>
            <a:custGeom>
              <a:avLst/>
              <a:gdLst/>
              <a:ahLst/>
              <a:cxnLst/>
              <a:rect l="l" t="t" r="r" b="b"/>
              <a:pathLst>
                <a:path w="21600" h="21600">
                  <a:moveTo>
                    <a:pt x="0" y="0"/>
                  </a:moveTo>
                  <a:lnTo>
                    <a:pt x="21600" y="21600"/>
                  </a:lnTo>
                </a:path>
              </a:pathLst>
            </a:custGeom>
            <a:noFill/>
            <a:ln w="9360">
              <a:solidFill>
                <a:srgbClr val="BFBFBF"/>
              </a:solidFill>
              <a:round/>
            </a:ln>
          </p:spPr>
          <p:style>
            <a:lnRef idx="0">
              <a:scrgbClr r="0" g="0" b="0"/>
            </a:lnRef>
            <a:fillRef idx="0">
              <a:scrgbClr r="0" g="0" b="0"/>
            </a:fillRef>
            <a:effectRef idx="0">
              <a:scrgbClr r="0" g="0" b="0"/>
            </a:effectRef>
            <a:fontRef idx="minor"/>
          </p:style>
        </p:sp>
        <p:sp>
          <p:nvSpPr>
            <p:cNvPr id="62" name="CustomShape 3"/>
            <p:cNvSpPr/>
            <p:nvPr/>
          </p:nvSpPr>
          <p:spPr>
            <a:xfrm flipH="1">
              <a:off x="7422480" y="3681360"/>
              <a:ext cx="4761000" cy="3174120"/>
            </a:xfrm>
            <a:custGeom>
              <a:avLst/>
              <a:gdLst/>
              <a:ahLst/>
              <a:cxnLst/>
              <a:rect l="l" t="t" r="r" b="b"/>
              <a:pathLst>
                <a:path w="21600" h="21600">
                  <a:moveTo>
                    <a:pt x="0" y="0"/>
                  </a:moveTo>
                  <a:lnTo>
                    <a:pt x="21600" y="21600"/>
                  </a:lnTo>
                </a:path>
              </a:pathLst>
            </a:custGeom>
            <a:noFill/>
            <a:ln w="9360">
              <a:solidFill>
                <a:srgbClr val="D8D8D8"/>
              </a:solidFill>
              <a:round/>
            </a:ln>
          </p:spPr>
          <p:style>
            <a:lnRef idx="0">
              <a:scrgbClr r="0" g="0" b="0"/>
            </a:lnRef>
            <a:fillRef idx="0">
              <a:scrgbClr r="0" g="0" b="0"/>
            </a:fillRef>
            <a:effectRef idx="0">
              <a:scrgbClr r="0" g="0" b="0"/>
            </a:effectRef>
            <a:fontRef idx="minor"/>
          </p:style>
        </p:sp>
        <p:sp>
          <p:nvSpPr>
            <p:cNvPr id="63" name="CustomShape 4"/>
            <p:cNvSpPr/>
            <p:nvPr/>
          </p:nvSpPr>
          <p:spPr>
            <a:xfrm>
              <a:off x="9181440" y="-8640"/>
              <a:ext cx="3004920" cy="68641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scrgbClr r="0" g="0" b="0"/>
            </a:lnRef>
            <a:fillRef idx="0">
              <a:scrgbClr r="0" g="0" b="0"/>
            </a:fillRef>
            <a:effectRef idx="0">
              <a:scrgbClr r="0" g="0" b="0"/>
            </a:effectRef>
            <a:fontRef idx="minor"/>
          </p:style>
        </p:sp>
        <p:sp>
          <p:nvSpPr>
            <p:cNvPr id="64" name="CustomShape 5"/>
            <p:cNvSpPr/>
            <p:nvPr/>
          </p:nvSpPr>
          <p:spPr>
            <a:xfrm>
              <a:off x="9603360" y="-8640"/>
              <a:ext cx="2585880" cy="68641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scrgbClr r="0" g="0" b="0"/>
            </a:lnRef>
            <a:fillRef idx="0">
              <a:scrgbClr r="0" g="0" b="0"/>
            </a:fillRef>
            <a:effectRef idx="0">
              <a:scrgbClr r="0" g="0" b="0"/>
            </a:effectRef>
            <a:fontRef idx="minor"/>
          </p:style>
        </p:sp>
        <p:sp>
          <p:nvSpPr>
            <p:cNvPr id="65" name="CustomShape 6"/>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scrgbClr r="0" g="0" b="0"/>
            </a:lnRef>
            <a:fillRef idx="0">
              <a:scrgbClr r="0" g="0" b="0"/>
            </a:fillRef>
            <a:effectRef idx="0">
              <a:scrgbClr r="0" g="0" b="0"/>
            </a:effectRef>
            <a:fontRef idx="minor"/>
          </p:style>
        </p:sp>
        <p:sp>
          <p:nvSpPr>
            <p:cNvPr id="66" name="CustomShape 7"/>
            <p:cNvSpPr/>
            <p:nvPr/>
          </p:nvSpPr>
          <p:spPr>
            <a:xfrm>
              <a:off x="9334440" y="-8640"/>
              <a:ext cx="2851920" cy="68641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scrgbClr r="0" g="0" b="0"/>
            </a:lnRef>
            <a:fillRef idx="0">
              <a:scrgbClr r="0" g="0" b="0"/>
            </a:fillRef>
            <a:effectRef idx="0">
              <a:scrgbClr r="0" g="0" b="0"/>
            </a:effectRef>
            <a:fontRef idx="minor"/>
          </p:style>
        </p:sp>
        <p:sp>
          <p:nvSpPr>
            <p:cNvPr id="67" name="CustomShape 8"/>
            <p:cNvSpPr/>
            <p:nvPr/>
          </p:nvSpPr>
          <p:spPr>
            <a:xfrm>
              <a:off x="10898640" y="-8640"/>
              <a:ext cx="1287720" cy="68641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scrgbClr r="0" g="0" b="0"/>
            </a:lnRef>
            <a:fillRef idx="0">
              <a:scrgbClr r="0" g="0" b="0"/>
            </a:fillRef>
            <a:effectRef idx="0">
              <a:scrgbClr r="0" g="0" b="0"/>
            </a:effectRef>
            <a:fontRef idx="minor"/>
          </p:style>
        </p:sp>
        <p:sp>
          <p:nvSpPr>
            <p:cNvPr id="68" name="CustomShape 9"/>
            <p:cNvSpPr/>
            <p:nvPr/>
          </p:nvSpPr>
          <p:spPr>
            <a:xfrm>
              <a:off x="10938960" y="-8640"/>
              <a:ext cx="1247400" cy="68641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scrgbClr r="0" g="0" b="0"/>
            </a:lnRef>
            <a:fillRef idx="0">
              <a:scrgbClr r="0" g="0" b="0"/>
            </a:fillRef>
            <a:effectRef idx="0">
              <a:scrgbClr r="0" g="0" b="0"/>
            </a:effectRef>
            <a:fontRef idx="minor"/>
          </p:style>
        </p:sp>
        <p:sp>
          <p:nvSpPr>
            <p:cNvPr id="69" name="CustomShape 10"/>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scrgbClr r="0" g="0" b="0"/>
            </a:lnRef>
            <a:fillRef idx="0">
              <a:scrgbClr r="0" g="0" b="0"/>
            </a:fillRef>
            <a:effectRef idx="0">
              <a:scrgbClr r="0" g="0" b="0"/>
            </a:effectRef>
            <a:fontRef idx="minor"/>
          </p:style>
        </p:sp>
        <p:sp>
          <p:nvSpPr>
            <p:cNvPr id="70" name="CustomShape 11"/>
            <p:cNvSpPr/>
            <p:nvPr/>
          </p:nvSpPr>
          <p:spPr>
            <a:xfrm>
              <a:off x="0" y="4013280"/>
              <a:ext cx="446040" cy="2842200"/>
            </a:xfrm>
            <a:prstGeom prst="triangle">
              <a:avLst>
                <a:gd name="adj" fmla="val 0"/>
              </a:avLst>
            </a:prstGeom>
            <a:solidFill>
              <a:schemeClr val="accent1">
                <a:alpha val="85000"/>
              </a:schemeClr>
            </a:solidFill>
            <a:ln w="0">
              <a:noFill/>
            </a:ln>
          </p:spPr>
          <p:style>
            <a:lnRef idx="0">
              <a:scrgbClr r="0" g="0" b="0"/>
            </a:lnRef>
            <a:fillRef idx="0">
              <a:scrgbClr r="0" g="0" b="0"/>
            </a:fillRef>
            <a:effectRef idx="0">
              <a:scrgbClr r="0" g="0" b="0"/>
            </a:effectRef>
            <a:fontRef idx="minor"/>
          </p:style>
        </p:sp>
      </p:grpSp>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7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506960" y="2404440"/>
            <a:ext cx="7764480" cy="164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buNone/>
            </a:pPr>
            <a:r>
              <a:rPr lang="en-US" sz="5400" b="1" strike="noStrike" spc="-1">
                <a:solidFill>
                  <a:srgbClr val="90C226"/>
                </a:solidFill>
                <a:latin typeface="Times New Roman"/>
                <a:ea typeface="Times New Roman"/>
              </a:rPr>
              <a:t>BÁO CÁO THỰC TẬP TỐT NGHIỆP</a:t>
            </a:r>
            <a:endParaRPr lang="en-US" sz="5400" b="0" strike="noStrike" spc="-1">
              <a:latin typeface="Arial"/>
            </a:endParaRPr>
          </a:p>
        </p:txBody>
      </p:sp>
      <p:sp>
        <p:nvSpPr>
          <p:cNvPr id="110" name="CustomShape 2"/>
          <p:cNvSpPr/>
          <p:nvPr/>
        </p:nvSpPr>
        <p:spPr>
          <a:xfrm>
            <a:off x="1828800" y="4343400"/>
            <a:ext cx="8411400" cy="1507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buNone/>
            </a:pPr>
            <a:r>
              <a:rPr lang="en-US" sz="2400" b="0" strike="noStrike" spc="-1">
                <a:solidFill>
                  <a:srgbClr val="000000"/>
                </a:solidFill>
                <a:latin typeface="Times New Roman"/>
                <a:ea typeface="Times New Roman"/>
              </a:rPr>
              <a:t>Họ và tên HSSV: Phan Tài Đức</a:t>
            </a:r>
            <a:endParaRPr lang="en-US" sz="2400" b="0" strike="noStrike" spc="-1">
              <a:latin typeface="Arial"/>
            </a:endParaRPr>
          </a:p>
          <a:p>
            <a:pPr>
              <a:lnSpc>
                <a:spcPct val="100000"/>
              </a:lnSpc>
              <a:buNone/>
            </a:pPr>
            <a:r>
              <a:rPr lang="en-US" sz="2400" b="0" strike="noStrike" spc="-1">
                <a:solidFill>
                  <a:srgbClr val="000000"/>
                </a:solidFill>
                <a:latin typeface="Times New Roman"/>
                <a:ea typeface="Times New Roman"/>
              </a:rPr>
              <a:t>MSSV: 19211TT1501 </a:t>
            </a:r>
            <a:endParaRPr lang="en-US" sz="2400" b="0" strike="noStrike" spc="-1">
              <a:latin typeface="Arial"/>
            </a:endParaRPr>
          </a:p>
          <a:p>
            <a:pPr>
              <a:lnSpc>
                <a:spcPct val="100000"/>
              </a:lnSpc>
              <a:buNone/>
            </a:pPr>
            <a:r>
              <a:rPr lang="en-US" sz="2400" b="0" strike="noStrike" spc="-1">
                <a:solidFill>
                  <a:srgbClr val="000000"/>
                </a:solidFill>
                <a:latin typeface="Times New Roman"/>
                <a:ea typeface="Times New Roman"/>
              </a:rPr>
              <a:t>Lớp: CD19TT3</a:t>
            </a:r>
            <a:endParaRPr lang="en-US"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Giới Thiệu </a:t>
            </a:r>
            <a:endParaRPr lang="en-US" sz="3600" b="0" strike="noStrike" spc="-1">
              <a:latin typeface="Arial"/>
            </a:endParaRPr>
          </a:p>
        </p:txBody>
      </p:sp>
      <p:sp>
        <p:nvSpPr>
          <p:cNvPr id="112" name="CustomShape 2"/>
          <p:cNvSpPr/>
          <p:nvPr/>
        </p:nvSpPr>
        <p:spPr>
          <a:xfrm>
            <a:off x="1828800" y="182880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vi-VN" b="1" i="0" dirty="0">
                <a:solidFill>
                  <a:srgbClr val="212529"/>
                </a:solidFill>
                <a:effectLst/>
                <a:latin typeface="-apple-system"/>
              </a:rPr>
              <a:t>Đất Việt Software</a:t>
            </a:r>
            <a:r>
              <a:rPr lang="vi-VN" b="0" i="0" dirty="0">
                <a:solidFill>
                  <a:srgbClr val="212529"/>
                </a:solidFill>
                <a:effectLst/>
                <a:latin typeface="-apple-system"/>
              </a:rPr>
              <a:t> được thành lập vào tháng 10 năm 2011. Với tiền thân là một đội ngũ chuyên gia phần mềm và giải pháp viễn thông có kinh nghiệm từ Hàn Quốc. Chuyên môn của chúng tôi bao gồm xây dựng các giải pháp phát triển phần mềm, ứng dụng di động và dịch vụ đám mây. </a:t>
            </a:r>
            <a:endParaRPr lang="en-US" b="0" i="0" dirty="0">
              <a:solidFill>
                <a:srgbClr val="212529"/>
              </a:solidFill>
              <a:effectLst/>
              <a:latin typeface="-apple-system"/>
            </a:endParaRPr>
          </a:p>
          <a:p>
            <a:pPr>
              <a:lnSpc>
                <a:spcPct val="100000"/>
              </a:lnSpc>
              <a:buNone/>
            </a:pPr>
            <a:r>
              <a:rPr lang="vi-VN" b="0" i="0" dirty="0">
                <a:solidFill>
                  <a:srgbClr val="0C0C0C"/>
                </a:solidFill>
                <a:effectLst/>
                <a:latin typeface="Tahoma" panose="020B0604030504040204" pitchFamily="34" charset="0"/>
              </a:rPr>
              <a:t>Địa chỉ: Tầng 22, Tòa S1.06,Vinhomes Grand Park, đường Nguyễn Xiển – Phước Thiện, Phường Long Thạnh Mỹ, TP. Thủ Đức, TP HCM</a:t>
            </a:r>
            <a:endParaRPr lang="en-US" dirty="0">
              <a:solidFill>
                <a:srgbClr val="212529"/>
              </a:solidFill>
              <a:latin typeface="-apple-system"/>
            </a:endParaRPr>
          </a:p>
          <a:p>
            <a:pPr>
              <a:lnSpc>
                <a:spcPct val="100000"/>
              </a:lnSpc>
              <a:buNone/>
            </a:pPr>
            <a:r>
              <a:rPr lang="en-US" sz="1800" b="0" strike="noStrike" spc="-1" dirty="0" err="1">
                <a:solidFill>
                  <a:srgbClr val="3F3F3F"/>
                </a:solidFill>
                <a:latin typeface="Times New Roman"/>
                <a:ea typeface="Times New Roman"/>
              </a:rPr>
              <a:t>Phòng</a:t>
            </a:r>
            <a:r>
              <a:rPr lang="en-US" sz="1800" b="0" strike="noStrike" spc="-1" dirty="0">
                <a:solidFill>
                  <a:srgbClr val="3F3F3F"/>
                </a:solidFill>
                <a:latin typeface="Times New Roman"/>
                <a:ea typeface="Times New Roman"/>
              </a:rPr>
              <a:t> ban IT </a:t>
            </a:r>
            <a:r>
              <a:rPr lang="en-US" sz="1800" b="0" strike="noStrike" spc="-1" dirty="0" err="1">
                <a:solidFill>
                  <a:srgbClr val="3F3F3F"/>
                </a:solidFill>
                <a:latin typeface="Times New Roman"/>
                <a:ea typeface="Times New Roman"/>
              </a:rPr>
              <a:t>của</a:t>
            </a:r>
            <a:r>
              <a:rPr lang="en-US" sz="1800" b="0" strike="noStrike" spc="-1" dirty="0">
                <a:solidFill>
                  <a:srgbClr val="3F3F3F"/>
                </a:solidFill>
                <a:latin typeface="Times New Roman"/>
                <a:ea typeface="Times New Roman"/>
              </a:rPr>
              <a:t> </a:t>
            </a:r>
            <a:r>
              <a:rPr lang="en-US" sz="1800" b="0" strike="noStrike" spc="-1" dirty="0" err="1">
                <a:solidFill>
                  <a:srgbClr val="3F3F3F"/>
                </a:solidFill>
                <a:latin typeface="Times New Roman"/>
                <a:ea typeface="Times New Roman"/>
              </a:rPr>
              <a:t>ông</a:t>
            </a:r>
            <a:r>
              <a:rPr lang="en-US" sz="1800" b="0" strike="noStrike" spc="-1" dirty="0">
                <a:solidFill>
                  <a:srgbClr val="3F3F3F"/>
                </a:solidFill>
                <a:latin typeface="Times New Roman"/>
                <a:ea typeface="Times New Roman"/>
              </a:rPr>
              <a:t> ty </a:t>
            </a:r>
            <a:r>
              <a:rPr lang="en-US" sz="1800" b="0" strike="noStrike" spc="-1" dirty="0" err="1">
                <a:solidFill>
                  <a:srgbClr val="3F3F3F"/>
                </a:solidFill>
                <a:latin typeface="Times New Roman"/>
                <a:ea typeface="Times New Roman"/>
              </a:rPr>
              <a:t>gồm</a:t>
            </a:r>
            <a:r>
              <a:rPr lang="en-US" sz="1800" b="0" strike="noStrike" spc="-1" dirty="0">
                <a:solidFill>
                  <a:srgbClr val="3F3F3F"/>
                </a:solidFill>
                <a:latin typeface="Times New Roman"/>
                <a:ea typeface="Times New Roman"/>
              </a:rPr>
              <a:t> </a:t>
            </a:r>
            <a:r>
              <a:rPr lang="en-US" sz="1800" b="0" strike="noStrike" spc="-1" dirty="0" err="1">
                <a:solidFill>
                  <a:srgbClr val="3F3F3F"/>
                </a:solidFill>
                <a:latin typeface="Times New Roman"/>
                <a:ea typeface="Times New Roman"/>
              </a:rPr>
              <a:t>những</a:t>
            </a:r>
            <a:r>
              <a:rPr lang="en-US" sz="1800" b="0" strike="noStrike" spc="-1" dirty="0">
                <a:solidFill>
                  <a:srgbClr val="3F3F3F"/>
                </a:solidFill>
                <a:latin typeface="Times New Roman"/>
                <a:ea typeface="Times New Roman"/>
              </a:rPr>
              <a:t> team </a:t>
            </a:r>
            <a:r>
              <a:rPr lang="en-US" sz="1800" b="0" strike="noStrike" spc="-1" dirty="0" err="1">
                <a:solidFill>
                  <a:srgbClr val="3F3F3F"/>
                </a:solidFill>
                <a:latin typeface="Times New Roman"/>
                <a:ea typeface="Times New Roman"/>
              </a:rPr>
              <a:t>sau</a:t>
            </a:r>
            <a:r>
              <a:rPr lang="en-US" sz="1800" b="0" strike="noStrike" spc="-1" dirty="0">
                <a:solidFill>
                  <a:srgbClr val="3F3F3F"/>
                </a:solidFill>
                <a:latin typeface="Times New Roman"/>
                <a:ea typeface="Times New Roman"/>
              </a:rPr>
              <a:t>: </a:t>
            </a:r>
            <a:r>
              <a:rPr lang="en-US" sz="1800" b="0" strike="noStrike" spc="-1" dirty="0" err="1">
                <a:solidFill>
                  <a:srgbClr val="3F3F3F"/>
                </a:solidFill>
                <a:latin typeface="Times New Roman"/>
                <a:ea typeface="Times New Roman"/>
              </a:rPr>
              <a:t>FrontEnd</a:t>
            </a:r>
            <a:r>
              <a:rPr lang="en-US" sz="1800" b="0" strike="noStrike" spc="-1" dirty="0">
                <a:solidFill>
                  <a:srgbClr val="3F3F3F"/>
                </a:solidFill>
                <a:latin typeface="Times New Roman"/>
                <a:ea typeface="Times New Roman"/>
              </a:rPr>
              <a:t>, Mobile, Design,  </a:t>
            </a:r>
            <a:r>
              <a:rPr lang="en-US" sz="1800" b="0" strike="noStrike" spc="-1" dirty="0" err="1">
                <a:solidFill>
                  <a:srgbClr val="3F3F3F"/>
                </a:solidFill>
                <a:latin typeface="Times New Roman"/>
                <a:ea typeface="Times New Roman"/>
              </a:rPr>
              <a:t>BackEnd</a:t>
            </a: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Các Công Việc Đã Làm</a:t>
            </a:r>
            <a:endParaRPr lang="en-US" sz="3600" b="0" strike="noStrike" spc="-1">
              <a:latin typeface="Arial"/>
            </a:endParaRPr>
          </a:p>
        </p:txBody>
      </p:sp>
      <p:sp>
        <p:nvSpPr>
          <p:cNvPr id="114" name="CustomShape 2"/>
          <p:cNvSpPr/>
          <p:nvPr/>
        </p:nvSpPr>
        <p:spPr>
          <a:xfrm>
            <a:off x="914400" y="164592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Xây dựng các API bằng Nodejs, GraphQL,Typescript cho phía FrontEnd và Mobile sử dụng, cụ thể  là các API như CRUD User, Product, Order,...</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Tối ưu hiệu năng, tốc độ truy vấn dữ liệu phía Backend</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Tìm kiếm và sửa những bug tồn tại trước đó do các lập trình viên cũ để lại</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Xây dựng hệ thống phân quyền và xác thực người dùng, cụ thể là sẽ sử dụng JWT cho việc xác thực người dùng, CASL (một package của nodejs) cho việc phân quyền</a:t>
            </a:r>
            <a:endParaRPr lang="en-US" sz="1800" b="0" strike="noStrike" spc="-1">
              <a:latin typeface="Arial"/>
            </a:endParaRPr>
          </a:p>
          <a:p>
            <a:pPr>
              <a:lnSpc>
                <a:spcPct val="100000"/>
              </a:lnSpc>
              <a:spcBef>
                <a:spcPts val="1001"/>
              </a:spcBef>
              <a:buNone/>
            </a:pPr>
            <a:endParaRPr lang="en-US" sz="1800" b="0" strike="noStrike" spc="-1">
              <a:latin typeface="Arial"/>
            </a:endParaRPr>
          </a:p>
          <a:p>
            <a:pPr>
              <a:lnSpc>
                <a:spcPct val="100000"/>
              </a:lnSpc>
              <a:spcBef>
                <a:spcPts val="1001"/>
              </a:spcBef>
              <a:buNone/>
            </a:pPr>
            <a:endParaRPr lang="en-US" sz="1800" b="0" strike="noStrike" spc="-1">
              <a:latin typeface="Arial"/>
            </a:endParaRPr>
          </a:p>
        </p:txBody>
      </p:sp>
      <p:pic>
        <p:nvPicPr>
          <p:cNvPr id="115" name="Picture 114"/>
          <p:cNvPicPr/>
          <p:nvPr/>
        </p:nvPicPr>
        <p:blipFill>
          <a:blip r:embed="rId2"/>
          <a:stretch/>
        </p:blipFill>
        <p:spPr>
          <a:xfrm>
            <a:off x="1174680" y="4023360"/>
            <a:ext cx="2686680" cy="1645560"/>
          </a:xfrm>
          <a:prstGeom prst="rect">
            <a:avLst/>
          </a:prstGeom>
          <a:ln w="0">
            <a:noFill/>
          </a:ln>
        </p:spPr>
      </p:pic>
      <p:pic>
        <p:nvPicPr>
          <p:cNvPr id="116" name="Picture 115"/>
          <p:cNvPicPr/>
          <p:nvPr/>
        </p:nvPicPr>
        <p:blipFill>
          <a:blip r:embed="rId3"/>
          <a:stretch/>
        </p:blipFill>
        <p:spPr>
          <a:xfrm>
            <a:off x="4074840" y="3983400"/>
            <a:ext cx="2142720" cy="2142720"/>
          </a:xfrm>
          <a:prstGeom prst="rect">
            <a:avLst/>
          </a:prstGeom>
          <a:ln w="0">
            <a:noFill/>
          </a:ln>
        </p:spPr>
      </p:pic>
      <p:pic>
        <p:nvPicPr>
          <p:cNvPr id="117" name="Picture 116"/>
          <p:cNvPicPr/>
          <p:nvPr/>
        </p:nvPicPr>
        <p:blipFill>
          <a:blip r:embed="rId4"/>
          <a:stretch/>
        </p:blipFill>
        <p:spPr>
          <a:xfrm>
            <a:off x="6528600" y="3968280"/>
            <a:ext cx="2157840" cy="2157840"/>
          </a:xfrm>
          <a:prstGeom prst="rect">
            <a:avLst/>
          </a:prstGeom>
          <a:ln w="0">
            <a:noFill/>
          </a:ln>
        </p:spPr>
      </p:pic>
      <p:pic>
        <p:nvPicPr>
          <p:cNvPr id="118" name="Picture 117"/>
          <p:cNvPicPr/>
          <p:nvPr/>
        </p:nvPicPr>
        <p:blipFill>
          <a:blip r:embed="rId5"/>
          <a:stretch/>
        </p:blipFill>
        <p:spPr>
          <a:xfrm>
            <a:off x="9553320" y="3840480"/>
            <a:ext cx="1967760" cy="2377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Công việc xây dựng API</a:t>
            </a:r>
            <a:endParaRPr lang="en-US" sz="3600" b="0" strike="noStrike" spc="-1">
              <a:latin typeface="Arial"/>
            </a:endParaRPr>
          </a:p>
        </p:txBody>
      </p:sp>
      <p:sp>
        <p:nvSpPr>
          <p:cNvPr id="120" name="CustomShape 2"/>
          <p:cNvSpPr/>
          <p:nvPr/>
        </p:nvSpPr>
        <p:spPr>
          <a:xfrm>
            <a:off x="914400" y="164592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Sử dụng package hygen kết hợp template CRUD mà leader đã xây dựng trước đó để tạo ra 1 API cơ bản mà không phải làm lại từ đầu</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Tiếp theo dựa vào những yêu cầu từ task mà xây dựng các field cần có cho API</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Tiếp theo sử dụng Apollo Server (1 trang web dùng call API GraphQL) để test API vừa xây dựng</a:t>
            </a:r>
            <a:endParaRPr lang="en-US" sz="1800" b="0" strike="noStrike" spc="-1">
              <a:latin typeface="Arial"/>
            </a:endParaRPr>
          </a:p>
          <a:p>
            <a:pPr>
              <a:lnSpc>
                <a:spcPct val="100000"/>
              </a:lnSpc>
              <a:spcBef>
                <a:spcPts val="1001"/>
              </a:spcBef>
              <a:buNone/>
            </a:pPr>
            <a:endParaRPr lang="en-US" sz="1800" b="0" strike="noStrike" spc="-1">
              <a:latin typeface="Arial"/>
            </a:endParaRPr>
          </a:p>
          <a:p>
            <a:pPr>
              <a:lnSpc>
                <a:spcPct val="100000"/>
              </a:lnSpc>
              <a:spcBef>
                <a:spcPts val="1001"/>
              </a:spcBef>
              <a:buNone/>
            </a:pPr>
            <a:endParaRPr lang="en-US" sz="1800" b="0" strike="noStrike" spc="-1">
              <a:latin typeface="Arial"/>
            </a:endParaRPr>
          </a:p>
          <a:p>
            <a:pPr>
              <a:lnSpc>
                <a:spcPct val="100000"/>
              </a:lnSpc>
              <a:spcBef>
                <a:spcPts val="1001"/>
              </a:spcBef>
              <a:buNone/>
            </a:pPr>
            <a:endParaRPr lang="en-US" sz="1800" b="0" strike="noStrike" spc="-1">
              <a:latin typeface="Arial"/>
            </a:endParaRPr>
          </a:p>
        </p:txBody>
      </p:sp>
      <p:pic>
        <p:nvPicPr>
          <p:cNvPr id="121" name="Picture 120"/>
          <p:cNvPicPr/>
          <p:nvPr/>
        </p:nvPicPr>
        <p:blipFill>
          <a:blip r:embed="rId2"/>
          <a:stretch/>
        </p:blipFill>
        <p:spPr>
          <a:xfrm>
            <a:off x="640080" y="4149360"/>
            <a:ext cx="3815280" cy="1519560"/>
          </a:xfrm>
          <a:prstGeom prst="rect">
            <a:avLst/>
          </a:prstGeom>
          <a:ln w="0">
            <a:noFill/>
          </a:ln>
        </p:spPr>
      </p:pic>
      <p:pic>
        <p:nvPicPr>
          <p:cNvPr id="122" name="Picture 121"/>
          <p:cNvPicPr/>
          <p:nvPr/>
        </p:nvPicPr>
        <p:blipFill>
          <a:blip r:embed="rId3"/>
          <a:stretch/>
        </p:blipFill>
        <p:spPr>
          <a:xfrm>
            <a:off x="4663440" y="4389120"/>
            <a:ext cx="3685680" cy="837360"/>
          </a:xfrm>
          <a:prstGeom prst="rect">
            <a:avLst/>
          </a:prstGeom>
          <a:ln w="0">
            <a:noFill/>
          </a:ln>
        </p:spPr>
      </p:pic>
      <p:pic>
        <p:nvPicPr>
          <p:cNvPr id="123" name="Picture 122"/>
          <p:cNvPicPr/>
          <p:nvPr/>
        </p:nvPicPr>
        <p:blipFill>
          <a:blip r:embed="rId4"/>
          <a:stretch/>
        </p:blipFill>
        <p:spPr>
          <a:xfrm>
            <a:off x="8595360" y="4114800"/>
            <a:ext cx="3314160" cy="11444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Thuận Lợi Khi Thực Tập</a:t>
            </a:r>
            <a:endParaRPr lang="en-US" sz="3600" b="0" strike="noStrike" spc="-1">
              <a:latin typeface="Arial"/>
            </a:endParaRPr>
          </a:p>
        </p:txBody>
      </p:sp>
      <p:sp>
        <p:nvSpPr>
          <p:cNvPr id="125" name="CustomShape 2"/>
          <p:cNvSpPr/>
          <p:nvPr/>
        </p:nvSpPr>
        <p:spPr>
          <a:xfrm>
            <a:off x="677160" y="216072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Công ty start up nên nhân viên còn ít (phía Backend có 4 người ) nên được chính tay CTO của công ty hướng dẫn code</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Đa số nhân viên trong công ty đều vui tính và dễ làm quen</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Môi trường làm việc sạch sẽ, được ngủ trưa tại công ty, có máy lạnh.</a:t>
            </a:r>
            <a:endParaRPr lang="en-US" sz="1800" b="0" strike="noStrike" spc="-1">
              <a:latin typeface="Arial"/>
            </a:endParaRPr>
          </a:p>
        </p:txBody>
      </p:sp>
      <p:pic>
        <p:nvPicPr>
          <p:cNvPr id="126" name="Picture 125"/>
          <p:cNvPicPr/>
          <p:nvPr/>
        </p:nvPicPr>
        <p:blipFill>
          <a:blip r:embed="rId2"/>
          <a:stretch/>
        </p:blipFill>
        <p:spPr>
          <a:xfrm rot="21592200">
            <a:off x="3842640" y="3844800"/>
            <a:ext cx="4508280" cy="25020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Khó Khăn Khi Thực Tập</a:t>
            </a:r>
            <a:endParaRPr lang="en-US" sz="3600" b="0" strike="noStrike" spc="-1">
              <a:latin typeface="Arial"/>
            </a:endParaRPr>
          </a:p>
        </p:txBody>
      </p:sp>
      <p:sp>
        <p:nvSpPr>
          <p:cNvPr id="128" name="CustomShape 2"/>
          <p:cNvSpPr/>
          <p:nvPr/>
        </p:nvSpPr>
        <p:spPr>
          <a:xfrm>
            <a:off x="677160" y="216072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Do công ty còn mới nên quy trình làm việc, lương thưởng chưa rõ ràng.</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Số lượng nhân viên ít nên số task 1 người phải làm khá nhiều</a:t>
            </a:r>
            <a:endParaRPr lang="en-US" sz="1800" b="0" strike="noStrike" spc="-1">
              <a:latin typeface="Arial"/>
            </a:endParaRPr>
          </a:p>
          <a:p>
            <a:pPr marL="343080" indent="-342000">
              <a:lnSpc>
                <a:spcPct val="100000"/>
              </a:lnSpc>
              <a:spcBef>
                <a:spcPts val="1001"/>
              </a:spcBef>
              <a:buClr>
                <a:srgbClr val="90C226"/>
              </a:buClr>
              <a:buFont typeface="Noto Sans Symbols"/>
              <a:buChar char="►"/>
            </a:pPr>
            <a:r>
              <a:rPr lang="en-US" sz="1800" b="0" strike="noStrike" spc="-1">
                <a:solidFill>
                  <a:srgbClr val="3F3F3F"/>
                </a:solidFill>
                <a:latin typeface="Times New Roman"/>
                <a:ea typeface="Times New Roman"/>
              </a:rPr>
              <a:t>Công ty không cấp máy tính riêng cho nhân viên</a:t>
            </a:r>
            <a:endParaRPr lang="en-US" sz="1800" b="0" strike="noStrike" spc="-1">
              <a:latin typeface="Arial"/>
            </a:endParaRPr>
          </a:p>
          <a:p>
            <a:pPr>
              <a:lnSpc>
                <a:spcPct val="100000"/>
              </a:lnSpc>
              <a:spcBef>
                <a:spcPts val="1001"/>
              </a:spcBef>
              <a:buNone/>
            </a:pPr>
            <a:endParaRPr lang="en-US" sz="1800" b="0" strike="noStrike" spc="-1">
              <a:latin typeface="Arial"/>
            </a:endParaRPr>
          </a:p>
        </p:txBody>
      </p:sp>
      <p:pic>
        <p:nvPicPr>
          <p:cNvPr id="129" name="Picture 128"/>
          <p:cNvPicPr/>
          <p:nvPr/>
        </p:nvPicPr>
        <p:blipFill>
          <a:blip r:embed="rId2"/>
          <a:stretch/>
        </p:blipFill>
        <p:spPr>
          <a:xfrm>
            <a:off x="4097520" y="3475440"/>
            <a:ext cx="4680360" cy="29250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77160" y="609480"/>
            <a:ext cx="8594280" cy="1318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600" b="0" strike="noStrike" spc="-1">
                <a:solidFill>
                  <a:srgbClr val="90C226"/>
                </a:solidFill>
                <a:latin typeface="Times New Roman"/>
                <a:ea typeface="Times New Roman"/>
              </a:rPr>
              <a:t>Bài Học Rút Ra Sau Khi Thực Tập</a:t>
            </a:r>
            <a:endParaRPr lang="en-US" sz="3600" b="0" strike="noStrike" spc="-1">
              <a:latin typeface="Arial"/>
            </a:endParaRPr>
          </a:p>
        </p:txBody>
      </p:sp>
      <p:sp>
        <p:nvSpPr>
          <p:cNvPr id="131" name="CustomShape 2"/>
          <p:cNvSpPr/>
          <p:nvPr/>
        </p:nvSpPr>
        <p:spPr>
          <a:xfrm>
            <a:off x="677160" y="2160720"/>
            <a:ext cx="8594280" cy="38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Nên đặt ra câu hỏi ngay từ khi nhận task. Tránh vừa làm vừa hỏi, ảnh hưởng đến người khác</a:t>
            </a:r>
            <a:endParaRPr lang="en-US" sz="1800" b="0" strike="noStrike" spc="-1">
              <a:latin typeface="Arial"/>
            </a:endParaRPr>
          </a:p>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Phải có 1 thái độ nghiêm túc khi làm việc, tránh sao nhãng bởi những yếu tố xung quanh như game, facebook, đồ ăn,…</a:t>
            </a:r>
            <a:endParaRPr lang="en-US" sz="1800" b="0" strike="noStrike" spc="-1">
              <a:latin typeface="Arial"/>
            </a:endParaRPr>
          </a:p>
          <a:p>
            <a:pPr marL="343080" indent="-342000">
              <a:lnSpc>
                <a:spcPct val="100000"/>
              </a:lnSpc>
              <a:buClr>
                <a:srgbClr val="90C226"/>
              </a:buClr>
              <a:buFont typeface="Noto Sans Symbols"/>
              <a:buChar char="►"/>
            </a:pPr>
            <a:r>
              <a:rPr lang="en-US" sz="1800" b="0" strike="noStrike" spc="-1">
                <a:solidFill>
                  <a:srgbClr val="3F3F3F"/>
                </a:solidFill>
                <a:latin typeface="Times New Roman"/>
                <a:ea typeface="Times New Roman"/>
              </a:rPr>
              <a:t>Với mỗi chức năng được làm ra thì phải test kỹ, tạo unit test để tránh sai sót, làm ảnh hưởng đến công ty và bản thân</a:t>
            </a:r>
            <a:endParaRPr lang="en-US" sz="1800" b="0" strike="noStrike" spc="-1">
              <a:latin typeface="Arial"/>
            </a:endParaRPr>
          </a:p>
        </p:txBody>
      </p:sp>
      <p:sp>
        <p:nvSpPr>
          <p:cNvPr id="132" name="CustomShape 3"/>
          <p:cNvSpPr/>
          <p:nvPr/>
        </p:nvSpPr>
        <p:spPr>
          <a:xfrm>
            <a:off x="155520" y="-144360"/>
            <a:ext cx="302400" cy="302400"/>
          </a:xfrm>
          <a:prstGeom prst="rect">
            <a:avLst/>
          </a:prstGeom>
          <a:noFill/>
          <a:ln w="0">
            <a:noFill/>
          </a:ln>
        </p:spPr>
        <p:style>
          <a:lnRef idx="0">
            <a:scrgbClr r="0" g="0" b="0"/>
          </a:lnRef>
          <a:fillRef idx="0">
            <a:scrgbClr r="0" g="0" b="0"/>
          </a:fillRef>
          <a:effectRef idx="0">
            <a:scrgbClr r="0" g="0" b="0"/>
          </a:effectRef>
          <a:fontRef idx="minor"/>
        </p:style>
      </p:sp>
      <p:pic>
        <p:nvPicPr>
          <p:cNvPr id="133" name="Picture 132"/>
          <p:cNvPicPr/>
          <p:nvPr/>
        </p:nvPicPr>
        <p:blipFill>
          <a:blip r:embed="rId2"/>
          <a:stretch/>
        </p:blipFill>
        <p:spPr>
          <a:xfrm>
            <a:off x="4593960" y="3657600"/>
            <a:ext cx="2834280" cy="28342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p:cNvPicPr/>
          <p:nvPr/>
        </p:nvPicPr>
        <p:blipFill>
          <a:blip r:embed="rId2"/>
          <a:stretch/>
        </p:blipFill>
        <p:spPr>
          <a:xfrm>
            <a:off x="2069640" y="596160"/>
            <a:ext cx="8095680" cy="56761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508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-apple-system</vt:lpstr>
      <vt:lpstr>Arial</vt:lpstr>
      <vt:lpstr>Noto Sans Symbols</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account</dc:creator>
  <dc:description/>
  <cp:lastModifiedBy>duc</cp:lastModifiedBy>
  <cp:revision>15</cp:revision>
  <dcterms:created xsi:type="dcterms:W3CDTF">2022-02-11T11:40:21Z</dcterms:created>
  <dcterms:modified xsi:type="dcterms:W3CDTF">2022-04-21T01:18:24Z</dcterms:modified>
  <dc:language>en-US</dc:language>
</cp:coreProperties>
</file>