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89960" cy="6864480"/>
            <a:chOff x="0" y="-8640"/>
            <a:chExt cx="12189960" cy="6864480"/>
          </a:xfrm>
        </p:grpSpPr>
        <p:sp>
          <p:nvSpPr>
            <p:cNvPr id="1" name="CustomShape 2"/>
            <p:cNvSpPr/>
            <p:nvPr/>
          </p:nvSpPr>
          <p:spPr>
            <a:xfrm>
              <a:off x="9371160" y="0"/>
              <a:ext cx="1217160" cy="68558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2" name="CustomShape 3"/>
            <p:cNvSpPr/>
            <p:nvPr/>
          </p:nvSpPr>
          <p:spPr>
            <a:xfrm flipH="1">
              <a:off x="7423200" y="3681360"/>
              <a:ext cx="4761360" cy="317448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3" name="CustomShape 4"/>
            <p:cNvSpPr/>
            <p:nvPr/>
          </p:nvSpPr>
          <p:spPr>
            <a:xfrm>
              <a:off x="9181440" y="-8640"/>
              <a:ext cx="3005280" cy="68644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p:spPr>
          <p:style>
            <a:lnRef idx="0"/>
            <a:fillRef idx="0"/>
            <a:effectRef idx="0"/>
            <a:fontRef idx="minor"/>
          </p:style>
        </p:sp>
        <p:sp>
          <p:nvSpPr>
            <p:cNvPr id="4" name="CustomShape 5"/>
            <p:cNvSpPr/>
            <p:nvPr/>
          </p:nvSpPr>
          <p:spPr>
            <a:xfrm>
              <a:off x="9603360" y="-8640"/>
              <a:ext cx="2586240" cy="68644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fillRef idx="0"/>
            <a:effectRef idx="0"/>
            <a:fontRef idx="minor"/>
          </p:style>
        </p:sp>
        <p:sp>
          <p:nvSpPr>
            <p:cNvPr id="5" name="CustomShape 6"/>
            <p:cNvSpPr/>
            <p:nvPr/>
          </p:nvSpPr>
          <p:spPr>
            <a:xfrm>
              <a:off x="8932320" y="3048120"/>
              <a:ext cx="3257640" cy="3807720"/>
            </a:xfrm>
            <a:prstGeom prst="triangle">
              <a:avLst>
                <a:gd name="adj" fmla="val 100000"/>
              </a:avLst>
            </a:prstGeom>
            <a:solidFill>
              <a:schemeClr val="accent2">
                <a:alpha val="72000"/>
              </a:schemeClr>
            </a:solidFill>
            <a:ln>
              <a:noFill/>
            </a:ln>
          </p:spPr>
          <p:style>
            <a:lnRef idx="0"/>
            <a:fillRef idx="0"/>
            <a:effectRef idx="0"/>
            <a:fontRef idx="minor"/>
          </p:style>
        </p:sp>
        <p:sp>
          <p:nvSpPr>
            <p:cNvPr id="6" name="CustomShape 7"/>
            <p:cNvSpPr/>
            <p:nvPr/>
          </p:nvSpPr>
          <p:spPr>
            <a:xfrm>
              <a:off x="9334440" y="-8640"/>
              <a:ext cx="2852280" cy="68644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a:noFill/>
            </a:ln>
          </p:spPr>
          <p:style>
            <a:lnRef idx="0"/>
            <a:fillRef idx="0"/>
            <a:effectRef idx="0"/>
            <a:fontRef idx="minor"/>
          </p:style>
        </p:sp>
        <p:sp>
          <p:nvSpPr>
            <p:cNvPr id="7" name="CustomShape 8"/>
            <p:cNvSpPr/>
            <p:nvPr/>
          </p:nvSpPr>
          <p:spPr>
            <a:xfrm>
              <a:off x="10898640" y="-8640"/>
              <a:ext cx="1288080" cy="68644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a:noFill/>
            </a:ln>
          </p:spPr>
          <p:style>
            <a:lnRef idx="0"/>
            <a:fillRef idx="0"/>
            <a:effectRef idx="0"/>
            <a:fontRef idx="minor"/>
          </p:style>
        </p:sp>
        <p:sp>
          <p:nvSpPr>
            <p:cNvPr id="8" name="CustomShape 9"/>
            <p:cNvSpPr/>
            <p:nvPr/>
          </p:nvSpPr>
          <p:spPr>
            <a:xfrm>
              <a:off x="10938960" y="-8640"/>
              <a:ext cx="1247760" cy="68644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p:spPr>
          <p:style>
            <a:lnRef idx="0"/>
            <a:fillRef idx="0"/>
            <a:effectRef idx="0"/>
            <a:fontRef idx="minor"/>
          </p:style>
        </p:sp>
        <p:sp>
          <p:nvSpPr>
            <p:cNvPr id="9" name="CustomShape 10"/>
            <p:cNvSpPr/>
            <p:nvPr/>
          </p:nvSpPr>
          <p:spPr>
            <a:xfrm>
              <a:off x="10371600" y="3589920"/>
              <a:ext cx="1815120" cy="3265920"/>
            </a:xfrm>
            <a:prstGeom prst="triangle">
              <a:avLst>
                <a:gd name="adj" fmla="val 100000"/>
              </a:avLst>
            </a:prstGeom>
            <a:solidFill>
              <a:schemeClr val="accent1">
                <a:alpha val="80000"/>
              </a:schemeClr>
            </a:solidFill>
            <a:ln>
              <a:noFill/>
            </a:ln>
          </p:spPr>
          <p:style>
            <a:lnRef idx="0"/>
            <a:fillRef idx="0"/>
            <a:effectRef idx="0"/>
            <a:fontRef idx="minor"/>
          </p:style>
        </p:sp>
        <p:sp>
          <p:nvSpPr>
            <p:cNvPr id="10" name="CustomShape 11"/>
            <p:cNvSpPr/>
            <p:nvPr/>
          </p:nvSpPr>
          <p:spPr>
            <a:xfrm>
              <a:off x="0" y="4013280"/>
              <a:ext cx="446400" cy="2842560"/>
            </a:xfrm>
            <a:prstGeom prst="triangle">
              <a:avLst>
                <a:gd name="adj" fmla="val 0"/>
              </a:avLst>
            </a:prstGeom>
            <a:solidFill>
              <a:schemeClr val="accent1">
                <a:alpha val="85000"/>
              </a:schemeClr>
            </a:solidFill>
            <a:ln>
              <a:noFill/>
            </a:ln>
          </p:spPr>
          <p:style>
            <a:lnRef idx="0"/>
            <a:fillRef idx="0"/>
            <a:effectRef idx="0"/>
            <a:fontRef idx="minor"/>
          </p:style>
        </p:sp>
      </p:grpSp>
      <p:grpSp>
        <p:nvGrpSpPr>
          <p:cNvPr id="11" name="Group 12"/>
          <p:cNvGrpSpPr/>
          <p:nvPr/>
        </p:nvGrpSpPr>
        <p:grpSpPr>
          <a:xfrm>
            <a:off x="2160" y="-8640"/>
            <a:ext cx="12187800" cy="6864480"/>
            <a:chOff x="2160" y="-8640"/>
            <a:chExt cx="12187800" cy="6864480"/>
          </a:xfrm>
        </p:grpSpPr>
        <p:sp>
          <p:nvSpPr>
            <p:cNvPr id="12" name="CustomShape 13"/>
            <p:cNvSpPr/>
            <p:nvPr/>
          </p:nvSpPr>
          <p:spPr>
            <a:xfrm>
              <a:off x="9371160" y="0"/>
              <a:ext cx="1217160" cy="68558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13" name="CustomShape 14"/>
            <p:cNvSpPr/>
            <p:nvPr/>
          </p:nvSpPr>
          <p:spPr>
            <a:xfrm flipH="1">
              <a:off x="7423200" y="3681360"/>
              <a:ext cx="4761360" cy="317448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14" name="CustomShape 15"/>
            <p:cNvSpPr/>
            <p:nvPr/>
          </p:nvSpPr>
          <p:spPr>
            <a:xfrm>
              <a:off x="9181440" y="-8640"/>
              <a:ext cx="3005280" cy="68644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p:spPr>
          <p:style>
            <a:lnRef idx="0"/>
            <a:fillRef idx="0"/>
            <a:effectRef idx="0"/>
            <a:fontRef idx="minor"/>
          </p:style>
        </p:sp>
        <p:sp>
          <p:nvSpPr>
            <p:cNvPr id="15" name="CustomShape 16"/>
            <p:cNvSpPr/>
            <p:nvPr/>
          </p:nvSpPr>
          <p:spPr>
            <a:xfrm>
              <a:off x="9603360" y="-8640"/>
              <a:ext cx="2586240" cy="68644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fillRef idx="0"/>
            <a:effectRef idx="0"/>
            <a:fontRef idx="minor"/>
          </p:style>
        </p:sp>
        <p:sp>
          <p:nvSpPr>
            <p:cNvPr id="16" name="CustomShape 17"/>
            <p:cNvSpPr/>
            <p:nvPr/>
          </p:nvSpPr>
          <p:spPr>
            <a:xfrm>
              <a:off x="8932320" y="3048120"/>
              <a:ext cx="3257640" cy="3807720"/>
            </a:xfrm>
            <a:prstGeom prst="triangle">
              <a:avLst>
                <a:gd name="adj" fmla="val 100000"/>
              </a:avLst>
            </a:prstGeom>
            <a:solidFill>
              <a:schemeClr val="accent2">
                <a:alpha val="72000"/>
              </a:schemeClr>
            </a:solidFill>
            <a:ln>
              <a:noFill/>
            </a:ln>
          </p:spPr>
          <p:style>
            <a:lnRef idx="0"/>
            <a:fillRef idx="0"/>
            <a:effectRef idx="0"/>
            <a:fontRef idx="minor"/>
          </p:style>
        </p:sp>
        <p:sp>
          <p:nvSpPr>
            <p:cNvPr id="17" name="CustomShape 18"/>
            <p:cNvSpPr/>
            <p:nvPr/>
          </p:nvSpPr>
          <p:spPr>
            <a:xfrm>
              <a:off x="9334440" y="-8640"/>
              <a:ext cx="2852280" cy="68644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a:noFill/>
            </a:ln>
          </p:spPr>
          <p:style>
            <a:lnRef idx="0"/>
            <a:fillRef idx="0"/>
            <a:effectRef idx="0"/>
            <a:fontRef idx="minor"/>
          </p:style>
        </p:sp>
        <p:sp>
          <p:nvSpPr>
            <p:cNvPr id="18" name="CustomShape 19"/>
            <p:cNvSpPr/>
            <p:nvPr/>
          </p:nvSpPr>
          <p:spPr>
            <a:xfrm>
              <a:off x="10898640" y="-8640"/>
              <a:ext cx="1288080" cy="68644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a:noFill/>
            </a:ln>
          </p:spPr>
          <p:style>
            <a:lnRef idx="0"/>
            <a:fillRef idx="0"/>
            <a:effectRef idx="0"/>
            <a:fontRef idx="minor"/>
          </p:style>
        </p:sp>
        <p:sp>
          <p:nvSpPr>
            <p:cNvPr id="19" name="CustomShape 20"/>
            <p:cNvSpPr/>
            <p:nvPr/>
          </p:nvSpPr>
          <p:spPr>
            <a:xfrm>
              <a:off x="10938960" y="-8640"/>
              <a:ext cx="1247760" cy="68644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p:spPr>
          <p:style>
            <a:lnRef idx="0"/>
            <a:fillRef idx="0"/>
            <a:effectRef idx="0"/>
            <a:fontRef idx="minor"/>
          </p:style>
        </p:sp>
        <p:sp>
          <p:nvSpPr>
            <p:cNvPr id="20" name="CustomShape 21"/>
            <p:cNvSpPr/>
            <p:nvPr/>
          </p:nvSpPr>
          <p:spPr>
            <a:xfrm>
              <a:off x="10371600" y="3589920"/>
              <a:ext cx="1815120" cy="3265920"/>
            </a:xfrm>
            <a:prstGeom prst="triangle">
              <a:avLst>
                <a:gd name="adj" fmla="val 100000"/>
              </a:avLst>
            </a:prstGeom>
            <a:solidFill>
              <a:schemeClr val="accent1">
                <a:alpha val="80000"/>
              </a:schemeClr>
            </a:solidFill>
            <a:ln>
              <a:noFill/>
            </a:ln>
          </p:spPr>
          <p:style>
            <a:lnRef idx="0"/>
            <a:fillRef idx="0"/>
            <a:effectRef idx="0"/>
            <a:fontRef idx="minor"/>
          </p:style>
        </p:sp>
        <p:sp>
          <p:nvSpPr>
            <p:cNvPr id="21" name="CustomShape 22"/>
            <p:cNvSpPr/>
            <p:nvPr/>
          </p:nvSpPr>
          <p:spPr>
            <a:xfrm rot="10800000">
              <a:off x="2160" y="2160"/>
              <a:ext cx="840600" cy="5663880"/>
            </a:xfrm>
            <a:prstGeom prst="triangle">
              <a:avLst>
                <a:gd name="adj" fmla="val 100000"/>
              </a:avLst>
            </a:prstGeom>
            <a:solidFill>
              <a:schemeClr val="accent1">
                <a:alpha val="85000"/>
              </a:schemeClr>
            </a:solidFill>
            <a:ln>
              <a:noFill/>
            </a:ln>
          </p:spPr>
          <p:style>
            <a:lnRef idx="0"/>
            <a:fillRef idx="0"/>
            <a:effectRef idx="0"/>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89960" cy="6864480"/>
            <a:chOff x="0" y="-8640"/>
            <a:chExt cx="12189960" cy="6864480"/>
          </a:xfrm>
        </p:grpSpPr>
        <p:sp>
          <p:nvSpPr>
            <p:cNvPr id="61" name="CustomShape 2"/>
            <p:cNvSpPr/>
            <p:nvPr/>
          </p:nvSpPr>
          <p:spPr>
            <a:xfrm>
              <a:off x="9371160" y="0"/>
              <a:ext cx="1217160" cy="68558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62" name="CustomShape 3"/>
            <p:cNvSpPr/>
            <p:nvPr/>
          </p:nvSpPr>
          <p:spPr>
            <a:xfrm flipH="1">
              <a:off x="7423200" y="3681360"/>
              <a:ext cx="4761360" cy="317448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63" name="CustomShape 4"/>
            <p:cNvSpPr/>
            <p:nvPr/>
          </p:nvSpPr>
          <p:spPr>
            <a:xfrm>
              <a:off x="9181440" y="-8640"/>
              <a:ext cx="3005280" cy="68644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p:spPr>
          <p:style>
            <a:lnRef idx="0"/>
            <a:fillRef idx="0"/>
            <a:effectRef idx="0"/>
            <a:fontRef idx="minor"/>
          </p:style>
        </p:sp>
        <p:sp>
          <p:nvSpPr>
            <p:cNvPr id="64" name="CustomShape 5"/>
            <p:cNvSpPr/>
            <p:nvPr/>
          </p:nvSpPr>
          <p:spPr>
            <a:xfrm>
              <a:off x="9603360" y="-8640"/>
              <a:ext cx="2586240" cy="68644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fillRef idx="0"/>
            <a:effectRef idx="0"/>
            <a:fontRef idx="minor"/>
          </p:style>
        </p:sp>
        <p:sp>
          <p:nvSpPr>
            <p:cNvPr id="65" name="CustomShape 6"/>
            <p:cNvSpPr/>
            <p:nvPr/>
          </p:nvSpPr>
          <p:spPr>
            <a:xfrm>
              <a:off x="8932320" y="3048120"/>
              <a:ext cx="3257640" cy="3807720"/>
            </a:xfrm>
            <a:prstGeom prst="triangle">
              <a:avLst>
                <a:gd name="adj" fmla="val 100000"/>
              </a:avLst>
            </a:prstGeom>
            <a:solidFill>
              <a:schemeClr val="accent2">
                <a:alpha val="72000"/>
              </a:schemeClr>
            </a:solidFill>
            <a:ln>
              <a:noFill/>
            </a:ln>
          </p:spPr>
          <p:style>
            <a:lnRef idx="0"/>
            <a:fillRef idx="0"/>
            <a:effectRef idx="0"/>
            <a:fontRef idx="minor"/>
          </p:style>
        </p:sp>
        <p:sp>
          <p:nvSpPr>
            <p:cNvPr id="66" name="CustomShape 7"/>
            <p:cNvSpPr/>
            <p:nvPr/>
          </p:nvSpPr>
          <p:spPr>
            <a:xfrm>
              <a:off x="9334440" y="-8640"/>
              <a:ext cx="2852280" cy="68644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a:noFill/>
            </a:ln>
          </p:spPr>
          <p:style>
            <a:lnRef idx="0"/>
            <a:fillRef idx="0"/>
            <a:effectRef idx="0"/>
            <a:fontRef idx="minor"/>
          </p:style>
        </p:sp>
        <p:sp>
          <p:nvSpPr>
            <p:cNvPr id="67" name="CustomShape 8"/>
            <p:cNvSpPr/>
            <p:nvPr/>
          </p:nvSpPr>
          <p:spPr>
            <a:xfrm>
              <a:off x="10898640" y="-8640"/>
              <a:ext cx="1288080" cy="68644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a:noFill/>
            </a:ln>
          </p:spPr>
          <p:style>
            <a:lnRef idx="0"/>
            <a:fillRef idx="0"/>
            <a:effectRef idx="0"/>
            <a:fontRef idx="minor"/>
          </p:style>
        </p:sp>
        <p:sp>
          <p:nvSpPr>
            <p:cNvPr id="68" name="CustomShape 9"/>
            <p:cNvSpPr/>
            <p:nvPr/>
          </p:nvSpPr>
          <p:spPr>
            <a:xfrm>
              <a:off x="10938960" y="-8640"/>
              <a:ext cx="1247760" cy="68644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p:spPr>
          <p:style>
            <a:lnRef idx="0"/>
            <a:fillRef idx="0"/>
            <a:effectRef idx="0"/>
            <a:fontRef idx="minor"/>
          </p:style>
        </p:sp>
        <p:sp>
          <p:nvSpPr>
            <p:cNvPr id="69" name="CustomShape 10"/>
            <p:cNvSpPr/>
            <p:nvPr/>
          </p:nvSpPr>
          <p:spPr>
            <a:xfrm>
              <a:off x="10371600" y="3589920"/>
              <a:ext cx="1815120" cy="3265920"/>
            </a:xfrm>
            <a:prstGeom prst="triangle">
              <a:avLst>
                <a:gd name="adj" fmla="val 100000"/>
              </a:avLst>
            </a:prstGeom>
            <a:solidFill>
              <a:schemeClr val="accent1">
                <a:alpha val="80000"/>
              </a:schemeClr>
            </a:solidFill>
            <a:ln>
              <a:noFill/>
            </a:ln>
          </p:spPr>
          <p:style>
            <a:lnRef idx="0"/>
            <a:fillRef idx="0"/>
            <a:effectRef idx="0"/>
            <a:fontRef idx="minor"/>
          </p:style>
        </p:sp>
        <p:sp>
          <p:nvSpPr>
            <p:cNvPr id="70" name="CustomShape 11"/>
            <p:cNvSpPr/>
            <p:nvPr/>
          </p:nvSpPr>
          <p:spPr>
            <a:xfrm>
              <a:off x="0" y="4013280"/>
              <a:ext cx="446400" cy="2842560"/>
            </a:xfrm>
            <a:prstGeom prst="triangle">
              <a:avLst>
                <a:gd name="adj" fmla="val 0"/>
              </a:avLst>
            </a:prstGeom>
            <a:solidFill>
              <a:schemeClr val="accent1">
                <a:alpha val="85000"/>
              </a:schemeClr>
            </a:solidFill>
            <a:ln>
              <a:noFill/>
            </a:ln>
          </p:spPr>
          <p:style>
            <a:lnRef idx="0"/>
            <a:fillRef idx="0"/>
            <a:effectRef idx="0"/>
            <a:fontRef idx="minor"/>
          </p:style>
        </p:sp>
      </p:grpSp>
      <p:sp>
        <p:nvSpPr>
          <p:cNvPr id="71"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4840" cy="1644120"/>
          </a:xfrm>
          <a:prstGeom prst="rect">
            <a:avLst/>
          </a:prstGeom>
          <a:noFill/>
          <a:ln>
            <a:noFill/>
          </a:ln>
        </p:spPr>
        <p:style>
          <a:lnRef idx="0"/>
          <a:fillRef idx="0"/>
          <a:effectRef idx="0"/>
          <a:fontRef idx="minor"/>
        </p:style>
        <p:txBody>
          <a:bodyPr lIns="0" rIns="0" tIns="0" bIns="0" anchor="b">
            <a:noAutofit/>
          </a:bodyPr>
          <a:p>
            <a:pPr algn="ctr">
              <a:lnSpc>
                <a:spcPct val="100000"/>
              </a:lnSpc>
            </a:pPr>
            <a:r>
              <a:rPr b="1" lang="en-US" sz="5400" spc="-1" strike="noStrike">
                <a:solidFill>
                  <a:srgbClr val="90c226"/>
                </a:solidFill>
                <a:latin typeface="Times New Roman"/>
                <a:ea typeface="Times New Roman"/>
              </a:rPr>
              <a:t>BÁO CÁO THỰC TẬP TỐT NGHIỆP</a:t>
            </a:r>
            <a:endParaRPr b="0" lang="en-US" sz="5400" spc="-1" strike="noStrike">
              <a:latin typeface="Arial"/>
            </a:endParaRPr>
          </a:p>
        </p:txBody>
      </p:sp>
      <p:sp>
        <p:nvSpPr>
          <p:cNvPr id="110" name="CustomShape 2"/>
          <p:cNvSpPr/>
          <p:nvPr/>
        </p:nvSpPr>
        <p:spPr>
          <a:xfrm>
            <a:off x="1828800" y="4343400"/>
            <a:ext cx="8411760" cy="1508040"/>
          </a:xfrm>
          <a:prstGeom prst="rect">
            <a:avLst/>
          </a:prstGeom>
          <a:noFill/>
          <a:ln>
            <a:noFill/>
          </a:ln>
        </p:spPr>
        <p:style>
          <a:lnRef idx="0"/>
          <a:fillRef idx="0"/>
          <a:effectRef idx="0"/>
          <a:fontRef idx="minor"/>
        </p:style>
        <p:txBody>
          <a:bodyPr lIns="0" rIns="0" tIns="0" bIns="0">
            <a:normAutofit/>
          </a:bodyPr>
          <a:p>
            <a:pPr>
              <a:lnSpc>
                <a:spcPct val="100000"/>
              </a:lnSpc>
            </a:pPr>
            <a:r>
              <a:rPr b="0" lang="en-US" sz="2400" spc="-1" strike="noStrike">
                <a:solidFill>
                  <a:srgbClr val="000000"/>
                </a:solidFill>
                <a:latin typeface="Times New Roman"/>
                <a:ea typeface="Times New Roman"/>
              </a:rPr>
              <a:t>Họ và tên HSSV: Phan Tài Đức</a:t>
            </a:r>
            <a:endParaRPr b="0" lang="en-US" sz="2400" spc="-1" strike="noStrike">
              <a:latin typeface="Arial"/>
            </a:endParaRPr>
          </a:p>
          <a:p>
            <a:pPr>
              <a:lnSpc>
                <a:spcPct val="100000"/>
              </a:lnSpc>
            </a:pPr>
            <a:r>
              <a:rPr b="0" lang="en-US" sz="2400" spc="-1" strike="noStrike">
                <a:solidFill>
                  <a:srgbClr val="000000"/>
                </a:solidFill>
                <a:latin typeface="Times New Roman"/>
                <a:ea typeface="Times New Roman"/>
              </a:rPr>
              <a:t>MSSV: 19211TT1501 </a:t>
            </a:r>
            <a:endParaRPr b="0" lang="en-US" sz="2400" spc="-1" strike="noStrike">
              <a:latin typeface="Arial"/>
            </a:endParaRPr>
          </a:p>
          <a:p>
            <a:pPr>
              <a:lnSpc>
                <a:spcPct val="100000"/>
              </a:lnSpc>
            </a:pPr>
            <a:r>
              <a:rPr b="0" lang="en-US" sz="2400" spc="-1" strike="noStrike">
                <a:solidFill>
                  <a:srgbClr val="000000"/>
                </a:solidFill>
                <a:latin typeface="Times New Roman"/>
                <a:ea typeface="Times New Roman"/>
              </a:rPr>
              <a:t>Lớp: CD19TT3</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4640" cy="13186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3600" spc="-1" strike="noStrike">
                <a:solidFill>
                  <a:srgbClr val="90c226"/>
                </a:solidFill>
                <a:latin typeface="Times New Roman"/>
                <a:ea typeface="Times New Roman"/>
              </a:rPr>
              <a:t>Giới Thiệu </a:t>
            </a:r>
            <a:endParaRPr b="0" lang="en-US" sz="3600" spc="-1" strike="noStrike">
              <a:latin typeface="Arial"/>
            </a:endParaRPr>
          </a:p>
        </p:txBody>
      </p:sp>
      <p:sp>
        <p:nvSpPr>
          <p:cNvPr id="112" name="CustomShape 2"/>
          <p:cNvSpPr/>
          <p:nvPr/>
        </p:nvSpPr>
        <p:spPr>
          <a:xfrm>
            <a:off x="1828800" y="1828800"/>
            <a:ext cx="8594640" cy="38786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1800" spc="-1" strike="noStrike">
                <a:solidFill>
                  <a:srgbClr val="3f3f3f"/>
                </a:solidFill>
                <a:latin typeface="Times New Roman"/>
                <a:ea typeface="Times New Roman"/>
              </a:rPr>
              <a:t>CÔNG TY CỔ PHẦN GIẢI PHÁP CÔNG NGHỆ MCOM được thành lập vào ngày 3/2018. Trong đó ông Minh Đức Uy là CEO &amp; Founder. Là một công ty truyền thông làm rất nhiều lĩnh vực như tư vấn công nghệ, phát triển công nghệ và cung cấp phần mềm đóng gói</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Cơ sở công ty nằm ở phường Đa Kao, quận 1.</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Phòng ban IT của ông ty gồm những team sau: FrontEnd, Mobile, Design,  BackEnd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77160" y="609480"/>
            <a:ext cx="8594640" cy="13186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3600" spc="-1" strike="noStrike">
                <a:solidFill>
                  <a:srgbClr val="90c226"/>
                </a:solidFill>
                <a:latin typeface="Times New Roman"/>
                <a:ea typeface="Times New Roman"/>
              </a:rPr>
              <a:t>Các Công Việc Đã Làm</a:t>
            </a:r>
            <a:endParaRPr b="0" lang="en-US" sz="3600" spc="-1" strike="noStrike">
              <a:latin typeface="Arial"/>
            </a:endParaRPr>
          </a:p>
        </p:txBody>
      </p:sp>
      <p:sp>
        <p:nvSpPr>
          <p:cNvPr id="114" name="CustomShape 2"/>
          <p:cNvSpPr/>
          <p:nvPr/>
        </p:nvSpPr>
        <p:spPr>
          <a:xfrm>
            <a:off x="914400" y="1645920"/>
            <a:ext cx="8594640" cy="3878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Xây dựng các API bằng Nodejs, GraphQL,Typescript cho phía FrontEnd và Mobile sử dụng, cụ thể  là các API như CRUD User, Product, Order,...</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Tối ưu hiệu năng, tốc độ truy vấn dữ liệu phía Backend</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Tìm kiếm và sửa những bug tồn tại trước đó do các lập trình viên cũ để lại</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Xây dựng hệ thống phân quyền và xác thực người dùng, cụ thể là sẽ sử dụng JWT cho việc xác thực người dùng, CASL (một package của nodejs) cho việc phân quyền</a:t>
            </a:r>
            <a:endParaRPr b="0" lang="en-US" sz="1800" spc="-1" strike="noStrike">
              <a:latin typeface="Arial"/>
            </a:endParaRPr>
          </a:p>
          <a:p>
            <a:pPr marL="343080" indent="-342000">
              <a:lnSpc>
                <a:spcPct val="100000"/>
              </a:lnSpc>
              <a:spcBef>
                <a:spcPts val="1001"/>
              </a:spcBef>
              <a:buClr>
                <a:srgbClr val="90c226"/>
              </a:buClr>
              <a:buFont typeface="Noto Sans Symbols"/>
              <a:buChar char="⮚"/>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15" name="" descr=""/>
          <p:cNvPicPr/>
          <p:nvPr/>
        </p:nvPicPr>
        <p:blipFill>
          <a:blip r:embed="rId1"/>
          <a:stretch/>
        </p:blipFill>
        <p:spPr>
          <a:xfrm>
            <a:off x="1174680" y="4023360"/>
            <a:ext cx="2687040" cy="1645920"/>
          </a:xfrm>
          <a:prstGeom prst="rect">
            <a:avLst/>
          </a:prstGeom>
          <a:ln>
            <a:noFill/>
          </a:ln>
        </p:spPr>
      </p:pic>
      <p:pic>
        <p:nvPicPr>
          <p:cNvPr id="116" name="" descr=""/>
          <p:cNvPicPr/>
          <p:nvPr/>
        </p:nvPicPr>
        <p:blipFill>
          <a:blip r:embed="rId2"/>
          <a:stretch/>
        </p:blipFill>
        <p:spPr>
          <a:xfrm>
            <a:off x="4074840" y="3983400"/>
            <a:ext cx="2143080" cy="2143080"/>
          </a:xfrm>
          <a:prstGeom prst="rect">
            <a:avLst/>
          </a:prstGeom>
          <a:ln>
            <a:noFill/>
          </a:ln>
        </p:spPr>
      </p:pic>
      <p:pic>
        <p:nvPicPr>
          <p:cNvPr id="117" name="" descr=""/>
          <p:cNvPicPr/>
          <p:nvPr/>
        </p:nvPicPr>
        <p:blipFill>
          <a:blip r:embed="rId3"/>
          <a:stretch/>
        </p:blipFill>
        <p:spPr>
          <a:xfrm>
            <a:off x="6528600" y="3968280"/>
            <a:ext cx="2158200" cy="2158200"/>
          </a:xfrm>
          <a:prstGeom prst="rect">
            <a:avLst/>
          </a:prstGeom>
          <a:ln>
            <a:noFill/>
          </a:ln>
        </p:spPr>
      </p:pic>
      <p:pic>
        <p:nvPicPr>
          <p:cNvPr id="118" name="" descr=""/>
          <p:cNvPicPr/>
          <p:nvPr/>
        </p:nvPicPr>
        <p:blipFill>
          <a:blip r:embed="rId4"/>
          <a:stretch/>
        </p:blipFill>
        <p:spPr>
          <a:xfrm>
            <a:off x="9553320" y="3840480"/>
            <a:ext cx="1968120" cy="2377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7160" y="609480"/>
            <a:ext cx="8594640" cy="13186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3600" spc="-1" strike="noStrike">
                <a:solidFill>
                  <a:srgbClr val="90c226"/>
                </a:solidFill>
                <a:latin typeface="Times New Roman"/>
                <a:ea typeface="Times New Roman"/>
              </a:rPr>
              <a:t>Công việc xây dựng API</a:t>
            </a:r>
            <a:endParaRPr b="0" lang="en-US" sz="3600" spc="-1" strike="noStrike">
              <a:latin typeface="Arial"/>
            </a:endParaRPr>
          </a:p>
        </p:txBody>
      </p:sp>
      <p:sp>
        <p:nvSpPr>
          <p:cNvPr id="120" name="CustomShape 2"/>
          <p:cNvSpPr/>
          <p:nvPr/>
        </p:nvSpPr>
        <p:spPr>
          <a:xfrm>
            <a:off x="914400" y="1645920"/>
            <a:ext cx="8594640" cy="3878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Sử dụng package hygen kết hợp template CRUD mà leader đã xây dựng trước đó để tạo ra 1 API cơ bản mà không phải làm lại từ đầu</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Tiếp theo dựa vào những yêu cầu từ task mà xây dựng các field cần có cho API</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Tiếp theo sử dụng Apollo Server (1 trang web dùng call API GraphQL) để test API vừa xây dựng</a:t>
            </a:r>
            <a:endParaRPr b="0" lang="en-US" sz="1800" spc="-1" strike="noStrike">
              <a:latin typeface="Arial"/>
            </a:endParaRPr>
          </a:p>
          <a:p>
            <a:pPr marL="343080" indent="-342000">
              <a:lnSpc>
                <a:spcPct val="100000"/>
              </a:lnSpc>
              <a:spcBef>
                <a:spcPts val="1001"/>
              </a:spcBef>
              <a:buClr>
                <a:srgbClr val="90c226"/>
              </a:buClr>
              <a:buFont typeface="Noto Sans Symbols"/>
              <a:buChar char="⮚"/>
            </a:pPr>
            <a:endParaRPr b="0" lang="en-US" sz="1800" spc="-1" strike="noStrike">
              <a:latin typeface="Arial"/>
            </a:endParaRPr>
          </a:p>
          <a:p>
            <a:pPr marL="343080" indent="-342000">
              <a:lnSpc>
                <a:spcPct val="100000"/>
              </a:lnSpc>
              <a:spcBef>
                <a:spcPts val="1001"/>
              </a:spcBef>
              <a:buClr>
                <a:srgbClr val="90c226"/>
              </a:buClr>
              <a:buFont typeface="Noto Sans Symbols"/>
              <a:buChar char="⮚"/>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21" name="" descr=""/>
          <p:cNvPicPr/>
          <p:nvPr/>
        </p:nvPicPr>
        <p:blipFill>
          <a:blip r:embed="rId1"/>
          <a:stretch/>
        </p:blipFill>
        <p:spPr>
          <a:xfrm>
            <a:off x="640080" y="4149360"/>
            <a:ext cx="3815640" cy="1519920"/>
          </a:xfrm>
          <a:prstGeom prst="rect">
            <a:avLst/>
          </a:prstGeom>
          <a:ln>
            <a:noFill/>
          </a:ln>
        </p:spPr>
      </p:pic>
      <p:pic>
        <p:nvPicPr>
          <p:cNvPr id="122" name="" descr=""/>
          <p:cNvPicPr/>
          <p:nvPr/>
        </p:nvPicPr>
        <p:blipFill>
          <a:blip r:embed="rId2"/>
          <a:stretch/>
        </p:blipFill>
        <p:spPr>
          <a:xfrm>
            <a:off x="4663440" y="4389120"/>
            <a:ext cx="3686040" cy="837720"/>
          </a:xfrm>
          <a:prstGeom prst="rect">
            <a:avLst/>
          </a:prstGeom>
          <a:ln>
            <a:noFill/>
          </a:ln>
        </p:spPr>
      </p:pic>
      <p:pic>
        <p:nvPicPr>
          <p:cNvPr id="123" name="" descr=""/>
          <p:cNvPicPr/>
          <p:nvPr/>
        </p:nvPicPr>
        <p:blipFill>
          <a:blip r:embed="rId3"/>
          <a:stretch/>
        </p:blipFill>
        <p:spPr>
          <a:xfrm>
            <a:off x="8595360" y="4114800"/>
            <a:ext cx="3314520" cy="11448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77160" y="609480"/>
            <a:ext cx="8594640" cy="13186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3600" spc="-1" strike="noStrike">
                <a:solidFill>
                  <a:srgbClr val="90c226"/>
                </a:solidFill>
                <a:latin typeface="Times New Roman"/>
                <a:ea typeface="Times New Roman"/>
              </a:rPr>
              <a:t>Thuận Lợi Khi Thực Tập</a:t>
            </a:r>
            <a:endParaRPr b="0" lang="en-US" sz="3600" spc="-1" strike="noStrike">
              <a:latin typeface="Arial"/>
            </a:endParaRPr>
          </a:p>
        </p:txBody>
      </p:sp>
      <p:sp>
        <p:nvSpPr>
          <p:cNvPr id="125" name="CustomShape 2"/>
          <p:cNvSpPr/>
          <p:nvPr/>
        </p:nvSpPr>
        <p:spPr>
          <a:xfrm>
            <a:off x="677160" y="2160720"/>
            <a:ext cx="8594640" cy="3878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Công ty start up nên nhân viên còn ít (phía Backend có 4 người ) nên được chính tay CTO của công ty hướng dẫn code</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Đa số nhân viên trong công ty đều vui tính và dễ làm quen</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Môi trường làm việc sạch sẽ, được ngủ trưa tại công ty, có máy lạnh.</a:t>
            </a:r>
            <a:endParaRPr b="0" lang="en-US" sz="1800" spc="-1" strike="noStrike">
              <a:latin typeface="Arial"/>
            </a:endParaRPr>
          </a:p>
        </p:txBody>
      </p:sp>
      <p:pic>
        <p:nvPicPr>
          <p:cNvPr id="126" name="" descr=""/>
          <p:cNvPicPr/>
          <p:nvPr/>
        </p:nvPicPr>
        <p:blipFill>
          <a:blip r:embed="rId1"/>
          <a:stretch/>
        </p:blipFill>
        <p:spPr>
          <a:xfrm rot="21592200">
            <a:off x="3843000" y="3845160"/>
            <a:ext cx="4508640" cy="2502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77160" y="609480"/>
            <a:ext cx="8594640" cy="13186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3600" spc="-1" strike="noStrike">
                <a:solidFill>
                  <a:srgbClr val="90c226"/>
                </a:solidFill>
                <a:latin typeface="Times New Roman"/>
                <a:ea typeface="Times New Roman"/>
              </a:rPr>
              <a:t>Khó Khăn Khi Thực Tập</a:t>
            </a:r>
            <a:endParaRPr b="0" lang="en-US" sz="3600" spc="-1" strike="noStrike">
              <a:latin typeface="Arial"/>
            </a:endParaRPr>
          </a:p>
        </p:txBody>
      </p:sp>
      <p:sp>
        <p:nvSpPr>
          <p:cNvPr id="128" name="CustomShape 2"/>
          <p:cNvSpPr/>
          <p:nvPr/>
        </p:nvSpPr>
        <p:spPr>
          <a:xfrm>
            <a:off x="677160" y="2160720"/>
            <a:ext cx="8594640" cy="3878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Do công ty còn mới nên quy trình làm việc, lương thưởng chưa rõ ràng.</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Số lượng nhân viên ít nên số task 1 người phải làm khá nhiều</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Công ty không cấp máy tính riêng cho nhân viên</a:t>
            </a:r>
            <a:endParaRPr b="0" lang="en-US" sz="1800" spc="-1" strike="noStrike">
              <a:latin typeface="Arial"/>
            </a:endParaRPr>
          </a:p>
          <a:p>
            <a:pPr marL="343080" indent="-342000">
              <a:lnSpc>
                <a:spcPct val="100000"/>
              </a:lnSpc>
              <a:spcBef>
                <a:spcPts val="1001"/>
              </a:spcBef>
              <a:buClr>
                <a:srgbClr val="90c226"/>
              </a:buClr>
              <a:buFont typeface="Noto Sans Symbols"/>
              <a:buChar char="►"/>
            </a:pPr>
            <a:endParaRPr b="0" lang="en-US" sz="1800" spc="-1" strike="noStrike">
              <a:latin typeface="Arial"/>
            </a:endParaRPr>
          </a:p>
        </p:txBody>
      </p:sp>
      <p:pic>
        <p:nvPicPr>
          <p:cNvPr id="129" name="" descr=""/>
          <p:cNvPicPr/>
          <p:nvPr/>
        </p:nvPicPr>
        <p:blipFill>
          <a:blip r:embed="rId1"/>
          <a:stretch/>
        </p:blipFill>
        <p:spPr>
          <a:xfrm>
            <a:off x="4097520" y="3475440"/>
            <a:ext cx="4680720" cy="2925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77160" y="609480"/>
            <a:ext cx="8594640" cy="13186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3600" spc="-1" strike="noStrike">
                <a:solidFill>
                  <a:srgbClr val="90c226"/>
                </a:solidFill>
                <a:latin typeface="Times New Roman"/>
                <a:ea typeface="Times New Roman"/>
              </a:rPr>
              <a:t>Bài Học Rút Ra Sau Khi Thực Tập</a:t>
            </a:r>
            <a:endParaRPr b="0" lang="en-US" sz="3600" spc="-1" strike="noStrike">
              <a:latin typeface="Arial"/>
            </a:endParaRPr>
          </a:p>
        </p:txBody>
      </p:sp>
      <p:sp>
        <p:nvSpPr>
          <p:cNvPr id="131" name="CustomShape 2"/>
          <p:cNvSpPr/>
          <p:nvPr/>
        </p:nvSpPr>
        <p:spPr>
          <a:xfrm>
            <a:off x="677160" y="2160720"/>
            <a:ext cx="8594640" cy="3878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Nên đặt ra câu hỏi ngay từ khi nhận task. Tránh vừa làm vừa hỏi, ảnh hưởng đến người khác</a:t>
            </a:r>
            <a:endParaRPr b="0" lang="en-US" sz="1800" spc="-1" strike="noStrike">
              <a:latin typeface="Arial"/>
            </a:endParaRPr>
          </a:p>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Phải có 1 thái độ nghiêm túc khi làm việc, tránh sao nhãng bởi những yếu tố xung quanh như game, facebook, đồ ăn,…</a:t>
            </a:r>
            <a:endParaRPr b="0" lang="en-US" sz="1800" spc="-1" strike="noStrike">
              <a:latin typeface="Arial"/>
            </a:endParaRPr>
          </a:p>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Với mỗi chức năng được làm ra thì phải test kỹ, tạo unit test để tránh sai sót, làm ảnh hưởng đến công ty và bản thân</a:t>
            </a:r>
            <a:endParaRPr b="0" lang="en-US" sz="1800" spc="-1" strike="noStrike">
              <a:latin typeface="Arial"/>
            </a:endParaRPr>
          </a:p>
        </p:txBody>
      </p:sp>
      <p:sp>
        <p:nvSpPr>
          <p:cNvPr id="132" name="CustomShape 3"/>
          <p:cNvSpPr/>
          <p:nvPr/>
        </p:nvSpPr>
        <p:spPr>
          <a:xfrm>
            <a:off x="155520" y="-144360"/>
            <a:ext cx="302760" cy="302760"/>
          </a:xfrm>
          <a:prstGeom prst="rect">
            <a:avLst/>
          </a:prstGeom>
          <a:noFill/>
          <a:ln>
            <a:noFill/>
          </a:ln>
        </p:spPr>
        <p:style>
          <a:lnRef idx="0"/>
          <a:fillRef idx="0"/>
          <a:effectRef idx="0"/>
          <a:fontRef idx="minor"/>
        </p:style>
      </p:sp>
      <p:pic>
        <p:nvPicPr>
          <p:cNvPr id="133" name="" descr=""/>
          <p:cNvPicPr/>
          <p:nvPr/>
        </p:nvPicPr>
        <p:blipFill>
          <a:blip r:embed="rId1"/>
          <a:stretch/>
        </p:blipFill>
        <p:spPr>
          <a:xfrm>
            <a:off x="4593960" y="3657600"/>
            <a:ext cx="2834640" cy="2834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2069640" y="596160"/>
            <a:ext cx="8096040" cy="5676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2022-02-11T11:40:21Z</dcterms:created>
  <dc:creator>Microsoft account</dc:creator>
  <dc:description/>
  <dc:language>en-US</dc:language>
  <cp:lastModifiedBy/>
  <dcterms:modified xsi:type="dcterms:W3CDTF">2022-04-13T16:14:13Z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ies>
</file>