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12" r:id="rId2"/>
    <p:sldMasterId id="2147483928" r:id="rId3"/>
  </p:sldMasterIdLst>
  <p:notesMasterIdLst>
    <p:notesMasterId r:id="rId45"/>
  </p:notesMasterIdLst>
  <p:handoutMasterIdLst>
    <p:handoutMasterId r:id="rId46"/>
  </p:handoutMasterIdLst>
  <p:sldIdLst>
    <p:sldId id="256" r:id="rId4"/>
    <p:sldId id="262" r:id="rId5"/>
    <p:sldId id="260" r:id="rId6"/>
    <p:sldId id="306" r:id="rId7"/>
    <p:sldId id="309" r:id="rId8"/>
    <p:sldId id="307" r:id="rId9"/>
    <p:sldId id="308" r:id="rId10"/>
    <p:sldId id="310" r:id="rId11"/>
    <p:sldId id="311" r:id="rId12"/>
    <p:sldId id="289" r:id="rId13"/>
    <p:sldId id="261" r:id="rId14"/>
    <p:sldId id="266" r:id="rId15"/>
    <p:sldId id="263" r:id="rId16"/>
    <p:sldId id="295" r:id="rId17"/>
    <p:sldId id="282" r:id="rId18"/>
    <p:sldId id="290" r:id="rId19"/>
    <p:sldId id="286" r:id="rId20"/>
    <p:sldId id="291" r:id="rId21"/>
    <p:sldId id="287" r:id="rId22"/>
    <p:sldId id="288" r:id="rId23"/>
    <p:sldId id="304" r:id="rId24"/>
    <p:sldId id="303" r:id="rId25"/>
    <p:sldId id="292" r:id="rId26"/>
    <p:sldId id="294" r:id="rId27"/>
    <p:sldId id="285" r:id="rId28"/>
    <p:sldId id="299" r:id="rId29"/>
    <p:sldId id="312" r:id="rId30"/>
    <p:sldId id="300" r:id="rId31"/>
    <p:sldId id="301" r:id="rId32"/>
    <p:sldId id="302" r:id="rId33"/>
    <p:sldId id="271" r:id="rId34"/>
    <p:sldId id="298" r:id="rId35"/>
    <p:sldId id="272" r:id="rId36"/>
    <p:sldId id="273" r:id="rId37"/>
    <p:sldId id="274" r:id="rId38"/>
    <p:sldId id="275" r:id="rId39"/>
    <p:sldId id="276" r:id="rId40"/>
    <p:sldId id="258" r:id="rId41"/>
    <p:sldId id="293" r:id="rId42"/>
    <p:sldId id="281" r:id="rId43"/>
    <p:sldId id="297" r:id="rId44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ug Kim" initials="D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5641"/>
    <a:srgbClr val="CBCFD4"/>
    <a:srgbClr val="FF9900"/>
    <a:srgbClr val="FAFAFA"/>
    <a:srgbClr val="FE5815"/>
    <a:srgbClr val="F2F2F2"/>
    <a:srgbClr val="CCECFF"/>
    <a:srgbClr val="99CCFF"/>
    <a:srgbClr val="00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0" autoAdjust="0"/>
    <p:restoredTop sz="94434" autoAdjust="0"/>
  </p:normalViewPr>
  <p:slideViewPr>
    <p:cSldViewPr>
      <p:cViewPr varScale="1">
        <p:scale>
          <a:sx n="106" d="100"/>
          <a:sy n="106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97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478"/>
    </p:cViewPr>
  </p:sorterViewPr>
  <p:notesViewPr>
    <p:cSldViewPr>
      <p:cViewPr varScale="1">
        <p:scale>
          <a:sx n="55" d="100"/>
          <a:sy n="55" d="100"/>
        </p:scale>
        <p:origin x="-1698" y="-90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BF322-5B8D-4CA6-B4BA-E18A6336FC8C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792F7-892A-4A40-A3CB-41A75EC7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4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8AD2-EB53-48AB-A5A7-109F783CF5C6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81E2E-D922-44F1-85C5-24BEA430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LTE will demote to IDLE state after if is idle in more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{█(</a:t>
                </a:r>
                <a:r>
                  <a:rPr lang="en-US" i="0">
                    <a:latin typeface="Cambria Math" panose="02040503050406030204" pitchFamily="18" charset="0"/>
                  </a:rPr>
                  <a:t>𝑍_𝑎=𝐺_𝑎/(𝐺_𝑎+𝐺_𝑏 )∙(𝑍+𝑍_𝑢 )</a:t>
                </a:r>
                <a:r>
                  <a:rPr lang="en-US" i="0" dirty="0">
                    <a:latin typeface="Cambria Math" panose="02040503050406030204" pitchFamily="18" charset="0"/>
                  </a:rPr>
                  <a:t>"</a:t>
                </a:r>
                <a:r>
                  <a:rPr lang="en-US" i="0" dirty="0"/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" @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𝑍_𝑏=𝑍+𝑍_𝑢−𝑍_𝑎 )┤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57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LTE will demote to IDLE state after if is idle in more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{█(</a:t>
                </a:r>
                <a:r>
                  <a:rPr lang="en-US" i="0">
                    <a:latin typeface="Cambria Math" panose="02040503050406030204" pitchFamily="18" charset="0"/>
                  </a:rPr>
                  <a:t>𝑍_𝑎=𝐺_𝑎/(𝐺_𝑎+𝐺_𝑏 )∙(𝑍+𝑍_𝑢 )</a:t>
                </a:r>
                <a:r>
                  <a:rPr lang="en-US" i="0" dirty="0">
                    <a:latin typeface="Cambria Math" panose="02040503050406030204" pitchFamily="18" charset="0"/>
                  </a:rPr>
                  <a:t>"</a:t>
                </a:r>
                <a:r>
                  <a:rPr lang="en-US" i="0" dirty="0"/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" @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𝑍_𝑏=𝑍+𝑍_𝑢−𝑍_𝑎 )┤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12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{█(</a:t>
                </a:r>
                <a:r>
                  <a:rPr lang="en-US" i="0">
                    <a:latin typeface="Cambria Math" panose="02040503050406030204" pitchFamily="18" charset="0"/>
                  </a:rPr>
                  <a:t>𝑍_𝑎=𝐺_𝑎/(𝐺_𝑎+𝐺_𝑏 )∙(𝑍+𝑍_𝑢 )</a:t>
                </a:r>
                <a:r>
                  <a:rPr lang="en-US" i="0" dirty="0">
                    <a:latin typeface="Cambria Math" panose="02040503050406030204" pitchFamily="18" charset="0"/>
                  </a:rPr>
                  <a:t>"</a:t>
                </a:r>
                <a:r>
                  <a:rPr lang="en-US" i="0" dirty="0"/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" @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𝑍_𝑏=𝑍+𝑍_𝑢−𝑍_𝑎 )┤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89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{█(</a:t>
                </a:r>
                <a:r>
                  <a:rPr lang="en-US" i="0">
                    <a:latin typeface="Cambria Math" panose="02040503050406030204" pitchFamily="18" charset="0"/>
                  </a:rPr>
                  <a:t>𝑍_𝑎=𝐺_𝑎/(𝐺_𝑎+𝐺_𝑏 )∙(𝑍+𝑍_𝑢 )</a:t>
                </a:r>
                <a:r>
                  <a:rPr lang="en-US" i="0" dirty="0">
                    <a:latin typeface="Cambria Math" panose="02040503050406030204" pitchFamily="18" charset="0"/>
                  </a:rPr>
                  <a:t>"</a:t>
                </a:r>
                <a:r>
                  <a:rPr lang="en-US" i="0" dirty="0"/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" @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𝑍_𝑏=𝑍+𝑍_𝑢−𝑍_𝑎 )┤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5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Because of randomness of real-world environments, we did experiments 3 times for each pair of (configuration, scenario) and then derived average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7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Because of randomness of real-world environments, we did experiments 3 times for each pair of (configuration, scenario) and then derived average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98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External power monitor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89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experiment +</a:t>
            </a:r>
            <a:r>
              <a:rPr lang="en-US" baseline="0" dirty="0" smtClean="0"/>
              <a:t> 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Fortunately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2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However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LTE and WiFi in a smart way so that we achieve the minimum video interruption time at the minimum energy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 smtClean="0"/>
                  <a:t>Given a link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is finishing while the other link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is still downloading its subsegment, the subsegment sizes are computed as</a:t>
                </a:r>
              </a:p>
              <a:p>
                <a:pPr marL="285750" lvl="1" indent="0" algn="di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lvl="2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800" dirty="0" smtClean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are the subsegment size and goodput link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 smtClean="0"/>
                  <a:t> 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 smtClean="0"/>
                  <a:t>) in the next segment of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 smtClean="0"/>
                  <a:t>, respectively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800" dirty="0" smtClean="0"/>
                  <a:t>is the size of unfinished portions of both links, mainly of link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8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 smtClean="0"/>
                  <a:t>Given a link </a:t>
                </a:r>
                <a:r>
                  <a:rPr lang="en-US" sz="2000" b="0" i="0" smtClean="0">
                    <a:latin typeface="Cambria Math" panose="02040503050406030204" pitchFamily="18" charset="0"/>
                  </a:rPr>
                  <a:t>𝑎</a:t>
                </a:r>
                <a:r>
                  <a:rPr lang="en-US" sz="2000" dirty="0" smtClean="0"/>
                  <a:t> is finishing while the other link </a:t>
                </a:r>
                <a:r>
                  <a:rPr lang="en-US" sz="2000" b="0" i="0" smtClean="0">
                    <a:latin typeface="Cambria Math" panose="02040503050406030204" pitchFamily="18" charset="0"/>
                  </a:rPr>
                  <a:t>𝑏</a:t>
                </a:r>
                <a:r>
                  <a:rPr lang="en-US" sz="2000" dirty="0" smtClean="0"/>
                  <a:t> is still downloading its subsegment, the subsegment sizes are computed as</a:t>
                </a:r>
              </a:p>
              <a:p>
                <a:pPr marL="285750" lvl="1" indent="0" algn="dist">
                  <a:buNone/>
                </a:pPr>
                <a:r>
                  <a:rPr lang="en-US" sz="2000" i="0">
                    <a:latin typeface="Cambria Math" panose="02040503050406030204" pitchFamily="18" charset="0"/>
                  </a:rPr>
                  <a:t>{█(𝑍_𝑎=𝐺_𝑎/(𝐺_𝑎+𝐺_𝑏 )∙(𝑍+𝑍_𝑢 )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"</a:t>
                </a:r>
                <a:r>
                  <a:rPr lang="en-US" sz="2000" i="0" dirty="0"/>
                  <a:t>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" @</a:t>
                </a:r>
                <a:r>
                  <a:rPr lang="en-US" sz="2000" i="0">
                    <a:latin typeface="Cambria Math" panose="02040503050406030204" pitchFamily="18" charset="0"/>
                  </a:rPr>
                  <a:t>𝑍_𝑏</a:t>
                </a:r>
                <a:r>
                  <a:rPr lang="en-US" sz="2000" i="0" smtClean="0">
                    <a:latin typeface="Cambria Math" panose="02040503050406030204" pitchFamily="18" charset="0"/>
                  </a:rPr>
                  <a:t>=</a:t>
                </a:r>
                <a:r>
                  <a:rPr lang="en-US" sz="2000" i="0">
                    <a:latin typeface="Cambria Math" panose="02040503050406030204" pitchFamily="18" charset="0"/>
                  </a:rPr>
                  <a:t>𝑍+𝑍_𝑢−𝑍_𝑎 )┤</a:t>
                </a:r>
                <a:endParaRPr lang="en-US" sz="2000" dirty="0" smtClean="0"/>
              </a:p>
              <a:p>
                <a:pPr lvl="2">
                  <a:spcAft>
                    <a:spcPts val="0"/>
                  </a:spcAft>
                </a:pPr>
                <a:r>
                  <a:rPr lang="en-US" sz="1800" b="0" i="0" smtClean="0">
                    <a:latin typeface="Cambria Math" panose="02040503050406030204" pitchFamily="18" charset="0"/>
                  </a:rPr>
                  <a:t>𝑍_𝑎</a:t>
                </a:r>
                <a:r>
                  <a:rPr lang="en-US" sz="1800" dirty="0" smtClean="0"/>
                  <a:t> (</a:t>
                </a:r>
                <a:r>
                  <a:rPr lang="en-US" sz="1800" b="0" i="0" dirty="0" smtClean="0">
                    <a:latin typeface="Cambria Math" panose="02040503050406030204" pitchFamily="18" charset="0"/>
                  </a:rPr>
                  <a:t>𝑍_𝑏</a:t>
                </a:r>
                <a:r>
                  <a:rPr lang="en-US" sz="1800" dirty="0" smtClean="0"/>
                  <a:t>) and </a:t>
                </a:r>
                <a:r>
                  <a:rPr lang="en-US" sz="1800" i="0">
                    <a:latin typeface="Cambria Math" panose="02040503050406030204" pitchFamily="18" charset="0"/>
                  </a:rPr>
                  <a:t>𝐺_𝑎</a:t>
                </a:r>
                <a:r>
                  <a:rPr lang="en-US" sz="1800" dirty="0"/>
                  <a:t> (</a:t>
                </a:r>
                <a:r>
                  <a:rPr lang="en-US" sz="1800" i="0" dirty="0">
                    <a:latin typeface="Cambria Math" panose="02040503050406030204" pitchFamily="18" charset="0"/>
                  </a:rPr>
                  <a:t>𝐺_𝑏</a:t>
                </a:r>
                <a:r>
                  <a:rPr lang="en-US" sz="1800" dirty="0"/>
                  <a:t>) </a:t>
                </a:r>
                <a:r>
                  <a:rPr lang="en-US" sz="1800" dirty="0" smtClean="0"/>
                  <a:t>are the subsegment size and goodput link </a:t>
                </a:r>
                <a:r>
                  <a:rPr lang="en-US" sz="1800" b="0" i="0" smtClean="0">
                    <a:latin typeface="Cambria Math" panose="02040503050406030204" pitchFamily="18" charset="0"/>
                  </a:rPr>
                  <a:t>𝑎</a:t>
                </a:r>
                <a:r>
                  <a:rPr lang="en-US" sz="1800" dirty="0" smtClean="0"/>
                  <a:t> (</a:t>
                </a:r>
                <a:r>
                  <a:rPr lang="en-US" sz="1800" b="0" i="0" dirty="0" smtClean="0">
                    <a:latin typeface="Cambria Math" panose="02040503050406030204" pitchFamily="18" charset="0"/>
                  </a:rPr>
                  <a:t>𝑏</a:t>
                </a:r>
                <a:r>
                  <a:rPr lang="en-US" sz="1800" dirty="0" smtClean="0"/>
                  <a:t>) in the next segment of size </a:t>
                </a:r>
                <a:r>
                  <a:rPr lang="en-US" sz="1800" b="0" i="0" smtClean="0">
                    <a:latin typeface="Cambria Math" panose="02040503050406030204" pitchFamily="18" charset="0"/>
                  </a:rPr>
                  <a:t>𝑍</a:t>
                </a:r>
                <a:r>
                  <a:rPr lang="en-US" sz="1800" dirty="0" smtClean="0"/>
                  <a:t>, respectively</a:t>
                </a:r>
              </a:p>
              <a:p>
                <a:pPr lvl="2"/>
                <a:r>
                  <a:rPr lang="en-US" sz="1800" b="0" i="0" smtClean="0">
                    <a:latin typeface="Cambria Math" panose="02040503050406030204" pitchFamily="18" charset="0"/>
                  </a:rPr>
                  <a:t>𝑍_𝑢</a:t>
                </a:r>
                <a:r>
                  <a:rPr lang="en-US" sz="1800" dirty="0" smtClean="0"/>
                  <a:t>is the size of unfinished portions of both links, mainly of link </a:t>
                </a:r>
                <a:r>
                  <a:rPr lang="en-US" sz="1800" b="0" i="0" smtClean="0">
                    <a:latin typeface="Cambria Math" panose="02040503050406030204" pitchFamily="18" charset="0"/>
                  </a:rPr>
                  <a:t>𝑏</a:t>
                </a:r>
                <a:endParaRPr lang="en-US" sz="180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 smtClean="0"/>
                  <a:t>Given a link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is finishing while the other link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is still downloading its subsegment, the subsegment sizes are computed as</a:t>
                </a:r>
              </a:p>
              <a:p>
                <a:pPr marL="285750" lvl="1" indent="0" algn="di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lvl="2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800" dirty="0" smtClean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are the subsegment size and goodput link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 smtClean="0"/>
                  <a:t> 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 smtClean="0"/>
                  <a:t>) in the next segment of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 smtClean="0"/>
                  <a:t>, respectively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800" dirty="0" smtClean="0"/>
                  <a:t>is the size of unfinished portions of both links, mainly of link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800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 smtClean="0"/>
                  <a:t>The size of a subsegment assigned to link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is proportional to the link’s goodput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 smtClean="0"/>
                  <a:t>, and the sum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of the unfinished portion of both 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 smtClean="0"/>
                  <a:t> and next segment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 smtClean="0"/>
                  <a:t>Given a link </a:t>
                </a:r>
                <a:r>
                  <a:rPr lang="en-US" sz="2000" b="0" i="0" smtClean="0">
                    <a:latin typeface="Cambria Math" panose="02040503050406030204" pitchFamily="18" charset="0"/>
                  </a:rPr>
                  <a:t>𝑎</a:t>
                </a:r>
                <a:r>
                  <a:rPr lang="en-US" sz="2000" dirty="0" smtClean="0"/>
                  <a:t> is finishing while the other link </a:t>
                </a:r>
                <a:r>
                  <a:rPr lang="en-US" sz="2000" b="0" i="0" smtClean="0">
                    <a:latin typeface="Cambria Math" panose="02040503050406030204" pitchFamily="18" charset="0"/>
                  </a:rPr>
                  <a:t>𝑏</a:t>
                </a:r>
                <a:r>
                  <a:rPr lang="en-US" sz="2000" dirty="0" smtClean="0"/>
                  <a:t> is still downloading its subsegment, the subsegment sizes are computed as</a:t>
                </a:r>
              </a:p>
              <a:p>
                <a:pPr marL="285750" lvl="1" indent="0" algn="dist">
                  <a:buNone/>
                </a:pPr>
                <a:r>
                  <a:rPr lang="en-US" sz="2000" i="0">
                    <a:latin typeface="Cambria Math" panose="02040503050406030204" pitchFamily="18" charset="0"/>
                  </a:rPr>
                  <a:t>{█(𝑍_𝑎=𝐺_𝑎/(𝐺_𝑎+𝐺_𝑏 )∙(𝑍+𝑍_𝑢 )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"</a:t>
                </a:r>
                <a:r>
                  <a:rPr lang="en-US" sz="2000" i="0" dirty="0"/>
                  <a:t>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" @</a:t>
                </a:r>
                <a:r>
                  <a:rPr lang="en-US" sz="2000" i="0">
                    <a:latin typeface="Cambria Math" panose="02040503050406030204" pitchFamily="18" charset="0"/>
                  </a:rPr>
                  <a:t>𝑍_𝑏</a:t>
                </a:r>
                <a:r>
                  <a:rPr lang="en-US" sz="2000" i="0" smtClean="0">
                    <a:latin typeface="Cambria Math" panose="02040503050406030204" pitchFamily="18" charset="0"/>
                  </a:rPr>
                  <a:t>=</a:t>
                </a:r>
                <a:r>
                  <a:rPr lang="en-US" sz="2000" i="0">
                    <a:latin typeface="Cambria Math" panose="02040503050406030204" pitchFamily="18" charset="0"/>
                  </a:rPr>
                  <a:t>𝑍+𝑍_𝑢−𝑍_𝑎 )┤</a:t>
                </a:r>
                <a:endParaRPr lang="en-US" sz="2000" dirty="0" smtClean="0"/>
              </a:p>
              <a:p>
                <a:pPr lvl="2">
                  <a:spcAft>
                    <a:spcPts val="0"/>
                  </a:spcAft>
                </a:pPr>
                <a:r>
                  <a:rPr lang="en-US" sz="1800" b="0" i="0" smtClean="0">
                    <a:latin typeface="Cambria Math" panose="02040503050406030204" pitchFamily="18" charset="0"/>
                  </a:rPr>
                  <a:t>𝑍_𝑎</a:t>
                </a:r>
                <a:r>
                  <a:rPr lang="en-US" sz="1800" dirty="0" smtClean="0"/>
                  <a:t> (</a:t>
                </a:r>
                <a:r>
                  <a:rPr lang="en-US" sz="1800" b="0" i="0" dirty="0" smtClean="0">
                    <a:latin typeface="Cambria Math" panose="02040503050406030204" pitchFamily="18" charset="0"/>
                  </a:rPr>
                  <a:t>𝑍_𝑏</a:t>
                </a:r>
                <a:r>
                  <a:rPr lang="en-US" sz="1800" dirty="0" smtClean="0"/>
                  <a:t>) and </a:t>
                </a:r>
                <a:r>
                  <a:rPr lang="en-US" sz="1800" i="0">
                    <a:latin typeface="Cambria Math" panose="02040503050406030204" pitchFamily="18" charset="0"/>
                  </a:rPr>
                  <a:t>𝐺_𝑎</a:t>
                </a:r>
                <a:r>
                  <a:rPr lang="en-US" sz="1800" dirty="0"/>
                  <a:t> (</a:t>
                </a:r>
                <a:r>
                  <a:rPr lang="en-US" sz="1800" i="0" dirty="0">
                    <a:latin typeface="Cambria Math" panose="02040503050406030204" pitchFamily="18" charset="0"/>
                  </a:rPr>
                  <a:t>𝐺_𝑏</a:t>
                </a:r>
                <a:r>
                  <a:rPr lang="en-US" sz="1800" dirty="0"/>
                  <a:t>) </a:t>
                </a:r>
                <a:r>
                  <a:rPr lang="en-US" sz="1800" dirty="0" smtClean="0"/>
                  <a:t>are the subsegment size and goodput link </a:t>
                </a:r>
                <a:r>
                  <a:rPr lang="en-US" sz="1800" b="0" i="0" smtClean="0">
                    <a:latin typeface="Cambria Math" panose="02040503050406030204" pitchFamily="18" charset="0"/>
                  </a:rPr>
                  <a:t>𝑎</a:t>
                </a:r>
                <a:r>
                  <a:rPr lang="en-US" sz="1800" dirty="0" smtClean="0"/>
                  <a:t> (</a:t>
                </a:r>
                <a:r>
                  <a:rPr lang="en-US" sz="1800" b="0" i="0" dirty="0" smtClean="0">
                    <a:latin typeface="Cambria Math" panose="02040503050406030204" pitchFamily="18" charset="0"/>
                  </a:rPr>
                  <a:t>𝑏</a:t>
                </a:r>
                <a:r>
                  <a:rPr lang="en-US" sz="1800" dirty="0" smtClean="0"/>
                  <a:t>) in the next segment of size </a:t>
                </a:r>
                <a:r>
                  <a:rPr lang="en-US" sz="1800" b="0" i="0" smtClean="0">
                    <a:latin typeface="Cambria Math" panose="02040503050406030204" pitchFamily="18" charset="0"/>
                  </a:rPr>
                  <a:t>𝑍</a:t>
                </a:r>
                <a:r>
                  <a:rPr lang="en-US" sz="1800" dirty="0" smtClean="0"/>
                  <a:t>, respectively</a:t>
                </a:r>
              </a:p>
              <a:p>
                <a:pPr lvl="2"/>
                <a:r>
                  <a:rPr lang="en-US" sz="1800" b="0" i="0" smtClean="0">
                    <a:latin typeface="Cambria Math" panose="02040503050406030204" pitchFamily="18" charset="0"/>
                  </a:rPr>
                  <a:t>𝑍_𝑢</a:t>
                </a:r>
                <a:r>
                  <a:rPr lang="en-US" sz="1800" dirty="0" smtClean="0"/>
                  <a:t>is the size of unfinished portions of both links, mainly of link </a:t>
                </a:r>
                <a:r>
                  <a:rPr lang="en-US" sz="1800" b="0" i="0" smtClean="0">
                    <a:latin typeface="Cambria Math" panose="02040503050406030204" pitchFamily="18" charset="0"/>
                  </a:rPr>
                  <a:t>𝑏</a:t>
                </a:r>
                <a:endParaRPr lang="en-US" sz="1800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 smtClean="0"/>
                  <a:t>The size of a subsegment assigned to link </a:t>
                </a:r>
                <a:r>
                  <a:rPr lang="en-US" sz="2000" b="0" i="0" smtClean="0">
                    <a:latin typeface="Cambria Math" panose="02040503050406030204" pitchFamily="18" charset="0"/>
                  </a:rPr>
                  <a:t>𝑎</a:t>
                </a:r>
                <a:r>
                  <a:rPr lang="en-US" sz="2000" dirty="0" smtClean="0"/>
                  <a:t> is proportional to the link’s goodput </a:t>
                </a:r>
                <a:r>
                  <a:rPr lang="en-US" sz="2000" b="0" i="0" smtClean="0">
                    <a:latin typeface="Cambria Math" panose="02040503050406030204" pitchFamily="18" charset="0"/>
                  </a:rPr>
                  <a:t>𝐺_𝑎</a:t>
                </a:r>
                <a:r>
                  <a:rPr lang="en-US" sz="2000" dirty="0" smtClean="0"/>
                  <a:t>, and the sum </a:t>
                </a:r>
                <a:r>
                  <a:rPr lang="en-US" sz="2000" b="0" i="0" smtClean="0">
                    <a:latin typeface="Cambria Math" panose="02040503050406030204" pitchFamily="18" charset="0"/>
                  </a:rPr>
                  <a:t>(𝑍_𝑢+𝑍)</a:t>
                </a:r>
                <a:r>
                  <a:rPr lang="en-US" sz="2000" dirty="0" smtClean="0"/>
                  <a:t> of the unfinished portion of both link </a:t>
                </a:r>
                <a:r>
                  <a:rPr lang="en-US" sz="2000" b="0" i="0" smtClean="0">
                    <a:latin typeface="Cambria Math" panose="02040503050406030204" pitchFamily="18" charset="0"/>
                  </a:rPr>
                  <a:t>𝑍_𝑢</a:t>
                </a:r>
                <a:r>
                  <a:rPr lang="en-US" sz="2000" dirty="0" smtClean="0"/>
                  <a:t> and next segment size </a:t>
                </a:r>
                <a:r>
                  <a:rPr lang="en-US" sz="2000" b="0" i="0" smtClean="0">
                    <a:latin typeface="Cambria Math" panose="02040503050406030204" pitchFamily="18" charset="0"/>
                  </a:rPr>
                  <a:t>𝑍</a:t>
                </a:r>
                <a:r>
                  <a:rPr lang="en-US" sz="2000" dirty="0" smtClean="0"/>
                  <a:t>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69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algn="just"/>
                <a:r>
                  <a:rPr lang="en-US" dirty="0" smtClean="0"/>
                  <a:t>Recover only when bottleneck subsegment is significantly lagging in the way that there is a high chance to miss a </a:t>
                </a:r>
                <a:r>
                  <a:rPr lang="en-US" dirty="0" err="1" smtClean="0"/>
                  <a:t>QoS</a:t>
                </a:r>
                <a:r>
                  <a:rPr lang="en-US" dirty="0" smtClean="0"/>
                  <a:t> deadline and cause a video playback interruption</a:t>
                </a:r>
              </a:p>
              <a:p>
                <a:pPr lvl="2" algn="just"/>
                <a:r>
                  <a:rPr lang="en-US" dirty="0" smtClean="0"/>
                  <a:t>Avoid both </a:t>
                </a:r>
                <a:r>
                  <a:rPr lang="en-US" dirty="0" err="1" smtClean="0"/>
                  <a:t>QoS</a:t>
                </a:r>
                <a:r>
                  <a:rPr lang="en-US" dirty="0" smtClean="0"/>
                  <a:t> violation and overhead of recovery</a:t>
                </a:r>
              </a:p>
              <a:p>
                <a:pPr lvl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where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the time available for continuing playing back without interruption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the time required to finish the bottleneck subsegment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is a weighted value</a:t>
                </a:r>
              </a:p>
              <a:p>
                <a:pPr lvl="1"/>
                <a:r>
                  <a:rPr lang="en-US" b="0" dirty="0" smtClean="0"/>
                  <a:t>Condition for recovery is when there is insufficient time available for continue playing back without interruption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{█(</a:t>
                </a:r>
                <a:r>
                  <a:rPr lang="en-US" i="0">
                    <a:latin typeface="Cambria Math" panose="02040503050406030204" pitchFamily="18" charset="0"/>
                  </a:rPr>
                  <a:t>𝑍_𝑎=𝐺_𝑎/(𝐺_𝑎+𝐺_𝑏 )∙(𝑍+𝑍_𝑢 )</a:t>
                </a:r>
                <a:r>
                  <a:rPr lang="en-US" i="0" dirty="0">
                    <a:latin typeface="Cambria Math" panose="02040503050406030204" pitchFamily="18" charset="0"/>
                  </a:rPr>
                  <a:t>"</a:t>
                </a:r>
                <a:r>
                  <a:rPr lang="en-US" i="0" dirty="0"/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" @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𝑍_𝑏=𝑍+𝑍_𝑢−𝑍_𝑎 )┤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0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7772400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77724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FE5815"/>
                </a:solidFill>
                <a:latin typeface="Sego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558760" y="6324600"/>
            <a:ext cx="356640" cy="356640"/>
            <a:chOff x="8136431" y="5022563"/>
            <a:chExt cx="356640" cy="356640"/>
          </a:xfrm>
        </p:grpSpPr>
        <p:sp>
          <p:nvSpPr>
            <p:cNvPr id="8" name="Oval 7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sp>
          <p:nvSpPr>
            <p:cNvPr id="9" name="Isosceles Triangle 8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374" y="5117516"/>
              <a:ext cx="195162" cy="1682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3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9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09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50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8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7772400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77724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FE5815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373563"/>
          </a:xfrm>
        </p:spPr>
        <p:txBody>
          <a:bodyPr/>
          <a:lstStyle>
            <a:lvl1pPr>
              <a:defRPr sz="2200">
                <a:latin typeface="Segoe"/>
              </a:defRPr>
            </a:lvl1pPr>
            <a:lvl2pPr>
              <a:defRPr>
                <a:latin typeface="Segoe"/>
              </a:defRPr>
            </a:lvl2pPr>
            <a:lvl3pPr>
              <a:defRPr>
                <a:latin typeface="Segoe"/>
              </a:defRPr>
            </a:lvl3pPr>
            <a:lvl4pPr>
              <a:defRPr>
                <a:latin typeface="Segoe"/>
              </a:defRPr>
            </a:lvl4pPr>
            <a:lvl5pPr>
              <a:defRPr>
                <a:latin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74499" y="6324600"/>
            <a:ext cx="356640" cy="356640"/>
            <a:chOff x="6852170" y="5022563"/>
            <a:chExt cx="356640" cy="356640"/>
          </a:xfrm>
        </p:grpSpPr>
        <p:sp>
          <p:nvSpPr>
            <p:cNvPr id="10" name="Oval 9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03307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hlinkClick r:id="" action="ppaction://hlinkshowjump?jump=firstslide"/>
              </p:cNvPr>
              <p:cNvSpPr/>
              <p:nvPr/>
            </p:nvSpPr>
            <p:spPr>
              <a:xfrm>
                <a:off x="7100694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hlinkClick r:id="" action="ppaction://hlinkshowjump?jump=firstslide"/>
              </p:cNvPr>
              <p:cNvSpPr/>
              <p:nvPr/>
            </p:nvSpPr>
            <p:spPr>
              <a:xfrm>
                <a:off x="7066773" y="5942997"/>
                <a:ext cx="240202" cy="1121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 userDrawn="1"/>
        </p:nvGrpSpPr>
        <p:grpSpPr>
          <a:xfrm>
            <a:off x="8558760" y="6325524"/>
            <a:ext cx="356640" cy="356640"/>
            <a:chOff x="8136431" y="5022563"/>
            <a:chExt cx="356640" cy="356640"/>
          </a:xfrm>
        </p:grpSpPr>
        <p:sp>
          <p:nvSpPr>
            <p:cNvPr id="16" name="Oval 15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sp>
          <p:nvSpPr>
            <p:cNvPr id="17" name="Isosceles Triangle 16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374" y="5117516"/>
              <a:ext cx="195162" cy="1682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7274499" y="6324600"/>
            <a:ext cx="356640" cy="356640"/>
            <a:chOff x="6852170" y="5022563"/>
            <a:chExt cx="356640" cy="356640"/>
          </a:xfrm>
        </p:grpSpPr>
        <p:sp>
          <p:nvSpPr>
            <p:cNvPr id="19" name="Oval 18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03307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hlinkClick r:id="" action="ppaction://hlinkshowjump?jump=firstslide"/>
              </p:cNvPr>
              <p:cNvSpPr/>
              <p:nvPr/>
            </p:nvSpPr>
            <p:spPr>
              <a:xfrm>
                <a:off x="7100694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>
                <a:hlinkClick r:id="" action="ppaction://noaction"/>
              </p:cNvPr>
              <p:cNvSpPr/>
              <p:nvPr/>
            </p:nvSpPr>
            <p:spPr>
              <a:xfrm>
                <a:off x="7066773" y="5942997"/>
                <a:ext cx="240202" cy="1121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" name="Straight Connector 23"/>
          <p:cNvCxnSpPr/>
          <p:nvPr userDrawn="1"/>
        </p:nvCxnSpPr>
        <p:spPr>
          <a:xfrm>
            <a:off x="7813729" y="6325524"/>
            <a:ext cx="0" cy="3566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2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0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524000"/>
            <a:ext cx="7620000" cy="437356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615950" indent="-330200">
              <a:spcBef>
                <a:spcPts val="0"/>
              </a:spcBef>
              <a:spcAft>
                <a:spcPts val="600"/>
              </a:spcAft>
              <a:buClrTx/>
              <a:buFont typeface="Calibri" panose="020F0502020204030204" pitchFamily="34" charset="0"/>
              <a:buChar char="‒"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2pPr>
            <a:lvl3pPr marL="914400" indent="-3429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A2316-1A66-4B6A-BAD9-A1555CC7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373563"/>
          </a:xfrm>
        </p:spPr>
        <p:txBody>
          <a:bodyPr/>
          <a:lstStyle>
            <a:lvl1pPr>
              <a:defRPr sz="2200">
                <a:latin typeface="Segoe UI Light" pitchFamily="34" charset="0"/>
              </a:defRPr>
            </a:lvl1pPr>
            <a:lvl2pPr>
              <a:defRPr>
                <a:latin typeface="Segoe UI Light" pitchFamily="34" charset="0"/>
              </a:defRPr>
            </a:lvl2pPr>
            <a:lvl3pPr>
              <a:defRPr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558760" y="6325524"/>
            <a:ext cx="356640" cy="356640"/>
            <a:chOff x="8136431" y="5022563"/>
            <a:chExt cx="356640" cy="356640"/>
          </a:xfrm>
        </p:grpSpPr>
        <p:sp>
          <p:nvSpPr>
            <p:cNvPr id="6" name="Oval 5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sp>
          <p:nvSpPr>
            <p:cNvPr id="8" name="Isosceles Triangle 7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374" y="5117516"/>
              <a:ext cx="195162" cy="1682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7274499" y="6324600"/>
            <a:ext cx="356640" cy="356640"/>
            <a:chOff x="6852170" y="5022563"/>
            <a:chExt cx="356640" cy="356640"/>
          </a:xfrm>
        </p:grpSpPr>
        <p:sp>
          <p:nvSpPr>
            <p:cNvPr id="14" name="Oval 13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203307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hlinkClick r:id="" action="ppaction://hlinkshowjump?jump=firstslide"/>
              </p:cNvPr>
              <p:cNvSpPr/>
              <p:nvPr/>
            </p:nvSpPr>
            <p:spPr>
              <a:xfrm>
                <a:off x="7100694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>
                <a:hlinkClick r:id="" action="ppaction://noaction"/>
              </p:cNvPr>
              <p:cNvSpPr/>
              <p:nvPr/>
            </p:nvSpPr>
            <p:spPr>
              <a:xfrm>
                <a:off x="7066773" y="5942997"/>
                <a:ext cx="240202" cy="1121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 userDrawn="1"/>
        </p:nvCxnSpPr>
        <p:spPr>
          <a:xfrm>
            <a:off x="7813729" y="6325524"/>
            <a:ext cx="0" cy="3566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8005715" y="6324600"/>
            <a:ext cx="356640" cy="356640"/>
            <a:chOff x="7583386" y="5022563"/>
            <a:chExt cx="356640" cy="356640"/>
          </a:xfrm>
        </p:grpSpPr>
        <p:sp>
          <p:nvSpPr>
            <p:cNvPr id="21" name="Oval 20">
              <a:hlinkClick r:id="" action="ppaction://hlinkshowjump?jump=previousslide"/>
            </p:cNvPr>
            <p:cNvSpPr>
              <a:spLocks noChangeAspect="1"/>
            </p:cNvSpPr>
            <p:nvPr/>
          </p:nvSpPr>
          <p:spPr>
            <a:xfrm>
              <a:off x="7583386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sp>
          <p:nvSpPr>
            <p:cNvPr id="22" name="Isosceles Triangle 21">
              <a:hlinkClick r:id="" action="ppaction://hlinkshowjump?jump=previousslide"/>
            </p:cNvPr>
            <p:cNvSpPr>
              <a:spLocks noChangeAspect="1"/>
            </p:cNvSpPr>
            <p:nvPr/>
          </p:nvSpPr>
          <p:spPr>
            <a:xfrm rot="16200000">
              <a:off x="7649634" y="5117516"/>
              <a:ext cx="195162" cy="1682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7" y="1600200"/>
            <a:ext cx="7620000" cy="4373563"/>
          </a:xfrm>
        </p:spPr>
        <p:txBody>
          <a:bodyPr/>
          <a:lstStyle>
            <a:lvl1pPr>
              <a:defRPr sz="2200">
                <a:latin typeface="Segoe UI Light" pitchFamily="34" charset="0"/>
              </a:defRPr>
            </a:lvl1pPr>
            <a:lvl2pPr>
              <a:defRPr>
                <a:latin typeface="Segoe UI Light" pitchFamily="34" charset="0"/>
              </a:defRPr>
            </a:lvl2pPr>
            <a:lvl3pPr>
              <a:defRPr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 userDrawn="1"/>
        </p:nvGrpSpPr>
        <p:grpSpPr>
          <a:xfrm>
            <a:off x="8558760" y="6324600"/>
            <a:ext cx="356640" cy="356640"/>
            <a:chOff x="8136431" y="5022563"/>
            <a:chExt cx="356640" cy="356640"/>
          </a:xfrm>
        </p:grpSpPr>
        <p:sp>
          <p:nvSpPr>
            <p:cNvPr id="22" name="Oval 21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sp>
          <p:nvSpPr>
            <p:cNvPr id="23" name="Isosceles Triangle 22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374" y="5117516"/>
              <a:ext cx="195162" cy="1682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8005715" y="6324600"/>
            <a:ext cx="356640" cy="356640"/>
            <a:chOff x="7583386" y="5022563"/>
            <a:chExt cx="356640" cy="356640"/>
          </a:xfrm>
        </p:grpSpPr>
        <p:sp>
          <p:nvSpPr>
            <p:cNvPr id="25" name="Oval 24">
              <a:hlinkClick r:id="" action="ppaction://hlinkshowjump?jump=previousslide"/>
            </p:cNvPr>
            <p:cNvSpPr>
              <a:spLocks noChangeAspect="1"/>
            </p:cNvSpPr>
            <p:nvPr/>
          </p:nvSpPr>
          <p:spPr>
            <a:xfrm>
              <a:off x="7583386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sp>
          <p:nvSpPr>
            <p:cNvPr id="26" name="Isosceles Triangle 25">
              <a:hlinkClick r:id="" action="ppaction://hlinkshowjump?jump=previousslide"/>
            </p:cNvPr>
            <p:cNvSpPr>
              <a:spLocks noChangeAspect="1"/>
            </p:cNvSpPr>
            <p:nvPr/>
          </p:nvSpPr>
          <p:spPr>
            <a:xfrm rot="16200000">
              <a:off x="7649634" y="5117516"/>
              <a:ext cx="195162" cy="1682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7274499" y="6324600"/>
            <a:ext cx="356640" cy="356640"/>
            <a:chOff x="6852170" y="5022563"/>
            <a:chExt cx="356640" cy="356640"/>
          </a:xfrm>
        </p:grpSpPr>
        <p:sp>
          <p:nvSpPr>
            <p:cNvPr id="28" name="Oval 27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203307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hlinkClick r:id="" action="ppaction://hlinkshowjump?jump=firstslide"/>
              </p:cNvPr>
              <p:cNvSpPr/>
              <p:nvPr/>
            </p:nvSpPr>
            <p:spPr>
              <a:xfrm>
                <a:off x="7100694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hlinkClick r:id="" action="ppaction://noaction"/>
              </p:cNvPr>
              <p:cNvSpPr/>
              <p:nvPr/>
            </p:nvSpPr>
            <p:spPr>
              <a:xfrm>
                <a:off x="7066773" y="5942997"/>
                <a:ext cx="240202" cy="1121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Connector 32"/>
          <p:cNvCxnSpPr/>
          <p:nvPr userDrawn="1"/>
        </p:nvCxnSpPr>
        <p:spPr>
          <a:xfrm>
            <a:off x="7813729" y="6325524"/>
            <a:ext cx="0" cy="3566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3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26" r:id="rId2"/>
    <p:sldLayoutId id="2147483925" r:id="rId3"/>
    <p:sldLayoutId id="2147483927" r:id="rId4"/>
    <p:sldLayoutId id="2147483919" r:id="rId5"/>
    <p:sldLayoutId id="214748391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spc="-60" baseline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A2316-1A66-4B6A-BAD9-A1555CC7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cps.kaist.ac.kr/greenbag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ps.kaist.ac.kr/greenba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7924800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GreenBag: Energy-efficient Bandwidth Aggregation for Real-time Streaming in Heterogeneous Mobile Wireless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772400" cy="1600200"/>
          </a:xfrm>
        </p:spPr>
        <p:txBody>
          <a:bodyPr/>
          <a:lstStyle/>
          <a:p>
            <a:r>
              <a:rPr lang="en-US" dirty="0"/>
              <a:t>Student: </a:t>
            </a:r>
            <a:r>
              <a:rPr lang="en-US" dirty="0" smtClean="0"/>
              <a:t>Bui, </a:t>
            </a:r>
            <a:r>
              <a:rPr lang="en-US" dirty="0"/>
              <a:t>Hoang Duc</a:t>
            </a:r>
          </a:p>
          <a:p>
            <a:r>
              <a:rPr lang="en-US" dirty="0"/>
              <a:t>Advisor: </a:t>
            </a:r>
            <a:r>
              <a:rPr lang="en-US" dirty="0" smtClean="0"/>
              <a:t>Professor Shin</a:t>
            </a:r>
            <a:r>
              <a:rPr lang="en-US" dirty="0"/>
              <a:t>, </a:t>
            </a:r>
            <a:r>
              <a:rPr lang="en-US" dirty="0" smtClean="0"/>
              <a:t>Insik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energy saving requirement</a:t>
            </a:r>
          </a:p>
          <a:p>
            <a:pPr lvl="1"/>
            <a:r>
              <a:rPr lang="en-US" sz="2000" dirty="0" smtClean="0"/>
              <a:t>Mobile devices are powered by batteries</a:t>
            </a:r>
          </a:p>
          <a:p>
            <a:pPr lvl="1"/>
            <a:r>
              <a:rPr lang="en-US" sz="2000" dirty="0" smtClean="0"/>
              <a:t>The use of multiple network interfaces can introduce a significant energy usage</a:t>
            </a:r>
          </a:p>
          <a:p>
            <a:pPr lvl="1"/>
            <a:r>
              <a:rPr lang="en-US" sz="2000" dirty="0" smtClean="0"/>
              <a:t>LTE and WiFi have different power management</a:t>
            </a:r>
            <a:endParaRPr lang="en-US" sz="2000" dirty="0"/>
          </a:p>
          <a:p>
            <a:r>
              <a:rPr lang="en-US" dirty="0" smtClean="0"/>
              <a:t>Ease of deployment</a:t>
            </a:r>
          </a:p>
          <a:p>
            <a:pPr lvl="1"/>
            <a:r>
              <a:rPr lang="en-US" sz="2000" dirty="0" smtClean="0"/>
              <a:t>A widely applicable technique should require no change to the Internet infrastructure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aggregation on mobile devices </a:t>
            </a:r>
            <a:r>
              <a:rPr lang="en-US" dirty="0" smtClean="0"/>
              <a:t>–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752600"/>
            <a:ext cx="7620000" cy="43735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Address the two basic problems in order to support the QoS requirements of real-time video streaming in the most energy-efficient way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Segment size decision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Segment channel assignment</a:t>
            </a:r>
          </a:p>
          <a:p>
            <a:pPr lvl="1"/>
            <a:r>
              <a:rPr lang="en-US" sz="2000" dirty="0" smtClean="0"/>
              <a:t>In this thesis, we consider only on-demand video streaming in which the video file size is known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2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055805"/>
              </p:ext>
            </p:extLst>
          </p:nvPr>
        </p:nvGraphicFramePr>
        <p:xfrm>
          <a:off x="701040" y="5029200"/>
          <a:ext cx="76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1143000"/>
                <a:gridCol w="381000"/>
                <a:gridCol w="838200"/>
                <a:gridCol w="304800"/>
                <a:gridCol w="381000"/>
                <a:gridCol w="533400"/>
                <a:gridCol w="533400"/>
                <a:gridCol w="4572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33587" y="5714524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30429" y="571452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79904" y="541020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39963" y="541020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814445" y="541020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32018" y="571452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60800" y="5411986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11070" y="5714524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03791" y="5714524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543847" y="5409724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04697" y="5411986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04779" y="571452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71222" y="5714524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818990" y="5409724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555097" y="5411986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54373" y="571452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178615" y="5411986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77891" y="571452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931599" y="5411986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30875" y="571452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9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55600"/>
                <a:r>
                  <a:rPr lang="en-US" dirty="0" smtClean="0"/>
                  <a:t>Considering QoS satisfaction more important than energy saving, we formulate the multi-objective optimization problem as a lexicographic optimization</a:t>
                </a:r>
              </a:p>
              <a:p>
                <a:pPr marL="628650" lvl="1"/>
                <a:r>
                  <a:rPr lang="en-US" sz="2000" dirty="0" smtClean="0"/>
                  <a:t>Problem #1: Decide the size and channel assignment of each segment which minimize playback time P subject to throughput of LTE and throughput of WiFi</a:t>
                </a:r>
              </a:p>
              <a:p>
                <a:pPr marL="628650" lvl="1"/>
                <a:r>
                  <a:rPr lang="en-US" sz="2000" dirty="0" smtClean="0"/>
                  <a:t>Problem #2: Decide the </a:t>
                </a:r>
                <a:r>
                  <a:rPr lang="en-US" sz="2000" dirty="0"/>
                  <a:t>size and channel assignment of each segment which </a:t>
                </a:r>
                <a:r>
                  <a:rPr lang="en-US" sz="2000" dirty="0" smtClean="0"/>
                  <a:t>minimize energy consumption E </a:t>
                </a:r>
                <a:r>
                  <a:rPr lang="en-US" sz="2000" dirty="0"/>
                  <a:t>subject to throughput of LTE and </a:t>
                </a:r>
                <a:r>
                  <a:rPr lang="en-US" sz="2000" dirty="0" smtClean="0"/>
                  <a:t>WiFi,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is the minimum playback time derived in optimization #1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0"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0498071"/>
                  </p:ext>
                </p:extLst>
              </p:nvPr>
            </p:nvGraphicFramePr>
            <p:xfrm>
              <a:off x="1371600" y="5561726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8042373"/>
                  </p:ext>
                </p:extLst>
              </p:nvPr>
            </p:nvGraphicFramePr>
            <p:xfrm>
              <a:off x="1371600" y="5561726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00" t="-3226" r="-703200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1600" t="-3226" r="-603200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1600" t="-3226" r="-403200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01600" t="-3226" r="-3200" b="-48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4046229" y="5932162"/>
            <a:ext cx="2953620" cy="857198"/>
            <a:chOff x="1743908" y="5715000"/>
            <a:chExt cx="2953620" cy="857198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743908" y="5715000"/>
              <a:ext cx="8692" cy="4677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743908" y="6182764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993454" y="5793330"/>
                  <a:ext cx="2704074" cy="7788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𝑐h𝑎𝑛𝑛𝑒𝑙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𝑎𝑠𝑠𝑖𝑔𝑛𝑚𝑒𝑛𝑡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454" y="5793330"/>
                  <a:ext cx="2704074" cy="7788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4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Link heterogeneity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Out-of-order packet delivery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Bandwidth fluctuation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Accurate prediction of network condition is not possible</a:t>
            </a:r>
            <a:endParaRPr lang="en-US" sz="2000" dirty="0"/>
          </a:p>
          <a:p>
            <a:pPr lvl="2"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aggregation on mobile devices </a:t>
            </a:r>
            <a:r>
              <a:rPr lang="en-US" dirty="0" smtClean="0"/>
              <a:t>–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514" y="2971800"/>
            <a:ext cx="4095774" cy="2934114"/>
            <a:chOff x="14514" y="2971800"/>
            <a:chExt cx="4095774" cy="29341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4" y="2971800"/>
              <a:ext cx="4095774" cy="2743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57390" y="556736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Places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0289" y="3043238"/>
            <a:ext cx="4917156" cy="3156870"/>
            <a:chOff x="4382873" y="3114932"/>
            <a:chExt cx="4644571" cy="3132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873" y="3114932"/>
              <a:ext cx="4644571" cy="27432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533571" y="5850432"/>
              <a:ext cx="2743200" cy="397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LTE bandwidth fluctuation</a:t>
              </a:r>
              <a:endParaRPr 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8200" y="5754469"/>
            <a:ext cx="2904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Bandwidth heterogeneity in different places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4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373563"/>
          </a:xfrm>
        </p:spPr>
        <p:txBody>
          <a:bodyPr/>
          <a:lstStyle/>
          <a:p>
            <a:pPr algn="just"/>
            <a:r>
              <a:rPr lang="en-US" dirty="0" smtClean="0"/>
              <a:t>Divide a file into </a:t>
            </a:r>
            <a:r>
              <a:rPr lang="en-US" i="1" dirty="0" smtClean="0"/>
              <a:t>segments</a:t>
            </a:r>
            <a:r>
              <a:rPr lang="en-US" dirty="0" smtClean="0"/>
              <a:t>, then divide each segment further into two </a:t>
            </a:r>
            <a:r>
              <a:rPr lang="en-US" i="1" dirty="0" smtClean="0"/>
              <a:t>subsegments</a:t>
            </a:r>
            <a:r>
              <a:rPr lang="en-US" dirty="0" smtClean="0"/>
              <a:t>, and assign each subsegment into one of the two interfaces for downloading</a:t>
            </a:r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</a:t>
            </a:r>
            <a:br>
              <a:rPr lang="en-US" dirty="0" smtClean="0"/>
            </a:br>
            <a:r>
              <a:rPr lang="en-US" dirty="0" smtClean="0"/>
              <a:t>Multi-link </a:t>
            </a:r>
            <a:r>
              <a:rPr lang="en-US" dirty="0"/>
              <a:t>Data Streaming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21" y="2590801"/>
            <a:ext cx="6785158" cy="3886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2187" y="3076229"/>
                <a:ext cx="3217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87" y="3076229"/>
                <a:ext cx="32175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868" r="-754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2187" y="3930989"/>
                <a:ext cx="3288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87" y="3930989"/>
                <a:ext cx="32887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740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2187" y="4785749"/>
                <a:ext cx="3288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87" y="4785749"/>
                <a:ext cx="32887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8519" r="-740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2186" y="5633284"/>
                <a:ext cx="3288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86" y="5633284"/>
                <a:ext cx="32887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519" r="-740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841968" y="4049447"/>
            <a:ext cx="71924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In-order Data</a:t>
            </a:r>
            <a:endParaRPr lang="en-US" sz="1600" dirty="0"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260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116380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GreenBag is a middleware which provides energy-efficient multi-link data streaming services</a:t>
            </a:r>
          </a:p>
          <a:p>
            <a:pPr lvl="1"/>
            <a:r>
              <a:rPr lang="en-US" sz="2600" dirty="0" smtClean="0"/>
              <a:t>GreenBag’s role is as a proxy between video player and 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GreenBag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99721" y="4582079"/>
            <a:ext cx="3657767" cy="56874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67000" y="4648200"/>
            <a:ext cx="3100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Download Planner</a:t>
            </a:r>
            <a:endParaRPr lang="en-US" sz="2200" dirty="0"/>
          </a:p>
        </p:txBody>
      </p:sp>
      <p:sp>
        <p:nvSpPr>
          <p:cNvPr id="14" name="Rectangle 13"/>
          <p:cNvSpPr/>
          <p:nvPr/>
        </p:nvSpPr>
        <p:spPr>
          <a:xfrm>
            <a:off x="4816460" y="2960534"/>
            <a:ext cx="1241028" cy="120313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/>
              <a:t>Download Engine</a:t>
            </a:r>
            <a:endParaRPr lang="en-US" sz="2200" dirty="0"/>
          </a:p>
        </p:txBody>
      </p:sp>
      <p:sp>
        <p:nvSpPr>
          <p:cNvPr id="15" name="Oval 14"/>
          <p:cNvSpPr/>
          <p:nvPr/>
        </p:nvSpPr>
        <p:spPr>
          <a:xfrm>
            <a:off x="7167881" y="3005322"/>
            <a:ext cx="1137919" cy="11135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/>
              <a:t>Server</a:t>
            </a:r>
            <a:endParaRPr lang="en-US" sz="2200" dirty="0"/>
          </a:p>
        </p:txBody>
      </p:sp>
      <p:sp>
        <p:nvSpPr>
          <p:cNvPr id="16" name="Oval 15"/>
          <p:cNvSpPr/>
          <p:nvPr/>
        </p:nvSpPr>
        <p:spPr>
          <a:xfrm>
            <a:off x="685800" y="3005323"/>
            <a:ext cx="1137919" cy="11135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/>
              <a:t>Video Player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2399721" y="2960534"/>
            <a:ext cx="1203400" cy="120313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/>
              <a:t>HTTP </a:t>
            </a:r>
          </a:p>
          <a:p>
            <a:pPr algn="ctr"/>
            <a:r>
              <a:rPr lang="en-US" sz="2200" dirty="0" smtClean="0"/>
              <a:t>Engine</a:t>
            </a:r>
            <a:endParaRPr lang="en-US" sz="2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3997" y="3265372"/>
            <a:ext cx="726016" cy="598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Buffer</a:t>
            </a:r>
            <a:endParaRPr lang="en-US" sz="2000" dirty="0"/>
          </a:p>
        </p:txBody>
      </p:sp>
      <p:sp>
        <p:nvSpPr>
          <p:cNvPr id="19" name="Left Arrow 18"/>
          <p:cNvSpPr/>
          <p:nvPr/>
        </p:nvSpPr>
        <p:spPr>
          <a:xfrm>
            <a:off x="4576302" y="3436259"/>
            <a:ext cx="227304" cy="25311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0" name="Left Arrow 19"/>
          <p:cNvSpPr/>
          <p:nvPr/>
        </p:nvSpPr>
        <p:spPr>
          <a:xfrm>
            <a:off x="3609481" y="3432412"/>
            <a:ext cx="224436" cy="255676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1" name="Up-Down Arrow 20"/>
          <p:cNvSpPr/>
          <p:nvPr/>
        </p:nvSpPr>
        <p:spPr>
          <a:xfrm>
            <a:off x="5330625" y="4162843"/>
            <a:ext cx="261269" cy="418268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057488" y="3293911"/>
            <a:ext cx="117571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57488" y="3839961"/>
            <a:ext cx="117571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  <a:endCxn id="16" idx="6"/>
          </p:cNvCxnSpPr>
          <p:nvPr/>
        </p:nvCxnSpPr>
        <p:spPr>
          <a:xfrm flipH="1" flipV="1">
            <a:off x="1823719" y="3562103"/>
            <a:ext cx="576002" cy="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40381" y="2997613"/>
            <a:ext cx="419969" cy="309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92590" y="3528854"/>
            <a:ext cx="515550" cy="309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WiFi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75432" y="2590801"/>
            <a:ext cx="1374638" cy="361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GreenBag</a:t>
            </a:r>
            <a:endParaRPr lang="en-US" sz="2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990741" y="2590801"/>
            <a:ext cx="4409025" cy="0"/>
          </a:xfrm>
          <a:prstGeom prst="line">
            <a:avLst/>
          </a:prstGeom>
          <a:ln w="28575" cap="rnd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99766" y="2590802"/>
            <a:ext cx="0" cy="2666998"/>
          </a:xfrm>
          <a:prstGeom prst="line">
            <a:avLst/>
          </a:prstGeom>
          <a:ln w="28575" cap="rnd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990741" y="2590802"/>
            <a:ext cx="0" cy="2666998"/>
          </a:xfrm>
          <a:prstGeom prst="line">
            <a:avLst/>
          </a:prstGeom>
          <a:ln w="28575" cap="rnd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90741" y="5257800"/>
            <a:ext cx="4409025" cy="0"/>
          </a:xfrm>
          <a:prstGeom prst="line">
            <a:avLst/>
          </a:prstGeom>
          <a:ln w="28575" cap="rnd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Up-Down Arrow 36"/>
          <p:cNvSpPr/>
          <p:nvPr/>
        </p:nvSpPr>
        <p:spPr>
          <a:xfrm>
            <a:off x="2870940" y="4160554"/>
            <a:ext cx="261269" cy="418268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906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116380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GreenBag is a middleware which provides energy-efficient multi-link data streaming services</a:t>
            </a:r>
          </a:p>
          <a:p>
            <a:pPr lvl="1"/>
            <a:r>
              <a:rPr lang="en-US" sz="2600" dirty="0" smtClean="0"/>
              <a:t>GreenBag’s role is as a proxy between video player and 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GreenBag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7143" y="4582079"/>
            <a:ext cx="7200498" cy="206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67000" y="4495800"/>
            <a:ext cx="310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Download Planner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816460" y="2960534"/>
            <a:ext cx="1241028" cy="1203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/>
              <a:t>Download Engine</a:t>
            </a:r>
            <a:endParaRPr lang="en-US" sz="2200" dirty="0"/>
          </a:p>
        </p:txBody>
      </p:sp>
      <p:sp>
        <p:nvSpPr>
          <p:cNvPr id="15" name="Oval 14"/>
          <p:cNvSpPr/>
          <p:nvPr/>
        </p:nvSpPr>
        <p:spPr>
          <a:xfrm>
            <a:off x="7167881" y="3005322"/>
            <a:ext cx="1137919" cy="11135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/>
              <a:t>Server</a:t>
            </a:r>
            <a:endParaRPr lang="en-US" sz="2200" dirty="0"/>
          </a:p>
        </p:txBody>
      </p:sp>
      <p:sp>
        <p:nvSpPr>
          <p:cNvPr id="16" name="Oval 15"/>
          <p:cNvSpPr/>
          <p:nvPr/>
        </p:nvSpPr>
        <p:spPr>
          <a:xfrm>
            <a:off x="685800" y="3005323"/>
            <a:ext cx="1137919" cy="11135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/>
              <a:t>Video Player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2399721" y="2960534"/>
            <a:ext cx="1203400" cy="1203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/>
              <a:t>HTTP </a:t>
            </a:r>
          </a:p>
          <a:p>
            <a:pPr algn="ctr"/>
            <a:r>
              <a:rPr lang="en-US" sz="2200" dirty="0" smtClean="0"/>
              <a:t>Engine</a:t>
            </a:r>
            <a:endParaRPr lang="en-US" sz="2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3997" y="3265372"/>
            <a:ext cx="726016" cy="598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Buffer</a:t>
            </a:r>
            <a:endParaRPr lang="en-US" sz="2000" dirty="0"/>
          </a:p>
        </p:txBody>
      </p:sp>
      <p:sp>
        <p:nvSpPr>
          <p:cNvPr id="19" name="Left Arrow 18"/>
          <p:cNvSpPr/>
          <p:nvPr/>
        </p:nvSpPr>
        <p:spPr>
          <a:xfrm>
            <a:off x="4576302" y="3436259"/>
            <a:ext cx="227304" cy="25311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0" name="Left Arrow 19"/>
          <p:cNvSpPr/>
          <p:nvPr/>
        </p:nvSpPr>
        <p:spPr>
          <a:xfrm>
            <a:off x="3609481" y="3432412"/>
            <a:ext cx="224436" cy="255676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1" name="Up-Down Arrow 20"/>
          <p:cNvSpPr/>
          <p:nvPr/>
        </p:nvSpPr>
        <p:spPr>
          <a:xfrm>
            <a:off x="5330625" y="4162843"/>
            <a:ext cx="261269" cy="418268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057488" y="3293911"/>
            <a:ext cx="117571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57488" y="3839961"/>
            <a:ext cx="117571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  <a:endCxn id="16" idx="6"/>
          </p:cNvCxnSpPr>
          <p:nvPr/>
        </p:nvCxnSpPr>
        <p:spPr>
          <a:xfrm flipH="1" flipV="1">
            <a:off x="1823719" y="3562103"/>
            <a:ext cx="576002" cy="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40381" y="2997613"/>
            <a:ext cx="419969" cy="309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92590" y="3528854"/>
            <a:ext cx="515550" cy="309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WiFi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52962" y="4891885"/>
            <a:ext cx="7013762" cy="1693867"/>
            <a:chOff x="1052962" y="4891885"/>
            <a:chExt cx="7013762" cy="1693867"/>
          </a:xfrm>
        </p:grpSpPr>
        <p:sp>
          <p:nvSpPr>
            <p:cNvPr id="7" name="Rectangle 6"/>
            <p:cNvSpPr/>
            <p:nvPr/>
          </p:nvSpPr>
          <p:spPr>
            <a:xfrm>
              <a:off x="1052962" y="4891885"/>
              <a:ext cx="1331161" cy="1693867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Segment Manager</a:t>
              </a:r>
              <a:endParaRPr lang="en-US" sz="2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92043" y="4891886"/>
              <a:ext cx="1536332" cy="126449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/>
                <a:t>Recovery Decision Maker</a:t>
              </a:r>
              <a:endParaRPr lang="en-US" sz="2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95062" y="5531610"/>
              <a:ext cx="1371662" cy="624773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Goodput Predictor</a:t>
              </a:r>
              <a:endParaRPr lang="en-US" sz="2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9354" y="5533396"/>
              <a:ext cx="1110391" cy="622987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Energy Model</a:t>
              </a:r>
              <a:endParaRPr lang="en-US" sz="2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9354" y="4891886"/>
              <a:ext cx="2547369" cy="57651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Energy-aware </a:t>
              </a:r>
            </a:p>
            <a:p>
              <a:pPr algn="ctr"/>
              <a:r>
                <a:rPr lang="en-US" sz="2200" dirty="0" smtClean="0"/>
                <a:t>Link Mode Chooser</a:t>
              </a:r>
              <a:endParaRPr lang="en-US" sz="2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49441" y="4891885"/>
              <a:ext cx="1351623" cy="1693867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Medium Load Balancer</a:t>
              </a:r>
              <a:endParaRPr lang="en-US" sz="2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92042" y="6221381"/>
              <a:ext cx="4174682" cy="364370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2200" dirty="0" smtClean="0"/>
                <a:t>Video Player State Monitor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75432" y="2590801"/>
            <a:ext cx="1374638" cy="361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GreenBag</a:t>
            </a:r>
            <a:endParaRPr lang="en-US" sz="2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990741" y="2590801"/>
            <a:ext cx="4409025" cy="0"/>
          </a:xfrm>
          <a:prstGeom prst="line">
            <a:avLst/>
          </a:prstGeom>
          <a:ln w="28575" cap="rnd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99766" y="2590801"/>
            <a:ext cx="0" cy="1569753"/>
          </a:xfrm>
          <a:prstGeom prst="line">
            <a:avLst/>
          </a:prstGeom>
          <a:ln w="28575" cap="rnd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205493" y="4174512"/>
            <a:ext cx="0" cy="2531089"/>
          </a:xfrm>
          <a:prstGeom prst="line">
            <a:avLst/>
          </a:prstGeom>
          <a:ln w="28575" cap="rnd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97424" y="4227088"/>
            <a:ext cx="0" cy="2478513"/>
          </a:xfrm>
          <a:prstGeom prst="line">
            <a:avLst/>
          </a:prstGeom>
          <a:ln w="28575" cap="rnd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990741" y="2590802"/>
            <a:ext cx="0" cy="1636286"/>
          </a:xfrm>
          <a:prstGeom prst="line">
            <a:avLst/>
          </a:prstGeom>
          <a:ln w="28575" cap="rnd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97424" y="6705601"/>
            <a:ext cx="7302012" cy="0"/>
          </a:xfrm>
          <a:prstGeom prst="line">
            <a:avLst/>
          </a:prstGeom>
          <a:ln w="28575" cap="rnd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97424" y="4227088"/>
            <a:ext cx="1093317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99766" y="4165036"/>
            <a:ext cx="1805727" cy="0"/>
          </a:xfrm>
          <a:prstGeom prst="line">
            <a:avLst/>
          </a:prstGeom>
          <a:ln w="28575" cap="rnd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Up-Down Arrow 36"/>
          <p:cNvSpPr/>
          <p:nvPr/>
        </p:nvSpPr>
        <p:spPr>
          <a:xfrm>
            <a:off x="2870940" y="4160554"/>
            <a:ext cx="261269" cy="418268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244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563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Segment Manager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Determine the next segment size when a segment completes</a:t>
            </a:r>
          </a:p>
          <a:p>
            <a:pPr lvl="2">
              <a:spcAft>
                <a:spcPts val="0"/>
              </a:spcAft>
            </a:pPr>
            <a:r>
              <a:rPr lang="en-US" dirty="0" smtClean="0"/>
              <a:t>It uses a fixed segment size in typical cases</a:t>
            </a:r>
          </a:p>
          <a:p>
            <a:pPr lvl="2">
              <a:spcAft>
                <a:spcPts val="0"/>
              </a:spcAft>
            </a:pPr>
            <a:r>
              <a:rPr lang="en-US" dirty="0" smtClean="0"/>
              <a:t>Overhead of requesting a segment is small because of the use of HTTP pipelining</a:t>
            </a:r>
          </a:p>
          <a:p>
            <a:pPr lvl="1">
              <a:spcAft>
                <a:spcPts val="0"/>
              </a:spcAft>
            </a:pPr>
            <a:endParaRPr lang="en-US" sz="2400" dirty="0" smtClean="0"/>
          </a:p>
          <a:p>
            <a:pPr marL="285750" lvl="1" indent="0">
              <a:spcAft>
                <a:spcPts val="0"/>
              </a:spcAft>
              <a:buNone/>
            </a:pPr>
            <a:endParaRPr lang="en-US" sz="2400" dirty="0"/>
          </a:p>
          <a:p>
            <a:pPr lvl="2">
              <a:spcAft>
                <a:spcPts val="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br>
              <a:rPr lang="en-US" dirty="0" smtClean="0"/>
            </a:br>
            <a:r>
              <a:rPr lang="en-US" dirty="0" smtClean="0"/>
              <a:t>Download Planner (1/5)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17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47143" y="4572000"/>
            <a:ext cx="7200498" cy="2149876"/>
            <a:chOff x="947143" y="4495800"/>
            <a:chExt cx="7200498" cy="2149876"/>
          </a:xfrm>
        </p:grpSpPr>
        <p:sp>
          <p:nvSpPr>
            <p:cNvPr id="6" name="Rectangle 5"/>
            <p:cNvSpPr/>
            <p:nvPr/>
          </p:nvSpPr>
          <p:spPr>
            <a:xfrm>
              <a:off x="947143" y="4582079"/>
              <a:ext cx="7200498" cy="2063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4495800"/>
              <a:ext cx="310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Download Planner</a:t>
              </a:r>
              <a:endParaRPr lang="en-US" sz="2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52962" y="4891885"/>
              <a:ext cx="7013762" cy="1693867"/>
              <a:chOff x="1052962" y="4891885"/>
              <a:chExt cx="7013762" cy="169386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052962" y="4891885"/>
                <a:ext cx="1331161" cy="1693867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/>
                  <a:t>Segment Manager</a:t>
                </a:r>
                <a:endParaRPr lang="en-US" sz="220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892043" y="4891886"/>
                <a:ext cx="1536332" cy="1264496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200" dirty="0" smtClean="0"/>
                  <a:t>Recovery Decision Maker</a:t>
                </a:r>
                <a:endParaRPr lang="en-US" sz="22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695062" y="5531610"/>
                <a:ext cx="1371662" cy="624773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Goodput Predictor</a:t>
                </a:r>
                <a:endParaRPr lang="en-US" sz="2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519354" y="5533396"/>
                <a:ext cx="1110391" cy="62298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Energy Model</a:t>
                </a:r>
                <a:endParaRPr lang="en-US" sz="2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519354" y="4891886"/>
                <a:ext cx="2547369" cy="576510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Energy-aware </a:t>
                </a:r>
              </a:p>
              <a:p>
                <a:pPr algn="ctr"/>
                <a:r>
                  <a:rPr lang="en-US" sz="2200" dirty="0" smtClean="0"/>
                  <a:t>Link Mode Chooser</a:t>
                </a:r>
                <a:endParaRPr lang="en-US" sz="2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49441" y="4891885"/>
                <a:ext cx="1351623" cy="169386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Medium Load Balancer</a:t>
                </a:r>
                <a:endParaRPr lang="en-US" sz="2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92042" y="6221381"/>
                <a:ext cx="4174682" cy="364370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91440" rIns="0" rtlCol="0" anchor="ctr"/>
              <a:lstStyle/>
              <a:p>
                <a:pPr algn="ctr"/>
                <a:r>
                  <a:rPr lang="en-US" sz="2200" dirty="0" smtClean="0"/>
                  <a:t>Video Player State Monitor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92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35100"/>
            <a:ext cx="7696200" cy="5638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Medium Load Balancer</a:t>
            </a:r>
          </a:p>
          <a:p>
            <a:pPr>
              <a:spcAft>
                <a:spcPts val="0"/>
              </a:spcAft>
            </a:pPr>
            <a:r>
              <a:rPr lang="en-US" sz="2200" dirty="0" smtClean="0"/>
              <a:t>Determine the subsegment sizes and links’ assignment in the next segment 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Basing on unfinished portion size, next segment size, and estimation of current goodput</a:t>
            </a:r>
          </a:p>
          <a:p>
            <a:pPr marL="342900" lvl="2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dirty="0"/>
              <a:t>Reduce out-of-order delivery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Both interfaces would finish at the same time 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The faster link would download the earlier subsegment</a:t>
            </a:r>
          </a:p>
          <a:p>
            <a:pPr>
              <a:spcAft>
                <a:spcPts val="0"/>
              </a:spcAft>
            </a:pPr>
            <a:r>
              <a:rPr lang="en-US" sz="2200" dirty="0" smtClean="0"/>
              <a:t>Require </a:t>
            </a:r>
            <a:r>
              <a:rPr lang="en-US" sz="2200" i="1" dirty="0" smtClean="0"/>
              <a:t>good estimation </a:t>
            </a:r>
            <a:r>
              <a:rPr lang="en-US" sz="2200" dirty="0" smtClean="0"/>
              <a:t>of current goodput</a:t>
            </a:r>
          </a:p>
          <a:p>
            <a:pPr marL="285750" lvl="1" indent="0">
              <a:spcAft>
                <a:spcPts val="0"/>
              </a:spcAft>
              <a:buNone/>
            </a:pPr>
            <a:endParaRPr lang="en-US" sz="2000" dirty="0"/>
          </a:p>
          <a:p>
            <a:pPr lvl="2">
              <a:spcAft>
                <a:spcPts val="0"/>
              </a:spcAft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br>
              <a:rPr lang="en-US" dirty="0" smtClean="0"/>
            </a:br>
            <a:r>
              <a:rPr lang="en-US" dirty="0" smtClean="0"/>
              <a:t>Download Planner (2/5)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18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47143" y="4572000"/>
            <a:ext cx="7200498" cy="2149876"/>
            <a:chOff x="947143" y="4495800"/>
            <a:chExt cx="7200498" cy="2149876"/>
          </a:xfrm>
        </p:grpSpPr>
        <p:sp>
          <p:nvSpPr>
            <p:cNvPr id="6" name="Rectangle 5"/>
            <p:cNvSpPr/>
            <p:nvPr/>
          </p:nvSpPr>
          <p:spPr>
            <a:xfrm>
              <a:off x="947143" y="4582079"/>
              <a:ext cx="7200498" cy="2063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4495800"/>
              <a:ext cx="310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Download Planner</a:t>
              </a:r>
              <a:endParaRPr lang="en-US" sz="2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52962" y="4891885"/>
              <a:ext cx="7013762" cy="1693867"/>
              <a:chOff x="1052962" y="4891885"/>
              <a:chExt cx="7013762" cy="169386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052962" y="4891885"/>
                <a:ext cx="1331161" cy="169386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Segment Manager</a:t>
                </a:r>
                <a:endParaRPr lang="en-US" sz="22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892043" y="4891886"/>
                <a:ext cx="1536332" cy="1264496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200" dirty="0" smtClean="0"/>
                  <a:t>Recovery Decision Maker</a:t>
                </a:r>
                <a:endParaRPr lang="en-US" sz="22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695062" y="5531610"/>
                <a:ext cx="1371662" cy="624773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Goodput Predictor</a:t>
                </a:r>
                <a:endParaRPr lang="en-US" sz="2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519354" y="5533396"/>
                <a:ext cx="1110391" cy="62298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Energy Model</a:t>
                </a:r>
                <a:endParaRPr lang="en-US" sz="2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519354" y="4891886"/>
                <a:ext cx="2547369" cy="576510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Energy-aware </a:t>
                </a:r>
              </a:p>
              <a:p>
                <a:pPr algn="ctr"/>
                <a:r>
                  <a:rPr lang="en-US" sz="2200" dirty="0" smtClean="0"/>
                  <a:t>Link Mode Chooser</a:t>
                </a:r>
                <a:endParaRPr lang="en-US" sz="2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49441" y="4891885"/>
                <a:ext cx="1351623" cy="1693867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/>
                  <a:t>Medium Load Balancer</a:t>
                </a:r>
                <a:endParaRPr lang="en-US" sz="2200" b="1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92042" y="6221381"/>
                <a:ext cx="4174682" cy="364370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91440" rIns="0" rtlCol="0" anchor="ctr"/>
              <a:lstStyle/>
              <a:p>
                <a:pPr algn="ctr"/>
                <a:r>
                  <a:rPr lang="en-US" sz="2200" dirty="0" smtClean="0"/>
                  <a:t>Video Player State Monitor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8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Recovery Decision Maker</a:t>
            </a:r>
          </a:p>
          <a:p>
            <a:pPr algn="just"/>
            <a:r>
              <a:rPr lang="en-US" dirty="0" smtClean="0"/>
              <a:t>Handle the case when goodput estimation is wrong</a:t>
            </a:r>
          </a:p>
          <a:p>
            <a:pPr algn="just"/>
            <a:r>
              <a:rPr lang="en-US" dirty="0" err="1" smtClean="0"/>
              <a:t>Replan</a:t>
            </a:r>
            <a:r>
              <a:rPr lang="en-US" dirty="0" smtClean="0"/>
              <a:t> the downloading again</a:t>
            </a:r>
          </a:p>
          <a:p>
            <a:pPr lvl="1" algn="just"/>
            <a:r>
              <a:rPr lang="en-US" dirty="0" smtClean="0"/>
              <a:t>When GreenBag made poor decisions on load balancing due to fast fluctuation of network bandwidth, such as a drop of WiFi bandwidth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br>
              <a:rPr lang="en-US" dirty="0" smtClean="0"/>
            </a:br>
            <a:r>
              <a:rPr lang="en-US" dirty="0" smtClean="0"/>
              <a:t>Download Planner (3/5)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47143" y="4572000"/>
            <a:ext cx="7200498" cy="2149876"/>
            <a:chOff x="947143" y="4495800"/>
            <a:chExt cx="7200498" cy="2149876"/>
          </a:xfrm>
        </p:grpSpPr>
        <p:sp>
          <p:nvSpPr>
            <p:cNvPr id="6" name="Rectangle 5"/>
            <p:cNvSpPr/>
            <p:nvPr/>
          </p:nvSpPr>
          <p:spPr>
            <a:xfrm>
              <a:off x="947143" y="4582079"/>
              <a:ext cx="7200498" cy="2063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4495800"/>
              <a:ext cx="310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Download Planner</a:t>
              </a:r>
              <a:endParaRPr lang="en-US" sz="2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52962" y="4891885"/>
              <a:ext cx="7013762" cy="1693867"/>
              <a:chOff x="1052962" y="4891885"/>
              <a:chExt cx="7013762" cy="169386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052962" y="4891885"/>
                <a:ext cx="1331161" cy="169386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Segment Manager</a:t>
                </a:r>
                <a:endParaRPr lang="en-US" sz="22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892043" y="4891886"/>
                <a:ext cx="1536332" cy="1264496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200" b="1" dirty="0" smtClean="0"/>
                  <a:t>Recovery Decision Maker</a:t>
                </a:r>
                <a:endParaRPr lang="en-US" sz="2200" b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695062" y="5531610"/>
                <a:ext cx="1371662" cy="624773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Goodput Predictor</a:t>
                </a:r>
                <a:endParaRPr lang="en-US" sz="2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519354" y="5533396"/>
                <a:ext cx="1110391" cy="62298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Energy Model</a:t>
                </a:r>
                <a:endParaRPr lang="en-US" sz="2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519354" y="4891886"/>
                <a:ext cx="2547369" cy="576510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Energy-aware </a:t>
                </a:r>
              </a:p>
              <a:p>
                <a:pPr algn="ctr"/>
                <a:r>
                  <a:rPr lang="en-US" sz="2200" dirty="0" smtClean="0"/>
                  <a:t>Link Mode Chooser</a:t>
                </a:r>
                <a:endParaRPr lang="en-US" sz="2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49441" y="4891885"/>
                <a:ext cx="1351623" cy="169386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Medium Load Balancer</a:t>
                </a:r>
                <a:endParaRPr lang="en-US" sz="2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92042" y="6221381"/>
                <a:ext cx="4174682" cy="364370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91440" rIns="0" rtlCol="0" anchor="ctr"/>
              <a:lstStyle/>
              <a:p>
                <a:pPr algn="ctr"/>
                <a:r>
                  <a:rPr lang="en-US" sz="2200" dirty="0" smtClean="0"/>
                  <a:t>Video Player State Monitor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14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Mobile multimedia streaming is very popular today</a:t>
            </a:r>
          </a:p>
          <a:p>
            <a:pPr lvl="1"/>
            <a:r>
              <a:rPr lang="en-US" dirty="0"/>
              <a:t>Real-time multimedia streaming </a:t>
            </a:r>
            <a:r>
              <a:rPr lang="en-US" dirty="0" smtClean="0"/>
              <a:t>traffic will </a:t>
            </a:r>
            <a:r>
              <a:rPr lang="en-US" dirty="0"/>
              <a:t>take up to 66% of global mobile data traffic by </a:t>
            </a:r>
            <a:r>
              <a:rPr lang="en-US" dirty="0" smtClean="0"/>
              <a:t>2017, up </a:t>
            </a:r>
            <a:r>
              <a:rPr lang="en-US" dirty="0"/>
              <a:t>from 51% in </a:t>
            </a:r>
            <a:r>
              <a:rPr lang="en-US" dirty="0" smtClean="0"/>
              <a:t>2012</a:t>
            </a:r>
            <a:r>
              <a:rPr lang="en-US" dirty="0"/>
              <a:t> [</a:t>
            </a:r>
            <a:r>
              <a:rPr lang="en-US" dirty="0" smtClean="0"/>
              <a:t>Cisco Systems Forecast]</a:t>
            </a:r>
            <a:endParaRPr lang="en-US" dirty="0"/>
          </a:p>
          <a:p>
            <a:r>
              <a:rPr lang="en-US" dirty="0" smtClean="0"/>
              <a:t>High quality video </a:t>
            </a:r>
            <a:r>
              <a:rPr lang="en-US" dirty="0"/>
              <a:t>streaming needs high bandwidth</a:t>
            </a:r>
          </a:p>
          <a:p>
            <a:pPr lvl="1"/>
            <a:r>
              <a:rPr lang="en-US" dirty="0" smtClean="0"/>
              <a:t>Streaming ultra-HD 4K </a:t>
            </a:r>
            <a:r>
              <a:rPr lang="en-US" dirty="0"/>
              <a:t>videos </a:t>
            </a:r>
            <a:r>
              <a:rPr lang="en-US" dirty="0" smtClean="0"/>
              <a:t>requires </a:t>
            </a:r>
            <a:r>
              <a:rPr lang="en-US" dirty="0"/>
              <a:t>around 19Mbps bandwidth [</a:t>
            </a:r>
            <a:r>
              <a:rPr lang="en-US" dirty="0" err="1"/>
              <a:t>Youtube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definition cameras on modern smartphones are capable of recording 1080p full-HD videos at 17-24Mbps bit rates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2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7696200" cy="5029200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Energy-aware Link-mode Chooser</a:t>
            </a:r>
          </a:p>
          <a:p>
            <a:pPr lvl="1">
              <a:spcAft>
                <a:spcPts val="0"/>
              </a:spcAft>
            </a:pPr>
            <a:endParaRPr lang="en-US" dirty="0" smtClean="0"/>
          </a:p>
          <a:p>
            <a:pPr lvl="1">
              <a:spcAft>
                <a:spcPts val="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br>
              <a:rPr lang="en-US" dirty="0" smtClean="0"/>
            </a:br>
            <a:r>
              <a:rPr lang="en-US" dirty="0" smtClean="0"/>
              <a:t>Download Planner (4/5)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20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47143" y="4572000"/>
            <a:ext cx="7200498" cy="2149876"/>
            <a:chOff x="947143" y="4495800"/>
            <a:chExt cx="7200498" cy="2149876"/>
          </a:xfrm>
        </p:grpSpPr>
        <p:sp>
          <p:nvSpPr>
            <p:cNvPr id="17" name="Rectangle 16"/>
            <p:cNvSpPr/>
            <p:nvPr/>
          </p:nvSpPr>
          <p:spPr>
            <a:xfrm>
              <a:off x="947143" y="4582079"/>
              <a:ext cx="7200498" cy="2063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7000" y="4495800"/>
              <a:ext cx="310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Download Planner</a:t>
              </a:r>
              <a:endParaRPr lang="en-US" sz="24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052962" y="4891885"/>
              <a:ext cx="7013762" cy="1693867"/>
              <a:chOff x="1052962" y="4891885"/>
              <a:chExt cx="7013762" cy="169386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52962" y="4891885"/>
                <a:ext cx="1331161" cy="169386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Segment Manager</a:t>
                </a:r>
                <a:endParaRPr lang="en-US" sz="2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892043" y="4891886"/>
                <a:ext cx="1536332" cy="1264496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200" dirty="0" smtClean="0"/>
                  <a:t>Recovery Decision Maker</a:t>
                </a:r>
                <a:endParaRPr lang="en-US" sz="2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695062" y="5531610"/>
                <a:ext cx="1371662" cy="624773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Goodput Predictor</a:t>
                </a:r>
                <a:endParaRPr lang="en-US" sz="2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19354" y="5533396"/>
                <a:ext cx="1110391" cy="62298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Energy Model</a:t>
                </a:r>
                <a:endParaRPr lang="en-US" sz="22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19354" y="4891886"/>
                <a:ext cx="2547369" cy="57651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/>
                  <a:t>Energy-aware </a:t>
                </a:r>
              </a:p>
              <a:p>
                <a:pPr algn="ctr"/>
                <a:r>
                  <a:rPr lang="en-US" sz="2200" b="1" dirty="0" smtClean="0"/>
                  <a:t>Link Mode Chooser</a:t>
                </a:r>
                <a:endParaRPr lang="en-US" sz="220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49441" y="4891885"/>
                <a:ext cx="1351623" cy="169386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Medium Load Balancer</a:t>
                </a:r>
                <a:endParaRPr lang="en-US" sz="22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892042" y="6221381"/>
                <a:ext cx="4174682" cy="364370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91440" rIns="0" rtlCol="0" anchor="ctr"/>
              <a:lstStyle/>
              <a:p>
                <a:pPr algn="ctr"/>
                <a:r>
                  <a:rPr lang="en-US" sz="2200" dirty="0" smtClean="0"/>
                  <a:t>Video Player State Monitor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3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24000"/>
                <a:ext cx="7924800" cy="4373563"/>
              </a:xfrm>
            </p:spPr>
            <p:txBody>
              <a:bodyPr/>
              <a:lstStyle/>
              <a:p>
                <a:r>
                  <a:rPr lang="en-US" dirty="0" smtClean="0"/>
                  <a:t>LTE power management has 3 states: ACTIVE, TAIL, and IDLE</a:t>
                </a:r>
              </a:p>
              <a:p>
                <a:pPr lvl="1"/>
                <a:r>
                  <a:rPr lang="en-US" dirty="0" smtClean="0"/>
                  <a:t>LTE interface in TAIL state has high power consumption, about half of the power in ACTIVE state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en-US" dirty="0" smtClean="0"/>
                  <a:t>The TAIL state timeout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</m:sub>
                    </m:sSub>
                  </m:oMath>
                </a14:m>
                <a:r>
                  <a:rPr lang="en-US" dirty="0" smtClean="0"/>
                  <a:t> is long (11.2 seconds)</a:t>
                </a:r>
              </a:p>
              <a:p>
                <a:pPr lvl="2"/>
                <a:r>
                  <a:rPr lang="en-US" dirty="0" smtClean="0"/>
                  <a:t>Suggests to keep LTE idle long enough until LTE interface demotes to IDLE state which consumes almost no energy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24000"/>
                <a:ext cx="7924800" cy="4373563"/>
              </a:xfrm>
              <a:blipFill rotWithShape="0">
                <a:blip r:embed="rId2"/>
                <a:stretch>
                  <a:fillRect l="-1077" t="-1116" r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LTE power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21</a:t>
            </a:fld>
            <a:endParaRPr lang="en-US"/>
          </a:p>
        </p:txBody>
      </p:sp>
      <p:grpSp>
        <p:nvGrpSpPr>
          <p:cNvPr id="6" name="그룹 74"/>
          <p:cNvGrpSpPr/>
          <p:nvPr/>
        </p:nvGrpSpPr>
        <p:grpSpPr>
          <a:xfrm>
            <a:off x="207521" y="3824923"/>
            <a:ext cx="4114800" cy="2834640"/>
            <a:chOff x="2627784" y="188536"/>
            <a:chExt cx="3837193" cy="3114199"/>
          </a:xfrm>
        </p:grpSpPr>
        <p:sp>
          <p:nvSpPr>
            <p:cNvPr id="7" name="타원 75"/>
            <p:cNvSpPr/>
            <p:nvPr/>
          </p:nvSpPr>
          <p:spPr>
            <a:xfrm>
              <a:off x="3800681" y="188536"/>
              <a:ext cx="1440160" cy="6480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rial" pitchFamily="34" charset="0"/>
                  <a:cs typeface="Arial" pitchFamily="34" charset="0"/>
                </a:rPr>
                <a:t>ACTIVE</a:t>
              </a:r>
              <a:endParaRPr lang="ko-KR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타원 76"/>
            <p:cNvSpPr/>
            <p:nvPr/>
          </p:nvSpPr>
          <p:spPr>
            <a:xfrm>
              <a:off x="2801496" y="1729777"/>
              <a:ext cx="1000106" cy="607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rial" pitchFamily="34" charset="0"/>
                  <a:cs typeface="Arial" pitchFamily="34" charset="0"/>
                </a:rPr>
                <a:t>IDLE</a:t>
              </a:r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타원 77"/>
            <p:cNvSpPr/>
            <p:nvPr/>
          </p:nvSpPr>
          <p:spPr>
            <a:xfrm>
              <a:off x="4935242" y="1678582"/>
              <a:ext cx="1201458" cy="65913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rial" pitchFamily="34" charset="0"/>
                  <a:cs typeface="Arial" pitchFamily="34" charset="0"/>
                </a:rPr>
                <a:t>TAIL</a:t>
              </a:r>
              <a:endParaRPr lang="ko-KR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직선 화살표 연결선 78"/>
            <p:cNvCxnSpPr/>
            <p:nvPr/>
          </p:nvCxnSpPr>
          <p:spPr>
            <a:xfrm flipV="1">
              <a:off x="3533418" y="836608"/>
              <a:ext cx="411279" cy="803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27784" y="900009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ny data </a:t>
              </a:r>
            </a:p>
            <a:p>
              <a:pPr algn="ctr"/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traffic</a:t>
              </a:r>
              <a:endParaRPr lang="ko-KR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7904" y="2132856"/>
              <a:ext cx="1462208" cy="64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TAIL state timeout expires</a:t>
              </a:r>
              <a:endParaRPr lang="ko-KR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직선 화살표 연결선 81"/>
            <p:cNvCxnSpPr/>
            <p:nvPr/>
          </p:nvCxnSpPr>
          <p:spPr>
            <a:xfrm flipH="1">
              <a:off x="3900379" y="2027547"/>
              <a:ext cx="9084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82"/>
            <p:cNvCxnSpPr/>
            <p:nvPr/>
          </p:nvCxnSpPr>
          <p:spPr>
            <a:xfrm>
              <a:off x="5170112" y="828295"/>
              <a:ext cx="430769" cy="776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5936" y="1126381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any data </a:t>
              </a:r>
            </a:p>
            <a:p>
              <a:pPr algn="ctr"/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traffic</a:t>
              </a:r>
              <a:endParaRPr lang="ko-KR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직선 화살표 연결선 84"/>
            <p:cNvCxnSpPr/>
            <p:nvPr/>
          </p:nvCxnSpPr>
          <p:spPr>
            <a:xfrm flipH="1" flipV="1">
              <a:off x="4928229" y="927208"/>
              <a:ext cx="385260" cy="701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96825" y="755993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o data </a:t>
              </a:r>
            </a:p>
            <a:p>
              <a:pPr algn="ctr"/>
              <a:r>
                <a:rPr lang="en-US" altLang="ko-KR" sz="1600" dirty="0" smtClean="0">
                  <a:latin typeface="Arial" pitchFamily="34" charset="0"/>
                  <a:cs typeface="Arial" pitchFamily="34" charset="0"/>
                </a:rPr>
                <a:t>traffic</a:t>
              </a:r>
              <a:endParaRPr lang="ko-KR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51350" y="2843644"/>
              <a:ext cx="2738822" cy="45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itchFamily="34" charset="0"/>
                  <a:cs typeface="Arial" pitchFamily="34" charset="0"/>
                </a:rPr>
                <a:t>(a) LTE </a:t>
              </a:r>
              <a:r>
                <a:rPr lang="en-US" altLang="ko-KR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altLang="ko-KR" dirty="0" smtClean="0">
                  <a:latin typeface="Arial" pitchFamily="34" charset="0"/>
                  <a:cs typeface="Arial" pitchFamily="34" charset="0"/>
                </a:rPr>
                <a:t>ower states</a:t>
              </a:r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89570" y="3824923"/>
            <a:ext cx="4114800" cy="2835960"/>
            <a:chOff x="3985401" y="2177649"/>
            <a:chExt cx="5172765" cy="3191573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401" y="2177649"/>
              <a:ext cx="5172765" cy="2598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07444" y="4900129"/>
              <a:ext cx="3128678" cy="469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itchFamily="34" charset="0"/>
                  <a:cs typeface="Arial" pitchFamily="34" charset="0"/>
                </a:rPr>
                <a:t>(b) LTE power trace</a:t>
              </a:r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1933" y="3519621"/>
              <a:ext cx="986194" cy="508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Arial" pitchFamily="34" charset="0"/>
                  <a:cs typeface="Arial" pitchFamily="34" charset="0"/>
                </a:rPr>
                <a:t>IDLE</a:t>
              </a:r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72986" y="2178372"/>
              <a:ext cx="1417539" cy="508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Arial" pitchFamily="34" charset="0"/>
                  <a:cs typeface="Arial" pitchFamily="34" charset="0"/>
                </a:rPr>
                <a:t>ACTIVE</a:t>
              </a:r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1508" y="2867750"/>
              <a:ext cx="977718" cy="508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Arial" pitchFamily="34" charset="0"/>
                  <a:cs typeface="Arial" pitchFamily="34" charset="0"/>
                </a:rPr>
                <a:t>TAIL</a:t>
              </a:r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57464" y="4883545"/>
                <a:ext cx="780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𝑡𝑎𝑖𝑙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464" y="4883545"/>
                <a:ext cx="78026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1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4000"/>
                <a:ext cx="784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dirty="0" smtClean="0"/>
                  <a:t>Energy-aware Link-mode Chooser</a:t>
                </a:r>
              </a:p>
              <a:p>
                <a:pPr>
                  <a:spcAft>
                    <a:spcPts val="0"/>
                  </a:spcAft>
                </a:pPr>
                <a:r>
                  <a:rPr lang="en-US" sz="2200" dirty="0" smtClean="0"/>
                  <a:t>Save energy by keeping LTE idle in long period (longer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</m:sub>
                    </m:sSub>
                  </m:oMath>
                </a14:m>
                <a:r>
                  <a:rPr lang="en-US" sz="2200" dirty="0" smtClean="0"/>
                  <a:t>)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en-US" sz="2000" dirty="0" smtClean="0"/>
                  <a:t>Avoid irregular data transfer over LTE which prevents LTE to enter IDLE state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sz="2200" dirty="0" smtClean="0"/>
                  <a:t>Choose the link mode that consumes the least energy to download</a:t>
                </a:r>
                <a:r>
                  <a:rPr lang="en-US" sz="2200" i="1" dirty="0" smtClean="0"/>
                  <a:t> the remaining portion of the file </a:t>
                </a:r>
                <a:r>
                  <a:rPr lang="en-US" sz="2200" dirty="0" smtClean="0"/>
                  <a:t>without incurring any playback interruption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en-US" sz="2000" dirty="0" smtClean="0"/>
                  <a:t>Three link modes: Dual-link, LTE-only, and WiFi-only</a:t>
                </a:r>
                <a:endParaRPr lang="en-US" sz="2400" dirty="0" smtClean="0"/>
              </a:p>
              <a:p>
                <a:pPr lvl="1">
                  <a:spcAft>
                    <a:spcPts val="0"/>
                  </a:spcAft>
                </a:pPr>
                <a:endParaRPr lang="en-US" sz="2000" dirty="0" smtClean="0"/>
              </a:p>
              <a:p>
                <a:pPr lvl="1">
                  <a:spcAft>
                    <a:spcPts val="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4000"/>
                <a:ext cx="7848600" cy="5029200"/>
              </a:xfrm>
              <a:blipFill rotWithShape="0">
                <a:blip r:embed="rId3"/>
                <a:stretch>
                  <a:fillRect l="-1243" t="-970" r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br>
              <a:rPr lang="en-US" dirty="0" smtClean="0"/>
            </a:br>
            <a:r>
              <a:rPr lang="en-US" dirty="0" smtClean="0"/>
              <a:t>Download Planner (4/5)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22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47143" y="4572000"/>
            <a:ext cx="7200498" cy="2149876"/>
            <a:chOff x="947143" y="4495800"/>
            <a:chExt cx="7200498" cy="2149876"/>
          </a:xfrm>
        </p:grpSpPr>
        <p:sp>
          <p:nvSpPr>
            <p:cNvPr id="17" name="Rectangle 16"/>
            <p:cNvSpPr/>
            <p:nvPr/>
          </p:nvSpPr>
          <p:spPr>
            <a:xfrm>
              <a:off x="947143" y="4582079"/>
              <a:ext cx="7200498" cy="2063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7000" y="4495800"/>
              <a:ext cx="310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Download Planner</a:t>
              </a:r>
              <a:endParaRPr lang="en-US" sz="24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052962" y="4891885"/>
              <a:ext cx="7013762" cy="1693867"/>
              <a:chOff x="1052962" y="4891885"/>
              <a:chExt cx="7013762" cy="169386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52962" y="4891885"/>
                <a:ext cx="1331161" cy="169386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Segment Manager</a:t>
                </a:r>
                <a:endParaRPr lang="en-US" sz="2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892043" y="4891886"/>
                <a:ext cx="1536332" cy="1264496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200" dirty="0" smtClean="0"/>
                  <a:t>Recovery Decision Maker</a:t>
                </a:r>
                <a:endParaRPr lang="en-US" sz="2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695062" y="5531610"/>
                <a:ext cx="1371662" cy="624773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Goodput Predictor</a:t>
                </a:r>
                <a:endParaRPr lang="en-US" sz="2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19354" y="5533396"/>
                <a:ext cx="1110391" cy="62298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Energy Model</a:t>
                </a:r>
                <a:endParaRPr lang="en-US" sz="22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19354" y="4891886"/>
                <a:ext cx="2547369" cy="57651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/>
                  <a:t>Energy-aware </a:t>
                </a:r>
              </a:p>
              <a:p>
                <a:pPr algn="ctr"/>
                <a:r>
                  <a:rPr lang="en-US" sz="2200" b="1" dirty="0" smtClean="0"/>
                  <a:t>Link Mode Chooser</a:t>
                </a:r>
                <a:endParaRPr lang="en-US" sz="220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49441" y="4891885"/>
                <a:ext cx="1351623" cy="169386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Medium Load Balancer</a:t>
                </a:r>
                <a:endParaRPr lang="en-US" sz="22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892042" y="6221381"/>
                <a:ext cx="4174682" cy="364370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91440" rIns="0" rtlCol="0" anchor="ctr"/>
              <a:lstStyle/>
              <a:p>
                <a:pPr algn="ctr"/>
                <a:r>
                  <a:rPr lang="en-US" sz="2200" dirty="0" smtClean="0"/>
                  <a:t>Video Player State Monitor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3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50292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Goodput </a:t>
            </a:r>
            <a:r>
              <a:rPr lang="en-US" dirty="0" smtClean="0"/>
              <a:t>Predictor</a:t>
            </a:r>
          </a:p>
          <a:p>
            <a:pPr lvl="1">
              <a:spcAft>
                <a:spcPts val="0"/>
              </a:spcAft>
            </a:pPr>
            <a:r>
              <a:rPr lang="en-US" dirty="0"/>
              <a:t>P</a:t>
            </a:r>
            <a:r>
              <a:rPr lang="en-US" dirty="0" smtClean="0"/>
              <a:t>redict </a:t>
            </a:r>
            <a:r>
              <a:rPr lang="en-US" dirty="0"/>
              <a:t>goodput of each link in the remaining portion of the </a:t>
            </a:r>
            <a:r>
              <a:rPr lang="en-US" dirty="0" smtClean="0"/>
              <a:t>file using an exponential weighted moving average (EWMA) predictor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Video </a:t>
            </a:r>
            <a:r>
              <a:rPr lang="en-US" dirty="0" smtClean="0"/>
              <a:t>Player </a:t>
            </a:r>
            <a:r>
              <a:rPr lang="en-US" dirty="0"/>
              <a:t>State </a:t>
            </a:r>
            <a:r>
              <a:rPr lang="en-US" dirty="0" smtClean="0"/>
              <a:t>Monitor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Monitor </a:t>
            </a:r>
            <a:r>
              <a:rPr lang="en-US" smtClean="0"/>
              <a:t>the video player’s </a:t>
            </a:r>
            <a:r>
              <a:rPr lang="en-US" dirty="0"/>
              <a:t>current </a:t>
            </a:r>
            <a:r>
              <a:rPr lang="en-US" dirty="0" smtClean="0"/>
              <a:t>state and position</a:t>
            </a:r>
            <a:endParaRPr lang="en-US" dirty="0"/>
          </a:p>
          <a:p>
            <a:pPr lvl="1">
              <a:spcAft>
                <a:spcPts val="0"/>
              </a:spcAft>
            </a:pPr>
            <a:endParaRPr lang="en-US" dirty="0" smtClean="0"/>
          </a:p>
          <a:p>
            <a:pPr lvl="1">
              <a:spcAft>
                <a:spcPts val="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br>
              <a:rPr lang="en-US" dirty="0" smtClean="0"/>
            </a:br>
            <a:r>
              <a:rPr lang="en-US" dirty="0" smtClean="0"/>
              <a:t>Download Planner (5/5)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23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47143" y="4572000"/>
            <a:ext cx="7200498" cy="2149876"/>
            <a:chOff x="947143" y="4495800"/>
            <a:chExt cx="7200498" cy="2149876"/>
          </a:xfrm>
        </p:grpSpPr>
        <p:sp>
          <p:nvSpPr>
            <p:cNvPr id="17" name="Rectangle 16"/>
            <p:cNvSpPr/>
            <p:nvPr/>
          </p:nvSpPr>
          <p:spPr>
            <a:xfrm>
              <a:off x="947143" y="4582079"/>
              <a:ext cx="7200498" cy="2063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7000" y="4495800"/>
              <a:ext cx="310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Download Planner</a:t>
              </a:r>
              <a:endParaRPr lang="en-US" sz="24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052962" y="4891885"/>
              <a:ext cx="7013762" cy="1693867"/>
              <a:chOff x="1052962" y="4891885"/>
              <a:chExt cx="7013762" cy="169386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52962" y="4891885"/>
                <a:ext cx="1331161" cy="169386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Segment Manager</a:t>
                </a:r>
                <a:endParaRPr lang="en-US" sz="2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892043" y="4891886"/>
                <a:ext cx="1536332" cy="1264496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200" dirty="0" smtClean="0"/>
                  <a:t>Recovery Decision Maker</a:t>
                </a:r>
                <a:endParaRPr lang="en-US" sz="2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695062" y="5531610"/>
                <a:ext cx="1371662" cy="624773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/>
                  <a:t>Goodput Predictor</a:t>
                </a:r>
                <a:endParaRPr lang="en-US" sz="2200" b="1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19354" y="5533396"/>
                <a:ext cx="1110391" cy="62298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Energy Model</a:t>
                </a:r>
                <a:endParaRPr lang="en-US" sz="22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19354" y="4891886"/>
                <a:ext cx="2547369" cy="576510"/>
              </a:xfrm>
              <a:prstGeom prst="rect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Energy-aware </a:t>
                </a:r>
              </a:p>
              <a:p>
                <a:pPr algn="ctr"/>
                <a:r>
                  <a:rPr lang="en-US" sz="2200" dirty="0" smtClean="0"/>
                  <a:t>Link Mode Chooser</a:t>
                </a:r>
                <a:endParaRPr lang="en-US" sz="22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49441" y="4891885"/>
                <a:ext cx="1351623" cy="169386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Medium Load Balancer</a:t>
                </a:r>
                <a:endParaRPr lang="en-US" sz="22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892042" y="6221381"/>
                <a:ext cx="4174682" cy="36437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91440" rIns="0" rtlCol="0" anchor="ctr"/>
              <a:lstStyle/>
              <a:p>
                <a:pPr algn="ctr"/>
                <a:r>
                  <a:rPr lang="en-US" sz="2200" b="1" dirty="0" smtClean="0"/>
                  <a:t>Video Player State Monitor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3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292775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Typically, GreenBag makes the following decisions to download further when </a:t>
            </a:r>
            <a:r>
              <a:rPr lang="en-US" dirty="0"/>
              <a:t>a link is going to finish its </a:t>
            </a:r>
            <a:r>
              <a:rPr lang="en-US" dirty="0" smtClean="0"/>
              <a:t>subsegment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Decide to recover or not, if not</a:t>
            </a:r>
          </a:p>
          <a:p>
            <a:pPr lvl="2">
              <a:spcAft>
                <a:spcPts val="0"/>
              </a:spcAft>
            </a:pPr>
            <a:r>
              <a:rPr lang="en-US" dirty="0" smtClean="0"/>
              <a:t>Decide </a:t>
            </a:r>
            <a:r>
              <a:rPr lang="en-US" dirty="0"/>
              <a:t>the next segment size</a:t>
            </a:r>
          </a:p>
          <a:p>
            <a:pPr lvl="2">
              <a:spcAft>
                <a:spcPts val="0"/>
              </a:spcAft>
            </a:pPr>
            <a:r>
              <a:rPr lang="en-US" dirty="0" smtClean="0"/>
              <a:t>Choose the most energy-efficient link mode</a:t>
            </a:r>
          </a:p>
          <a:p>
            <a:pPr lvl="2">
              <a:spcAft>
                <a:spcPts val="0"/>
              </a:spcAft>
            </a:pPr>
            <a:r>
              <a:rPr lang="en-US" dirty="0" smtClean="0"/>
              <a:t>Decide the subsegment sizes of the two links in the next segment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>
              <a:spcAft>
                <a:spcPts val="0"/>
              </a:spcAft>
            </a:pPr>
            <a:endParaRPr lang="en-US" dirty="0" smtClean="0"/>
          </a:p>
          <a:p>
            <a:pPr lvl="1">
              <a:spcAft>
                <a:spcPts val="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Planner -</a:t>
            </a:r>
            <a:br>
              <a:rPr lang="en-US" dirty="0" smtClean="0"/>
            </a:br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24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47143" y="4572000"/>
            <a:ext cx="7200498" cy="2149876"/>
            <a:chOff x="947143" y="4495800"/>
            <a:chExt cx="7200498" cy="2149876"/>
          </a:xfrm>
        </p:grpSpPr>
        <p:sp>
          <p:nvSpPr>
            <p:cNvPr id="17" name="Rectangle 16"/>
            <p:cNvSpPr/>
            <p:nvPr/>
          </p:nvSpPr>
          <p:spPr>
            <a:xfrm>
              <a:off x="947143" y="4582079"/>
              <a:ext cx="7200498" cy="2063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7000" y="4495800"/>
              <a:ext cx="310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Download Planner</a:t>
              </a:r>
              <a:endParaRPr lang="en-US" sz="24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052962" y="4891885"/>
              <a:ext cx="7013762" cy="1693867"/>
              <a:chOff x="1052962" y="4891885"/>
              <a:chExt cx="7013762" cy="169386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52962" y="4891885"/>
                <a:ext cx="1331161" cy="169386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Segment Manager</a:t>
                </a:r>
                <a:endParaRPr lang="en-US" sz="2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892043" y="4891886"/>
                <a:ext cx="1536332" cy="1264496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200" dirty="0" smtClean="0"/>
                  <a:t>Recovery Decision Maker</a:t>
                </a:r>
                <a:endParaRPr lang="en-US" sz="2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695062" y="5531610"/>
                <a:ext cx="1371662" cy="624773"/>
              </a:xfrm>
              <a:prstGeom prst="rect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Goodput Predictor</a:t>
                </a:r>
                <a:endParaRPr lang="en-US" sz="2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19354" y="5533396"/>
                <a:ext cx="1110391" cy="62298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Energy Model</a:t>
                </a:r>
                <a:endParaRPr lang="en-US" sz="22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19354" y="4891886"/>
                <a:ext cx="2547369" cy="576510"/>
              </a:xfrm>
              <a:prstGeom prst="rect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Energy-aware </a:t>
                </a:r>
              </a:p>
              <a:p>
                <a:pPr algn="ctr"/>
                <a:r>
                  <a:rPr lang="en-US" sz="2200" dirty="0" smtClean="0"/>
                  <a:t>Link Mode Chooser</a:t>
                </a:r>
                <a:endParaRPr lang="en-US" sz="22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49441" y="4891885"/>
                <a:ext cx="1351623" cy="1693867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Medium Load Balancer</a:t>
                </a:r>
                <a:endParaRPr lang="en-US" sz="22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892042" y="6221381"/>
                <a:ext cx="4174682" cy="364370"/>
              </a:xfrm>
              <a:prstGeom prst="rect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91440" rIns="0" rtlCol="0" anchor="ctr"/>
              <a:lstStyle/>
              <a:p>
                <a:pPr algn="ctr"/>
                <a:r>
                  <a:rPr lang="en-US" sz="2200" dirty="0" smtClean="0"/>
                  <a:t>Video Player State Monitor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61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209800"/>
            <a:ext cx="7620000" cy="4373563"/>
          </a:xfrm>
        </p:spPr>
        <p:txBody>
          <a:bodyPr>
            <a:normAutofit/>
          </a:bodyPr>
          <a:lstStyle/>
          <a:p>
            <a:r>
              <a:rPr lang="en-US" sz="2800" dirty="0"/>
              <a:t>Evaluation in real-world networks</a:t>
            </a:r>
          </a:p>
          <a:p>
            <a:r>
              <a:rPr lang="en-US" sz="2800" dirty="0" smtClean="0"/>
              <a:t>Evaluation in emulated environment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1"/>
            <a:ext cx="7620000" cy="3733799"/>
          </a:xfrm>
        </p:spPr>
        <p:txBody>
          <a:bodyPr>
            <a:noAutofit/>
          </a:bodyPr>
          <a:lstStyle/>
          <a:p>
            <a:r>
              <a:rPr lang="en-US" dirty="0" smtClean="0"/>
              <a:t>Compare 4 configurations (GB-E, GB-P, LTE-only, and WiFi-only) in 3 scenarios (Stationary #1, Stationary #2, and Mobile) in terms of 2 performance metrics</a:t>
            </a:r>
          </a:p>
          <a:p>
            <a:r>
              <a:rPr lang="en-US" dirty="0" smtClean="0"/>
              <a:t>Two performance </a:t>
            </a:r>
            <a:r>
              <a:rPr lang="en-US" dirty="0"/>
              <a:t>metrics</a:t>
            </a:r>
          </a:p>
          <a:p>
            <a:pPr lvl="1"/>
            <a:r>
              <a:rPr lang="en-US" dirty="0"/>
              <a:t>Playback time</a:t>
            </a:r>
          </a:p>
          <a:p>
            <a:pPr lvl="1"/>
            <a:r>
              <a:rPr lang="en-US" dirty="0"/>
              <a:t>Energy consumption</a:t>
            </a:r>
          </a:p>
          <a:p>
            <a:r>
              <a:rPr lang="en-US" dirty="0" smtClean="0"/>
              <a:t>Four configurations</a:t>
            </a:r>
          </a:p>
          <a:p>
            <a:pPr lvl="1"/>
            <a:r>
              <a:rPr lang="en-US" dirty="0" smtClean="0"/>
              <a:t>GB-E</a:t>
            </a:r>
            <a:r>
              <a:rPr lang="en-US" dirty="0"/>
              <a:t>: GreenBag-Energy mode, supports </a:t>
            </a:r>
            <a:r>
              <a:rPr lang="en-US" dirty="0" err="1"/>
              <a:t>QoS</a:t>
            </a:r>
            <a:r>
              <a:rPr lang="en-US" dirty="0"/>
              <a:t> while saving energy</a:t>
            </a:r>
          </a:p>
          <a:p>
            <a:pPr lvl="1"/>
            <a:r>
              <a:rPr lang="en-US" dirty="0"/>
              <a:t>GB-P: GreenBag-Performance mode, maximizes throughput without saving energy</a:t>
            </a:r>
          </a:p>
          <a:p>
            <a:pPr lvl="1"/>
            <a:r>
              <a:rPr lang="en-US" dirty="0"/>
              <a:t>LTE-only (WiFi-only): video streaming using only LTE (WiFi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48600" cy="1371282"/>
          </a:xfrm>
        </p:spPr>
        <p:txBody>
          <a:bodyPr/>
          <a:lstStyle/>
          <a:p>
            <a:r>
              <a:rPr lang="en-US" dirty="0" smtClean="0"/>
              <a:t>Evaluation in real-world networks</a:t>
            </a:r>
            <a:br>
              <a:rPr lang="en-US" dirty="0" smtClean="0"/>
            </a:br>
            <a:r>
              <a:rPr lang="en-US" dirty="0" smtClean="0"/>
              <a:t>Experiment Setup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1"/>
            <a:ext cx="7620000" cy="19811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Compare the 4 configurations (GB-E, GB-P, LTE-only, and WiFi-only) in 3 scenarios (Stationary #1, Stationary #2, and Mobile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Three scenarios</a:t>
            </a:r>
            <a:endParaRPr lang="en-US" dirty="0"/>
          </a:p>
          <a:p>
            <a:pPr lvl="2"/>
            <a:r>
              <a:rPr lang="en-US" dirty="0" smtClean="0"/>
              <a:t>Stationary #1: Bandwidth of LTE is </a:t>
            </a:r>
            <a:r>
              <a:rPr lang="en-US" i="1" dirty="0" smtClean="0"/>
              <a:t>always greater </a:t>
            </a:r>
            <a:r>
              <a:rPr lang="en-US" dirty="0" smtClean="0"/>
              <a:t>than of WiFi</a:t>
            </a:r>
          </a:p>
          <a:p>
            <a:pPr lvl="2"/>
            <a:r>
              <a:rPr lang="en-US" dirty="0" smtClean="0"/>
              <a:t>Stationary #2: Bandwidth of LTE is </a:t>
            </a:r>
            <a:r>
              <a:rPr lang="en-US" i="1" dirty="0" smtClean="0"/>
              <a:t>always smaller</a:t>
            </a:r>
            <a:r>
              <a:rPr lang="en-US" dirty="0" smtClean="0"/>
              <a:t> than of WiFi</a:t>
            </a:r>
          </a:p>
          <a:p>
            <a:pPr lvl="2"/>
            <a:r>
              <a:rPr lang="en-US" dirty="0" smtClean="0"/>
              <a:t>Mobile: WiFi bandwidth fluctuates fast and has a drop due to user mobility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48600" cy="1371282"/>
          </a:xfrm>
        </p:spPr>
        <p:txBody>
          <a:bodyPr/>
          <a:lstStyle/>
          <a:p>
            <a:r>
              <a:rPr lang="en-US" dirty="0" smtClean="0"/>
              <a:t>Evaluation in real-world networks</a:t>
            </a:r>
            <a:br>
              <a:rPr lang="en-US" dirty="0" smtClean="0"/>
            </a:br>
            <a:r>
              <a:rPr lang="en-US" dirty="0" smtClean="0"/>
              <a:t>Experiment Setup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01073"/>
              </p:ext>
            </p:extLst>
          </p:nvPr>
        </p:nvGraphicFramePr>
        <p:xfrm>
          <a:off x="815681" y="4460240"/>
          <a:ext cx="7498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463040"/>
                <a:gridCol w="146304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Stationary</a:t>
                      </a:r>
                      <a:r>
                        <a:rPr lang="en-US" baseline="0" dirty="0" smtClean="0"/>
                        <a:t>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Stationary</a:t>
                      </a:r>
                      <a:r>
                        <a:rPr lang="en-US" baseline="0" dirty="0" smtClean="0"/>
                        <a:t> #2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Average LTE bandwidth</a:t>
                      </a:r>
                      <a:r>
                        <a:rPr lang="en-US" baseline="0" dirty="0" smtClean="0"/>
                        <a:t> (Mbps)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Average WiFi bandwidth</a:t>
                      </a:r>
                      <a:r>
                        <a:rPr lang="en-US" baseline="0" dirty="0" smtClean="0"/>
                        <a:t> (Mbps)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average</a:t>
                      </a:r>
                      <a:r>
                        <a:rPr lang="en-US" baseline="0" dirty="0" smtClean="0"/>
                        <a:t> bandwidth (Mbps)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1"/>
          <p:cNvSpPr txBox="1">
            <a:spLocks/>
          </p:cNvSpPr>
          <p:nvPr/>
        </p:nvSpPr>
        <p:spPr>
          <a:xfrm>
            <a:off x="685800" y="54102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15950" indent="-3302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Calibri" panose="020F0502020204030204" pitchFamily="34" charset="0"/>
              <a:buChar char="‒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3429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85800" y="5943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15950" indent="-3302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Calibri" panose="020F0502020204030204" pitchFamily="34" charset="0"/>
              <a:buChar char="‒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3429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Experimented video has 6.1Mbps average bit rate, and is 117 seconds long</a:t>
            </a:r>
          </a:p>
        </p:txBody>
      </p:sp>
    </p:spTree>
    <p:extLst>
      <p:ext uri="{BB962C8B-B14F-4D97-AF65-F5344CB8AC3E}">
        <p14:creationId xmlns:p14="http://schemas.microsoft.com/office/powerpoint/2010/main" val="14377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8159"/>
            <a:ext cx="9144000" cy="2331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19200"/>
            <a:ext cx="7620000" cy="609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GreenBag minimizes video interruption time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GB-E not only minimizes video interruption time but also consumes 14-25% less energy than GB-P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371282"/>
          </a:xfrm>
        </p:spPr>
        <p:txBody>
          <a:bodyPr/>
          <a:lstStyle/>
          <a:p>
            <a:r>
              <a:rPr lang="en-US" dirty="0" smtClean="0"/>
              <a:t>Performance of GreenBag in </a:t>
            </a:r>
            <a:br>
              <a:rPr lang="en-US" dirty="0" smtClean="0"/>
            </a:br>
            <a:r>
              <a:rPr lang="en-US" dirty="0" smtClean="0"/>
              <a:t>real-world 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</p:spPr>
        <p:txBody>
          <a:bodyPr/>
          <a:lstStyle/>
          <a:p>
            <a:fld id="{836A2316-1A66-4B6A-BAD9-A1555CC767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371282"/>
          </a:xfrm>
        </p:spPr>
        <p:txBody>
          <a:bodyPr/>
          <a:lstStyle/>
          <a:p>
            <a:r>
              <a:rPr lang="en-US" dirty="0"/>
              <a:t>Demonstration </a:t>
            </a:r>
            <a:br>
              <a:rPr lang="en-US" dirty="0"/>
            </a:br>
            <a:r>
              <a:rPr lang="en-US" dirty="0" smtClean="0"/>
              <a:t>Playback time minimization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29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PlayTime.mp4</a:t>
            </a:r>
          </a:p>
          <a:p>
            <a:r>
              <a:rPr lang="en-US" dirty="0" smtClean="0"/>
              <a:t>Please </a:t>
            </a:r>
            <a:r>
              <a:rPr lang="en-US" dirty="0" smtClean="0"/>
              <a:t>visit the following website for the video file </a:t>
            </a:r>
            <a:r>
              <a:rPr lang="en-US" dirty="0" smtClean="0">
                <a:hlinkClick r:id="rId2"/>
              </a:rPr>
              <a:t>http://cps.kaist.ac.kr/greenbag/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1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usable bandwidth by bandwidth aggregation: create one logical link via two physical links</a:t>
            </a:r>
          </a:p>
          <a:p>
            <a:pPr lvl="1"/>
            <a:r>
              <a:rPr lang="en-US" dirty="0" smtClean="0"/>
              <a:t>Common mobile phones are </a:t>
            </a:r>
            <a:r>
              <a:rPr lang="en-US" dirty="0"/>
              <a:t>equipped with </a:t>
            </a:r>
            <a:r>
              <a:rPr lang="en-US" dirty="0" smtClean="0"/>
              <a:t>at least two network </a:t>
            </a:r>
            <a:r>
              <a:rPr lang="en-US" dirty="0"/>
              <a:t>interfaces, 3G/LTE and </a:t>
            </a:r>
            <a:r>
              <a:rPr lang="en-US" dirty="0" smtClean="0"/>
              <a:t>WiFi</a:t>
            </a:r>
          </a:p>
          <a:p>
            <a:pPr lvl="1"/>
            <a:r>
              <a:rPr lang="en-US" dirty="0" smtClean="0"/>
              <a:t>LTE provides high bandwidth comparable to WiFi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Bandwidth aggregation on mobile devices - Opportunity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80" y="3792071"/>
            <a:ext cx="6442639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371282"/>
          </a:xfrm>
        </p:spPr>
        <p:txBody>
          <a:bodyPr/>
          <a:lstStyle/>
          <a:p>
            <a:r>
              <a:rPr lang="en-US" dirty="0" smtClean="0"/>
              <a:t>Demonstration </a:t>
            </a:r>
            <a:br>
              <a:rPr lang="en-US" dirty="0" smtClean="0"/>
            </a:br>
            <a:r>
              <a:rPr lang="en-US" dirty="0" smtClean="0"/>
              <a:t>Energy Saving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30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EnergyConsumption.mp4</a:t>
            </a:r>
          </a:p>
          <a:p>
            <a:r>
              <a:rPr lang="en-US" dirty="0" smtClean="0"/>
              <a:t>Please </a:t>
            </a:r>
            <a:r>
              <a:rPr lang="en-US" dirty="0"/>
              <a:t>visit the following website for the video file </a:t>
            </a:r>
            <a:r>
              <a:rPr lang="en-US" dirty="0" smtClean="0">
                <a:hlinkClick r:id="rId3"/>
              </a:rPr>
              <a:t>http://cps.kaist.ac.kr/greenbag/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4953001"/>
          </a:xfrm>
        </p:spPr>
        <p:txBody>
          <a:bodyPr>
            <a:normAutofit/>
          </a:bodyPr>
          <a:lstStyle/>
          <a:p>
            <a:r>
              <a:rPr lang="en-US" dirty="0" smtClean="0"/>
              <a:t>Experiment setup</a:t>
            </a:r>
          </a:p>
          <a:p>
            <a:pPr lvl="1"/>
            <a:r>
              <a:rPr lang="en-US" dirty="0" smtClean="0"/>
              <a:t>Emulated network</a:t>
            </a:r>
          </a:p>
          <a:p>
            <a:pPr lvl="2"/>
            <a:r>
              <a:rPr lang="en-US" dirty="0" smtClean="0"/>
              <a:t>A client, a server, and an intermediate node equipped with network emulator tools</a:t>
            </a:r>
          </a:p>
          <a:p>
            <a:pPr lvl="1"/>
            <a:r>
              <a:rPr lang="en-US" dirty="0" smtClean="0"/>
              <a:t>Emulated player</a:t>
            </a:r>
          </a:p>
          <a:p>
            <a:pPr lvl="2"/>
            <a:r>
              <a:rPr lang="en-US" dirty="0" smtClean="0"/>
              <a:t>Implementation of the video player model</a:t>
            </a:r>
          </a:p>
          <a:p>
            <a:r>
              <a:rPr lang="en-US" dirty="0" smtClean="0"/>
              <a:t>Evaluate four aspects of GreenBag</a:t>
            </a:r>
          </a:p>
          <a:p>
            <a:pPr lvl="1"/>
            <a:r>
              <a:rPr lang="en-US" dirty="0" smtClean="0"/>
              <a:t>Segment size overhead</a:t>
            </a:r>
          </a:p>
          <a:p>
            <a:pPr lvl="1"/>
            <a:r>
              <a:rPr lang="en-US" dirty="0" smtClean="0"/>
              <a:t>Effectiveness of adaptive load balancing</a:t>
            </a:r>
          </a:p>
          <a:p>
            <a:pPr lvl="1"/>
            <a:r>
              <a:rPr lang="en-US" dirty="0" smtClean="0"/>
              <a:t>Effectiveness of recovery mechanism</a:t>
            </a:r>
          </a:p>
          <a:p>
            <a:pPr lvl="1"/>
            <a:r>
              <a:rPr lang="en-US" dirty="0" smtClean="0"/>
              <a:t>Effectiveness of energy-aware link mode switching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in Emulated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42875" y="1540083"/>
                <a:ext cx="4603421" cy="2095241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 smtClean="0"/>
                  <a:t>The video player is modeled as a queue in front of the video decoder</a:t>
                </a:r>
              </a:p>
              <a:p>
                <a:pPr lvl="1"/>
                <a:r>
                  <a:rPr lang="en-US" sz="2000" dirty="0" smtClean="0"/>
                  <a:t>Arrived data: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Decoded data: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Buffered data: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r>
                  <a:rPr lang="en-US" sz="2200" dirty="0" smtClean="0"/>
                  <a:t>Video playback starts when data in the buffer is sufficient: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200" dirty="0" smtClean="0"/>
              </a:p>
              <a:p>
                <a:pPr lvl="1"/>
                <a:r>
                  <a:rPr lang="en-US" sz="2000" dirty="0" smtClean="0"/>
                  <a:t>B is called lower threshold</a:t>
                </a:r>
              </a:p>
              <a:p>
                <a:r>
                  <a:rPr lang="en-US" sz="2200" dirty="0"/>
                  <a:t>Video </a:t>
                </a:r>
                <a:r>
                  <a:rPr lang="en-US" sz="2200" dirty="0" smtClean="0"/>
                  <a:t>player pauses </a:t>
                </a:r>
                <a:r>
                  <a:rPr lang="en-US" sz="2200" dirty="0"/>
                  <a:t>when buffered data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decreases to zero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875" y="1540083"/>
                <a:ext cx="4603421" cy="2095241"/>
              </a:xfrm>
              <a:blipFill rotWithShape="0">
                <a:blip r:embed="rId2"/>
                <a:stretch>
                  <a:fillRect l="-1455" t="-2041" r="-1190" b="-109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Player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25495" y="6477001"/>
            <a:ext cx="3118505" cy="365125"/>
          </a:xfrm>
        </p:spPr>
        <p:txBody>
          <a:bodyPr/>
          <a:lstStyle/>
          <a:p>
            <a:fld id="{836A2316-1A66-4B6A-BAD9-A1555CC767FC}" type="slidenum">
              <a:rPr lang="en-US" smtClean="0"/>
              <a:t>32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543748" y="2016697"/>
            <a:ext cx="4493516" cy="1272272"/>
            <a:chOff x="1106555" y="2618214"/>
            <a:chExt cx="7368163" cy="1845001"/>
          </a:xfrm>
        </p:grpSpPr>
        <p:cxnSp>
          <p:nvCxnSpPr>
            <p:cNvPr id="5" name="Straight Arrow Connector 4"/>
            <p:cNvCxnSpPr>
              <a:stCxn id="18" idx="6"/>
            </p:cNvCxnSpPr>
            <p:nvPr/>
          </p:nvCxnSpPr>
          <p:spPr>
            <a:xfrm>
              <a:off x="2699033" y="3468956"/>
              <a:ext cx="6142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620062" y="2679709"/>
              <a:ext cx="693187" cy="64121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2000" dirty="0" smtClean="0"/>
                <a:t>A(t)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0" y="3124200"/>
              <a:ext cx="10668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4207" y="3210239"/>
              <a:ext cx="716913" cy="65507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2000" dirty="0" smtClean="0"/>
                <a:t>X(t)</a:t>
              </a:r>
              <a:endParaRPr lang="en-US" sz="2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9600" y="38100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441031" y="4333947"/>
              <a:ext cx="15668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73262" y="3808136"/>
              <a:ext cx="537376" cy="65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019800" y="33147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2" idx="6"/>
              <a:endCxn id="17" idx="2"/>
            </p:cNvCxnSpPr>
            <p:nvPr/>
          </p:nvCxnSpPr>
          <p:spPr>
            <a:xfrm>
              <a:off x="6324600" y="3467100"/>
              <a:ext cx="557640" cy="18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24106" y="2796661"/>
              <a:ext cx="730716" cy="65507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 smtClean="0"/>
                <a:t>D(t)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4441031" y="3124201"/>
              <a:ext cx="0" cy="1209746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007894" y="3805238"/>
              <a:ext cx="11906" cy="528709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882240" y="2739119"/>
              <a:ext cx="1592478" cy="14596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/>
                <a:t>Video </a:t>
              </a:r>
            </a:p>
            <a:p>
              <a:pPr algn="ctr"/>
              <a:r>
                <a:rPr lang="en-US" dirty="0" smtClean="0"/>
                <a:t>Decoder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06555" y="2739119"/>
              <a:ext cx="1592478" cy="14596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276600" y="3124200"/>
              <a:ext cx="167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276600" y="3813017"/>
              <a:ext cx="167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76598" y="2618214"/>
              <a:ext cx="2731296" cy="65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Video Buffer</a:t>
              </a:r>
              <a:endParaRPr lang="en-US" sz="20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716391" y="5916294"/>
            <a:ext cx="1452457" cy="713106"/>
            <a:chOff x="7162802" y="4871390"/>
            <a:chExt cx="1452458" cy="713106"/>
          </a:xfrm>
        </p:grpSpPr>
        <p:sp>
          <p:nvSpPr>
            <p:cNvPr id="91" name="TextBox 90"/>
            <p:cNvSpPr txBox="1"/>
            <p:nvPr/>
          </p:nvSpPr>
          <p:spPr>
            <a:xfrm>
              <a:off x="7897339" y="4871390"/>
              <a:ext cx="56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A(t)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894902" y="5215164"/>
              <a:ext cx="598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D(t)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직선 연결선 57"/>
            <p:cNvCxnSpPr/>
            <p:nvPr/>
          </p:nvCxnSpPr>
          <p:spPr>
            <a:xfrm>
              <a:off x="7256232" y="5078188"/>
              <a:ext cx="567662" cy="9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59"/>
            <p:cNvCxnSpPr/>
            <p:nvPr/>
          </p:nvCxnSpPr>
          <p:spPr>
            <a:xfrm>
              <a:off x="7256232" y="5405332"/>
              <a:ext cx="567662" cy="95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62"/>
            <p:cNvSpPr/>
            <p:nvPr/>
          </p:nvSpPr>
          <p:spPr>
            <a:xfrm>
              <a:off x="7162802" y="4888561"/>
              <a:ext cx="1452458" cy="69455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648200" y="3260872"/>
            <a:ext cx="4556491" cy="3368528"/>
            <a:chOff x="774911" y="3303080"/>
            <a:chExt cx="6824821" cy="3323273"/>
          </a:xfrm>
        </p:grpSpPr>
        <p:sp>
          <p:nvSpPr>
            <p:cNvPr id="66" name="TextBox 65"/>
            <p:cNvSpPr txBox="1"/>
            <p:nvPr/>
          </p:nvSpPr>
          <p:spPr>
            <a:xfrm>
              <a:off x="6515342" y="5989194"/>
              <a:ext cx="1084390" cy="459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ime</a:t>
              </a:r>
              <a:endParaRPr lang="en-US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774911" y="3303080"/>
              <a:ext cx="6234445" cy="3323273"/>
              <a:chOff x="774911" y="3303080"/>
              <a:chExt cx="6234445" cy="3323273"/>
            </a:xfrm>
          </p:grpSpPr>
          <p:cxnSp>
            <p:nvCxnSpPr>
              <p:cNvPr id="64" name="직선 화살표 연결선 41"/>
              <p:cNvCxnSpPr/>
              <p:nvPr/>
            </p:nvCxnSpPr>
            <p:spPr>
              <a:xfrm>
                <a:off x="1730097" y="6367953"/>
                <a:ext cx="5279259" cy="9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44"/>
              <p:cNvCxnSpPr/>
              <p:nvPr/>
            </p:nvCxnSpPr>
            <p:spPr>
              <a:xfrm rot="5400000" flipH="1" flipV="1">
                <a:off x="266462" y="4903057"/>
                <a:ext cx="2928531" cy="12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51"/>
              <p:cNvCxnSpPr/>
              <p:nvPr/>
            </p:nvCxnSpPr>
            <p:spPr>
              <a:xfrm rot="5400000" flipH="1" flipV="1">
                <a:off x="2851685" y="5105359"/>
                <a:ext cx="1162800" cy="136239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92"/>
              <p:cNvCxnSpPr/>
              <p:nvPr/>
            </p:nvCxnSpPr>
            <p:spPr>
              <a:xfrm rot="5400000">
                <a:off x="2471401" y="6087944"/>
                <a:ext cx="560345" cy="63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126"/>
              <p:cNvCxnSpPr/>
              <p:nvPr/>
            </p:nvCxnSpPr>
            <p:spPr>
              <a:xfrm rot="5400000" flipH="1" flipV="1">
                <a:off x="5076656" y="3802271"/>
                <a:ext cx="1292000" cy="151376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131"/>
              <p:cNvCxnSpPr/>
              <p:nvPr/>
            </p:nvCxnSpPr>
            <p:spPr>
              <a:xfrm>
                <a:off x="4114279" y="5205154"/>
                <a:ext cx="851493" cy="95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145"/>
              <p:cNvCxnSpPr/>
              <p:nvPr/>
            </p:nvCxnSpPr>
            <p:spPr>
              <a:xfrm rot="5400000">
                <a:off x="4685915" y="4925145"/>
                <a:ext cx="560345" cy="63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자유형 146"/>
              <p:cNvSpPr/>
              <p:nvPr/>
            </p:nvSpPr>
            <p:spPr>
              <a:xfrm>
                <a:off x="1730118" y="3930389"/>
                <a:ext cx="4177965" cy="2446168"/>
              </a:xfrm>
              <a:custGeom>
                <a:avLst/>
                <a:gdLst>
                  <a:gd name="connsiteX0" fmla="*/ 0 w 5257800"/>
                  <a:gd name="connsiteY0" fmla="*/ 4057650 h 4057650"/>
                  <a:gd name="connsiteX1" fmla="*/ 752475 w 5257800"/>
                  <a:gd name="connsiteY1" fmla="*/ 3724275 h 4057650"/>
                  <a:gd name="connsiteX2" fmla="*/ 1028700 w 5257800"/>
                  <a:gd name="connsiteY2" fmla="*/ 3333750 h 4057650"/>
                  <a:gd name="connsiteX3" fmla="*/ 1285875 w 5257800"/>
                  <a:gd name="connsiteY3" fmla="*/ 3133725 h 4057650"/>
                  <a:gd name="connsiteX4" fmla="*/ 1943100 w 5257800"/>
                  <a:gd name="connsiteY4" fmla="*/ 2828925 h 4057650"/>
                  <a:gd name="connsiteX5" fmla="*/ 2990850 w 5257800"/>
                  <a:gd name="connsiteY5" fmla="*/ 2124075 h 4057650"/>
                  <a:gd name="connsiteX6" fmla="*/ 3705225 w 5257800"/>
                  <a:gd name="connsiteY6" fmla="*/ 1724025 h 4057650"/>
                  <a:gd name="connsiteX7" fmla="*/ 3952875 w 5257800"/>
                  <a:gd name="connsiteY7" fmla="*/ 1323975 h 4057650"/>
                  <a:gd name="connsiteX8" fmla="*/ 4086225 w 5257800"/>
                  <a:gd name="connsiteY8" fmla="*/ 1190625 h 4057650"/>
                  <a:gd name="connsiteX9" fmla="*/ 4410075 w 5257800"/>
                  <a:gd name="connsiteY9" fmla="*/ 1038225 h 4057650"/>
                  <a:gd name="connsiteX10" fmla="*/ 4943475 w 5257800"/>
                  <a:gd name="connsiteY10" fmla="*/ 809625 h 4057650"/>
                  <a:gd name="connsiteX11" fmla="*/ 5029200 w 5257800"/>
                  <a:gd name="connsiteY11" fmla="*/ 266700 h 4057650"/>
                  <a:gd name="connsiteX12" fmla="*/ 5257800 w 5257800"/>
                  <a:gd name="connsiteY12" fmla="*/ 0 h 405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57800" h="4057650">
                    <a:moveTo>
                      <a:pt x="0" y="4057650"/>
                    </a:moveTo>
                    <a:cubicBezTo>
                      <a:pt x="290512" y="3951287"/>
                      <a:pt x="581025" y="3844925"/>
                      <a:pt x="752475" y="3724275"/>
                    </a:cubicBezTo>
                    <a:cubicBezTo>
                      <a:pt x="923925" y="3603625"/>
                      <a:pt x="939800" y="3432175"/>
                      <a:pt x="1028700" y="3333750"/>
                    </a:cubicBezTo>
                    <a:cubicBezTo>
                      <a:pt x="1117600" y="3235325"/>
                      <a:pt x="1133475" y="3217863"/>
                      <a:pt x="1285875" y="3133725"/>
                    </a:cubicBezTo>
                    <a:cubicBezTo>
                      <a:pt x="1438275" y="3049588"/>
                      <a:pt x="1658937" y="2997200"/>
                      <a:pt x="1943100" y="2828925"/>
                    </a:cubicBezTo>
                    <a:cubicBezTo>
                      <a:pt x="2227263" y="2660650"/>
                      <a:pt x="2697163" y="2308225"/>
                      <a:pt x="2990850" y="2124075"/>
                    </a:cubicBezTo>
                    <a:cubicBezTo>
                      <a:pt x="3284537" y="1939925"/>
                      <a:pt x="3544887" y="1857375"/>
                      <a:pt x="3705225" y="1724025"/>
                    </a:cubicBezTo>
                    <a:cubicBezTo>
                      <a:pt x="3865563" y="1590675"/>
                      <a:pt x="3889375" y="1412875"/>
                      <a:pt x="3952875" y="1323975"/>
                    </a:cubicBezTo>
                    <a:cubicBezTo>
                      <a:pt x="4016375" y="1235075"/>
                      <a:pt x="4010025" y="1238250"/>
                      <a:pt x="4086225" y="1190625"/>
                    </a:cubicBezTo>
                    <a:cubicBezTo>
                      <a:pt x="4162425" y="1143000"/>
                      <a:pt x="4267200" y="1101725"/>
                      <a:pt x="4410075" y="1038225"/>
                    </a:cubicBezTo>
                    <a:cubicBezTo>
                      <a:pt x="4552950" y="974725"/>
                      <a:pt x="4840288" y="938212"/>
                      <a:pt x="4943475" y="809625"/>
                    </a:cubicBezTo>
                    <a:cubicBezTo>
                      <a:pt x="5046662" y="681038"/>
                      <a:pt x="4976813" y="401638"/>
                      <a:pt x="5029200" y="266700"/>
                    </a:cubicBezTo>
                    <a:cubicBezTo>
                      <a:pt x="5081588" y="131763"/>
                      <a:pt x="5169694" y="65881"/>
                      <a:pt x="5257800" y="0"/>
                    </a:cubicBezTo>
                  </a:path>
                </a:pathLst>
              </a:custGeom>
              <a:ln w="1905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16"/>
              <p:cNvCxnSpPr/>
              <p:nvPr/>
            </p:nvCxnSpPr>
            <p:spPr>
              <a:xfrm>
                <a:off x="1730097" y="3913155"/>
                <a:ext cx="4768363" cy="95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23"/>
              <p:cNvCxnSpPr/>
              <p:nvPr/>
            </p:nvCxnSpPr>
            <p:spPr>
              <a:xfrm rot="5400000">
                <a:off x="5271376" y="5140239"/>
                <a:ext cx="2454798" cy="63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27"/>
              <p:cNvCxnSpPr/>
              <p:nvPr/>
            </p:nvCxnSpPr>
            <p:spPr>
              <a:xfrm>
                <a:off x="5930798" y="3923113"/>
                <a:ext cx="567662" cy="95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697303" y="3303080"/>
                <a:ext cx="1927257" cy="497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Data size</a:t>
                </a:r>
                <a:endParaRPr lang="en-US" sz="2000" dirty="0"/>
              </a:p>
            </p:txBody>
          </p:sp>
          <p:cxnSp>
            <p:nvCxnSpPr>
              <p:cNvPr id="77" name="직선 연결선 33"/>
              <p:cNvCxnSpPr/>
              <p:nvPr/>
            </p:nvCxnSpPr>
            <p:spPr>
              <a:xfrm rot="5400000" flipH="1" flipV="1">
                <a:off x="2708822" y="6410868"/>
                <a:ext cx="86133" cy="126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34"/>
              <p:cNvCxnSpPr>
                <a:endCxn id="72" idx="5"/>
              </p:cNvCxnSpPr>
              <p:nvPr/>
            </p:nvCxnSpPr>
            <p:spPr>
              <a:xfrm rot="16200000" flipV="1">
                <a:off x="3488269" y="5829339"/>
                <a:ext cx="1243192" cy="630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35"/>
              <p:cNvCxnSpPr/>
              <p:nvPr/>
            </p:nvCxnSpPr>
            <p:spPr>
              <a:xfrm rot="5400000" flipH="1" flipV="1">
                <a:off x="4340675" y="5828989"/>
                <a:ext cx="1248932" cy="126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36"/>
              <p:cNvCxnSpPr/>
              <p:nvPr/>
            </p:nvCxnSpPr>
            <p:spPr>
              <a:xfrm rot="5400000" flipH="1" flipV="1">
                <a:off x="6454763" y="6410389"/>
                <a:ext cx="86133" cy="126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2707289" y="5829204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B</a:t>
                </a:r>
                <a:endParaRPr lang="ko-KR" altLang="en-US" sz="24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900638" y="4661371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B</a:t>
                </a:r>
                <a:endParaRPr lang="ko-KR" altLang="en-US" sz="2400" dirty="0"/>
              </a:p>
            </p:txBody>
          </p:sp>
          <p:cxnSp>
            <p:nvCxnSpPr>
              <p:cNvPr id="83" name="직선 연결선 42"/>
              <p:cNvCxnSpPr/>
              <p:nvPr/>
            </p:nvCxnSpPr>
            <p:spPr>
              <a:xfrm rot="5400000" flipH="1" flipV="1">
                <a:off x="4070581" y="6410389"/>
                <a:ext cx="86133" cy="126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43"/>
              <p:cNvCxnSpPr/>
              <p:nvPr/>
            </p:nvCxnSpPr>
            <p:spPr>
              <a:xfrm rot="5400000" flipH="1" flipV="1">
                <a:off x="4922074" y="6410389"/>
                <a:ext cx="86133" cy="126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1573332" y="6348037"/>
                <a:ext cx="295773" cy="278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ko-KR" sz="2400" i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sz="2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621320" y="6348037"/>
                <a:ext cx="295773" cy="278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ko-KR" sz="24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sz="2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983709" y="6348037"/>
                <a:ext cx="295773" cy="278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ko-KR" sz="2400" i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sz="2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852239" y="6348037"/>
                <a:ext cx="295773" cy="278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ko-KR" sz="2400" i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sz="2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367891" y="6348037"/>
                <a:ext cx="295773" cy="278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ko-KR" sz="2400" i="1" baseline="-25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ko-KR" altLang="en-US" sz="2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17314" y="3556236"/>
                <a:ext cx="284309" cy="352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/>
                  <a:t>L</a:t>
                </a:r>
                <a:endParaRPr lang="ko-KR" altLang="en-US" sz="3200" dirty="0"/>
              </a:p>
            </p:txBody>
          </p:sp>
          <p:cxnSp>
            <p:nvCxnSpPr>
              <p:cNvPr id="96" name="직선 연결선 63"/>
              <p:cNvCxnSpPr/>
              <p:nvPr/>
            </p:nvCxnSpPr>
            <p:spPr>
              <a:xfrm rot="5400000">
                <a:off x="3169803" y="5755653"/>
                <a:ext cx="299498" cy="126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2525963" y="5089510"/>
                <a:ext cx="66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 smtClean="0">
                    <a:latin typeface="Times New Roman" pitchFamily="18" charset="0"/>
                    <a:cs typeface="Times New Roman" pitchFamily="18" charset="0"/>
                  </a:rPr>
                  <a:t>X(t)</a:t>
                </a:r>
                <a:endParaRPr lang="ko-KR" alt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자유형 70"/>
              <p:cNvSpPr/>
              <p:nvPr/>
            </p:nvSpPr>
            <p:spPr>
              <a:xfrm>
                <a:off x="2920939" y="5552369"/>
                <a:ext cx="338072" cy="255718"/>
              </a:xfrm>
              <a:custGeom>
                <a:avLst/>
                <a:gdLst>
                  <a:gd name="connsiteX0" fmla="*/ 21590 w 425450"/>
                  <a:gd name="connsiteY0" fmla="*/ 0 h 424180"/>
                  <a:gd name="connsiteX1" fmla="*/ 29210 w 425450"/>
                  <a:gd name="connsiteY1" fmla="*/ 243840 h 424180"/>
                  <a:gd name="connsiteX2" fmla="*/ 196850 w 425450"/>
                  <a:gd name="connsiteY2" fmla="*/ 396240 h 424180"/>
                  <a:gd name="connsiteX3" fmla="*/ 425450 w 425450"/>
                  <a:gd name="connsiteY3" fmla="*/ 411480 h 42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450" h="424180">
                    <a:moveTo>
                      <a:pt x="21590" y="0"/>
                    </a:moveTo>
                    <a:cubicBezTo>
                      <a:pt x="10795" y="88900"/>
                      <a:pt x="0" y="177800"/>
                      <a:pt x="29210" y="243840"/>
                    </a:cubicBezTo>
                    <a:cubicBezTo>
                      <a:pt x="58420" y="309880"/>
                      <a:pt x="130810" y="368300"/>
                      <a:pt x="196850" y="396240"/>
                    </a:cubicBezTo>
                    <a:cubicBezTo>
                      <a:pt x="262890" y="424180"/>
                      <a:pt x="344170" y="417830"/>
                      <a:pt x="425450" y="411480"/>
                    </a:cubicBez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71"/>
              <p:cNvCxnSpPr/>
              <p:nvPr/>
            </p:nvCxnSpPr>
            <p:spPr>
              <a:xfrm rot="10800000" flipV="1">
                <a:off x="1730097" y="5032887"/>
                <a:ext cx="3405974" cy="574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76"/>
              <p:cNvCxnSpPr/>
              <p:nvPr/>
            </p:nvCxnSpPr>
            <p:spPr>
              <a:xfrm>
                <a:off x="1616564" y="5032887"/>
                <a:ext cx="113532" cy="95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78"/>
              <p:cNvCxnSpPr/>
              <p:nvPr/>
            </p:nvCxnSpPr>
            <p:spPr>
              <a:xfrm>
                <a:off x="1616564" y="3912198"/>
                <a:ext cx="113532" cy="95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774911" y="4714194"/>
                <a:ext cx="926179" cy="880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ko-KR" sz="2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altLang="ko-KR" sz="2000" dirty="0" err="1" smtClean="0">
                    <a:latin typeface="Times New Roman" pitchFamily="18" charset="0"/>
                    <a:cs typeface="Times New Roman" pitchFamily="18" charset="0"/>
                  </a:rPr>
                  <a:t>th</a:t>
                </a:r>
                <a:endParaRPr lang="en-US" altLang="ko-KR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ko-KR" sz="2000" dirty="0" smtClean="0">
                    <a:latin typeface="Times New Roman" pitchFamily="18" charset="0"/>
                    <a:cs typeface="Times New Roman" pitchFamily="18" charset="0"/>
                  </a:rPr>
                  <a:t>bit</a:t>
                </a:r>
                <a:endParaRPr lang="ko-KR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92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" y="3280670"/>
            <a:ext cx="4471569" cy="334670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1189601"/>
          </a:xfrm>
        </p:spPr>
        <p:txBody>
          <a:bodyPr>
            <a:noAutofit/>
          </a:bodyPr>
          <a:lstStyle/>
          <a:p>
            <a:r>
              <a:rPr lang="en-US" sz="2200" dirty="0" smtClean="0"/>
              <a:t>Optimal segment sizes are independent of bandwidth heterogeneity and video bit rates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Small segment size imposes more overhead in requesting every new segment</a:t>
            </a:r>
          </a:p>
          <a:p>
            <a:pPr lvl="1"/>
            <a:r>
              <a:rPr lang="en-US" sz="2000" dirty="0" smtClean="0"/>
              <a:t>Large segment size increases out-of-order data delivery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size overhead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280670"/>
            <a:ext cx="4462272" cy="3346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7663" y="6488668"/>
            <a:ext cx="38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Overhead </a:t>
            </a:r>
            <a:r>
              <a:rPr lang="en-US" dirty="0"/>
              <a:t>in </a:t>
            </a:r>
            <a:r>
              <a:rPr lang="en-US" dirty="0" smtClean="0"/>
              <a:t>different video bit rates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794" y="6488668"/>
            <a:ext cx="44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Overhead in different link heterogeneity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96448" y="3429000"/>
                <a:ext cx="1256305" cy="413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𝑉𝑖𝑑𝑒𝑜𝐵𝑖𝑡𝑅𝑎𝑡𝑒</m:t>
                          </m:r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𝑇𝑜𝑡𝑎𝑙𝐵𝑎𝑛𝑑𝑤𝑖𝑑𝑡h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448" y="3429000"/>
                <a:ext cx="1256305" cy="4137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5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11429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Bandwidth heterogeneity has little effect on the performance of the adaptive load balancing scheme, while affecting the fixed load balancing (1:1) significantly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of adaptive load 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47" y="2590800"/>
            <a:ext cx="541030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51" y="1371517"/>
            <a:ext cx="2895600" cy="2120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00" y="3492404"/>
            <a:ext cx="4513402" cy="334670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5791200" cy="1386724"/>
          </a:xfrm>
        </p:spPr>
        <p:txBody>
          <a:bodyPr>
            <a:noAutofit/>
          </a:bodyPr>
          <a:lstStyle/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Recovery </a:t>
            </a:r>
            <a:r>
              <a:rPr lang="en-US" sz="2400" dirty="0"/>
              <a:t>mechanism avoids the long out-of-order data caused by </a:t>
            </a:r>
            <a:r>
              <a:rPr lang="en-US" sz="2400" dirty="0" smtClean="0"/>
              <a:t>bandwidth drops</a:t>
            </a:r>
            <a:endParaRPr lang="en-US" sz="2400" dirty="0"/>
          </a:p>
          <a:p>
            <a:pPr lvl="1"/>
            <a:r>
              <a:rPr lang="en-US" dirty="0" smtClean="0"/>
              <a:t>E.g. WiFi bandwidth can drop when the smartphone moves out of WiFi coverage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of recovery mechanism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35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" y="3492404"/>
            <a:ext cx="4513403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1008063"/>
          </a:xfrm>
        </p:spPr>
        <p:txBody>
          <a:bodyPr/>
          <a:lstStyle/>
          <a:p>
            <a:r>
              <a:rPr lang="en-US" dirty="0" smtClean="0"/>
              <a:t>Recovery mechanism keeps playback time minimum even in the presence of multiple of bandwidth drops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of recovery mechanism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69" y="2532063"/>
            <a:ext cx="55358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9141"/>
            <a:ext cx="9144000" cy="345885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70037"/>
            <a:ext cx="8458200" cy="43735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GB-E provides the same playback time with GB-P, while saving 2%-40% of energy consumption of GB-P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of energy-aware link-mode switching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6270117"/>
                <a:ext cx="1256305" cy="413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𝑉𝑖𝑑𝑒𝑜𝐵𝑖𝑡𝑅𝑎𝑡𝑒</m:t>
                          </m:r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𝑇𝑜𝑡𝑎𝑙𝐵𝑎𝑛𝑑𝑤𝑖𝑑𝑡h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270117"/>
                <a:ext cx="1256305" cy="4137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200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thesis has the following contributions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Formulate bandwidth aggregation for real-time video streaming as a lexicographic optimization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Design a multi-link data streaming middleware to support real-time delivery in the most energy-efficient way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Implement a prototype of GreenBag on Android-based mobile devices equipped with LTE and WiFi interfaces</a:t>
            </a:r>
          </a:p>
          <a:p>
            <a:pPr marL="730250" lvl="1" indent="-457200" algn="just"/>
            <a:r>
              <a:rPr lang="en-US" dirty="0" smtClean="0"/>
              <a:t>To the best of our knowledge, this is one of the first LTE-enabled prototypes which demonstrates the effectiveness of bandwidth aggregation for energy-efficient real-time delivery on mobile phones</a:t>
            </a:r>
          </a:p>
          <a:p>
            <a:pPr marL="571500" lvl="2" indent="0" algn="just">
              <a:buNone/>
            </a:pPr>
            <a:endParaRPr lang="en-US" dirty="0" smtClean="0"/>
          </a:p>
          <a:p>
            <a:pPr marL="457200" indent="-457200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would like to express my special thanks and appreciation to </a:t>
            </a:r>
            <a:r>
              <a:rPr lang="en-US" dirty="0" err="1"/>
              <a:t>Kilho</a:t>
            </a:r>
            <a:r>
              <a:rPr lang="en-US" dirty="0"/>
              <a:t> Lee, </a:t>
            </a:r>
            <a:r>
              <a:rPr lang="en-US" dirty="0" err="1"/>
              <a:t>Sangeun</a:t>
            </a:r>
            <a:r>
              <a:rPr lang="en-US" dirty="0"/>
              <a:t> </a:t>
            </a:r>
            <a:r>
              <a:rPr lang="en-US" dirty="0" smtClean="0"/>
              <a:t>Oh (Cyber-Physical Systems Lab), </a:t>
            </a:r>
            <a:r>
              <a:rPr lang="en-US" dirty="0"/>
              <a:t>Doctor </a:t>
            </a:r>
            <a:r>
              <a:rPr lang="en-US" dirty="0" err="1"/>
              <a:t>Hyojeong</a:t>
            </a:r>
            <a:r>
              <a:rPr lang="en-US" dirty="0"/>
              <a:t> </a:t>
            </a:r>
            <a:r>
              <a:rPr lang="en-US" dirty="0" smtClean="0"/>
              <a:t>Shin (Mobile SW Platform Center), </a:t>
            </a:r>
            <a:r>
              <a:rPr lang="en-US" dirty="0"/>
              <a:t>Doctor </a:t>
            </a:r>
            <a:r>
              <a:rPr lang="en-US" dirty="0" err="1"/>
              <a:t>Honguk</a:t>
            </a:r>
            <a:r>
              <a:rPr lang="en-US" dirty="0"/>
              <a:t> Woo, and Doctor </a:t>
            </a:r>
            <a:r>
              <a:rPr lang="en-US" dirty="0" err="1"/>
              <a:t>Daehyun</a:t>
            </a:r>
            <a:r>
              <a:rPr lang="en-US" dirty="0"/>
              <a:t> </a:t>
            </a:r>
            <a:r>
              <a:rPr lang="en-US" dirty="0" smtClean="0"/>
              <a:t>Ban (Samsung Electronics) </a:t>
            </a:r>
            <a:r>
              <a:rPr lang="en-US" dirty="0"/>
              <a:t>for their great support and collaboration in the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Bandwidth aggregation needs to divide the file downloading into the two different interfaces</a:t>
            </a:r>
          </a:p>
          <a:p>
            <a:pPr lvl="1"/>
            <a:r>
              <a:rPr lang="en-US" dirty="0" smtClean="0"/>
              <a:t>Divide the file into small segments and assign each segment to one of the links for downloading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Questions and Answers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63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4001"/>
                <a:ext cx="7620000" cy="18288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 smtClean="0"/>
                  <a:t>Transmission energy used to download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Mbits with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Mbps is formulated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 smtClean="0"/>
                  <a:t>: power consumption;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 smtClean="0"/>
                  <a:t>: time for downloading data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4001"/>
                <a:ext cx="7620000" cy="1828800"/>
              </a:xfrm>
              <a:blipFill rotWithShape="0">
                <a:blip r:embed="rId2"/>
                <a:stretch>
                  <a:fillRect l="-960" t="-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br>
              <a:rPr lang="en-US" dirty="0" smtClean="0"/>
            </a:br>
            <a:r>
              <a:rPr lang="en-US" dirty="0" smtClean="0"/>
              <a:t>Energy Models of LTE and WiFi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6193" y="3352801"/>
              <a:ext cx="5638800" cy="11887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79600"/>
                    <a:gridCol w="1879600"/>
                    <a:gridCol w="187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LTE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WiFi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16.72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24.19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2022.20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360.90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6193" y="3352801"/>
              <a:ext cx="5638800" cy="11887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79600"/>
                    <a:gridCol w="1879600"/>
                    <a:gridCol w="187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LTE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WiFi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24" t="-106061" r="-200324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16.72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24.19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24" t="-209231" r="-20032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2022.20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360.90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 txBox="1">
                <a:spLocks/>
              </p:cNvSpPr>
              <p:nvPr/>
            </p:nvSpPr>
            <p:spPr>
              <a:xfrm>
                <a:off x="685800" y="4671219"/>
                <a:ext cx="7620000" cy="21709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400" b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615950" indent="-330200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ClrTx/>
                  <a:buFont typeface="Calibri" panose="020F0502020204030204" pitchFamily="34" charset="0"/>
                  <a:buChar char="‒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indent="-342900" algn="l" defTabSz="914400" rtl="0" eaLnBrk="1" latinLnBrk="0" hangingPunct="1">
                  <a:spcBef>
                    <a:spcPts val="0"/>
                  </a:spcBef>
                  <a:spcAft>
                    <a:spcPts val="600"/>
                  </a:spcAft>
                  <a:buClrTx/>
                  <a:buFont typeface="Wingdings" panose="05000000000000000000" pitchFamily="2" charset="2"/>
                  <a:buChar char="§"/>
                  <a:defRPr sz="2000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sz="2000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Energy consumption in TAIL state of LTE: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Power consumption in TAIL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=1350.0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𝑚𝑊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the duration in which LTE is in TAIL state</a:t>
                </a:r>
              </a:p>
              <a:p>
                <a:r>
                  <a:rPr lang="en-US" dirty="0" smtClean="0"/>
                  <a:t>We ignore promotion, and data upload energy values, because they are too small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671219"/>
                <a:ext cx="7620000" cy="2170908"/>
              </a:xfrm>
              <a:prstGeom prst="rect">
                <a:avLst/>
              </a:prstGeom>
              <a:blipFill rotWithShape="0">
                <a:blip r:embed="rId4"/>
                <a:stretch>
                  <a:fillRect l="-1120" t="-3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9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Bandwidth aggregation needs to divide the file downloading into the two different interfaces</a:t>
            </a:r>
          </a:p>
          <a:p>
            <a:pPr lvl="1"/>
            <a:r>
              <a:rPr lang="en-US" dirty="0" smtClean="0"/>
              <a:t>Divide the file into small segments and assign each segment to one of the links for downloading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71250"/>
              </p:ext>
            </p:extLst>
          </p:nvPr>
        </p:nvGraphicFramePr>
        <p:xfrm>
          <a:off x="701040" y="5174634"/>
          <a:ext cx="76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1143000"/>
                <a:gridCol w="381000"/>
                <a:gridCol w="838200"/>
                <a:gridCol w="304800"/>
                <a:gridCol w="381000"/>
                <a:gridCol w="533400"/>
                <a:gridCol w="533400"/>
                <a:gridCol w="4572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1816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Bandwidth aggregation needs to divide the file downloading into the two different interfaces</a:t>
            </a:r>
          </a:p>
          <a:p>
            <a:pPr lvl="1"/>
            <a:r>
              <a:rPr lang="en-US" dirty="0" smtClean="0"/>
              <a:t>Divide the file into small segments and assign each segment to one of the links for downloading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445281"/>
              </p:ext>
            </p:extLst>
          </p:nvPr>
        </p:nvGraphicFramePr>
        <p:xfrm>
          <a:off x="701040" y="5174634"/>
          <a:ext cx="76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1143000"/>
                <a:gridCol w="381000"/>
                <a:gridCol w="838200"/>
                <a:gridCol w="304800"/>
                <a:gridCol w="381000"/>
                <a:gridCol w="533400"/>
                <a:gridCol w="533400"/>
                <a:gridCol w="4572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52400" y="51816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Bandwidth aggregation needs to divide the file downloading into the two different interfaces</a:t>
            </a:r>
          </a:p>
          <a:p>
            <a:pPr lvl="1"/>
            <a:r>
              <a:rPr lang="en-US" dirty="0" smtClean="0"/>
              <a:t>Divide the file into small segments and assign each segment to one of the links for downloading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75414"/>
              </p:ext>
            </p:extLst>
          </p:nvPr>
        </p:nvGraphicFramePr>
        <p:xfrm>
          <a:off x="701040" y="5174634"/>
          <a:ext cx="76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1143000"/>
                <a:gridCol w="381000"/>
                <a:gridCol w="838200"/>
                <a:gridCol w="304800"/>
                <a:gridCol w="381000"/>
                <a:gridCol w="533400"/>
                <a:gridCol w="533400"/>
                <a:gridCol w="4572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33587" y="5859958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429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79904" y="5555634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39963" y="5555634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14445" y="5555634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32018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60800" y="555742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11070" y="5859958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03791" y="5859958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543847" y="5555158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904697" y="555742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04779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1222" y="5859958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18990" y="5555158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55097" y="555742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54373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178615" y="555742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77891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931599" y="555742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30875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400" y="51816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Bandwidth aggregation needs to divide the file downloading into the two different interfaces</a:t>
            </a:r>
          </a:p>
          <a:p>
            <a:pPr lvl="1"/>
            <a:r>
              <a:rPr lang="en-US" dirty="0" smtClean="0"/>
              <a:t>Divide the file into small segments and assign each segment to one of the links for downloading</a:t>
            </a:r>
          </a:p>
          <a:p>
            <a:r>
              <a:rPr lang="en-US" dirty="0" smtClean="0"/>
              <a:t>Two basic problems must be solved</a:t>
            </a:r>
          </a:p>
          <a:p>
            <a:pPr lvl="1"/>
            <a:r>
              <a:rPr lang="en-US" dirty="0" smtClean="0"/>
              <a:t>Segment size decision</a:t>
            </a:r>
          </a:p>
          <a:p>
            <a:pPr lvl="1"/>
            <a:r>
              <a:rPr lang="en-US" dirty="0" smtClean="0"/>
              <a:t>Segment channel assignment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479685"/>
              </p:ext>
            </p:extLst>
          </p:nvPr>
        </p:nvGraphicFramePr>
        <p:xfrm>
          <a:off x="701040" y="5174634"/>
          <a:ext cx="76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1143000"/>
                <a:gridCol w="381000"/>
                <a:gridCol w="838200"/>
                <a:gridCol w="304800"/>
                <a:gridCol w="381000"/>
                <a:gridCol w="533400"/>
                <a:gridCol w="533400"/>
                <a:gridCol w="4572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33587" y="5859958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429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79904" y="5555634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39963" y="5555634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14445" y="5555634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32018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60800" y="555742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11070" y="5859958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03791" y="5859958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543847" y="5555158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904697" y="555742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04779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1222" y="5859958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18990" y="5555158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55097" y="555742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54373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178615" y="555742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77891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931599" y="555742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30875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400" y="51816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35030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Bandwidth aggregation needs to divide the file downloading into the two different interfaces</a:t>
            </a:r>
          </a:p>
          <a:p>
            <a:pPr lvl="1"/>
            <a:r>
              <a:rPr lang="en-US" dirty="0"/>
              <a:t>Divide the file into small segments and assign </a:t>
            </a:r>
            <a:r>
              <a:rPr lang="en-US" dirty="0" smtClean="0"/>
              <a:t>each </a:t>
            </a:r>
            <a:r>
              <a:rPr lang="en-US" dirty="0"/>
              <a:t>segment to one of the links for downloading</a:t>
            </a:r>
          </a:p>
          <a:p>
            <a:r>
              <a:rPr lang="en-US" dirty="0"/>
              <a:t>Two basic problems must be solved</a:t>
            </a:r>
          </a:p>
          <a:p>
            <a:pPr lvl="1"/>
            <a:r>
              <a:rPr lang="en-US" dirty="0"/>
              <a:t>Segment size decision</a:t>
            </a:r>
          </a:p>
          <a:p>
            <a:pPr lvl="1"/>
            <a:r>
              <a:rPr lang="en-US" dirty="0"/>
              <a:t>Segment channel assignment</a:t>
            </a:r>
          </a:p>
          <a:p>
            <a:r>
              <a:rPr lang="en-US" dirty="0" smtClean="0"/>
              <a:t>Important issue: </a:t>
            </a:r>
            <a:r>
              <a:rPr lang="en-US" i="1" dirty="0" smtClean="0"/>
              <a:t>out-of-order delivery</a:t>
            </a:r>
          </a:p>
          <a:p>
            <a:pPr lvl="1"/>
            <a:r>
              <a:rPr lang="en-US" dirty="0" smtClean="0"/>
              <a:t>We cannot use out-of-order segments for playing back which requires in-order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6A2316-1A66-4B6A-BAD9-A1555CC767F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002008"/>
              </p:ext>
            </p:extLst>
          </p:nvPr>
        </p:nvGraphicFramePr>
        <p:xfrm>
          <a:off x="701040" y="5174634"/>
          <a:ext cx="76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1143000"/>
                <a:gridCol w="381000"/>
                <a:gridCol w="838200"/>
                <a:gridCol w="304800"/>
                <a:gridCol w="381000"/>
                <a:gridCol w="822960"/>
                <a:gridCol w="243840"/>
                <a:gridCol w="4572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33587" y="5859958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429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79904" y="5555634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39963" y="5555634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14445" y="5555634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32018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60800" y="555742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11070" y="5859958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03791" y="5859958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543847" y="5555158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904697" y="555742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04779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71222" y="5859958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LTE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18990" y="5555158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55097" y="555742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54373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178615" y="555742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77891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931599" y="5557420"/>
            <a:ext cx="0" cy="304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30875" y="58599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WiFi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818990" y="4960942"/>
            <a:ext cx="0" cy="1974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9451" y="4626910"/>
            <a:ext cx="2479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Out-of-order segment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622929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Downloading in progress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51816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34388"/>
              </p:ext>
            </p:extLst>
          </p:nvPr>
        </p:nvGraphicFramePr>
        <p:xfrm>
          <a:off x="715653" y="6348194"/>
          <a:ext cx="607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87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23529" y="6348948"/>
            <a:ext cx="212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Downloaded portion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2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4685DF"/>
      </a:hlink>
      <a:folHlink>
        <a:srgbClr val="9965C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FFFB3EE-5BAA-4A7D-B8A0-FC61AB1B5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TS102129550</Template>
  <TotalTime>2240</TotalTime>
  <Words>2196</Words>
  <Application>Microsoft Office PowerPoint</Application>
  <PresentationFormat>On-screen Show (4:3)</PresentationFormat>
  <Paragraphs>494</Paragraphs>
  <Slides>41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Segoe</vt:lpstr>
      <vt:lpstr>맑은 고딕</vt:lpstr>
      <vt:lpstr>Arial</vt:lpstr>
      <vt:lpstr>Calibri</vt:lpstr>
      <vt:lpstr>Calibri Light</vt:lpstr>
      <vt:lpstr>Cambria Math</vt:lpstr>
      <vt:lpstr>Segoe UI Light</vt:lpstr>
      <vt:lpstr>Times New Roman</vt:lpstr>
      <vt:lpstr>Wingdings</vt:lpstr>
      <vt:lpstr>Essential</vt:lpstr>
      <vt:lpstr>Custom Design</vt:lpstr>
      <vt:lpstr>GreenBag: Energy-efficient Bandwidth Aggregation for Real-time Streaming in Heterogeneous Mobile Wireless Networks</vt:lpstr>
      <vt:lpstr>Motivation</vt:lpstr>
      <vt:lpstr>Bandwidth aggregation on mobile devices - Opportunity</vt:lpstr>
      <vt:lpstr>Bandwidth aggregation</vt:lpstr>
      <vt:lpstr>Bandwidth aggregation</vt:lpstr>
      <vt:lpstr>Bandwidth aggregation</vt:lpstr>
      <vt:lpstr>Bandwidth aggregation</vt:lpstr>
      <vt:lpstr>Bandwidth aggregation</vt:lpstr>
      <vt:lpstr>Bandwidth aggregation</vt:lpstr>
      <vt:lpstr>Bandwidth aggregation on mobile devices – Requirements</vt:lpstr>
      <vt:lpstr>Goal</vt:lpstr>
      <vt:lpstr>Problem Formulation</vt:lpstr>
      <vt:lpstr>Bandwidth aggregation on mobile devices – Challenges</vt:lpstr>
      <vt:lpstr>Approach: Multi-link Data Streaming Scheme</vt:lpstr>
      <vt:lpstr>GreenBag architecture</vt:lpstr>
      <vt:lpstr>GreenBag architecture</vt:lpstr>
      <vt:lpstr>Components of  Download Planner (1/5)</vt:lpstr>
      <vt:lpstr>Components of  Download Planner (2/5)</vt:lpstr>
      <vt:lpstr>Components of  Download Planner (3/5)</vt:lpstr>
      <vt:lpstr>Components of  Download Planner (4/5)</vt:lpstr>
      <vt:lpstr>LTE power management</vt:lpstr>
      <vt:lpstr>Components of  Download Planner (4/5)</vt:lpstr>
      <vt:lpstr>Components of  Download Planner (5/5)</vt:lpstr>
      <vt:lpstr>Download Planner - Decision Making</vt:lpstr>
      <vt:lpstr>Evaluation</vt:lpstr>
      <vt:lpstr>Evaluation in real-world networks Experiment Setup (1/2)</vt:lpstr>
      <vt:lpstr>Evaluation in real-world networks Experiment Setup (2/2)</vt:lpstr>
      <vt:lpstr>Performance of GreenBag in  real-world experiments</vt:lpstr>
      <vt:lpstr>Demonstration  Playback time minimization</vt:lpstr>
      <vt:lpstr>Demonstration  Energy Saving</vt:lpstr>
      <vt:lpstr>Evaluation in Emulated environment</vt:lpstr>
      <vt:lpstr>Video Player Model</vt:lpstr>
      <vt:lpstr>Segment size overhead</vt:lpstr>
      <vt:lpstr>Effectiveness of adaptive load balancing</vt:lpstr>
      <vt:lpstr>Effectiveness of recovery mechanism (1/2)</vt:lpstr>
      <vt:lpstr>Effectiveness of recovery mechanism (2/2)</vt:lpstr>
      <vt:lpstr>Effectiveness of energy-aware link-mode switching</vt:lpstr>
      <vt:lpstr>Conclusion</vt:lpstr>
      <vt:lpstr>Acknowledgement</vt:lpstr>
      <vt:lpstr>Thank you</vt:lpstr>
      <vt:lpstr>Appendix Energy Models of LTE and WiFi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merge MadE easy</dc:title>
  <dc:creator>Duc Bui</dc:creator>
  <cp:keywords/>
  <cp:lastModifiedBy>Duc Bui</cp:lastModifiedBy>
  <cp:revision>273</cp:revision>
  <cp:lastPrinted>2013-06-12T07:39:01Z</cp:lastPrinted>
  <dcterms:created xsi:type="dcterms:W3CDTF">2013-06-06T00:38:28Z</dcterms:created>
  <dcterms:modified xsi:type="dcterms:W3CDTF">2013-08-13T11:34:04Z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TC021295509991</vt:lpwstr>
  </property>
</Properties>
</file>