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0C3E0-D052-4EC6-9CEC-6EBB4810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9563FE-BC4E-4324-9559-6821C7634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7E091-5705-4C8F-929F-FE7E26DC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41C4E-0348-4FFE-A8F2-D19FA2C0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813C1-FDF1-4E07-86DA-8759F4BC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0729-F6F0-4C3F-89EF-14A4972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0F16E9-18C1-4A75-9B02-03FCE3BB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D3D19-73ED-44DD-BB0E-2EA32B14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F985D-B0A0-431D-9195-8B6C70A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4F69D-9FCF-4BB6-82CE-2E9DB0F2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366A1F-FF21-4869-9B15-21C59E35A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4B24B5-DAB0-4DB1-814E-06751949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742D7-F193-4BFF-8975-C4B0203C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B6308-14CD-41BE-8F92-EE26C98A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6D2AB-5F5D-4EAD-AB93-59C83DD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CC988-5162-489A-8282-296F9AB7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87605-2F66-4CF2-8B71-D05866C2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5D566-CEBA-45C8-947B-A7E9477F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4D92F-DAFD-4485-A8B8-61A614C7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8B69D-FDC7-4F04-AC08-8E93CF7F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8876C-064C-44BB-A2FA-B2E4DF45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BF98C7-869B-4DEC-8D25-F55478B4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70E92-AAD5-4060-88CE-2ACC309A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57408-7787-40CB-87F0-D9F8961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C48F9-C6C4-48AA-95CA-E1BF13D3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0394E-C098-4A50-A282-6B3D1A53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7D73F-B49F-446D-B4BD-B1E03D5D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9FE6-FAF5-4147-AA3D-C551FE3D5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808AAB-A42A-432F-88D3-AFA3FE3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D1611-09B3-429F-A4AA-2EDE7602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AD586D-B82F-4511-8BE6-97D4FB9C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C756-2EF8-44E3-9E1F-AD61B1B2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45D4C-23CF-4DEE-89A0-8385566E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F9A35D-9305-49EC-89BB-50E1880E5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0CAF88-3E4E-4BE7-95C5-4B56BC85D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B13EE8-4172-4934-B0B1-60708E79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359FC8-1CFB-441A-BC5A-19ACA713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BB3BD0-15CC-42C9-AEEE-1A858D2C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8150AC-F00A-415B-A302-B0E07EBA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BA8FB-9240-41CC-A4FD-25A5C34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1301A5-7DC3-461A-A8F7-6A845A25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97B41-18AB-464B-8C1C-BC864D8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6E7FC-6A39-436E-BDEB-2BC259B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C7005C-3146-404D-B0D4-A6B36ABA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64613C-779C-44E3-9D22-60A8C8C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247A0-3CB3-4677-A7CE-0A9F05F8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26631-51DF-4E90-81C6-B58497FF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76A24-6E4B-4B80-BBA3-583CBE38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13A134-E970-4CAC-BF90-04BD3B407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F3D9B0-15C4-4181-8E5C-A39836AF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A9F6EB-A057-4BF6-87E2-FFB3569B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18325-CDC8-4893-82F9-12CF3B16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CDF8B-3EE2-4B11-AEA9-5C51DE01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35656B-3D95-4984-A15B-1063C31DE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610BF-0E96-4F1B-9F21-5581D2062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B6BD2-ECBD-4155-B9C8-871D2402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225479-707C-4F6E-A9FD-BCBD5EDE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78DD9-5963-46ED-8782-8FC21925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5595D-E8F1-4307-A7A0-62FC3764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DAAF5-039B-478E-AFC7-4B9C41D9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C9E20-1B5C-4657-AE99-1BCB9823C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F506-AE2D-47D0-ACC0-B8ABA3888691}" type="datetimeFigureOut">
              <a:rPr lang="en-US" smtClean="0"/>
              <a:t>2017-06-22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094FD-B04D-4D43-80F9-C0CC4AE4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59-67AA-46FD-95BF-815B3B50D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1B5B-4458-4768-B6AC-3E0DBC9B31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02">
            <a:extLst>
              <a:ext uri="{FF2B5EF4-FFF2-40B4-BE49-F238E27FC236}">
                <a16:creationId xmlns:a16="http://schemas.microsoft.com/office/drawing/2014/main" id="{38F93C10-8037-4229-8A8B-4979657A0329}"/>
              </a:ext>
            </a:extLst>
          </p:cNvPr>
          <p:cNvSpPr/>
          <p:nvPr/>
        </p:nvSpPr>
        <p:spPr>
          <a:xfrm>
            <a:off x="4619907" y="2963732"/>
            <a:ext cx="325315" cy="32677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E5ACD30-E139-4EBB-90CF-EC86F433856D}"/>
              </a:ext>
            </a:extLst>
          </p:cNvPr>
          <p:cNvSpPr/>
          <p:nvPr/>
        </p:nvSpPr>
        <p:spPr>
          <a:xfrm>
            <a:off x="1427910" y="2984281"/>
            <a:ext cx="325315" cy="3267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D6A5547-3F96-43F3-94F2-C6EE9D24A5EA}"/>
              </a:ext>
            </a:extLst>
          </p:cNvPr>
          <p:cNvGrpSpPr/>
          <p:nvPr/>
        </p:nvGrpSpPr>
        <p:grpSpPr>
          <a:xfrm>
            <a:off x="879231" y="1107824"/>
            <a:ext cx="808892" cy="672616"/>
            <a:chOff x="879231" y="1125410"/>
            <a:chExt cx="808892" cy="672616"/>
          </a:xfrm>
        </p:grpSpPr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4E692027-0447-418C-A5CC-F81BA4EC8E07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9C65EB-10F0-4F3C-8634-302B29954773}"/>
                </a:ext>
              </a:extLst>
            </p:cNvPr>
            <p:cNvSpPr/>
            <p:nvPr/>
          </p:nvSpPr>
          <p:spPr>
            <a:xfrm>
              <a:off x="879231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0954"/>
            <a:ext cx="529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of </a:t>
            </a:r>
            <a:r>
              <a:rPr lang="en-US" dirty="0" err="1"/>
              <a:t>spygame’s</a:t>
            </a:r>
            <a:r>
              <a:rPr lang="en-US" dirty="0"/>
              <a:t> </a:t>
            </a:r>
            <a:r>
              <a:rPr lang="en-US" dirty="0" err="1"/>
              <a:t>PlatformerPhysics</a:t>
            </a:r>
            <a:r>
              <a:rPr lang="en-US" dirty="0"/>
              <a:t> slope algorithm: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9F2F5ED-D083-47F1-B5AC-FC21B743EAE7}"/>
              </a:ext>
            </a:extLst>
          </p:cNvPr>
          <p:cNvSpPr txBox="1"/>
          <p:nvPr/>
        </p:nvSpPr>
        <p:spPr>
          <a:xfrm>
            <a:off x="96628" y="1830985"/>
            <a:ext cx="3159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always keep the currently docked tile (d) with all</a:t>
            </a:r>
          </a:p>
          <a:p>
            <a:r>
              <a:rPr lang="en-US" sz="1000" dirty="0"/>
              <a:t>its properties (slope function e.g. y=0.5x) in memory. The</a:t>
            </a:r>
          </a:p>
          <a:p>
            <a:r>
              <a:rPr lang="en-US" sz="1000" dirty="0"/>
              <a:t>Above d tile has the slope function y=x (45</a:t>
            </a:r>
            <a:r>
              <a:rPr lang="de-DE" sz="1000" dirty="0"/>
              <a:t>° </a:t>
            </a:r>
            <a:r>
              <a:rPr lang="de-DE" sz="1000" dirty="0" err="1"/>
              <a:t>up</a:t>
            </a:r>
            <a:r>
              <a:rPr lang="de-DE" sz="1000" dirty="0"/>
              <a:t> </a:t>
            </a:r>
            <a:r>
              <a:rPr lang="de-DE" sz="1000" dirty="0" err="1"/>
              <a:t>slope</a:t>
            </a:r>
            <a:r>
              <a:rPr lang="en-US" sz="1000" dirty="0"/>
              <a:t>).</a:t>
            </a:r>
          </a:p>
          <a:p>
            <a:r>
              <a:rPr lang="en-US" sz="1000" dirty="0"/>
              <a:t>There is always only one(!) docked tile (or none if in air)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6AF736-6B72-4D47-9D67-240F3801805E}"/>
              </a:ext>
            </a:extLst>
          </p:cNvPr>
          <p:cNvSpPr txBox="1"/>
          <p:nvPr/>
        </p:nvSpPr>
        <p:spPr>
          <a:xfrm>
            <a:off x="407366" y="111878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1CCCA3A-B30F-4263-8241-9F18E7E209F1}"/>
              </a:ext>
            </a:extLst>
          </p:cNvPr>
          <p:cNvGrpSpPr/>
          <p:nvPr/>
        </p:nvGrpSpPr>
        <p:grpSpPr>
          <a:xfrm>
            <a:off x="4346329" y="1110756"/>
            <a:ext cx="870438" cy="672616"/>
            <a:chOff x="1151792" y="1125410"/>
            <a:chExt cx="870438" cy="672616"/>
          </a:xfrm>
        </p:grpSpPr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64DA0772-9DF3-44AB-AB32-CA28C42E7732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1EB1829-F116-43DD-946F-A8A6866C0F07}"/>
                </a:ext>
              </a:extLst>
            </p:cNvPr>
            <p:cNvSpPr/>
            <p:nvPr/>
          </p:nvSpPr>
          <p:spPr>
            <a:xfrm>
              <a:off x="1151792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33E0588A-1E39-4247-9BB2-3D6ED9A3B10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345218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83DD3E36-872C-490F-AA77-0FDCDB16AC51}"/>
              </a:ext>
            </a:extLst>
          </p:cNvPr>
          <p:cNvSpPr txBox="1"/>
          <p:nvPr/>
        </p:nvSpPr>
        <p:spPr>
          <a:xfrm>
            <a:off x="3601903" y="11217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3AA51A2-ACC1-465A-AF14-888C82FFED57}"/>
              </a:ext>
            </a:extLst>
          </p:cNvPr>
          <p:cNvSpPr txBox="1"/>
          <p:nvPr/>
        </p:nvSpPr>
        <p:spPr>
          <a:xfrm>
            <a:off x="3848555" y="1823008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 speed vector and move</a:t>
            </a:r>
          </a:p>
          <a:p>
            <a:r>
              <a:rPr lang="en-US" sz="1000" dirty="0"/>
              <a:t>sprite in x-direction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2B4EF88-329B-41DA-AB8F-0C87306B0CCB}"/>
              </a:ext>
            </a:extLst>
          </p:cNvPr>
          <p:cNvGrpSpPr/>
          <p:nvPr/>
        </p:nvGrpSpPr>
        <p:grpSpPr>
          <a:xfrm>
            <a:off x="7277096" y="981802"/>
            <a:ext cx="677008" cy="795709"/>
            <a:chOff x="1151792" y="1002317"/>
            <a:chExt cx="677008" cy="795709"/>
          </a:xfrm>
        </p:grpSpPr>
        <p:sp>
          <p:nvSpPr>
            <p:cNvPr id="51" name="Gleichschenkliges Dreieck 50">
              <a:extLst>
                <a:ext uri="{FF2B5EF4-FFF2-40B4-BE49-F238E27FC236}">
                  <a16:creationId xmlns:a16="http://schemas.microsoft.com/office/drawing/2014/main" id="{43BFEC8A-700F-4549-B9C6-5AE8BA64E8F8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D03B355-5057-40C3-8229-350A2900CCEA}"/>
                </a:ext>
              </a:extLst>
            </p:cNvPr>
            <p:cNvSpPr/>
            <p:nvPr/>
          </p:nvSpPr>
          <p:spPr>
            <a:xfrm>
              <a:off x="1151792" y="1002317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31422055-3BFF-48AC-A786-EEF8CAD96012}"/>
              </a:ext>
            </a:extLst>
          </p:cNvPr>
          <p:cNvSpPr txBox="1"/>
          <p:nvPr/>
        </p:nvSpPr>
        <p:spPr>
          <a:xfrm>
            <a:off x="6532670" y="11158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4569410-DADB-4918-93C7-F2808167892F}"/>
              </a:ext>
            </a:extLst>
          </p:cNvPr>
          <p:cNvSpPr txBox="1"/>
          <p:nvPr/>
        </p:nvSpPr>
        <p:spPr>
          <a:xfrm>
            <a:off x="6779322" y="1817147"/>
            <a:ext cx="34339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thereby, if d has a slope != 0: determine the so-called</a:t>
            </a:r>
          </a:p>
          <a:p>
            <a:r>
              <a:rPr lang="en-US" sz="1000" dirty="0"/>
              <a:t>“</a:t>
            </a:r>
            <a:r>
              <a:rPr lang="en-US" sz="1000" dirty="0" err="1"/>
              <a:t>xy</a:t>
            </a:r>
            <a:r>
              <a:rPr lang="en-US" sz="1000" dirty="0"/>
              <a:t>-pull” that the slope exercises on the sprite while</a:t>
            </a:r>
          </a:p>
          <a:p>
            <a:r>
              <a:rPr lang="en-US" sz="1000" dirty="0"/>
              <a:t>moving in x-direction</a:t>
            </a:r>
          </a:p>
          <a:p>
            <a:r>
              <a:rPr lang="en-US" sz="1000" dirty="0"/>
              <a:t>NOTE: this “</a:t>
            </a:r>
            <a:r>
              <a:rPr lang="en-US" sz="1000" dirty="0" err="1"/>
              <a:t>xy</a:t>
            </a:r>
            <a:r>
              <a:rPr lang="en-US" sz="1000" dirty="0"/>
              <a:t>-pull” is independent(!) of the later y-movement</a:t>
            </a:r>
          </a:p>
          <a:p>
            <a:r>
              <a:rPr lang="en-US" sz="1000" dirty="0"/>
              <a:t>and y-collision detection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CC9C60F-56AF-46F7-85B1-3FDEF424F29A}"/>
              </a:ext>
            </a:extLst>
          </p:cNvPr>
          <p:cNvCxnSpPr>
            <a:cxnSpLocks/>
          </p:cNvCxnSpPr>
          <p:nvPr/>
        </p:nvCxnSpPr>
        <p:spPr>
          <a:xfrm flipV="1">
            <a:off x="7572652" y="1339167"/>
            <a:ext cx="179230" cy="19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FE318B55-C132-4E13-9C32-23CA4923BC53}"/>
              </a:ext>
            </a:extLst>
          </p:cNvPr>
          <p:cNvSpPr txBox="1"/>
          <p:nvPr/>
        </p:nvSpPr>
        <p:spPr>
          <a:xfrm>
            <a:off x="7089860" y="1389212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13CDBE5-949A-4373-96E2-5FD0D92FD418}"/>
              </a:ext>
            </a:extLst>
          </p:cNvPr>
          <p:cNvSpPr txBox="1"/>
          <p:nvPr/>
        </p:nvSpPr>
        <p:spPr>
          <a:xfrm>
            <a:off x="99560" y="3653919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run SELECT on all tiles that now touch the sprite (6 yellow tiles)</a:t>
            </a:r>
          </a:p>
          <a:p>
            <a:r>
              <a:rPr lang="en-US" sz="1000" dirty="0"/>
              <a:t>- this algorithm will return zero or one tile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B5E794-958B-4EAB-9256-28FFE266FAE6}"/>
              </a:ext>
            </a:extLst>
          </p:cNvPr>
          <p:cNvSpPr txBox="1"/>
          <p:nvPr/>
        </p:nvSpPr>
        <p:spPr>
          <a:xfrm>
            <a:off x="410298" y="2941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689247F-CBFD-47C9-8FF9-8C10840DAB04}"/>
              </a:ext>
            </a:extLst>
          </p:cNvPr>
          <p:cNvSpPr txBox="1"/>
          <p:nvPr/>
        </p:nvSpPr>
        <p:spPr>
          <a:xfrm>
            <a:off x="3604835" y="2944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9491EBE-9273-4DBF-BB99-B23601ED3D70}"/>
              </a:ext>
            </a:extLst>
          </p:cNvPr>
          <p:cNvSpPr txBox="1"/>
          <p:nvPr/>
        </p:nvSpPr>
        <p:spPr>
          <a:xfrm>
            <a:off x="3605302" y="3645942"/>
            <a:ext cx="2507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Result of the SELECT algorithm (orange tile)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A127BDE-5D49-4CBF-A262-71DF607E536B}"/>
              </a:ext>
            </a:extLst>
          </p:cNvPr>
          <p:cNvSpPr txBox="1"/>
          <p:nvPr/>
        </p:nvSpPr>
        <p:spPr>
          <a:xfrm>
            <a:off x="6535602" y="29387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6)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42B7E5B-814C-4947-AD95-56032DE58062}"/>
              </a:ext>
            </a:extLst>
          </p:cNvPr>
          <p:cNvSpPr txBox="1"/>
          <p:nvPr/>
        </p:nvSpPr>
        <p:spPr>
          <a:xfrm>
            <a:off x="6782254" y="3640081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Apply SOLVE algorithm in x-direction on sprite using</a:t>
            </a:r>
          </a:p>
          <a:p>
            <a:r>
              <a:rPr lang="en-US" sz="1000" dirty="0"/>
              <a:t>the selected (orange) tile as a parameter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42F13B5-17FC-4226-90DA-31AF2DD172E9}"/>
              </a:ext>
            </a:extLst>
          </p:cNvPr>
          <p:cNvGrpSpPr/>
          <p:nvPr/>
        </p:nvGrpSpPr>
        <p:grpSpPr>
          <a:xfrm>
            <a:off x="882163" y="2851628"/>
            <a:ext cx="677008" cy="795709"/>
            <a:chOff x="882163" y="3185738"/>
            <a:chExt cx="677008" cy="795709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766D0998-ADC9-41BD-B8F9-ADF4B7D34D28}"/>
                </a:ext>
              </a:extLst>
            </p:cNvPr>
            <p:cNvSpPr/>
            <p:nvPr/>
          </p:nvSpPr>
          <p:spPr>
            <a:xfrm>
              <a:off x="882163" y="3185738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Gleichschenkliges Dreieck 80">
              <a:extLst>
                <a:ext uri="{FF2B5EF4-FFF2-40B4-BE49-F238E27FC236}">
                  <a16:creationId xmlns:a16="http://schemas.microsoft.com/office/drawing/2014/main" id="{71AC8966-5A43-4AC3-A0F6-65BDED964AB6}"/>
                </a:ext>
              </a:extLst>
            </p:cNvPr>
            <p:cNvSpPr/>
            <p:nvPr/>
          </p:nvSpPr>
          <p:spPr>
            <a:xfrm>
              <a:off x="1090247" y="365613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86" name="Rechteck 85">
            <a:extLst>
              <a:ext uri="{FF2B5EF4-FFF2-40B4-BE49-F238E27FC236}">
                <a16:creationId xmlns:a16="http://schemas.microsoft.com/office/drawing/2014/main" id="{682BDE54-2CE7-4AC7-B615-52BE34CA262A}"/>
              </a:ext>
            </a:extLst>
          </p:cNvPr>
          <p:cNvSpPr/>
          <p:nvPr/>
        </p:nvSpPr>
        <p:spPr>
          <a:xfrm>
            <a:off x="1097574" y="2977589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D8199AF-C4FA-40E2-BA68-ECB604512526}"/>
              </a:ext>
            </a:extLst>
          </p:cNvPr>
          <p:cNvSpPr/>
          <p:nvPr/>
        </p:nvSpPr>
        <p:spPr>
          <a:xfrm>
            <a:off x="1428338" y="2980522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622EE00-4999-4965-A87D-1F15C340B4AF}"/>
              </a:ext>
            </a:extLst>
          </p:cNvPr>
          <p:cNvSpPr/>
          <p:nvPr/>
        </p:nvSpPr>
        <p:spPr>
          <a:xfrm>
            <a:off x="1100506" y="2655204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D8D2C51-977E-4810-BEA8-0B2DBBB20267}"/>
              </a:ext>
            </a:extLst>
          </p:cNvPr>
          <p:cNvSpPr/>
          <p:nvPr/>
        </p:nvSpPr>
        <p:spPr>
          <a:xfrm>
            <a:off x="1422478" y="2658137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F6A98E3-DED0-4136-AA34-3D44803100F3}"/>
              </a:ext>
            </a:extLst>
          </p:cNvPr>
          <p:cNvSpPr/>
          <p:nvPr/>
        </p:nvSpPr>
        <p:spPr>
          <a:xfrm>
            <a:off x="771847" y="2983454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2B51B73-269E-4F5A-B138-E5496E10D1D9}"/>
              </a:ext>
            </a:extLst>
          </p:cNvPr>
          <p:cNvSpPr/>
          <p:nvPr/>
        </p:nvSpPr>
        <p:spPr>
          <a:xfrm>
            <a:off x="774779" y="2652277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9F21AD-A54C-497A-8B04-9DEB3ACFAFED}"/>
              </a:ext>
            </a:extLst>
          </p:cNvPr>
          <p:cNvSpPr/>
          <p:nvPr/>
        </p:nvSpPr>
        <p:spPr>
          <a:xfrm>
            <a:off x="1689835" y="1122788"/>
            <a:ext cx="325315" cy="32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E7809A0E-DB34-46BE-8D42-AEB99CA90B9B}"/>
              </a:ext>
            </a:extLst>
          </p:cNvPr>
          <p:cNvSpPr/>
          <p:nvPr/>
        </p:nvSpPr>
        <p:spPr>
          <a:xfrm>
            <a:off x="4875580" y="1134511"/>
            <a:ext cx="325315" cy="32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F81BB29F-58FA-453B-8451-AFBE7D8BD834}"/>
              </a:ext>
            </a:extLst>
          </p:cNvPr>
          <p:cNvSpPr/>
          <p:nvPr/>
        </p:nvSpPr>
        <p:spPr>
          <a:xfrm>
            <a:off x="7816358" y="1117562"/>
            <a:ext cx="325315" cy="32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56E6F2F-032A-4C10-90DB-085BDF7FF10E}"/>
              </a:ext>
            </a:extLst>
          </p:cNvPr>
          <p:cNvSpPr/>
          <p:nvPr/>
        </p:nvSpPr>
        <p:spPr>
          <a:xfrm>
            <a:off x="4619479" y="2967491"/>
            <a:ext cx="325315" cy="3267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3B03075-3903-4D1F-8C24-3B0E3E768D97}"/>
              </a:ext>
            </a:extLst>
          </p:cNvPr>
          <p:cNvGrpSpPr/>
          <p:nvPr/>
        </p:nvGrpSpPr>
        <p:grpSpPr>
          <a:xfrm>
            <a:off x="4073732" y="2834838"/>
            <a:ext cx="677008" cy="795709"/>
            <a:chOff x="882163" y="3185738"/>
            <a:chExt cx="677008" cy="795709"/>
          </a:xfrm>
        </p:grpSpPr>
        <p:sp>
          <p:nvSpPr>
            <p:cNvPr id="101" name="Gleichschenkliges Dreieck 100">
              <a:extLst>
                <a:ext uri="{FF2B5EF4-FFF2-40B4-BE49-F238E27FC236}">
                  <a16:creationId xmlns:a16="http://schemas.microsoft.com/office/drawing/2014/main" id="{516B35A3-286C-4509-B97B-57D662FA5764}"/>
                </a:ext>
              </a:extLst>
            </p:cNvPr>
            <p:cNvSpPr/>
            <p:nvPr/>
          </p:nvSpPr>
          <p:spPr>
            <a:xfrm>
              <a:off x="1090247" y="365613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D169F40-A9F7-435C-9433-B8938877F652}"/>
                </a:ext>
              </a:extLst>
            </p:cNvPr>
            <p:cNvSpPr/>
            <p:nvPr/>
          </p:nvSpPr>
          <p:spPr>
            <a:xfrm>
              <a:off x="882163" y="3185738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5E31274F-C385-456F-801B-38801504EA8A}"/>
              </a:ext>
            </a:extLst>
          </p:cNvPr>
          <p:cNvSpPr/>
          <p:nvPr/>
        </p:nvSpPr>
        <p:spPr>
          <a:xfrm>
            <a:off x="4289143" y="2960799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579A799-B392-48B5-8908-D2D684359E4E}"/>
              </a:ext>
            </a:extLst>
          </p:cNvPr>
          <p:cNvSpPr/>
          <p:nvPr/>
        </p:nvSpPr>
        <p:spPr>
          <a:xfrm>
            <a:off x="4292075" y="2638414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7B893852-AD6A-4082-B00A-33701E706C97}"/>
              </a:ext>
            </a:extLst>
          </p:cNvPr>
          <p:cNvSpPr/>
          <p:nvPr/>
        </p:nvSpPr>
        <p:spPr>
          <a:xfrm>
            <a:off x="4614047" y="2641347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3D10DD3-2434-495B-8FB2-BD5F8EF908B1}"/>
              </a:ext>
            </a:extLst>
          </p:cNvPr>
          <p:cNvSpPr/>
          <p:nvPr/>
        </p:nvSpPr>
        <p:spPr>
          <a:xfrm>
            <a:off x="3963416" y="2966664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35735AB-7610-4A2D-BCB1-7447161E9197}"/>
              </a:ext>
            </a:extLst>
          </p:cNvPr>
          <p:cNvSpPr/>
          <p:nvPr/>
        </p:nvSpPr>
        <p:spPr>
          <a:xfrm>
            <a:off x="3966348" y="2635487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805AC1EB-8129-474F-9324-92FC158C109F}"/>
              </a:ext>
            </a:extLst>
          </p:cNvPr>
          <p:cNvSpPr/>
          <p:nvPr/>
        </p:nvSpPr>
        <p:spPr>
          <a:xfrm>
            <a:off x="7638598" y="2966662"/>
            <a:ext cx="325315" cy="32677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358E15-AC82-48AB-87F6-DFE7B889F2D9}"/>
              </a:ext>
            </a:extLst>
          </p:cNvPr>
          <p:cNvSpPr/>
          <p:nvPr/>
        </p:nvSpPr>
        <p:spPr>
          <a:xfrm>
            <a:off x="7638170" y="2970421"/>
            <a:ext cx="325315" cy="3267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3ECBDC8E-E603-4582-B334-0B8D3B19F18B}"/>
              </a:ext>
            </a:extLst>
          </p:cNvPr>
          <p:cNvGrpSpPr/>
          <p:nvPr/>
        </p:nvGrpSpPr>
        <p:grpSpPr>
          <a:xfrm>
            <a:off x="6951748" y="2837768"/>
            <a:ext cx="677008" cy="795709"/>
            <a:chOff x="741488" y="3185738"/>
            <a:chExt cx="677008" cy="795709"/>
          </a:xfrm>
        </p:grpSpPr>
        <p:sp>
          <p:nvSpPr>
            <p:cNvPr id="111" name="Gleichschenkliges Dreieck 110">
              <a:extLst>
                <a:ext uri="{FF2B5EF4-FFF2-40B4-BE49-F238E27FC236}">
                  <a16:creationId xmlns:a16="http://schemas.microsoft.com/office/drawing/2014/main" id="{02E8F76E-DF89-4433-9171-BA3B8FE5186C}"/>
                </a:ext>
              </a:extLst>
            </p:cNvPr>
            <p:cNvSpPr/>
            <p:nvPr/>
          </p:nvSpPr>
          <p:spPr>
            <a:xfrm>
              <a:off x="1090247" y="365613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35086CB-35CA-4166-93DB-012CCE44C428}"/>
                </a:ext>
              </a:extLst>
            </p:cNvPr>
            <p:cNvSpPr/>
            <p:nvPr/>
          </p:nvSpPr>
          <p:spPr>
            <a:xfrm>
              <a:off x="741488" y="3185738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19921122-6669-4F84-B673-F693F69BE3C8}"/>
              </a:ext>
            </a:extLst>
          </p:cNvPr>
          <p:cNvCxnSpPr>
            <a:cxnSpLocks/>
          </p:cNvCxnSpPr>
          <p:nvPr/>
        </p:nvCxnSpPr>
        <p:spPr>
          <a:xfrm flipH="1">
            <a:off x="7454074" y="3130086"/>
            <a:ext cx="193430" cy="87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D9ED1DA-B9D1-44FE-9681-2060CC421632}"/>
              </a:ext>
            </a:extLst>
          </p:cNvPr>
          <p:cNvSpPr/>
          <p:nvPr/>
        </p:nvSpPr>
        <p:spPr>
          <a:xfrm>
            <a:off x="1365741" y="4790334"/>
            <a:ext cx="325315" cy="325316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3EAD75DE-57EB-4EF0-AF52-6EF4042E275C}"/>
              </a:ext>
            </a:extLst>
          </p:cNvPr>
          <p:cNvSpPr txBox="1"/>
          <p:nvPr/>
        </p:nvSpPr>
        <p:spPr>
          <a:xfrm>
            <a:off x="628645" y="5191840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move sprite in y-direction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067D0EDA-6748-40DD-A82E-E6107D6A5EF8}"/>
              </a:ext>
            </a:extLst>
          </p:cNvPr>
          <p:cNvSpPr txBox="1"/>
          <p:nvPr/>
        </p:nvSpPr>
        <p:spPr>
          <a:xfrm>
            <a:off x="410299" y="44627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8D394E08-8549-435D-9C2A-ADD441882FFD}"/>
              </a:ext>
            </a:extLst>
          </p:cNvPr>
          <p:cNvSpPr txBox="1"/>
          <p:nvPr/>
        </p:nvSpPr>
        <p:spPr>
          <a:xfrm>
            <a:off x="6535603" y="44598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A0389A26-D559-48D4-9D9C-51A336AD2F5A}"/>
              </a:ext>
            </a:extLst>
          </p:cNvPr>
          <p:cNvSpPr/>
          <p:nvPr/>
        </p:nvSpPr>
        <p:spPr>
          <a:xfrm>
            <a:off x="1692768" y="4466790"/>
            <a:ext cx="325315" cy="32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432125F-56EE-45FB-BE4C-34F2A0B1AB88}"/>
              </a:ext>
            </a:extLst>
          </p:cNvPr>
          <p:cNvGrpSpPr/>
          <p:nvPr/>
        </p:nvGrpSpPr>
        <p:grpSpPr>
          <a:xfrm>
            <a:off x="1014047" y="4495784"/>
            <a:ext cx="677008" cy="650691"/>
            <a:chOff x="1014047" y="3845160"/>
            <a:chExt cx="677008" cy="650691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B81F4E7D-5E9C-4492-BEF1-60D8A29083DA}"/>
                </a:ext>
              </a:extLst>
            </p:cNvPr>
            <p:cNvSpPr/>
            <p:nvPr/>
          </p:nvSpPr>
          <p:spPr>
            <a:xfrm>
              <a:off x="1014047" y="384516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5" name="Gerade Verbindung mit Pfeil 224">
              <a:extLst>
                <a:ext uri="{FF2B5EF4-FFF2-40B4-BE49-F238E27FC236}">
                  <a16:creationId xmlns:a16="http://schemas.microsoft.com/office/drawing/2014/main" id="{9834C7EB-604F-4F16-A8D9-83594C559F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6255" y="4296152"/>
              <a:ext cx="0" cy="19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hteck 225">
            <a:extLst>
              <a:ext uri="{FF2B5EF4-FFF2-40B4-BE49-F238E27FC236}">
                <a16:creationId xmlns:a16="http://schemas.microsoft.com/office/drawing/2014/main" id="{A917C929-806D-40B0-95EF-84B3A6E08D38}"/>
              </a:ext>
            </a:extLst>
          </p:cNvPr>
          <p:cNvSpPr/>
          <p:nvPr/>
        </p:nvSpPr>
        <p:spPr>
          <a:xfrm>
            <a:off x="4622448" y="4499493"/>
            <a:ext cx="325315" cy="3267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B8747E6F-F945-4991-B577-2D4734827042}"/>
              </a:ext>
            </a:extLst>
          </p:cNvPr>
          <p:cNvSpPr txBox="1"/>
          <p:nvPr/>
        </p:nvSpPr>
        <p:spPr>
          <a:xfrm>
            <a:off x="3294098" y="5177923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run SELECT on all tiles that now touch the sprite (yellow tiles)</a:t>
            </a:r>
          </a:p>
          <a:p>
            <a:r>
              <a:rPr lang="en-US" sz="1000" dirty="0"/>
              <a:t>- this algorithm will return zero or one tile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C94FD450-EE20-4470-8117-7B57CE9BC8C6}"/>
              </a:ext>
            </a:extLst>
          </p:cNvPr>
          <p:cNvSpPr txBox="1"/>
          <p:nvPr/>
        </p:nvSpPr>
        <p:spPr>
          <a:xfrm>
            <a:off x="3604836" y="44657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8)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51765E4E-94EE-4786-A78A-EB254DE8845A}"/>
              </a:ext>
            </a:extLst>
          </p:cNvPr>
          <p:cNvSpPr/>
          <p:nvPr/>
        </p:nvSpPr>
        <p:spPr>
          <a:xfrm>
            <a:off x="4292112" y="4501593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FC086484-FAD3-4308-AA19-DF51EE3219D6}"/>
              </a:ext>
            </a:extLst>
          </p:cNvPr>
          <p:cNvSpPr/>
          <p:nvPr/>
        </p:nvSpPr>
        <p:spPr>
          <a:xfrm>
            <a:off x="4288224" y="483936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B1AD109E-EFA3-44C7-8A9E-865CE49148B3}"/>
              </a:ext>
            </a:extLst>
          </p:cNvPr>
          <p:cNvSpPr/>
          <p:nvPr/>
        </p:nvSpPr>
        <p:spPr>
          <a:xfrm>
            <a:off x="4295044" y="4179208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5320A12E-1AEB-493A-B013-73F246787DEB}"/>
              </a:ext>
            </a:extLst>
          </p:cNvPr>
          <p:cNvSpPr/>
          <p:nvPr/>
        </p:nvSpPr>
        <p:spPr>
          <a:xfrm>
            <a:off x="3966348" y="4832770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6583BEDC-9B1F-47A8-81B8-4C09CFAE546B}"/>
              </a:ext>
            </a:extLst>
          </p:cNvPr>
          <p:cNvSpPr/>
          <p:nvPr/>
        </p:nvSpPr>
        <p:spPr>
          <a:xfrm>
            <a:off x="3966385" y="4507458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B41C409-BC7A-47CB-9CD9-9FBC167994C3}"/>
              </a:ext>
            </a:extLst>
          </p:cNvPr>
          <p:cNvSpPr/>
          <p:nvPr/>
        </p:nvSpPr>
        <p:spPr>
          <a:xfrm>
            <a:off x="3969317" y="4176281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Gleichschenkliges Dreieck 230">
            <a:extLst>
              <a:ext uri="{FF2B5EF4-FFF2-40B4-BE49-F238E27FC236}">
                <a16:creationId xmlns:a16="http://schemas.microsoft.com/office/drawing/2014/main" id="{60DBCE16-4CD0-4747-BA7F-340A69771C9B}"/>
              </a:ext>
            </a:extLst>
          </p:cNvPr>
          <p:cNvSpPr/>
          <p:nvPr/>
        </p:nvSpPr>
        <p:spPr>
          <a:xfrm>
            <a:off x="4284785" y="4846025"/>
            <a:ext cx="325315" cy="3253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6A185E64-728A-44DE-8017-DEC93CA471E3}"/>
              </a:ext>
            </a:extLst>
          </p:cNvPr>
          <p:cNvSpPr txBox="1"/>
          <p:nvPr/>
        </p:nvSpPr>
        <p:spPr>
          <a:xfrm>
            <a:off x="6793977" y="516408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Apply SOLVE algorithm in y-direction on sprite using</a:t>
            </a:r>
          </a:p>
          <a:p>
            <a:r>
              <a:rPr lang="en-US" sz="1000" dirty="0"/>
              <a:t>the selected (orange) tile (and its features) as a parameter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0EB12408-1BD3-414D-B47B-349D81E4BCAF}"/>
              </a:ext>
            </a:extLst>
          </p:cNvPr>
          <p:cNvSpPr/>
          <p:nvPr/>
        </p:nvSpPr>
        <p:spPr>
          <a:xfrm>
            <a:off x="3927230" y="4489923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2F4CC702-73D9-4802-AF54-61D6EC4DDE13}"/>
              </a:ext>
            </a:extLst>
          </p:cNvPr>
          <p:cNvSpPr/>
          <p:nvPr/>
        </p:nvSpPr>
        <p:spPr>
          <a:xfrm>
            <a:off x="7641977" y="4505986"/>
            <a:ext cx="325315" cy="3267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Gleichschenkliges Dreieck 251">
            <a:extLst>
              <a:ext uri="{FF2B5EF4-FFF2-40B4-BE49-F238E27FC236}">
                <a16:creationId xmlns:a16="http://schemas.microsoft.com/office/drawing/2014/main" id="{D7490A1F-60D9-4B9E-900B-17137B04FDF8}"/>
              </a:ext>
            </a:extLst>
          </p:cNvPr>
          <p:cNvSpPr/>
          <p:nvPr/>
        </p:nvSpPr>
        <p:spPr>
          <a:xfrm>
            <a:off x="7313106" y="4843726"/>
            <a:ext cx="325315" cy="3253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68C1364-1F26-405D-AC72-AA2FCAB268D7}"/>
              </a:ext>
            </a:extLst>
          </p:cNvPr>
          <p:cNvSpPr/>
          <p:nvPr/>
        </p:nvSpPr>
        <p:spPr>
          <a:xfrm>
            <a:off x="6955551" y="4382117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F43D5E56-9ABC-44F0-BC8B-40E701AEF8B6}"/>
              </a:ext>
            </a:extLst>
          </p:cNvPr>
          <p:cNvSpPr txBox="1"/>
          <p:nvPr/>
        </p:nvSpPr>
        <p:spPr>
          <a:xfrm>
            <a:off x="254191" y="6175762"/>
            <a:ext cx="6566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 can handle all difficult slope-cases (see below), with the following restriction:</a:t>
            </a:r>
          </a:p>
          <a:p>
            <a:r>
              <a:rPr lang="en-US" sz="1400" dirty="0"/>
              <a:t>- No upside-down slopes (ceiling slopes) are allowed</a:t>
            </a:r>
          </a:p>
        </p:txBody>
      </p:sp>
    </p:spTree>
    <p:extLst>
      <p:ext uri="{BB962C8B-B14F-4D97-AF65-F5344CB8AC3E}">
        <p14:creationId xmlns:p14="http://schemas.microsoft.com/office/powerpoint/2010/main" val="240816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381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valley between two slopes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8622DA61-C272-4062-B1D9-E0E583DE57CD}"/>
              </a:ext>
            </a:extLst>
          </p:cNvPr>
          <p:cNvSpPr/>
          <p:nvPr/>
        </p:nvSpPr>
        <p:spPr>
          <a:xfrm>
            <a:off x="3593129" y="1528399"/>
            <a:ext cx="835269" cy="101108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6F0DD5A-9CA2-47AE-8F09-7FC14DF14E7A}"/>
              </a:ext>
            </a:extLst>
          </p:cNvPr>
          <p:cNvGrpSpPr/>
          <p:nvPr/>
        </p:nvGrpSpPr>
        <p:grpSpPr>
          <a:xfrm>
            <a:off x="9328637" y="310661"/>
            <a:ext cx="2533349" cy="1907930"/>
            <a:chOff x="9372599" y="369276"/>
            <a:chExt cx="2533349" cy="190793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7955218-E72D-436E-BFE6-64F7B6E0DEC5}"/>
                </a:ext>
              </a:extLst>
            </p:cNvPr>
            <p:cNvSpPr/>
            <p:nvPr/>
          </p:nvSpPr>
          <p:spPr>
            <a:xfrm>
              <a:off x="9372599" y="369276"/>
              <a:ext cx="2529367" cy="19079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0CA591E-2A3B-44C1-B813-231CF9799DD0}"/>
                </a:ext>
              </a:extLst>
            </p:cNvPr>
            <p:cNvSpPr txBox="1"/>
            <p:nvPr/>
          </p:nvSpPr>
          <p:spPr>
            <a:xfrm>
              <a:off x="9442938" y="419746"/>
              <a:ext cx="1347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Explanation: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1C0919E-9C22-4718-AFDF-780B1A156D59}"/>
                </a:ext>
              </a:extLst>
            </p:cNvPr>
            <p:cNvSpPr/>
            <p:nvPr/>
          </p:nvSpPr>
          <p:spPr>
            <a:xfrm>
              <a:off x="9574824" y="833034"/>
              <a:ext cx="460242" cy="191268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AEC1768-7464-4FDD-9260-C1B2D1512B4B}"/>
                </a:ext>
              </a:extLst>
            </p:cNvPr>
            <p:cNvSpPr txBox="1"/>
            <p:nvPr/>
          </p:nvSpPr>
          <p:spPr>
            <a:xfrm>
              <a:off x="10087822" y="796992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moving sprite</a:t>
              </a:r>
            </a:p>
          </p:txBody>
        </p: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B4528AFC-9EB3-4F0B-9027-476F3FC10D32}"/>
                </a:ext>
              </a:extLst>
            </p:cNvPr>
            <p:cNvSpPr/>
            <p:nvPr/>
          </p:nvSpPr>
          <p:spPr>
            <a:xfrm>
              <a:off x="9791817" y="1145929"/>
              <a:ext cx="243249" cy="243250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64BB712-471A-443B-8DE1-22B6B61F691A}"/>
                </a:ext>
              </a:extLst>
            </p:cNvPr>
            <p:cNvSpPr txBox="1"/>
            <p:nvPr/>
          </p:nvSpPr>
          <p:spPr>
            <a:xfrm>
              <a:off x="10087822" y="1141348"/>
              <a:ext cx="1729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docked tile before movement</a:t>
              </a:r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59F76CD8-2E57-46BC-B8A7-E24D74B57BD3}"/>
                </a:ext>
              </a:extLst>
            </p:cNvPr>
            <p:cNvSpPr/>
            <p:nvPr/>
          </p:nvSpPr>
          <p:spPr>
            <a:xfrm>
              <a:off x="9787474" y="1491757"/>
              <a:ext cx="247592" cy="247593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8533F36-8B05-44C6-8111-566FE6A92715}"/>
                </a:ext>
              </a:extLst>
            </p:cNvPr>
            <p:cNvSpPr txBox="1"/>
            <p:nvPr/>
          </p:nvSpPr>
          <p:spPr>
            <a:xfrm>
              <a:off x="10087822" y="1415368"/>
              <a:ext cx="1818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collision tile selected by SELECT</a:t>
              </a:r>
            </a:p>
            <a:p>
              <a:r>
                <a:rPr lang="en-US" sz="1000" dirty="0"/>
                <a:t>algorithm (after movement)</a:t>
              </a:r>
            </a:p>
          </p:txBody>
        </p: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20F413B2-67E9-443D-9044-4AFC66A13B3E}"/>
                </a:ext>
              </a:extLst>
            </p:cNvPr>
            <p:cNvSpPr/>
            <p:nvPr/>
          </p:nvSpPr>
          <p:spPr>
            <a:xfrm>
              <a:off x="9442939" y="1951892"/>
              <a:ext cx="592128" cy="10470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FADA3B8-B643-40C4-85A2-C0E0E6D09AA5}"/>
                </a:ext>
              </a:extLst>
            </p:cNvPr>
            <p:cNvSpPr txBox="1"/>
            <p:nvPr/>
          </p:nvSpPr>
          <p:spPr>
            <a:xfrm>
              <a:off x="10087822" y="1799314"/>
              <a:ext cx="1661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passing collision tile through</a:t>
              </a:r>
            </a:p>
            <a:p>
              <a:r>
                <a:rPr lang="en-US" sz="1000" dirty="0"/>
                <a:t>SOLVE algorithm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55D583A-0EE1-4049-A440-698DC612A08A}"/>
              </a:ext>
            </a:extLst>
          </p:cNvPr>
          <p:cNvGrpSpPr/>
          <p:nvPr/>
        </p:nvGrpSpPr>
        <p:grpSpPr>
          <a:xfrm>
            <a:off x="706322" y="1125410"/>
            <a:ext cx="990595" cy="995001"/>
            <a:chOff x="706322" y="1125410"/>
            <a:chExt cx="990595" cy="995001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CD6A5547-3F96-43F3-94F2-C6EE9D24A5EA}"/>
                </a:ext>
              </a:extLst>
            </p:cNvPr>
            <p:cNvGrpSpPr/>
            <p:nvPr/>
          </p:nvGrpSpPr>
          <p:grpSpPr>
            <a:xfrm>
              <a:off x="826479" y="1125410"/>
              <a:ext cx="870438" cy="672616"/>
              <a:chOff x="826479" y="1125410"/>
              <a:chExt cx="870438" cy="672616"/>
            </a:xfrm>
          </p:grpSpPr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4E692027-0447-418C-A5CC-F81BA4EC8E07}"/>
                  </a:ext>
                </a:extLst>
              </p:cNvPr>
              <p:cNvSpPr/>
              <p:nvPr/>
            </p:nvSpPr>
            <p:spPr>
              <a:xfrm>
                <a:off x="1362808" y="1472710"/>
                <a:ext cx="325315" cy="325316"/>
              </a:xfrm>
              <a:prstGeom prst="triangle">
                <a:avLst>
                  <a:gd name="adj" fmla="val 10000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C9C65EB-10F0-4F3C-8634-302B29954773}"/>
                  </a:ext>
                </a:extLst>
              </p:cNvPr>
              <p:cNvSpPr/>
              <p:nvPr/>
            </p:nvSpPr>
            <p:spPr>
              <a:xfrm>
                <a:off x="826479" y="1125410"/>
                <a:ext cx="677008" cy="457200"/>
              </a:xfrm>
              <a:prstGeom prst="rect">
                <a:avLst/>
              </a:prstGeom>
              <a:solidFill>
                <a:srgbClr val="4472C4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B71F3E02-7D74-4EC4-81FC-1F01FB606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3487" y="1345218"/>
                <a:ext cx="193430" cy="8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9EA8EDB8-23B5-4B5D-BAF2-D8D8959EC6D3}"/>
                </a:ext>
              </a:extLst>
            </p:cNvPr>
            <p:cNvSpPr/>
            <p:nvPr/>
          </p:nvSpPr>
          <p:spPr>
            <a:xfrm flipH="1">
              <a:off x="706322" y="1469779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A8189FD-D3F5-41E5-8285-DD93258CEB32}"/>
                </a:ext>
              </a:extLst>
            </p:cNvPr>
            <p:cNvSpPr/>
            <p:nvPr/>
          </p:nvSpPr>
          <p:spPr>
            <a:xfrm>
              <a:off x="1024717" y="1795095"/>
              <a:ext cx="338083" cy="3253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E06D6E12-18FD-44C6-835C-1049587A7DAC}"/>
              </a:ext>
            </a:extLst>
          </p:cNvPr>
          <p:cNvSpPr/>
          <p:nvPr/>
        </p:nvSpPr>
        <p:spPr>
          <a:xfrm>
            <a:off x="2957146" y="1466849"/>
            <a:ext cx="325315" cy="3253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4A7EF56-0FC7-4BCD-8A17-DFCAEBC6850F}"/>
              </a:ext>
            </a:extLst>
          </p:cNvPr>
          <p:cNvSpPr/>
          <p:nvPr/>
        </p:nvSpPr>
        <p:spPr>
          <a:xfrm>
            <a:off x="2693376" y="1339355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FEFEF41B-5D5B-42E5-9B0A-0CD4F5381C86}"/>
              </a:ext>
            </a:extLst>
          </p:cNvPr>
          <p:cNvSpPr/>
          <p:nvPr/>
        </p:nvSpPr>
        <p:spPr>
          <a:xfrm flipH="1">
            <a:off x="2300660" y="1472710"/>
            <a:ext cx="325315" cy="325316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AA45E77-F716-4C93-9468-0EC0136DDD77}"/>
              </a:ext>
            </a:extLst>
          </p:cNvPr>
          <p:cNvSpPr/>
          <p:nvPr/>
        </p:nvSpPr>
        <p:spPr>
          <a:xfrm>
            <a:off x="2619055" y="1798026"/>
            <a:ext cx="338083" cy="32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EF3DF8C-7CD1-4552-BE88-5E07C5F1D7BA}"/>
              </a:ext>
            </a:extLst>
          </p:cNvPr>
          <p:cNvSpPr txBox="1"/>
          <p:nvPr/>
        </p:nvSpPr>
        <p:spPr>
          <a:xfrm>
            <a:off x="2288938" y="2255090"/>
            <a:ext cx="5865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The </a:t>
            </a:r>
            <a:r>
              <a:rPr lang="en-US" sz="1000" dirty="0" err="1"/>
              <a:t>xy</a:t>
            </a:r>
            <a:r>
              <a:rPr lang="en-US" sz="1000" dirty="0"/>
              <a:t>-pull of the “d” (docked) tile caused</a:t>
            </a:r>
          </a:p>
          <a:p>
            <a:r>
              <a:rPr lang="en-US" sz="1000" dirty="0"/>
              <a:t>the sprite to go all the way to the bottom of the valley</a:t>
            </a:r>
          </a:p>
          <a:p>
            <a:endParaRPr lang="en-US" sz="1000" dirty="0"/>
          </a:p>
          <a:p>
            <a:r>
              <a:rPr lang="en-US" sz="1000" dirty="0"/>
              <a:t>The orange tile selected by SELECT will handle the x-collision properly and move the sprite all the way back up</a:t>
            </a: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E577F943-B54A-4753-AB31-A7804EDCB675}"/>
              </a:ext>
            </a:extLst>
          </p:cNvPr>
          <p:cNvSpPr/>
          <p:nvPr/>
        </p:nvSpPr>
        <p:spPr>
          <a:xfrm>
            <a:off x="5246075" y="1460986"/>
            <a:ext cx="325315" cy="3253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03F77AB-02CA-472D-A6C4-34639D47E7C9}"/>
              </a:ext>
            </a:extLst>
          </p:cNvPr>
          <p:cNvSpPr/>
          <p:nvPr/>
        </p:nvSpPr>
        <p:spPr>
          <a:xfrm>
            <a:off x="4982305" y="981799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2C4836D0-C662-4C57-A476-BB98CE02C342}"/>
              </a:ext>
            </a:extLst>
          </p:cNvPr>
          <p:cNvSpPr/>
          <p:nvPr/>
        </p:nvSpPr>
        <p:spPr>
          <a:xfrm flipH="1">
            <a:off x="4589589" y="1466847"/>
            <a:ext cx="325315" cy="325316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C20801E-E3A2-4B37-926A-BFFB1C7FB9F6}"/>
              </a:ext>
            </a:extLst>
          </p:cNvPr>
          <p:cNvSpPr/>
          <p:nvPr/>
        </p:nvSpPr>
        <p:spPr>
          <a:xfrm>
            <a:off x="4907984" y="1792163"/>
            <a:ext cx="338083" cy="32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60F3648-8F4C-4988-8D1E-30B461E716B9}"/>
              </a:ext>
            </a:extLst>
          </p:cNvPr>
          <p:cNvSpPr txBox="1"/>
          <p:nvPr/>
        </p:nvSpPr>
        <p:spPr>
          <a:xfrm>
            <a:off x="2619055" y="105797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</a:t>
            </a:r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</p:spTree>
    <p:extLst>
      <p:ext uri="{BB962C8B-B14F-4D97-AF65-F5344CB8AC3E}">
        <p14:creationId xmlns:p14="http://schemas.microsoft.com/office/powerpoint/2010/main" val="326762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B235AFD6-193C-496A-AAF8-ED72968EF005}"/>
              </a:ext>
            </a:extLst>
          </p:cNvPr>
          <p:cNvSpPr/>
          <p:nvPr/>
        </p:nvSpPr>
        <p:spPr>
          <a:xfrm>
            <a:off x="3206265" y="2318234"/>
            <a:ext cx="338083" cy="32531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562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“stairs” (with “stairs” option enabled/disabled)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8622DA61-C272-4062-B1D9-E0E583DE57CD}"/>
              </a:ext>
            </a:extLst>
          </p:cNvPr>
          <p:cNvSpPr/>
          <p:nvPr/>
        </p:nvSpPr>
        <p:spPr>
          <a:xfrm>
            <a:off x="3812936" y="2451594"/>
            <a:ext cx="835269" cy="101108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6F0DD5A-9CA2-47AE-8F09-7FC14DF14E7A}"/>
              </a:ext>
            </a:extLst>
          </p:cNvPr>
          <p:cNvGrpSpPr/>
          <p:nvPr/>
        </p:nvGrpSpPr>
        <p:grpSpPr>
          <a:xfrm>
            <a:off x="9328637" y="310661"/>
            <a:ext cx="2533349" cy="1907930"/>
            <a:chOff x="9372599" y="369276"/>
            <a:chExt cx="2533349" cy="190793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7955218-E72D-436E-BFE6-64F7B6E0DEC5}"/>
                </a:ext>
              </a:extLst>
            </p:cNvPr>
            <p:cNvSpPr/>
            <p:nvPr/>
          </p:nvSpPr>
          <p:spPr>
            <a:xfrm>
              <a:off x="9372599" y="369276"/>
              <a:ext cx="2529367" cy="19079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0CA591E-2A3B-44C1-B813-231CF9799DD0}"/>
                </a:ext>
              </a:extLst>
            </p:cNvPr>
            <p:cNvSpPr txBox="1"/>
            <p:nvPr/>
          </p:nvSpPr>
          <p:spPr>
            <a:xfrm>
              <a:off x="9442938" y="419746"/>
              <a:ext cx="1347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Explanation: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1C0919E-9C22-4718-AFDF-780B1A156D59}"/>
                </a:ext>
              </a:extLst>
            </p:cNvPr>
            <p:cNvSpPr/>
            <p:nvPr/>
          </p:nvSpPr>
          <p:spPr>
            <a:xfrm>
              <a:off x="9574824" y="833034"/>
              <a:ext cx="460242" cy="191268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AEC1768-7464-4FDD-9260-C1B2D1512B4B}"/>
                </a:ext>
              </a:extLst>
            </p:cNvPr>
            <p:cNvSpPr txBox="1"/>
            <p:nvPr/>
          </p:nvSpPr>
          <p:spPr>
            <a:xfrm>
              <a:off x="10087822" y="796992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moving sprite</a:t>
              </a:r>
            </a:p>
          </p:txBody>
        </p: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B4528AFC-9EB3-4F0B-9027-476F3FC10D32}"/>
                </a:ext>
              </a:extLst>
            </p:cNvPr>
            <p:cNvSpPr/>
            <p:nvPr/>
          </p:nvSpPr>
          <p:spPr>
            <a:xfrm>
              <a:off x="9791817" y="1145929"/>
              <a:ext cx="243249" cy="243250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64BB712-471A-443B-8DE1-22B6B61F691A}"/>
                </a:ext>
              </a:extLst>
            </p:cNvPr>
            <p:cNvSpPr txBox="1"/>
            <p:nvPr/>
          </p:nvSpPr>
          <p:spPr>
            <a:xfrm>
              <a:off x="10087822" y="1141348"/>
              <a:ext cx="1729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docked tile before movement</a:t>
              </a:r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59F76CD8-2E57-46BC-B8A7-E24D74B57BD3}"/>
                </a:ext>
              </a:extLst>
            </p:cNvPr>
            <p:cNvSpPr/>
            <p:nvPr/>
          </p:nvSpPr>
          <p:spPr>
            <a:xfrm>
              <a:off x="9787474" y="1491757"/>
              <a:ext cx="247592" cy="247593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8533F36-8B05-44C6-8111-566FE6A92715}"/>
                </a:ext>
              </a:extLst>
            </p:cNvPr>
            <p:cNvSpPr txBox="1"/>
            <p:nvPr/>
          </p:nvSpPr>
          <p:spPr>
            <a:xfrm>
              <a:off x="10087822" y="1415368"/>
              <a:ext cx="1818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collision tile selected by SELECT</a:t>
              </a:r>
            </a:p>
            <a:p>
              <a:r>
                <a:rPr lang="en-US" sz="1000" dirty="0"/>
                <a:t>algorithm (after movement)</a:t>
              </a:r>
            </a:p>
          </p:txBody>
        </p: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20F413B2-67E9-443D-9044-4AFC66A13B3E}"/>
                </a:ext>
              </a:extLst>
            </p:cNvPr>
            <p:cNvSpPr/>
            <p:nvPr/>
          </p:nvSpPr>
          <p:spPr>
            <a:xfrm>
              <a:off x="9442939" y="1951892"/>
              <a:ext cx="592128" cy="10470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FADA3B8-B643-40C4-85A2-C0E0E6D09AA5}"/>
                </a:ext>
              </a:extLst>
            </p:cNvPr>
            <p:cNvSpPr txBox="1"/>
            <p:nvPr/>
          </p:nvSpPr>
          <p:spPr>
            <a:xfrm>
              <a:off x="10087822" y="1799314"/>
              <a:ext cx="1661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passing collision tile through</a:t>
              </a:r>
            </a:p>
            <a:p>
              <a:r>
                <a:rPr lang="en-US" sz="1000" dirty="0"/>
                <a:t>SOLVE algorithm</a:t>
              </a:r>
            </a:p>
          </p:txBody>
        </p:sp>
      </p:grp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E692027-0447-418C-A5CC-F81BA4EC8E07}"/>
              </a:ext>
            </a:extLst>
          </p:cNvPr>
          <p:cNvSpPr/>
          <p:nvPr/>
        </p:nvSpPr>
        <p:spPr>
          <a:xfrm>
            <a:off x="1345224" y="2453049"/>
            <a:ext cx="325315" cy="197832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F70360B-3631-48EB-BFDE-62B726494EF8}"/>
              </a:ext>
            </a:extLst>
          </p:cNvPr>
          <p:cNvGrpSpPr/>
          <p:nvPr/>
        </p:nvGrpSpPr>
        <p:grpSpPr>
          <a:xfrm>
            <a:off x="888023" y="2048602"/>
            <a:ext cx="870438" cy="457200"/>
            <a:chOff x="835271" y="1151786"/>
            <a:chExt cx="870438" cy="4572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9C65EB-10F0-4F3C-8634-302B29954773}"/>
                </a:ext>
              </a:extLst>
            </p:cNvPr>
            <p:cNvSpPr/>
            <p:nvPr/>
          </p:nvSpPr>
          <p:spPr>
            <a:xfrm>
              <a:off x="835271" y="1151786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71F3E02-7D74-4EC4-81FC-1F01FB60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512279" y="1371594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A8189FD-D3F5-41E5-8285-DD93258CEB32}"/>
              </a:ext>
            </a:extLst>
          </p:cNvPr>
          <p:cNvSpPr/>
          <p:nvPr/>
        </p:nvSpPr>
        <p:spPr>
          <a:xfrm>
            <a:off x="1673470" y="2324094"/>
            <a:ext cx="338083" cy="32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EF3DF8C-7CD1-4552-BE88-5E07C5F1D7BA}"/>
              </a:ext>
            </a:extLst>
          </p:cNvPr>
          <p:cNvSpPr txBox="1"/>
          <p:nvPr/>
        </p:nvSpPr>
        <p:spPr>
          <a:xfrm>
            <a:off x="4829655" y="2793609"/>
            <a:ext cx="427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“stairs” option is enabled: Treat x-collision like a y-collision (push the sprite up)</a:t>
            </a:r>
          </a:p>
          <a:p>
            <a:r>
              <a:rPr lang="en-US" sz="1000" dirty="0"/>
              <a:t>- Still do the y-move/collision afterwards</a:t>
            </a:r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A4ADC19E-BFB7-418E-855F-193067070EDE}"/>
              </a:ext>
            </a:extLst>
          </p:cNvPr>
          <p:cNvSpPr/>
          <p:nvPr/>
        </p:nvSpPr>
        <p:spPr>
          <a:xfrm>
            <a:off x="2886811" y="2447189"/>
            <a:ext cx="325315" cy="197832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0235C3B-FC3D-4608-8F23-29235A4DEAB4}"/>
              </a:ext>
            </a:extLst>
          </p:cNvPr>
          <p:cNvSpPr/>
          <p:nvPr/>
        </p:nvSpPr>
        <p:spPr>
          <a:xfrm>
            <a:off x="2693378" y="1989989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A3BDF0-E130-460C-889C-358073E870A8}"/>
              </a:ext>
            </a:extLst>
          </p:cNvPr>
          <p:cNvSpPr/>
          <p:nvPr/>
        </p:nvSpPr>
        <p:spPr>
          <a:xfrm>
            <a:off x="5335714" y="2315873"/>
            <a:ext cx="338083" cy="32531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6A087FE5-ACBE-4AA8-A7A2-53CCC21CC9B0}"/>
              </a:ext>
            </a:extLst>
          </p:cNvPr>
          <p:cNvSpPr/>
          <p:nvPr/>
        </p:nvSpPr>
        <p:spPr>
          <a:xfrm>
            <a:off x="5007468" y="2436036"/>
            <a:ext cx="325315" cy="197832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D1DE2FC-D0A9-48C0-82E4-E354537A0EEB}"/>
              </a:ext>
            </a:extLst>
          </p:cNvPr>
          <p:cNvSpPr/>
          <p:nvPr/>
        </p:nvSpPr>
        <p:spPr>
          <a:xfrm>
            <a:off x="4822827" y="1846951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E47B1786-EFEF-4E47-BE55-E17903810169}"/>
              </a:ext>
            </a:extLst>
          </p:cNvPr>
          <p:cNvSpPr/>
          <p:nvPr/>
        </p:nvSpPr>
        <p:spPr>
          <a:xfrm>
            <a:off x="3824658" y="4160232"/>
            <a:ext cx="835269" cy="101108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8B1F63F-EFE3-4884-A168-B4F79DC11AFA}"/>
              </a:ext>
            </a:extLst>
          </p:cNvPr>
          <p:cNvSpPr txBox="1"/>
          <p:nvPr/>
        </p:nvSpPr>
        <p:spPr>
          <a:xfrm>
            <a:off x="4841377" y="4502247"/>
            <a:ext cx="417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“stairs” option is disabled: Treat x-collision normally (push the sprite back)</a:t>
            </a:r>
          </a:p>
          <a:p>
            <a:r>
              <a:rPr lang="en-US" sz="1000" dirty="0"/>
              <a:t>- Still do the y-move/collision afterwards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E3EA46F-0890-4D2F-A45C-B80ACCF15201}"/>
              </a:ext>
            </a:extLst>
          </p:cNvPr>
          <p:cNvSpPr/>
          <p:nvPr/>
        </p:nvSpPr>
        <p:spPr>
          <a:xfrm>
            <a:off x="5347436" y="4024511"/>
            <a:ext cx="338083" cy="32531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D146CF4A-D8C7-44AE-98AB-DCDB131DC6FD}"/>
              </a:ext>
            </a:extLst>
          </p:cNvPr>
          <p:cNvSpPr/>
          <p:nvPr/>
        </p:nvSpPr>
        <p:spPr>
          <a:xfrm>
            <a:off x="5019190" y="4144674"/>
            <a:ext cx="325315" cy="197832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E1C8146-1D3E-4E6E-9C94-721DA8142382}"/>
              </a:ext>
            </a:extLst>
          </p:cNvPr>
          <p:cNvSpPr/>
          <p:nvPr/>
        </p:nvSpPr>
        <p:spPr>
          <a:xfrm>
            <a:off x="4658703" y="3687472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1BB6AE7-FA55-43DF-B05C-88F7FB270028}"/>
              </a:ext>
            </a:extLst>
          </p:cNvPr>
          <p:cNvSpPr txBox="1"/>
          <p:nvPr/>
        </p:nvSpPr>
        <p:spPr>
          <a:xfrm>
            <a:off x="803801" y="1078481"/>
            <a:ext cx="6981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case is recognized if - after the movement and SELECT algorithm – the selected (orange) tile has a sloped tile as a left neighbor</a:t>
            </a:r>
          </a:p>
          <a:p>
            <a:r>
              <a:rPr lang="en-US" sz="1000" dirty="0"/>
              <a:t>that leads up to the selected (orange) tile (no matter how steep the slope)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B4D0C10-5F8A-42A9-B018-F6633007F774}"/>
              </a:ext>
            </a:extLst>
          </p:cNvPr>
          <p:cNvSpPr txBox="1"/>
          <p:nvPr/>
        </p:nvSpPr>
        <p:spPr>
          <a:xfrm>
            <a:off x="2935998" y="2710921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843B0D1-7FAF-4C86-9DCF-EBBB3B26BD9F}"/>
              </a:ext>
            </a:extLst>
          </p:cNvPr>
          <p:cNvSpPr txBox="1"/>
          <p:nvPr/>
        </p:nvSpPr>
        <p:spPr>
          <a:xfrm>
            <a:off x="2641537" y="1669046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</a:t>
            </a:r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</p:spTree>
    <p:extLst>
      <p:ext uri="{BB962C8B-B14F-4D97-AF65-F5344CB8AC3E}">
        <p14:creationId xmlns:p14="http://schemas.microsoft.com/office/powerpoint/2010/main" val="300956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095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spygame’s</a:t>
            </a:r>
            <a:r>
              <a:rPr lang="en-US" dirty="0"/>
              <a:t> SELECT algorithm: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6AF736-6B72-4D47-9D67-240F3801805E}"/>
              </a:ext>
            </a:extLst>
          </p:cNvPr>
          <p:cNvSpPr txBox="1"/>
          <p:nvPr/>
        </p:nvSpPr>
        <p:spPr>
          <a:xfrm>
            <a:off x="500669" y="1364738"/>
            <a:ext cx="75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x-direction select: run after the sprite’s x-movement (plus </a:t>
            </a:r>
            <a:r>
              <a:rPr lang="en-US" dirty="0" err="1"/>
              <a:t>xy</a:t>
            </a:r>
            <a:r>
              <a:rPr lang="en-US" dirty="0"/>
              <a:t>-pull by the slope)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09A1AEC-B620-4B51-B6F4-25024972CB2B}"/>
              </a:ext>
            </a:extLst>
          </p:cNvPr>
          <p:cNvGrpSpPr/>
          <p:nvPr/>
        </p:nvGrpSpPr>
        <p:grpSpPr>
          <a:xfrm>
            <a:off x="935229" y="1955292"/>
            <a:ext cx="987669" cy="986201"/>
            <a:chOff x="771847" y="2652277"/>
            <a:chExt cx="987669" cy="986201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682BDE54-2CE7-4AC7-B615-52BE34CA262A}"/>
                </a:ext>
              </a:extLst>
            </p:cNvPr>
            <p:cNvSpPr/>
            <p:nvPr/>
          </p:nvSpPr>
          <p:spPr>
            <a:xfrm>
              <a:off x="1097574" y="2977589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5D8199AF-C4FA-40E2-BA68-ECB604512526}"/>
                </a:ext>
              </a:extLst>
            </p:cNvPr>
            <p:cNvSpPr/>
            <p:nvPr/>
          </p:nvSpPr>
          <p:spPr>
            <a:xfrm>
              <a:off x="1428338" y="298052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622EE00-4999-4965-A87D-1F15C340B4AF}"/>
                </a:ext>
              </a:extLst>
            </p:cNvPr>
            <p:cNvSpPr/>
            <p:nvPr/>
          </p:nvSpPr>
          <p:spPr>
            <a:xfrm>
              <a:off x="1100506" y="265520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3D8D2C51-977E-4810-BEA8-0B2DBBB20267}"/>
                </a:ext>
              </a:extLst>
            </p:cNvPr>
            <p:cNvSpPr/>
            <p:nvPr/>
          </p:nvSpPr>
          <p:spPr>
            <a:xfrm>
              <a:off x="1422478" y="265813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F6A98E3-DED0-4136-AA34-3D44803100F3}"/>
                </a:ext>
              </a:extLst>
            </p:cNvPr>
            <p:cNvSpPr/>
            <p:nvPr/>
          </p:nvSpPr>
          <p:spPr>
            <a:xfrm>
              <a:off x="771847" y="298345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2B51B73-269E-4F5A-B138-E5496E10D1D9}"/>
                </a:ext>
              </a:extLst>
            </p:cNvPr>
            <p:cNvSpPr/>
            <p:nvPr/>
          </p:nvSpPr>
          <p:spPr>
            <a:xfrm>
              <a:off x="774779" y="265227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8BD800F-F58D-4131-9978-88047E79673B}"/>
                </a:ext>
              </a:extLst>
            </p:cNvPr>
            <p:cNvSpPr/>
            <p:nvPr/>
          </p:nvSpPr>
          <p:spPr>
            <a:xfrm>
              <a:off x="1103437" y="2983451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4AD7FDF3-70A2-4F74-8A11-6AABEABAB2DB}"/>
                </a:ext>
              </a:extLst>
            </p:cNvPr>
            <p:cNvSpPr/>
            <p:nvPr/>
          </p:nvSpPr>
          <p:spPr>
            <a:xfrm>
              <a:off x="1434201" y="297759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47590D54-4D96-4764-86C2-A662EC4E03F8}"/>
                </a:ext>
              </a:extLst>
            </p:cNvPr>
            <p:cNvSpPr/>
            <p:nvPr/>
          </p:nvSpPr>
          <p:spPr>
            <a:xfrm>
              <a:off x="777710" y="298052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F12A943C-4B55-4C05-8F2A-2B8BE18118E7}"/>
                </a:ext>
              </a:extLst>
            </p:cNvPr>
            <p:cNvSpPr/>
            <p:nvPr/>
          </p:nvSpPr>
          <p:spPr>
            <a:xfrm>
              <a:off x="1103438" y="330876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6C39C5C-14F6-45D1-AE15-0F47207B5710}"/>
                </a:ext>
              </a:extLst>
            </p:cNvPr>
            <p:cNvSpPr/>
            <p:nvPr/>
          </p:nvSpPr>
          <p:spPr>
            <a:xfrm>
              <a:off x="1425410" y="331170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5CA5E4C-A90D-4ED7-9B68-668D333FBEED}"/>
                </a:ext>
              </a:extLst>
            </p:cNvPr>
            <p:cNvSpPr/>
            <p:nvPr/>
          </p:nvSpPr>
          <p:spPr>
            <a:xfrm>
              <a:off x="777711" y="330584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13" name="Rechteck 112">
            <a:extLst>
              <a:ext uri="{FF2B5EF4-FFF2-40B4-BE49-F238E27FC236}">
                <a16:creationId xmlns:a16="http://schemas.microsoft.com/office/drawing/2014/main" id="{A02E414C-EB9A-469B-8EBA-C8239BEBB749}"/>
              </a:ext>
            </a:extLst>
          </p:cNvPr>
          <p:cNvSpPr/>
          <p:nvPr/>
        </p:nvSpPr>
        <p:spPr>
          <a:xfrm>
            <a:off x="1085109" y="2220523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C4244A6-5DED-43A5-97A9-D14CA01234C0}"/>
              </a:ext>
            </a:extLst>
          </p:cNvPr>
          <p:cNvSpPr txBox="1"/>
          <p:nvPr/>
        </p:nvSpPr>
        <p:spPr>
          <a:xfrm>
            <a:off x="2230216" y="2280604"/>
            <a:ext cx="5769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loop through all touching tiles in given order looking for “full collision” tiles (not slopes, only fully filled tiles)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the first full-collision tile found that has no(!) up-slope on the left side is picked and returned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if no full-collision tile is found, enter the “slope-round” (see below)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434AF8B-BB68-44A0-A01B-D06C3E24FB3A}"/>
              </a:ext>
            </a:extLst>
          </p:cNvPr>
          <p:cNvCxnSpPr>
            <a:cxnSpLocks/>
          </p:cNvCxnSpPr>
          <p:nvPr/>
        </p:nvCxnSpPr>
        <p:spPr>
          <a:xfrm>
            <a:off x="1754173" y="2488636"/>
            <a:ext cx="19343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2DFA76F2-4508-41F2-A9FC-31483AC368E6}"/>
              </a:ext>
            </a:extLst>
          </p:cNvPr>
          <p:cNvGrpSpPr/>
          <p:nvPr/>
        </p:nvGrpSpPr>
        <p:grpSpPr>
          <a:xfrm>
            <a:off x="938164" y="3321030"/>
            <a:ext cx="987669" cy="986201"/>
            <a:chOff x="771847" y="2652277"/>
            <a:chExt cx="987669" cy="986201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63AE4AD0-F3DE-4AF5-9A26-0BF032857D17}"/>
                </a:ext>
              </a:extLst>
            </p:cNvPr>
            <p:cNvSpPr/>
            <p:nvPr/>
          </p:nvSpPr>
          <p:spPr>
            <a:xfrm>
              <a:off x="1097574" y="2977589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EC6A6D93-BCA3-4F79-891A-1C3E3F46DCAD}"/>
                </a:ext>
              </a:extLst>
            </p:cNvPr>
            <p:cNvSpPr/>
            <p:nvPr/>
          </p:nvSpPr>
          <p:spPr>
            <a:xfrm>
              <a:off x="1428338" y="298052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26CE1456-5051-42B3-81E3-8E7634BD325C}"/>
                </a:ext>
              </a:extLst>
            </p:cNvPr>
            <p:cNvSpPr/>
            <p:nvPr/>
          </p:nvSpPr>
          <p:spPr>
            <a:xfrm>
              <a:off x="1100506" y="265520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F06AA86F-9001-4378-8B75-448592A09153}"/>
                </a:ext>
              </a:extLst>
            </p:cNvPr>
            <p:cNvSpPr/>
            <p:nvPr/>
          </p:nvSpPr>
          <p:spPr>
            <a:xfrm>
              <a:off x="1422478" y="265813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5BDCAA8B-8D7C-45FD-8059-A3DF91C99093}"/>
                </a:ext>
              </a:extLst>
            </p:cNvPr>
            <p:cNvSpPr/>
            <p:nvPr/>
          </p:nvSpPr>
          <p:spPr>
            <a:xfrm>
              <a:off x="771847" y="298345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B424590F-59CE-4F7F-B3B4-BA8A7ECA715E}"/>
                </a:ext>
              </a:extLst>
            </p:cNvPr>
            <p:cNvSpPr/>
            <p:nvPr/>
          </p:nvSpPr>
          <p:spPr>
            <a:xfrm>
              <a:off x="774779" y="265227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2E043DA6-252E-47C7-8C6B-C0A87AFB3BFD}"/>
                </a:ext>
              </a:extLst>
            </p:cNvPr>
            <p:cNvSpPr/>
            <p:nvPr/>
          </p:nvSpPr>
          <p:spPr>
            <a:xfrm>
              <a:off x="1103437" y="2983451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E09AA3E4-6A50-45B4-84BE-B1213102CE15}"/>
                </a:ext>
              </a:extLst>
            </p:cNvPr>
            <p:cNvSpPr/>
            <p:nvPr/>
          </p:nvSpPr>
          <p:spPr>
            <a:xfrm>
              <a:off x="1434201" y="297759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D435827D-683E-4AD9-B8F8-3D9A2E36F2DF}"/>
                </a:ext>
              </a:extLst>
            </p:cNvPr>
            <p:cNvSpPr/>
            <p:nvPr/>
          </p:nvSpPr>
          <p:spPr>
            <a:xfrm>
              <a:off x="777710" y="298052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AD8D00B-33B9-4B8E-AB17-064CB26F95AD}"/>
                </a:ext>
              </a:extLst>
            </p:cNvPr>
            <p:cNvSpPr/>
            <p:nvPr/>
          </p:nvSpPr>
          <p:spPr>
            <a:xfrm>
              <a:off x="1103438" y="330876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91FB2237-E5DD-48D0-8421-D7CF4DA7C80E}"/>
                </a:ext>
              </a:extLst>
            </p:cNvPr>
            <p:cNvSpPr/>
            <p:nvPr/>
          </p:nvSpPr>
          <p:spPr>
            <a:xfrm>
              <a:off x="1425410" y="331170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DEB3D685-BD47-4C6A-8AB1-A0A01ED198E0}"/>
                </a:ext>
              </a:extLst>
            </p:cNvPr>
            <p:cNvSpPr/>
            <p:nvPr/>
          </p:nvSpPr>
          <p:spPr>
            <a:xfrm>
              <a:off x="777711" y="330584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30" name="Rechteck 129">
            <a:extLst>
              <a:ext uri="{FF2B5EF4-FFF2-40B4-BE49-F238E27FC236}">
                <a16:creationId xmlns:a16="http://schemas.microsoft.com/office/drawing/2014/main" id="{21342D34-BB9B-45BC-A315-ECA995DB33BE}"/>
              </a:ext>
            </a:extLst>
          </p:cNvPr>
          <p:cNvSpPr/>
          <p:nvPr/>
        </p:nvSpPr>
        <p:spPr>
          <a:xfrm>
            <a:off x="1088044" y="3586261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8F5FAB20-A036-41FB-B23B-E5EC5667BCEA}"/>
              </a:ext>
            </a:extLst>
          </p:cNvPr>
          <p:cNvSpPr txBox="1"/>
          <p:nvPr/>
        </p:nvSpPr>
        <p:spPr>
          <a:xfrm>
            <a:off x="2233151" y="3646342"/>
            <a:ext cx="5163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loop through all touching tiles in given order looking in each row for the “highest” slope tile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the first full-collision tile found that has no(!) up-slope on the left side is picked and returned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if no full-collision tile is found, enter the “slope-round” (see below)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CE33C3A2-E0F2-4381-A488-B3927E294782}"/>
              </a:ext>
            </a:extLst>
          </p:cNvPr>
          <p:cNvCxnSpPr>
            <a:cxnSpLocks/>
          </p:cNvCxnSpPr>
          <p:nvPr/>
        </p:nvCxnSpPr>
        <p:spPr>
          <a:xfrm>
            <a:off x="1757108" y="3854374"/>
            <a:ext cx="19343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0954"/>
            <a:ext cx="402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spygame’s</a:t>
            </a:r>
            <a:r>
              <a:rPr lang="en-US" dirty="0"/>
              <a:t> SELECT algorithm (continued):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6AF736-6B72-4D47-9D67-240F3801805E}"/>
              </a:ext>
            </a:extLst>
          </p:cNvPr>
          <p:cNvSpPr txBox="1"/>
          <p:nvPr/>
        </p:nvSpPr>
        <p:spPr>
          <a:xfrm>
            <a:off x="500669" y="1364738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y-direction select: run after the sprite’s y-movement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09A1AEC-B620-4B51-B6F4-25024972CB2B}"/>
              </a:ext>
            </a:extLst>
          </p:cNvPr>
          <p:cNvGrpSpPr/>
          <p:nvPr/>
        </p:nvGrpSpPr>
        <p:grpSpPr>
          <a:xfrm>
            <a:off x="1260544" y="2280609"/>
            <a:ext cx="987669" cy="986201"/>
            <a:chOff x="771847" y="2652277"/>
            <a:chExt cx="987669" cy="986201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682BDE54-2CE7-4AC7-B615-52BE34CA262A}"/>
                </a:ext>
              </a:extLst>
            </p:cNvPr>
            <p:cNvSpPr/>
            <p:nvPr/>
          </p:nvSpPr>
          <p:spPr>
            <a:xfrm>
              <a:off x="1097574" y="2977589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5D8199AF-C4FA-40E2-BA68-ECB604512526}"/>
                </a:ext>
              </a:extLst>
            </p:cNvPr>
            <p:cNvSpPr/>
            <p:nvPr/>
          </p:nvSpPr>
          <p:spPr>
            <a:xfrm>
              <a:off x="1428338" y="298052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622EE00-4999-4965-A87D-1F15C340B4AF}"/>
                </a:ext>
              </a:extLst>
            </p:cNvPr>
            <p:cNvSpPr/>
            <p:nvPr/>
          </p:nvSpPr>
          <p:spPr>
            <a:xfrm>
              <a:off x="1100506" y="265520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3D8D2C51-977E-4810-BEA8-0B2DBBB20267}"/>
                </a:ext>
              </a:extLst>
            </p:cNvPr>
            <p:cNvSpPr/>
            <p:nvPr/>
          </p:nvSpPr>
          <p:spPr>
            <a:xfrm>
              <a:off x="1422478" y="265813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F6A98E3-DED0-4136-AA34-3D44803100F3}"/>
                </a:ext>
              </a:extLst>
            </p:cNvPr>
            <p:cNvSpPr/>
            <p:nvPr/>
          </p:nvSpPr>
          <p:spPr>
            <a:xfrm>
              <a:off x="771847" y="298345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2B51B73-269E-4F5A-B138-E5496E10D1D9}"/>
                </a:ext>
              </a:extLst>
            </p:cNvPr>
            <p:cNvSpPr/>
            <p:nvPr/>
          </p:nvSpPr>
          <p:spPr>
            <a:xfrm>
              <a:off x="774779" y="265227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8BD800F-F58D-4131-9978-88047E79673B}"/>
                </a:ext>
              </a:extLst>
            </p:cNvPr>
            <p:cNvSpPr/>
            <p:nvPr/>
          </p:nvSpPr>
          <p:spPr>
            <a:xfrm>
              <a:off x="1103437" y="2983451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4AD7FDF3-70A2-4F74-8A11-6AABEABAB2DB}"/>
                </a:ext>
              </a:extLst>
            </p:cNvPr>
            <p:cNvSpPr/>
            <p:nvPr/>
          </p:nvSpPr>
          <p:spPr>
            <a:xfrm>
              <a:off x="1434201" y="297759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47590D54-4D96-4764-86C2-A662EC4E03F8}"/>
                </a:ext>
              </a:extLst>
            </p:cNvPr>
            <p:cNvSpPr/>
            <p:nvPr/>
          </p:nvSpPr>
          <p:spPr>
            <a:xfrm>
              <a:off x="777710" y="298052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F12A943C-4B55-4C05-8F2A-2B8BE18118E7}"/>
                </a:ext>
              </a:extLst>
            </p:cNvPr>
            <p:cNvSpPr/>
            <p:nvPr/>
          </p:nvSpPr>
          <p:spPr>
            <a:xfrm>
              <a:off x="1103438" y="330876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6C39C5C-14F6-45D1-AE15-0F47207B5710}"/>
                </a:ext>
              </a:extLst>
            </p:cNvPr>
            <p:cNvSpPr/>
            <p:nvPr/>
          </p:nvSpPr>
          <p:spPr>
            <a:xfrm>
              <a:off x="1425410" y="331170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5CA5E4C-A90D-4ED7-9B68-668D333FBEED}"/>
                </a:ext>
              </a:extLst>
            </p:cNvPr>
            <p:cNvSpPr/>
            <p:nvPr/>
          </p:nvSpPr>
          <p:spPr>
            <a:xfrm>
              <a:off x="777711" y="330584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13" name="Rechteck 112">
            <a:extLst>
              <a:ext uri="{FF2B5EF4-FFF2-40B4-BE49-F238E27FC236}">
                <a16:creationId xmlns:a16="http://schemas.microsoft.com/office/drawing/2014/main" id="{A02E414C-EB9A-469B-8EBA-C8239BEBB749}"/>
              </a:ext>
            </a:extLst>
          </p:cNvPr>
          <p:cNvSpPr/>
          <p:nvPr/>
        </p:nvSpPr>
        <p:spPr>
          <a:xfrm>
            <a:off x="1410424" y="2545840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C4244A6-5DED-43A5-97A9-D14CA01234C0}"/>
              </a:ext>
            </a:extLst>
          </p:cNvPr>
          <p:cNvSpPr txBox="1"/>
          <p:nvPr/>
        </p:nvSpPr>
        <p:spPr>
          <a:xfrm>
            <a:off x="2555531" y="2605921"/>
            <a:ext cx="5769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loop through all touching tiles in given order looking for “full collision” tiles (not slopes, only fully filled tiles)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the first full-collision tile found gets returned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434AF8B-BB68-44A0-A01B-D06C3E24FB3A}"/>
              </a:ext>
            </a:extLst>
          </p:cNvPr>
          <p:cNvCxnSpPr>
            <a:cxnSpLocks/>
          </p:cNvCxnSpPr>
          <p:nvPr/>
        </p:nvCxnSpPr>
        <p:spPr>
          <a:xfrm>
            <a:off x="2079488" y="2813953"/>
            <a:ext cx="19343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A1CC426-89D5-48E1-BDF4-6BBF0C2E1D02}"/>
              </a:ext>
            </a:extLst>
          </p:cNvPr>
          <p:cNvSpPr txBox="1"/>
          <p:nvPr/>
        </p:nvSpPr>
        <p:spPr>
          <a:xfrm>
            <a:off x="926024" y="1789643"/>
            <a:ext cx="381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y-direction is negative (up movement):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2DED9C3-A4F9-4510-98AE-7D72FE486ACA}"/>
              </a:ext>
            </a:extLst>
          </p:cNvPr>
          <p:cNvGrpSpPr/>
          <p:nvPr/>
        </p:nvGrpSpPr>
        <p:grpSpPr>
          <a:xfrm>
            <a:off x="1263475" y="4033209"/>
            <a:ext cx="987669" cy="986201"/>
            <a:chOff x="771847" y="2652277"/>
            <a:chExt cx="987669" cy="98620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CB779F2-E4FD-47AE-AC15-41C079616C7F}"/>
                </a:ext>
              </a:extLst>
            </p:cNvPr>
            <p:cNvSpPr/>
            <p:nvPr/>
          </p:nvSpPr>
          <p:spPr>
            <a:xfrm>
              <a:off x="1097574" y="2977589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1F6570C-0C89-434B-A1FB-270ED39A7393}"/>
                </a:ext>
              </a:extLst>
            </p:cNvPr>
            <p:cNvSpPr/>
            <p:nvPr/>
          </p:nvSpPr>
          <p:spPr>
            <a:xfrm>
              <a:off x="1428338" y="298052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AA35BF6-CC81-4B15-A591-1873D9F19737}"/>
                </a:ext>
              </a:extLst>
            </p:cNvPr>
            <p:cNvSpPr/>
            <p:nvPr/>
          </p:nvSpPr>
          <p:spPr>
            <a:xfrm>
              <a:off x="1100506" y="265520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E5A12-486D-4AFA-B68E-1B6C0D85FE56}"/>
                </a:ext>
              </a:extLst>
            </p:cNvPr>
            <p:cNvSpPr/>
            <p:nvPr/>
          </p:nvSpPr>
          <p:spPr>
            <a:xfrm>
              <a:off x="1422478" y="265813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D83550E-0196-4951-9827-333A5B167192}"/>
                </a:ext>
              </a:extLst>
            </p:cNvPr>
            <p:cNvSpPr/>
            <p:nvPr/>
          </p:nvSpPr>
          <p:spPr>
            <a:xfrm>
              <a:off x="771847" y="298345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0F5884FC-9F97-4216-9DFF-1631567BDAF6}"/>
                </a:ext>
              </a:extLst>
            </p:cNvPr>
            <p:cNvSpPr/>
            <p:nvPr/>
          </p:nvSpPr>
          <p:spPr>
            <a:xfrm>
              <a:off x="774779" y="265227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612BEBD-0CF7-404F-948C-038700BA0979}"/>
                </a:ext>
              </a:extLst>
            </p:cNvPr>
            <p:cNvSpPr/>
            <p:nvPr/>
          </p:nvSpPr>
          <p:spPr>
            <a:xfrm>
              <a:off x="1103437" y="2983451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A543AE4-3356-4AD5-BE49-899B21723AC0}"/>
                </a:ext>
              </a:extLst>
            </p:cNvPr>
            <p:cNvSpPr/>
            <p:nvPr/>
          </p:nvSpPr>
          <p:spPr>
            <a:xfrm>
              <a:off x="1434201" y="2977592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20E1C4D-3843-4AF1-9CB6-39D356BC671C}"/>
                </a:ext>
              </a:extLst>
            </p:cNvPr>
            <p:cNvSpPr/>
            <p:nvPr/>
          </p:nvSpPr>
          <p:spPr>
            <a:xfrm>
              <a:off x="777710" y="2980524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EF1F87E-F019-4BD1-A454-371020430ADF}"/>
                </a:ext>
              </a:extLst>
            </p:cNvPr>
            <p:cNvSpPr/>
            <p:nvPr/>
          </p:nvSpPr>
          <p:spPr>
            <a:xfrm>
              <a:off x="1103438" y="3308767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8FAEFBC-4CC7-4617-8647-9B526E37FC41}"/>
                </a:ext>
              </a:extLst>
            </p:cNvPr>
            <p:cNvSpPr/>
            <p:nvPr/>
          </p:nvSpPr>
          <p:spPr>
            <a:xfrm>
              <a:off x="1425410" y="331170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60157410-4258-4474-BBAB-C62F6F333E67}"/>
                </a:ext>
              </a:extLst>
            </p:cNvPr>
            <p:cNvSpPr/>
            <p:nvPr/>
          </p:nvSpPr>
          <p:spPr>
            <a:xfrm>
              <a:off x="777711" y="3305840"/>
              <a:ext cx="325315" cy="326778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34A4EC6B-E436-4630-8D82-4FF527A2EBC6}"/>
              </a:ext>
            </a:extLst>
          </p:cNvPr>
          <p:cNvSpPr/>
          <p:nvPr/>
        </p:nvSpPr>
        <p:spPr>
          <a:xfrm>
            <a:off x="1413355" y="4298440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4B4E387-8C63-4428-9819-D95C33328DF5}"/>
              </a:ext>
            </a:extLst>
          </p:cNvPr>
          <p:cNvSpPr txBox="1"/>
          <p:nvPr/>
        </p:nvSpPr>
        <p:spPr>
          <a:xfrm>
            <a:off x="2558462" y="4358521"/>
            <a:ext cx="614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TODO: loop through all touching tiles in given order looking for “full collision” tiles (not slopes, only fully filled tiles)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the first full-collision tile found gets returned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783D2D1-9BE4-4D59-97F6-8D0947A549BB}"/>
              </a:ext>
            </a:extLst>
          </p:cNvPr>
          <p:cNvCxnSpPr>
            <a:cxnSpLocks/>
          </p:cNvCxnSpPr>
          <p:nvPr/>
        </p:nvCxnSpPr>
        <p:spPr>
          <a:xfrm>
            <a:off x="2082419" y="4566553"/>
            <a:ext cx="19343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F9C04C95-B69A-404D-8C31-FA671F9EC384}"/>
              </a:ext>
            </a:extLst>
          </p:cNvPr>
          <p:cNvSpPr txBox="1"/>
          <p:nvPr/>
        </p:nvSpPr>
        <p:spPr>
          <a:xfrm>
            <a:off x="928955" y="3515865"/>
            <a:ext cx="403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y-direction is positive (down movement):</a:t>
            </a:r>
          </a:p>
        </p:txBody>
      </p:sp>
    </p:spTree>
    <p:extLst>
      <p:ext uri="{BB962C8B-B14F-4D97-AF65-F5344CB8AC3E}">
        <p14:creationId xmlns:p14="http://schemas.microsoft.com/office/powerpoint/2010/main" val="37053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D6A5547-3F96-43F3-94F2-C6EE9D24A5EA}"/>
              </a:ext>
            </a:extLst>
          </p:cNvPr>
          <p:cNvGrpSpPr/>
          <p:nvPr/>
        </p:nvGrpSpPr>
        <p:grpSpPr>
          <a:xfrm>
            <a:off x="879231" y="1125410"/>
            <a:ext cx="1134207" cy="672616"/>
            <a:chOff x="879231" y="1125410"/>
            <a:chExt cx="1134207" cy="672616"/>
          </a:xfrm>
        </p:grpSpPr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4E692027-0447-418C-A5CC-F81BA4EC8E07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6BD8FD03-78BE-4438-B866-5E4EBC5B5DE4}"/>
                </a:ext>
              </a:extLst>
            </p:cNvPr>
            <p:cNvSpPr/>
            <p:nvPr/>
          </p:nvSpPr>
          <p:spPr>
            <a:xfrm>
              <a:off x="1688123" y="1147394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9C65EB-10F0-4F3C-8634-302B29954773}"/>
                </a:ext>
              </a:extLst>
            </p:cNvPr>
            <p:cNvSpPr/>
            <p:nvPr/>
          </p:nvSpPr>
          <p:spPr>
            <a:xfrm>
              <a:off x="879231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71F3E02-7D74-4EC4-81FC-1F01FB60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9" y="1345218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90</a:t>
            </a:r>
            <a:r>
              <a:rPr lang="de-DE" dirty="0"/>
              <a:t>°</a:t>
            </a:r>
            <a:r>
              <a:rPr lang="en-US" dirty="0"/>
              <a:t> up slope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994901A-30E6-4D8C-AF18-272225EF7E9D}"/>
              </a:ext>
            </a:extLst>
          </p:cNvPr>
          <p:cNvGrpSpPr/>
          <p:nvPr/>
        </p:nvGrpSpPr>
        <p:grpSpPr>
          <a:xfrm>
            <a:off x="2825260" y="1024302"/>
            <a:ext cx="800099" cy="776655"/>
            <a:chOff x="3264877" y="1024302"/>
            <a:chExt cx="800099" cy="776655"/>
          </a:xfrm>
        </p:grpSpPr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617E4178-DDF4-41ED-8177-1A53947E504D}"/>
                </a:ext>
              </a:extLst>
            </p:cNvPr>
            <p:cNvSpPr/>
            <p:nvPr/>
          </p:nvSpPr>
          <p:spPr>
            <a:xfrm>
              <a:off x="3414346" y="147564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CCB4AED3-C6B0-4384-8F97-A3E7C26CA0B4}"/>
                </a:ext>
              </a:extLst>
            </p:cNvPr>
            <p:cNvSpPr/>
            <p:nvPr/>
          </p:nvSpPr>
          <p:spPr>
            <a:xfrm>
              <a:off x="3739661" y="1150325"/>
              <a:ext cx="325315" cy="325316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FE1AC1-594C-4591-AFAB-B415C52CB92D}"/>
                </a:ext>
              </a:extLst>
            </p:cNvPr>
            <p:cNvSpPr/>
            <p:nvPr/>
          </p:nvSpPr>
          <p:spPr>
            <a:xfrm>
              <a:off x="3264877" y="1024302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8622DA61-C272-4062-B1D9-E0E583DE57CD}"/>
              </a:ext>
            </a:extLst>
          </p:cNvPr>
          <p:cNvSpPr/>
          <p:nvPr/>
        </p:nvSpPr>
        <p:spPr>
          <a:xfrm>
            <a:off x="3824653" y="1270486"/>
            <a:ext cx="835269" cy="101108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1C5CCDE-8970-4124-AE25-1288747AC577}"/>
              </a:ext>
            </a:extLst>
          </p:cNvPr>
          <p:cNvGrpSpPr/>
          <p:nvPr/>
        </p:nvGrpSpPr>
        <p:grpSpPr>
          <a:xfrm>
            <a:off x="4903179" y="807426"/>
            <a:ext cx="800099" cy="987669"/>
            <a:chOff x="3264877" y="813288"/>
            <a:chExt cx="800099" cy="987669"/>
          </a:xfrm>
        </p:grpSpPr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DA243369-78D1-4155-96F6-DC00115EB662}"/>
                </a:ext>
              </a:extLst>
            </p:cNvPr>
            <p:cNvSpPr/>
            <p:nvPr/>
          </p:nvSpPr>
          <p:spPr>
            <a:xfrm>
              <a:off x="3414346" y="147564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91793289-9036-4D19-A5DE-BD7BB699A3C1}"/>
                </a:ext>
              </a:extLst>
            </p:cNvPr>
            <p:cNvSpPr/>
            <p:nvPr/>
          </p:nvSpPr>
          <p:spPr>
            <a:xfrm>
              <a:off x="3739661" y="1150325"/>
              <a:ext cx="325315" cy="325316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5309B0B-96DE-49EE-8301-3261BB6A82C0}"/>
                </a:ext>
              </a:extLst>
            </p:cNvPr>
            <p:cNvSpPr/>
            <p:nvPr/>
          </p:nvSpPr>
          <p:spPr>
            <a:xfrm>
              <a:off x="3264877" y="813288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01FB314-7B54-4E7E-B0CE-DE5969CB8BE6}"/>
              </a:ext>
            </a:extLst>
          </p:cNvPr>
          <p:cNvGrpSpPr/>
          <p:nvPr/>
        </p:nvGrpSpPr>
        <p:grpSpPr>
          <a:xfrm>
            <a:off x="9328637" y="310660"/>
            <a:ext cx="2533349" cy="2432539"/>
            <a:chOff x="9328637" y="310660"/>
            <a:chExt cx="2533349" cy="243253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6F0DD5A-9CA2-47AE-8F09-7FC14DF14E7A}"/>
                </a:ext>
              </a:extLst>
            </p:cNvPr>
            <p:cNvGrpSpPr/>
            <p:nvPr/>
          </p:nvGrpSpPr>
          <p:grpSpPr>
            <a:xfrm>
              <a:off x="9328637" y="310660"/>
              <a:ext cx="2533349" cy="2432539"/>
              <a:chOff x="9372599" y="369275"/>
              <a:chExt cx="2533349" cy="2432539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7955218-E72D-436E-BFE6-64F7B6E0DEC5}"/>
                  </a:ext>
                </a:extLst>
              </p:cNvPr>
              <p:cNvSpPr/>
              <p:nvPr/>
            </p:nvSpPr>
            <p:spPr>
              <a:xfrm>
                <a:off x="9372599" y="369275"/>
                <a:ext cx="2529367" cy="243253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30CA591E-2A3B-44C1-B813-231CF9799DD0}"/>
                  </a:ext>
                </a:extLst>
              </p:cNvPr>
              <p:cNvSpPr txBox="1"/>
              <p:nvPr/>
            </p:nvSpPr>
            <p:spPr>
              <a:xfrm>
                <a:off x="9442938" y="419746"/>
                <a:ext cx="1347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Explanation: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B1C0919E-9C22-4718-AFDF-780B1A156D59}"/>
                  </a:ext>
                </a:extLst>
              </p:cNvPr>
              <p:cNvSpPr/>
              <p:nvPr/>
            </p:nvSpPr>
            <p:spPr>
              <a:xfrm>
                <a:off x="9574824" y="833034"/>
                <a:ext cx="460242" cy="191268"/>
              </a:xfrm>
              <a:prstGeom prst="rect">
                <a:avLst/>
              </a:prstGeom>
              <a:solidFill>
                <a:srgbClr val="4472C4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8AEC1768-7464-4FDD-9260-C1B2D1512B4B}"/>
                  </a:ext>
                </a:extLst>
              </p:cNvPr>
              <p:cNvSpPr txBox="1"/>
              <p:nvPr/>
            </p:nvSpPr>
            <p:spPr>
              <a:xfrm>
                <a:off x="10087822" y="796992"/>
                <a:ext cx="8963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moving sprite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B4528AFC-9EB3-4F0B-9027-476F3FC10D32}"/>
                  </a:ext>
                </a:extLst>
              </p:cNvPr>
              <p:cNvSpPr/>
              <p:nvPr/>
            </p:nvSpPr>
            <p:spPr>
              <a:xfrm>
                <a:off x="9791817" y="1145929"/>
                <a:ext cx="243249" cy="243250"/>
              </a:xfrm>
              <a:prstGeom prst="triangle">
                <a:avLst>
                  <a:gd name="adj" fmla="val 10000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D64BB712-471A-443B-8DE1-22B6B61F691A}"/>
                  </a:ext>
                </a:extLst>
              </p:cNvPr>
              <p:cNvSpPr txBox="1"/>
              <p:nvPr/>
            </p:nvSpPr>
            <p:spPr>
              <a:xfrm>
                <a:off x="10087822" y="1141348"/>
                <a:ext cx="17299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docked tile before movement</a:t>
                </a:r>
              </a:p>
            </p:txBody>
          </p:sp>
          <p:sp>
            <p:nvSpPr>
              <p:cNvPr id="38" name="Gleichschenkliges Dreieck 37">
                <a:extLst>
                  <a:ext uri="{FF2B5EF4-FFF2-40B4-BE49-F238E27FC236}">
                    <a16:creationId xmlns:a16="http://schemas.microsoft.com/office/drawing/2014/main" id="{59F76CD8-2E57-46BC-B8A7-E24D74B57BD3}"/>
                  </a:ext>
                </a:extLst>
              </p:cNvPr>
              <p:cNvSpPr/>
              <p:nvPr/>
            </p:nvSpPr>
            <p:spPr>
              <a:xfrm>
                <a:off x="9787474" y="1491757"/>
                <a:ext cx="247592" cy="247593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8533F36-8B05-44C6-8111-566FE6A92715}"/>
                  </a:ext>
                </a:extLst>
              </p:cNvPr>
              <p:cNvSpPr txBox="1"/>
              <p:nvPr/>
            </p:nvSpPr>
            <p:spPr>
              <a:xfrm>
                <a:off x="10087822" y="1415368"/>
                <a:ext cx="18181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collision tile selected by SELECT</a:t>
                </a:r>
              </a:p>
              <a:p>
                <a:r>
                  <a:rPr lang="en-US" sz="1000" dirty="0"/>
                  <a:t>algorithm (after movement)</a:t>
                </a:r>
              </a:p>
            </p:txBody>
          </p:sp>
          <p:sp>
            <p:nvSpPr>
              <p:cNvPr id="40" name="Pfeil: nach rechts 39">
                <a:extLst>
                  <a:ext uri="{FF2B5EF4-FFF2-40B4-BE49-F238E27FC236}">
                    <a16:creationId xmlns:a16="http://schemas.microsoft.com/office/drawing/2014/main" id="{20F413B2-67E9-443D-9044-4AFC66A13B3E}"/>
                  </a:ext>
                </a:extLst>
              </p:cNvPr>
              <p:cNvSpPr/>
              <p:nvPr/>
            </p:nvSpPr>
            <p:spPr>
              <a:xfrm>
                <a:off x="9442939" y="1951892"/>
                <a:ext cx="592128" cy="104700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ADA3B8-B643-40C4-85A2-C0E0E6D09AA5}"/>
                  </a:ext>
                </a:extLst>
              </p:cNvPr>
              <p:cNvSpPr txBox="1"/>
              <p:nvPr/>
            </p:nvSpPr>
            <p:spPr>
              <a:xfrm>
                <a:off x="10087822" y="1799314"/>
                <a:ext cx="16610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passing collision tile through</a:t>
                </a:r>
              </a:p>
              <a:p>
                <a:r>
                  <a:rPr lang="en-US" sz="1000" dirty="0"/>
                  <a:t>SOLVE algorithm</a:t>
                </a:r>
              </a:p>
            </p:txBody>
          </p: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48ED7D63-5068-48AA-BDAE-459E76A2C543}"/>
                </a:ext>
              </a:extLst>
            </p:cNvPr>
            <p:cNvSpPr txBox="1"/>
            <p:nvPr/>
          </p:nvSpPr>
          <p:spPr>
            <a:xfrm>
              <a:off x="10020413" y="2228664"/>
              <a:ext cx="1404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empty tile (no collision)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9D94977-0AB2-47C0-85D9-1340890D461B}"/>
                </a:ext>
              </a:extLst>
            </p:cNvPr>
            <p:cNvSpPr/>
            <p:nvPr/>
          </p:nvSpPr>
          <p:spPr>
            <a:xfrm>
              <a:off x="9761096" y="2228664"/>
              <a:ext cx="247592" cy="24622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D9F2F5ED-D083-47F1-B5AC-FC21B743EAE7}"/>
              </a:ext>
            </a:extLst>
          </p:cNvPr>
          <p:cNvSpPr txBox="1"/>
          <p:nvPr/>
        </p:nvSpPr>
        <p:spPr>
          <a:xfrm>
            <a:off x="2722548" y="188433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</a:t>
            </a:r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</p:spTree>
    <p:extLst>
      <p:ext uri="{BB962C8B-B14F-4D97-AF65-F5344CB8AC3E}">
        <p14:creationId xmlns:p14="http://schemas.microsoft.com/office/powerpoint/2010/main" val="15529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D6A5547-3F96-43F3-94F2-C6EE9D24A5EA}"/>
              </a:ext>
            </a:extLst>
          </p:cNvPr>
          <p:cNvGrpSpPr/>
          <p:nvPr/>
        </p:nvGrpSpPr>
        <p:grpSpPr>
          <a:xfrm>
            <a:off x="879231" y="1125410"/>
            <a:ext cx="870438" cy="672616"/>
            <a:chOff x="879231" y="1125410"/>
            <a:chExt cx="870438" cy="672616"/>
          </a:xfrm>
        </p:grpSpPr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4E692027-0447-418C-A5CC-F81BA4EC8E07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9C65EB-10F0-4F3C-8634-302B29954773}"/>
                </a:ext>
              </a:extLst>
            </p:cNvPr>
            <p:cNvSpPr/>
            <p:nvPr/>
          </p:nvSpPr>
          <p:spPr>
            <a:xfrm>
              <a:off x="879231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71F3E02-7D74-4EC4-81FC-1F01FB60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9" y="1345218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426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90</a:t>
            </a:r>
            <a:r>
              <a:rPr lang="de-DE" dirty="0"/>
              <a:t>°</a:t>
            </a:r>
            <a:r>
              <a:rPr lang="en-US" dirty="0"/>
              <a:t> up slope followed by a plain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994901A-30E6-4D8C-AF18-272225EF7E9D}"/>
              </a:ext>
            </a:extLst>
          </p:cNvPr>
          <p:cNvGrpSpPr/>
          <p:nvPr/>
        </p:nvGrpSpPr>
        <p:grpSpPr>
          <a:xfrm>
            <a:off x="2825260" y="1024302"/>
            <a:ext cx="677008" cy="776655"/>
            <a:chOff x="3264877" y="1024302"/>
            <a:chExt cx="677008" cy="776655"/>
          </a:xfrm>
        </p:grpSpPr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617E4178-DDF4-41ED-8177-1A53947E504D}"/>
                </a:ext>
              </a:extLst>
            </p:cNvPr>
            <p:cNvSpPr/>
            <p:nvPr/>
          </p:nvSpPr>
          <p:spPr>
            <a:xfrm>
              <a:off x="3414346" y="147564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FE1AC1-594C-4591-AFAB-B415C52CB92D}"/>
                </a:ext>
              </a:extLst>
            </p:cNvPr>
            <p:cNvSpPr/>
            <p:nvPr/>
          </p:nvSpPr>
          <p:spPr>
            <a:xfrm>
              <a:off x="3264877" y="1024302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71B22C4-D4C6-4C56-A18B-D26EA74B9A14}"/>
              </a:ext>
            </a:extLst>
          </p:cNvPr>
          <p:cNvSpPr/>
          <p:nvPr/>
        </p:nvSpPr>
        <p:spPr>
          <a:xfrm>
            <a:off x="1688123" y="1469779"/>
            <a:ext cx="325315" cy="32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0197179-B4CC-4CC6-9426-2359A3FB3053}"/>
              </a:ext>
            </a:extLst>
          </p:cNvPr>
          <p:cNvSpPr/>
          <p:nvPr/>
        </p:nvSpPr>
        <p:spPr>
          <a:xfrm>
            <a:off x="3300049" y="1472712"/>
            <a:ext cx="325315" cy="3253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A95467A-E389-47E1-B368-3A38E2ECBCE7}"/>
              </a:ext>
            </a:extLst>
          </p:cNvPr>
          <p:cNvSpPr/>
          <p:nvPr/>
        </p:nvSpPr>
        <p:spPr>
          <a:xfrm>
            <a:off x="3303393" y="1156183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DC83172-A63E-4B9D-86D0-B7FAE9645E8F}"/>
              </a:ext>
            </a:extLst>
          </p:cNvPr>
          <p:cNvSpPr/>
          <p:nvPr/>
        </p:nvSpPr>
        <p:spPr>
          <a:xfrm>
            <a:off x="3634157" y="1150324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97B947-0B80-4F99-8411-9288C6323F4D}"/>
              </a:ext>
            </a:extLst>
          </p:cNvPr>
          <p:cNvSpPr/>
          <p:nvPr/>
        </p:nvSpPr>
        <p:spPr>
          <a:xfrm>
            <a:off x="3634157" y="1477107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AE47667-ACC1-4A0D-A5C6-2B739C602752}"/>
              </a:ext>
            </a:extLst>
          </p:cNvPr>
          <p:cNvSpPr txBox="1"/>
          <p:nvPr/>
        </p:nvSpPr>
        <p:spPr>
          <a:xfrm>
            <a:off x="2288938" y="2017698"/>
            <a:ext cx="3534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more tile that collides (after x-movement)</a:t>
            </a:r>
          </a:p>
          <a:p>
            <a:r>
              <a:rPr lang="en-US" sz="1000" dirty="0"/>
              <a:t>BUT: </a:t>
            </a:r>
            <a:r>
              <a:rPr lang="en-US" sz="1000" dirty="0" err="1"/>
              <a:t>xy</a:t>
            </a:r>
            <a:r>
              <a:rPr lang="en-US" sz="1000" dirty="0"/>
              <a:t>-pull caused sprite to be left right above the green</a:t>
            </a:r>
          </a:p>
          <a:p>
            <a:r>
              <a:rPr lang="en-US" sz="1000" dirty="0"/>
              <a:t>tile, which will then handle the upcoming y-movement/collision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D794D98-1093-4555-A8D9-E2CF0073521C}"/>
              </a:ext>
            </a:extLst>
          </p:cNvPr>
          <p:cNvSpPr txBox="1"/>
          <p:nvPr/>
        </p:nvSpPr>
        <p:spPr>
          <a:xfrm>
            <a:off x="3462706" y="86894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</a:t>
            </a:r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</p:spTree>
    <p:extLst>
      <p:ext uri="{BB962C8B-B14F-4D97-AF65-F5344CB8AC3E}">
        <p14:creationId xmlns:p14="http://schemas.microsoft.com/office/powerpoint/2010/main" val="201136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939E7722-E7E4-4022-9344-858F7BACCD70}"/>
              </a:ext>
            </a:extLst>
          </p:cNvPr>
          <p:cNvSpPr/>
          <p:nvPr/>
        </p:nvSpPr>
        <p:spPr>
          <a:xfrm>
            <a:off x="2828604" y="158847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9651970-272B-4F98-B3D5-73C011082E43}"/>
              </a:ext>
            </a:extLst>
          </p:cNvPr>
          <p:cNvGrpSpPr/>
          <p:nvPr/>
        </p:nvGrpSpPr>
        <p:grpSpPr>
          <a:xfrm flipH="1">
            <a:off x="879231" y="1266088"/>
            <a:ext cx="650630" cy="650632"/>
            <a:chOff x="1362808" y="1147394"/>
            <a:chExt cx="650630" cy="650632"/>
          </a:xfrm>
        </p:grpSpPr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4E692027-0447-418C-A5CC-F81BA4EC8E07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6BD8FD03-78BE-4438-B866-5E4EBC5B5DE4}"/>
                </a:ext>
              </a:extLst>
            </p:cNvPr>
            <p:cNvSpPr/>
            <p:nvPr/>
          </p:nvSpPr>
          <p:spPr>
            <a:xfrm>
              <a:off x="1688123" y="1147394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2D26395-3DAD-4AFD-AA97-786338BA4AB8}"/>
              </a:ext>
            </a:extLst>
          </p:cNvPr>
          <p:cNvGrpSpPr/>
          <p:nvPr/>
        </p:nvGrpSpPr>
        <p:grpSpPr>
          <a:xfrm>
            <a:off x="1019908" y="940773"/>
            <a:ext cx="870438" cy="457200"/>
            <a:chOff x="879231" y="1125410"/>
            <a:chExt cx="870438" cy="4572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9C65EB-10F0-4F3C-8634-302B29954773}"/>
                </a:ext>
              </a:extLst>
            </p:cNvPr>
            <p:cNvSpPr/>
            <p:nvPr/>
          </p:nvSpPr>
          <p:spPr>
            <a:xfrm>
              <a:off x="879231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71F3E02-7D74-4EC4-81FC-1F01FB60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9" y="1345218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27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90</a:t>
            </a:r>
            <a:r>
              <a:rPr lang="de-DE" dirty="0"/>
              <a:t>°</a:t>
            </a:r>
            <a:r>
              <a:rPr lang="en-US" dirty="0"/>
              <a:t> down slope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48D77A1-8214-45A2-BE8C-789D3F35543D}"/>
              </a:ext>
            </a:extLst>
          </p:cNvPr>
          <p:cNvGrpSpPr/>
          <p:nvPr/>
        </p:nvGrpSpPr>
        <p:grpSpPr>
          <a:xfrm flipH="1">
            <a:off x="2508738" y="1269021"/>
            <a:ext cx="650630" cy="650632"/>
            <a:chOff x="1362808" y="1147394"/>
            <a:chExt cx="650630" cy="650632"/>
          </a:xfrm>
        </p:grpSpPr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05AA5770-D3BF-4726-B0EC-E1DBD2FA0428}"/>
                </a:ext>
              </a:extLst>
            </p:cNvPr>
            <p:cNvSpPr/>
            <p:nvPr/>
          </p:nvSpPr>
          <p:spPr>
            <a:xfrm>
              <a:off x="1362808" y="1472710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Gleichschenkliges Dreieck 44">
              <a:extLst>
                <a:ext uri="{FF2B5EF4-FFF2-40B4-BE49-F238E27FC236}">
                  <a16:creationId xmlns:a16="http://schemas.microsoft.com/office/drawing/2014/main" id="{DDD513C3-468F-4FA3-BD7B-AE6386ED5362}"/>
                </a:ext>
              </a:extLst>
            </p:cNvPr>
            <p:cNvSpPr/>
            <p:nvPr/>
          </p:nvSpPr>
          <p:spPr>
            <a:xfrm>
              <a:off x="1688123" y="1147394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23AE2BD-AA55-40AC-8E1C-2D2FF8F06ED1}"/>
              </a:ext>
            </a:extLst>
          </p:cNvPr>
          <p:cNvSpPr/>
          <p:nvPr/>
        </p:nvSpPr>
        <p:spPr>
          <a:xfrm>
            <a:off x="2508738" y="1264626"/>
            <a:ext cx="325315" cy="32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D9CAD73-BFDA-4B0F-BEB6-6A0D017AB2DC}"/>
              </a:ext>
            </a:extLst>
          </p:cNvPr>
          <p:cNvSpPr/>
          <p:nvPr/>
        </p:nvSpPr>
        <p:spPr>
          <a:xfrm>
            <a:off x="2828604" y="1270485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B70A92-87AA-4DCB-B9A3-66C125E49D1F}"/>
              </a:ext>
            </a:extLst>
          </p:cNvPr>
          <p:cNvSpPr/>
          <p:nvPr/>
        </p:nvSpPr>
        <p:spPr>
          <a:xfrm>
            <a:off x="3159368" y="126462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F9781AB-39C5-4DD6-8340-DAC0FDDE3D5B}"/>
              </a:ext>
            </a:extLst>
          </p:cNvPr>
          <p:cNvSpPr/>
          <p:nvPr/>
        </p:nvSpPr>
        <p:spPr>
          <a:xfrm>
            <a:off x="3159368" y="1591409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3C15E3D-A5B1-41CC-8EBB-EAD86339EFDF}"/>
              </a:ext>
            </a:extLst>
          </p:cNvPr>
          <p:cNvSpPr txBox="1"/>
          <p:nvPr/>
        </p:nvSpPr>
        <p:spPr>
          <a:xfrm>
            <a:off x="2288938" y="2008906"/>
            <a:ext cx="3534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more tile that collides (after x-movement)</a:t>
            </a:r>
          </a:p>
          <a:p>
            <a:r>
              <a:rPr lang="en-US" sz="1000" dirty="0"/>
              <a:t>BUT: </a:t>
            </a:r>
            <a:r>
              <a:rPr lang="en-US" sz="1000" dirty="0" err="1"/>
              <a:t>xy</a:t>
            </a:r>
            <a:r>
              <a:rPr lang="en-US" sz="1000" dirty="0"/>
              <a:t>-pull caused sprite to be left right above the green</a:t>
            </a:r>
          </a:p>
          <a:p>
            <a:r>
              <a:rPr lang="en-US" sz="1000" dirty="0"/>
              <a:t>tile, which will then handle the upcoming y-movement/collision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75B50B2-BC2A-4B44-8ABB-6AEDE4A47149}"/>
              </a:ext>
            </a:extLst>
          </p:cNvPr>
          <p:cNvGrpSpPr/>
          <p:nvPr/>
        </p:nvGrpSpPr>
        <p:grpSpPr>
          <a:xfrm>
            <a:off x="2921975" y="1137136"/>
            <a:ext cx="870438" cy="457200"/>
            <a:chOff x="879231" y="1125410"/>
            <a:chExt cx="870438" cy="457200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F3580AFE-B1D7-41AE-8462-80417D306622}"/>
                </a:ext>
              </a:extLst>
            </p:cNvPr>
            <p:cNvSpPr/>
            <p:nvPr/>
          </p:nvSpPr>
          <p:spPr>
            <a:xfrm>
              <a:off x="879231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4F82C89-00E6-47E2-9323-1FF404052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9" y="1345218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6F4F4A75-1763-4787-AE03-479A8BE52842}"/>
              </a:ext>
            </a:extLst>
          </p:cNvPr>
          <p:cNvSpPr txBox="1"/>
          <p:nvPr/>
        </p:nvSpPr>
        <p:spPr>
          <a:xfrm>
            <a:off x="2419214" y="87325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</a:t>
            </a:r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</p:spTree>
    <p:extLst>
      <p:ext uri="{BB962C8B-B14F-4D97-AF65-F5344CB8AC3E}">
        <p14:creationId xmlns:p14="http://schemas.microsoft.com/office/powerpoint/2010/main" val="6991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7E8A5FBE-07D2-488B-B962-0EF6956F0563}"/>
              </a:ext>
            </a:extLst>
          </p:cNvPr>
          <p:cNvSpPr/>
          <p:nvPr/>
        </p:nvSpPr>
        <p:spPr>
          <a:xfrm>
            <a:off x="3303393" y="1465382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269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up-down-slope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3DD29FB-5EB3-4C82-BE97-F928A6FE4ABD}"/>
              </a:ext>
            </a:extLst>
          </p:cNvPr>
          <p:cNvGrpSpPr/>
          <p:nvPr/>
        </p:nvGrpSpPr>
        <p:grpSpPr>
          <a:xfrm>
            <a:off x="879231" y="1125410"/>
            <a:ext cx="1134207" cy="672616"/>
            <a:chOff x="879231" y="1125410"/>
            <a:chExt cx="1134207" cy="672616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CD6A5547-3F96-43F3-94F2-C6EE9D24A5EA}"/>
                </a:ext>
              </a:extLst>
            </p:cNvPr>
            <p:cNvGrpSpPr/>
            <p:nvPr/>
          </p:nvGrpSpPr>
          <p:grpSpPr>
            <a:xfrm>
              <a:off x="879231" y="1125410"/>
              <a:ext cx="870438" cy="672616"/>
              <a:chOff x="879231" y="1125410"/>
              <a:chExt cx="870438" cy="672616"/>
            </a:xfrm>
          </p:grpSpPr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4E692027-0447-418C-A5CC-F81BA4EC8E07}"/>
                  </a:ext>
                </a:extLst>
              </p:cNvPr>
              <p:cNvSpPr/>
              <p:nvPr/>
            </p:nvSpPr>
            <p:spPr>
              <a:xfrm>
                <a:off x="1362808" y="1472710"/>
                <a:ext cx="325315" cy="325316"/>
              </a:xfrm>
              <a:prstGeom prst="triangle">
                <a:avLst>
                  <a:gd name="adj" fmla="val 10000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C9C65EB-10F0-4F3C-8634-302B29954773}"/>
                  </a:ext>
                </a:extLst>
              </p:cNvPr>
              <p:cNvSpPr/>
              <p:nvPr/>
            </p:nvSpPr>
            <p:spPr>
              <a:xfrm>
                <a:off x="879231" y="1125410"/>
                <a:ext cx="677008" cy="457200"/>
              </a:xfrm>
              <a:prstGeom prst="rect">
                <a:avLst/>
              </a:prstGeom>
              <a:solidFill>
                <a:srgbClr val="4472C4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B71F3E02-7D74-4EC4-81FC-1F01FB606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6239" y="1345218"/>
                <a:ext cx="193430" cy="8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F3852EBA-4350-4C59-B7F5-63D236D76025}"/>
                </a:ext>
              </a:extLst>
            </p:cNvPr>
            <p:cNvSpPr/>
            <p:nvPr/>
          </p:nvSpPr>
          <p:spPr>
            <a:xfrm flipH="1">
              <a:off x="1688123" y="1469779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478A19-80B7-4728-8964-C81DC6070D3E}"/>
              </a:ext>
            </a:extLst>
          </p:cNvPr>
          <p:cNvGrpSpPr/>
          <p:nvPr/>
        </p:nvGrpSpPr>
        <p:grpSpPr>
          <a:xfrm>
            <a:off x="2798886" y="1005250"/>
            <a:ext cx="826478" cy="792775"/>
            <a:chOff x="2798886" y="1005250"/>
            <a:chExt cx="826478" cy="792775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DEEF9B27-5753-4144-A42C-24C7BECBA8D6}"/>
                </a:ext>
              </a:extLst>
            </p:cNvPr>
            <p:cNvGrpSpPr/>
            <p:nvPr/>
          </p:nvGrpSpPr>
          <p:grpSpPr>
            <a:xfrm>
              <a:off x="2798886" y="1005250"/>
              <a:ext cx="677008" cy="786914"/>
              <a:chOff x="1186960" y="1011112"/>
              <a:chExt cx="677008" cy="786914"/>
            </a:xfrm>
          </p:grpSpPr>
          <p:sp>
            <p:nvSpPr>
              <p:cNvPr id="45" name="Gleichschenkliges Dreieck 44">
                <a:extLst>
                  <a:ext uri="{FF2B5EF4-FFF2-40B4-BE49-F238E27FC236}">
                    <a16:creationId xmlns:a16="http://schemas.microsoft.com/office/drawing/2014/main" id="{9CE397B6-A06D-414B-A07E-B3BB02417792}"/>
                  </a:ext>
                </a:extLst>
              </p:cNvPr>
              <p:cNvSpPr/>
              <p:nvPr/>
            </p:nvSpPr>
            <p:spPr>
              <a:xfrm>
                <a:off x="1362808" y="1472710"/>
                <a:ext cx="325315" cy="325316"/>
              </a:xfrm>
              <a:prstGeom prst="triangle">
                <a:avLst>
                  <a:gd name="adj" fmla="val 10000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ED0468B1-4229-422A-8310-AC9D81B197C2}"/>
                  </a:ext>
                </a:extLst>
              </p:cNvPr>
              <p:cNvSpPr/>
              <p:nvPr/>
            </p:nvSpPr>
            <p:spPr>
              <a:xfrm>
                <a:off x="1186960" y="1011112"/>
                <a:ext cx="677008" cy="457200"/>
              </a:xfrm>
              <a:prstGeom prst="rect">
                <a:avLst/>
              </a:prstGeom>
              <a:solidFill>
                <a:srgbClr val="4472C4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Gleichschenkliges Dreieck 47">
              <a:extLst>
                <a:ext uri="{FF2B5EF4-FFF2-40B4-BE49-F238E27FC236}">
                  <a16:creationId xmlns:a16="http://schemas.microsoft.com/office/drawing/2014/main" id="{305C4BCF-E78E-432D-BD20-9132E27C5001}"/>
                </a:ext>
              </a:extLst>
            </p:cNvPr>
            <p:cNvSpPr/>
            <p:nvPr/>
          </p:nvSpPr>
          <p:spPr>
            <a:xfrm flipH="1">
              <a:off x="3300049" y="1472709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2A541B09-119D-4FF0-B4C1-16C50025BA52}"/>
              </a:ext>
            </a:extLst>
          </p:cNvPr>
          <p:cNvSpPr/>
          <p:nvPr/>
        </p:nvSpPr>
        <p:spPr>
          <a:xfrm>
            <a:off x="3303393" y="1147391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13937A8-ABB9-4D36-A771-20A4FCC2C035}"/>
              </a:ext>
            </a:extLst>
          </p:cNvPr>
          <p:cNvSpPr/>
          <p:nvPr/>
        </p:nvSpPr>
        <p:spPr>
          <a:xfrm>
            <a:off x="3634157" y="1141532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97594D-D8A2-4C75-946D-DE060E2C5F8F}"/>
              </a:ext>
            </a:extLst>
          </p:cNvPr>
          <p:cNvSpPr/>
          <p:nvPr/>
        </p:nvSpPr>
        <p:spPr>
          <a:xfrm>
            <a:off x="3634157" y="1468315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1C90B1C-BB04-4C2A-BB2B-90A0C8A6B93A}"/>
              </a:ext>
            </a:extLst>
          </p:cNvPr>
          <p:cNvSpPr txBox="1"/>
          <p:nvPr/>
        </p:nvSpPr>
        <p:spPr>
          <a:xfrm>
            <a:off x="2288938" y="2017698"/>
            <a:ext cx="3534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more tile that collides (after x-movement)</a:t>
            </a:r>
          </a:p>
          <a:p>
            <a:r>
              <a:rPr lang="en-US" sz="1000" dirty="0"/>
              <a:t>BUT: </a:t>
            </a:r>
            <a:r>
              <a:rPr lang="en-US" sz="1000" dirty="0" err="1"/>
              <a:t>xy</a:t>
            </a:r>
            <a:r>
              <a:rPr lang="en-US" sz="1000" dirty="0"/>
              <a:t>-pull caused sprite to be left right above the green</a:t>
            </a:r>
          </a:p>
          <a:p>
            <a:r>
              <a:rPr lang="en-US" sz="1000" dirty="0"/>
              <a:t>tile, which will then handle the upcoming y-movement/collision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A1E1F35-CA8D-4144-80AC-46AE1B8C69AB}"/>
              </a:ext>
            </a:extLst>
          </p:cNvPr>
          <p:cNvSpPr txBox="1"/>
          <p:nvPr/>
        </p:nvSpPr>
        <p:spPr>
          <a:xfrm>
            <a:off x="2242319" y="146098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</a:t>
            </a:r>
            <a:r>
              <a:rPr lang="en-US" sz="1000" dirty="0" err="1"/>
              <a:t>xy</a:t>
            </a:r>
            <a:r>
              <a:rPr lang="en-US" sz="1000" dirty="0"/>
              <a:t>-pull</a:t>
            </a:r>
          </a:p>
        </p:txBody>
      </p:sp>
    </p:spTree>
    <p:extLst>
      <p:ext uri="{BB962C8B-B14F-4D97-AF65-F5344CB8AC3E}">
        <p14:creationId xmlns:p14="http://schemas.microsoft.com/office/powerpoint/2010/main" val="138232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7E8A5FBE-07D2-488B-B962-0EF6956F0563}"/>
              </a:ext>
            </a:extLst>
          </p:cNvPr>
          <p:cNvSpPr/>
          <p:nvPr/>
        </p:nvSpPr>
        <p:spPr>
          <a:xfrm>
            <a:off x="3320977" y="157088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408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avoid off-the-cliff with a slope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3DD29FB-5EB3-4C82-BE97-F928A6FE4ABD}"/>
              </a:ext>
            </a:extLst>
          </p:cNvPr>
          <p:cNvGrpSpPr/>
          <p:nvPr/>
        </p:nvGrpSpPr>
        <p:grpSpPr>
          <a:xfrm>
            <a:off x="879231" y="1099034"/>
            <a:ext cx="1134207" cy="792777"/>
            <a:chOff x="879231" y="1125410"/>
            <a:chExt cx="1134207" cy="792777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CD6A5547-3F96-43F3-94F2-C6EE9D24A5EA}"/>
                </a:ext>
              </a:extLst>
            </p:cNvPr>
            <p:cNvGrpSpPr/>
            <p:nvPr/>
          </p:nvGrpSpPr>
          <p:grpSpPr>
            <a:xfrm>
              <a:off x="879231" y="1125410"/>
              <a:ext cx="870438" cy="457200"/>
              <a:chOff x="879231" y="1125410"/>
              <a:chExt cx="870438" cy="45720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C9C65EB-10F0-4F3C-8634-302B29954773}"/>
                  </a:ext>
                </a:extLst>
              </p:cNvPr>
              <p:cNvSpPr/>
              <p:nvPr/>
            </p:nvSpPr>
            <p:spPr>
              <a:xfrm>
                <a:off x="879231" y="1125410"/>
                <a:ext cx="677008" cy="457200"/>
              </a:xfrm>
              <a:prstGeom prst="rect">
                <a:avLst/>
              </a:prstGeom>
              <a:solidFill>
                <a:srgbClr val="4472C4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B71F3E02-7D74-4EC4-81FC-1F01FB606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6239" y="1345218"/>
                <a:ext cx="193430" cy="8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F3852EBA-4350-4C59-B7F5-63D236D76025}"/>
                </a:ext>
              </a:extLst>
            </p:cNvPr>
            <p:cNvSpPr/>
            <p:nvPr/>
          </p:nvSpPr>
          <p:spPr>
            <a:xfrm flipH="1">
              <a:off x="1688123" y="1592871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2A541B09-119D-4FF0-B4C1-16C50025BA52}"/>
              </a:ext>
            </a:extLst>
          </p:cNvPr>
          <p:cNvSpPr/>
          <p:nvPr/>
        </p:nvSpPr>
        <p:spPr>
          <a:xfrm>
            <a:off x="3320977" y="1252895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13937A8-ABB9-4D36-A771-20A4FCC2C035}"/>
              </a:ext>
            </a:extLst>
          </p:cNvPr>
          <p:cNvSpPr/>
          <p:nvPr/>
        </p:nvSpPr>
        <p:spPr>
          <a:xfrm>
            <a:off x="3651741" y="124703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97594D-D8A2-4C75-946D-DE060E2C5F8F}"/>
              </a:ext>
            </a:extLst>
          </p:cNvPr>
          <p:cNvSpPr/>
          <p:nvPr/>
        </p:nvSpPr>
        <p:spPr>
          <a:xfrm>
            <a:off x="3651741" y="1573819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1C90B1C-BB04-4C2A-BB2B-90A0C8A6B93A}"/>
              </a:ext>
            </a:extLst>
          </p:cNvPr>
          <p:cNvSpPr txBox="1"/>
          <p:nvPr/>
        </p:nvSpPr>
        <p:spPr>
          <a:xfrm>
            <a:off x="2288938" y="2017698"/>
            <a:ext cx="3534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more tile that collides (after the x-move)</a:t>
            </a:r>
          </a:p>
          <a:p>
            <a:r>
              <a:rPr lang="en-US" sz="1000" dirty="0"/>
              <a:t>sprite will be left right above the green</a:t>
            </a:r>
          </a:p>
          <a:p>
            <a:r>
              <a:rPr lang="en-US" sz="1000" dirty="0"/>
              <a:t>tile, which will then handle the upcoming y-movement/collision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36F915-1CE5-4846-849B-84A615E91FE5}"/>
              </a:ext>
            </a:extLst>
          </p:cNvPr>
          <p:cNvSpPr/>
          <p:nvPr/>
        </p:nvSpPr>
        <p:spPr>
          <a:xfrm>
            <a:off x="1362806" y="1565026"/>
            <a:ext cx="325315" cy="32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EAFC55-F5BC-4183-8B15-A80ECA8C1D5E}"/>
              </a:ext>
            </a:extLst>
          </p:cNvPr>
          <p:cNvGrpSpPr/>
          <p:nvPr/>
        </p:nvGrpSpPr>
        <p:grpSpPr>
          <a:xfrm>
            <a:off x="3651739" y="1110755"/>
            <a:ext cx="756139" cy="792777"/>
            <a:chOff x="1696915" y="1134202"/>
            <a:chExt cx="756139" cy="792777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5B9F06B-CCD6-4065-8F3B-752A3483FF19}"/>
                </a:ext>
              </a:extLst>
            </p:cNvPr>
            <p:cNvSpPr/>
            <p:nvPr/>
          </p:nvSpPr>
          <p:spPr>
            <a:xfrm>
              <a:off x="1776046" y="1134202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2ED307DB-8DBF-464E-8D89-F5B2BB1042C0}"/>
                </a:ext>
              </a:extLst>
            </p:cNvPr>
            <p:cNvSpPr/>
            <p:nvPr/>
          </p:nvSpPr>
          <p:spPr>
            <a:xfrm flipH="1">
              <a:off x="1696915" y="1601663"/>
              <a:ext cx="325315" cy="32531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B903A7D6-82C3-4C22-A5E8-2035ECD944DD}"/>
              </a:ext>
            </a:extLst>
          </p:cNvPr>
          <p:cNvSpPr/>
          <p:nvPr/>
        </p:nvSpPr>
        <p:spPr>
          <a:xfrm>
            <a:off x="3317630" y="1576747"/>
            <a:ext cx="325315" cy="32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909122C-589D-4846-98B3-E8A35D74E124}"/>
              </a:ext>
            </a:extLst>
          </p:cNvPr>
          <p:cNvSpPr txBox="1"/>
          <p:nvPr/>
        </p:nvSpPr>
        <p:spPr>
          <a:xfrm>
            <a:off x="4504872" y="1339355"/>
            <a:ext cx="2210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not(!) do </a:t>
            </a:r>
            <a:r>
              <a:rPr lang="en-US" sz="1000" dirty="0" err="1"/>
              <a:t>xy</a:t>
            </a:r>
            <a:r>
              <a:rPr lang="en-US" sz="1000" dirty="0"/>
              <a:t>-pull: it’s not a slope</a:t>
            </a:r>
          </a:p>
        </p:txBody>
      </p:sp>
    </p:spTree>
    <p:extLst>
      <p:ext uri="{BB962C8B-B14F-4D97-AF65-F5344CB8AC3E}">
        <p14:creationId xmlns:p14="http://schemas.microsoft.com/office/powerpoint/2010/main" val="392998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7E8A5FBE-07D2-488B-B962-0EF6956F0563}"/>
              </a:ext>
            </a:extLst>
          </p:cNvPr>
          <p:cNvSpPr/>
          <p:nvPr/>
        </p:nvSpPr>
        <p:spPr>
          <a:xfrm>
            <a:off x="3320977" y="157088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210E76-859D-445C-925A-1DD157D4C49C}"/>
              </a:ext>
            </a:extLst>
          </p:cNvPr>
          <p:cNvSpPr txBox="1"/>
          <p:nvPr/>
        </p:nvSpPr>
        <p:spPr>
          <a:xfrm>
            <a:off x="789673" y="419746"/>
            <a:ext cx="460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x-handling: wanted off-the-cliff without a slope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D6A5547-3F96-43F3-94F2-C6EE9D24A5EA}"/>
              </a:ext>
            </a:extLst>
          </p:cNvPr>
          <p:cNvGrpSpPr/>
          <p:nvPr/>
        </p:nvGrpSpPr>
        <p:grpSpPr>
          <a:xfrm>
            <a:off x="879231" y="1099034"/>
            <a:ext cx="870438" cy="457200"/>
            <a:chOff x="879231" y="1125410"/>
            <a:chExt cx="870438" cy="4572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9C65EB-10F0-4F3C-8634-302B29954773}"/>
                </a:ext>
              </a:extLst>
            </p:cNvPr>
            <p:cNvSpPr/>
            <p:nvPr/>
          </p:nvSpPr>
          <p:spPr>
            <a:xfrm>
              <a:off x="879231" y="1125410"/>
              <a:ext cx="677008" cy="457200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71F3E02-7D74-4EC4-81FC-1F01FB60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9" y="1345218"/>
              <a:ext cx="193430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2A541B09-119D-4FF0-B4C1-16C50025BA52}"/>
              </a:ext>
            </a:extLst>
          </p:cNvPr>
          <p:cNvSpPr/>
          <p:nvPr/>
        </p:nvSpPr>
        <p:spPr>
          <a:xfrm>
            <a:off x="3320977" y="1252895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13937A8-ABB9-4D36-A771-20A4FCC2C035}"/>
              </a:ext>
            </a:extLst>
          </p:cNvPr>
          <p:cNvSpPr/>
          <p:nvPr/>
        </p:nvSpPr>
        <p:spPr>
          <a:xfrm>
            <a:off x="3651741" y="1247036"/>
            <a:ext cx="325315" cy="32677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97594D-D8A2-4C75-946D-DE060E2C5F8F}"/>
              </a:ext>
            </a:extLst>
          </p:cNvPr>
          <p:cNvSpPr/>
          <p:nvPr/>
        </p:nvSpPr>
        <p:spPr>
          <a:xfrm>
            <a:off x="3651741" y="1573819"/>
            <a:ext cx="325315" cy="326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1C90B1C-BB04-4C2A-BB2B-90A0C8A6B93A}"/>
              </a:ext>
            </a:extLst>
          </p:cNvPr>
          <p:cNvSpPr txBox="1"/>
          <p:nvPr/>
        </p:nvSpPr>
        <p:spPr>
          <a:xfrm>
            <a:off x="2288938" y="2017698"/>
            <a:ext cx="4123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more tile that collides (after the x-move)</a:t>
            </a:r>
          </a:p>
          <a:p>
            <a:r>
              <a:rPr lang="en-US" sz="1000" dirty="0"/>
              <a:t>sprite will be left right above the green (empty(!))</a:t>
            </a:r>
          </a:p>
          <a:p>
            <a:r>
              <a:rPr lang="en-US" sz="1000" dirty="0"/>
              <a:t>tile. The sprite will thus simply start falling as it is expected in this landscape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36F915-1CE5-4846-849B-84A615E91FE5}"/>
              </a:ext>
            </a:extLst>
          </p:cNvPr>
          <p:cNvSpPr/>
          <p:nvPr/>
        </p:nvSpPr>
        <p:spPr>
          <a:xfrm>
            <a:off x="1362806" y="1565026"/>
            <a:ext cx="325315" cy="32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5B9F06B-CCD6-4065-8F3B-752A3483FF19}"/>
              </a:ext>
            </a:extLst>
          </p:cNvPr>
          <p:cNvSpPr/>
          <p:nvPr/>
        </p:nvSpPr>
        <p:spPr>
          <a:xfrm>
            <a:off x="3730870" y="1110755"/>
            <a:ext cx="677008" cy="4572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903A7D6-82C3-4C22-A5E8-2035ECD944DD}"/>
              </a:ext>
            </a:extLst>
          </p:cNvPr>
          <p:cNvSpPr/>
          <p:nvPr/>
        </p:nvSpPr>
        <p:spPr>
          <a:xfrm>
            <a:off x="3317630" y="1576747"/>
            <a:ext cx="325315" cy="32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C0DFDB0-D5D5-45DD-BD5B-915CBD1B1240}"/>
              </a:ext>
            </a:extLst>
          </p:cNvPr>
          <p:cNvSpPr txBox="1"/>
          <p:nvPr/>
        </p:nvSpPr>
        <p:spPr>
          <a:xfrm>
            <a:off x="4504872" y="1339355"/>
            <a:ext cx="2210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does not(!) do </a:t>
            </a:r>
            <a:r>
              <a:rPr lang="en-US" sz="1000" dirty="0" err="1"/>
              <a:t>xy</a:t>
            </a:r>
            <a:r>
              <a:rPr lang="en-US" sz="1000" dirty="0"/>
              <a:t>-pull: it’s not a slope</a:t>
            </a:r>
          </a:p>
        </p:txBody>
      </p:sp>
    </p:spTree>
    <p:extLst>
      <p:ext uri="{BB962C8B-B14F-4D97-AF65-F5344CB8AC3E}">
        <p14:creationId xmlns:p14="http://schemas.microsoft.com/office/powerpoint/2010/main" val="339100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Breitbild</PresentationFormat>
  <Paragraphs>182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</dc:creator>
  <cp:lastModifiedBy>Sven</cp:lastModifiedBy>
  <cp:revision>22</cp:revision>
  <dcterms:created xsi:type="dcterms:W3CDTF">2017-06-22T11:34:09Z</dcterms:created>
  <dcterms:modified xsi:type="dcterms:W3CDTF">2017-06-25T21:18:36Z</dcterms:modified>
</cp:coreProperties>
</file>