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70" r:id="rId16"/>
    <p:sldId id="274" r:id="rId17"/>
    <p:sldId id="273" r:id="rId18"/>
  </p:sldIdLst>
  <p:sldSz cx="12192000" cy="6858000"/>
  <p:notesSz cx="6858000" cy="9144000"/>
  <p:embeddedFontLst>
    <p:embeddedFont>
      <p:font typeface="Barlow Condensed" panose="00000506000000000000"/>
      <p:regular r:id="rId22"/>
    </p:embeddedFont>
    <p:embeddedFont>
      <p:font typeface="Barlow Condensed Medium" panose="00000606000000000000"/>
      <p:regular r:id="rId23"/>
    </p:embeddedFont>
    <p:embeddedFont>
      <p:font typeface="Calibri" panose="020F0502020204030204"/>
      <p:regular r:id="rId24"/>
      <p:bold r:id="rId25"/>
      <p:italic r:id="rId26"/>
      <p:boldItalic r:id="rId27"/>
    </p:embeddedFont>
    <p:embeddedFont>
      <p:font typeface="Poppins" panose="00000500000000000000"/>
      <p:regular r:id="rId28"/>
      <p:bold r:id="rId29"/>
      <p:italic r:id="rId30"/>
      <p:boldItalic r:id="rId31"/>
    </p:embeddedFont>
    <p:embeddedFont>
      <p:font typeface="Homemade Apple" panose="020000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guide orient="horz" pos="2157"/>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ga778454a2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778454a2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a778454a2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778454a2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ga778454a2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778454a2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a778454a2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778454a2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ga778454a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778454a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ga778454a2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778454a2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ga778454a28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778454a2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a778454a2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778454a2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ga778454a2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778454a2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a778454a2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778454a2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hyperlink" Target="https://www.pinterest.com/slidesmania/" TargetMode="External"/><Relationship Id="rId8" Type="http://schemas.openxmlformats.org/officeDocument/2006/relationships/image" Target="../media/image3.png"/><Relationship Id="rId7" Type="http://schemas.openxmlformats.org/officeDocument/2006/relationships/hyperlink" Target="https://twitter.com/SlidesManiaSM/" TargetMode="External"/><Relationship Id="rId6" Type="http://schemas.openxmlformats.org/officeDocument/2006/relationships/image" Target="../media/image2.png"/><Relationship Id="rId5" Type="http://schemas.openxmlformats.org/officeDocument/2006/relationships/hyperlink" Target="https://www.facebook.com/SlidesManiaSM/" TargetMode="External"/><Relationship Id="rId4" Type="http://schemas.openxmlformats.org/officeDocument/2006/relationships/hyperlink" Target="https://slidesmania.com/questions-powerpoint-google-slides/can-i-use-these-templates/" TargetMode="External"/><Relationship Id="rId3" Type="http://schemas.openxmlformats.org/officeDocument/2006/relationships/image" Target="../media/image1.png"/><Relationship Id="rId2" Type="http://schemas.openxmlformats.org/officeDocument/2006/relationships/hyperlink" Target="https://slidesmania.com/" TargetMode="External"/><Relationship Id="rId12" Type="http://schemas.openxmlformats.org/officeDocument/2006/relationships/image" Target="../media/image5.png"/><Relationship Id="rId11" Type="http://schemas.openxmlformats.org/officeDocument/2006/relationships/hyperlink" Target="https://www.instagram.com/slidesmania/" TargetMode="Externa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625" y="1618450"/>
            <a:ext cx="9829800" cy="3792000"/>
          </a:xfrm>
          <a:prstGeom prst="rect">
            <a:avLst/>
          </a:prstGeom>
          <a:solidFill>
            <a:schemeClr val="lt1"/>
          </a:solidFill>
          <a:ln>
            <a:noFill/>
          </a:ln>
          <a:effectLst>
            <a:outerShdw blurRad="63500" algn="ctr"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txBox="1">
            <a:spLocks noGrp="1"/>
          </p:cNvSpPr>
          <p:nvPr>
            <p:ph type="title"/>
          </p:nvPr>
        </p:nvSpPr>
        <p:spPr>
          <a:xfrm>
            <a:off x="220975" y="2193575"/>
            <a:ext cx="9204600" cy="1230600"/>
          </a:xfrm>
          <a:prstGeom prst="rect">
            <a:avLst/>
          </a:prstGeom>
        </p:spPr>
        <p:txBody>
          <a:bodyPr spcFirstLastPara="1" wrap="square" lIns="121900" tIns="121900" rIns="121900" bIns="121900" anchor="t" anchorCtr="0">
            <a:noAutofit/>
          </a:bodyPr>
          <a:lstStyle>
            <a:lvl1pPr lvl="0"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13" name="Google Shape;13;p2"/>
          <p:cNvSpPr txBox="1">
            <a:spLocks noGrp="1"/>
          </p:cNvSpPr>
          <p:nvPr>
            <p:ph type="subTitle" idx="1"/>
          </p:nvPr>
        </p:nvSpPr>
        <p:spPr>
          <a:xfrm>
            <a:off x="220975" y="4496100"/>
            <a:ext cx="9204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600"/>
              <a:buNone/>
              <a:defRPr/>
            </a:lvl1pPr>
            <a:lvl2pPr lvl="1" rtl="0">
              <a:spcBef>
                <a:spcPts val="2100"/>
              </a:spcBef>
              <a:spcAft>
                <a:spcPts val="0"/>
              </a:spcAft>
              <a:buSzPts val="1600"/>
              <a:buNone/>
              <a:defRPr/>
            </a:lvl2pPr>
            <a:lvl3pPr lvl="2" rtl="0">
              <a:spcBef>
                <a:spcPts val="2100"/>
              </a:spcBef>
              <a:spcAft>
                <a:spcPts val="0"/>
              </a:spcAft>
              <a:buSzPts val="1600"/>
              <a:buNone/>
              <a:defRPr/>
            </a:lvl3pPr>
            <a:lvl4pPr lvl="3" rtl="0">
              <a:spcBef>
                <a:spcPts val="2100"/>
              </a:spcBef>
              <a:spcAft>
                <a:spcPts val="0"/>
              </a:spcAft>
              <a:buSzPts val="1600"/>
              <a:buNone/>
              <a:defRPr/>
            </a:lvl4pPr>
            <a:lvl5pPr lvl="4" rtl="0">
              <a:spcBef>
                <a:spcPts val="2100"/>
              </a:spcBef>
              <a:spcAft>
                <a:spcPts val="0"/>
              </a:spcAft>
              <a:buSzPts val="1600"/>
              <a:buNone/>
              <a:defRPr/>
            </a:lvl5pPr>
            <a:lvl6pPr lvl="5" rtl="0">
              <a:spcBef>
                <a:spcPts val="2100"/>
              </a:spcBef>
              <a:spcAft>
                <a:spcPts val="0"/>
              </a:spcAft>
              <a:buSzPts val="1600"/>
              <a:buNone/>
              <a:defRPr/>
            </a:lvl6pPr>
            <a:lvl7pPr lvl="6" rtl="0">
              <a:spcBef>
                <a:spcPts val="2100"/>
              </a:spcBef>
              <a:spcAft>
                <a:spcPts val="0"/>
              </a:spcAft>
              <a:buSzPts val="1600"/>
              <a:buNone/>
              <a:defRPr/>
            </a:lvl7pPr>
            <a:lvl8pPr lvl="7" rtl="0">
              <a:spcBef>
                <a:spcPts val="2100"/>
              </a:spcBef>
              <a:spcAft>
                <a:spcPts val="0"/>
              </a:spcAft>
              <a:buSzPts val="1600"/>
              <a:buNone/>
              <a:defRPr/>
            </a:lvl8pPr>
            <a:lvl9pPr lvl="8" rtl="0">
              <a:spcBef>
                <a:spcPts val="2100"/>
              </a:spcBef>
              <a:spcAft>
                <a:spcPts val="2100"/>
              </a:spcAft>
              <a:buSzPts val="1600"/>
              <a:buNone/>
              <a:defRPr/>
            </a:lvl9pPr>
          </a:lstStyle>
          <a:p/>
        </p:txBody>
      </p:sp>
      <p:sp>
        <p:nvSpPr>
          <p:cNvPr id="14" name="Google Shape;14;p2"/>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pups">
  <p:cSld name="CUSTOM_20">
    <p:spTree>
      <p:nvGrpSpPr>
        <p:cNvPr id="1" name="Shape 15"/>
        <p:cNvGrpSpPr/>
        <p:nvPr/>
      </p:nvGrpSpPr>
      <p:grpSpPr>
        <a:xfrm>
          <a:off x="0" y="0"/>
          <a:ext cx="0" cy="0"/>
          <a:chOff x="0" y="0"/>
          <a:chExt cx="0" cy="0"/>
        </a:xfrm>
      </p:grpSpPr>
      <p:sp>
        <p:nvSpPr>
          <p:cNvPr id="16" name="Google Shape;16;p3"/>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3"/>
          <p:cNvSpPr/>
          <p:nvPr/>
        </p:nvSpPr>
        <p:spPr>
          <a:xfrm>
            <a:off x="0" y="0"/>
            <a:ext cx="12192000" cy="6858000"/>
          </a:xfrm>
          <a:prstGeom prst="rect">
            <a:avLst/>
          </a:prstGeom>
          <a:solidFill>
            <a:srgbClr val="000000">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p:nvPr/>
        </p:nvSpPr>
        <p:spPr>
          <a:xfrm>
            <a:off x="369394" y="1356458"/>
            <a:ext cx="11541900" cy="4123800"/>
          </a:xfrm>
          <a:prstGeom prst="roundRect">
            <a:avLst>
              <a:gd name="adj" fmla="val 1689"/>
            </a:avLst>
          </a:prstGeom>
          <a:solidFill>
            <a:srgbClr val="FFFFFF"/>
          </a:solidFill>
          <a:ln>
            <a:noFill/>
          </a:ln>
          <a:effectLst>
            <a:outerShdw blurRad="50800" dist="38100" dir="18900000" algn="bl" rotWithShape="0">
              <a:srgbClr val="000000">
                <a:alpha val="2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s. We can build these lessons together and I am happy to model, co-teach, observe, and/or provide feedback to help you succeed!</a:t>
            </a:r>
            <a:endParaRPr lang="en-GB" sz="18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br>
              <a:rPr lang="en-GB" sz="1800">
                <a:solidFill>
                  <a:srgbClr val="FFFFFF"/>
                </a:solidFill>
                <a:latin typeface="Calibri" panose="020F0502020204030204"/>
                <a:ea typeface="Calibri" panose="020F0502020204030204"/>
                <a:cs typeface="Calibri" panose="020F0502020204030204"/>
                <a:sym typeface="Calibri" panose="020F0502020204030204"/>
              </a:rPr>
            </a:b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3000"/>
              <a:buFont typeface="Aldrich"/>
              <a:buNone/>
              <a:defRPr sz="3000"/>
            </a:lvl1pPr>
            <a:lvl2pPr lvl="1"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0" name="Google Shape;20;p3"/>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a:lvl1pPr>
            <a:lvl2pPr marL="914400" lvl="1" indent="-330200" rtl="0">
              <a:spcBef>
                <a:spcPts val="2100"/>
              </a:spcBef>
              <a:spcAft>
                <a:spcPts val="0"/>
              </a:spcAft>
              <a:buSzPts val="1600"/>
              <a:buChar char="○"/>
              <a:defRPr/>
            </a:lvl2pPr>
            <a:lvl3pPr marL="1371600" lvl="2" indent="-330200" rtl="0">
              <a:spcBef>
                <a:spcPts val="2100"/>
              </a:spcBef>
              <a:spcAft>
                <a:spcPts val="0"/>
              </a:spcAft>
              <a:buSzPts val="1600"/>
              <a:buChar char="■"/>
              <a:defRPr/>
            </a:lvl3pPr>
            <a:lvl4pPr marL="1828800" lvl="3" indent="-330200" rtl="0">
              <a:spcBef>
                <a:spcPts val="2100"/>
              </a:spcBef>
              <a:spcAft>
                <a:spcPts val="0"/>
              </a:spcAft>
              <a:buSzPts val="1600"/>
              <a:buChar char="●"/>
              <a:defRPr/>
            </a:lvl4pPr>
            <a:lvl5pPr marL="2286000" lvl="4" indent="-330200" rtl="0">
              <a:spcBef>
                <a:spcPts val="2100"/>
              </a:spcBef>
              <a:spcAft>
                <a:spcPts val="0"/>
              </a:spcAft>
              <a:buSzPts val="1600"/>
              <a:buChar char="○"/>
              <a:defRPr/>
            </a:lvl5pPr>
            <a:lvl6pPr marL="2743200" lvl="5" indent="-330200" rtl="0">
              <a:spcBef>
                <a:spcPts val="2100"/>
              </a:spcBef>
              <a:spcAft>
                <a:spcPts val="0"/>
              </a:spcAft>
              <a:buSzPts val="1600"/>
              <a:buChar char="■"/>
              <a:defRPr/>
            </a:lvl6pPr>
            <a:lvl7pPr marL="3200400" lvl="6" indent="-330200" rtl="0">
              <a:spcBef>
                <a:spcPts val="2100"/>
              </a:spcBef>
              <a:spcAft>
                <a:spcPts val="0"/>
              </a:spcAft>
              <a:buSzPts val="1600"/>
              <a:buChar char="●"/>
              <a:defRPr/>
            </a:lvl7pPr>
            <a:lvl8pPr marL="3657600" lvl="7" indent="-330200" rtl="0">
              <a:spcBef>
                <a:spcPts val="2100"/>
              </a:spcBef>
              <a:spcAft>
                <a:spcPts val="0"/>
              </a:spcAft>
              <a:buSzPts val="1600"/>
              <a:buChar char="○"/>
              <a:defRPr/>
            </a:lvl8pPr>
            <a:lvl9pPr marL="4114800" lvl="8" indent="-330200" rtl="0">
              <a:spcBef>
                <a:spcPts val="2100"/>
              </a:spcBef>
              <a:spcAft>
                <a:spcPts val="21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1"/>
        <p:cNvGrpSpPr/>
        <p:nvPr/>
      </p:nvGrpSpPr>
      <p:grpSpPr>
        <a:xfrm>
          <a:off x="0" y="0"/>
          <a:ext cx="0" cy="0"/>
          <a:chOff x="0" y="0"/>
          <a:chExt cx="0" cy="0"/>
        </a:xfrm>
      </p:grpSpPr>
      <p:sp>
        <p:nvSpPr>
          <p:cNvPr id="22" name="Google Shape;22;p4"/>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Google Shape;23;p4"/>
          <p:cNvSpPr txBox="1">
            <a:spLocks noGrp="1"/>
          </p:cNvSpPr>
          <p:nvPr>
            <p:ph type="title"/>
          </p:nvPr>
        </p:nvSpPr>
        <p:spPr>
          <a:xfrm>
            <a:off x="1253075" y="649700"/>
            <a:ext cx="97536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53"/>
        <p:cNvGrpSpPr/>
        <p:nvPr/>
      </p:nvGrpSpPr>
      <p:grpSpPr>
        <a:xfrm>
          <a:off x="0" y="0"/>
          <a:ext cx="0" cy="0"/>
          <a:chOff x="0" y="0"/>
          <a:chExt cx="0" cy="0"/>
        </a:xfrm>
      </p:grpSpPr>
      <p:grpSp>
        <p:nvGrpSpPr>
          <p:cNvPr id="54" name="Google Shape;54;p6"/>
          <p:cNvGrpSpPr/>
          <p:nvPr/>
        </p:nvGrpSpPr>
        <p:grpSpPr>
          <a:xfrm>
            <a:off x="0" y="0"/>
            <a:ext cx="12192000" cy="6858000"/>
            <a:chOff x="0" y="0"/>
            <a:chExt cx="12192000" cy="6858000"/>
          </a:xfrm>
        </p:grpSpPr>
        <p:sp>
          <p:nvSpPr>
            <p:cNvPr id="55" name="Google Shape;55;p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6" name="Google Shape;56;p6">
              <a:hlinkClick r:id="rId2"/>
            </p:cNvPr>
            <p:cNvPicPr preferRelativeResize="0"/>
            <p:nvPr/>
          </p:nvPicPr>
          <p:blipFill rotWithShape="1">
            <a:blip r:embed="rId3"/>
            <a:srcRect/>
            <a:stretch>
              <a:fillRect/>
            </a:stretch>
          </p:blipFill>
          <p:spPr>
            <a:xfrm>
              <a:off x="465600" y="331100"/>
              <a:ext cx="5101466" cy="2201299"/>
            </a:xfrm>
            <a:prstGeom prst="rect">
              <a:avLst/>
            </a:prstGeom>
            <a:noFill/>
            <a:ln>
              <a:noFill/>
            </a:ln>
          </p:spPr>
        </p:pic>
        <p:sp>
          <p:nvSpPr>
            <p:cNvPr id="57" name="Google Shape;57;p6"/>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4"/>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58" name="Google Shape;58;p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59" name="Google Shape;59;p6">
              <a:hlinkClick r:id="rId5"/>
            </p:cNvPr>
            <p:cNvPicPr preferRelativeResize="0"/>
            <p:nvPr/>
          </p:nvPicPr>
          <p:blipFill>
            <a:blip r:embed="rId6"/>
            <a:stretch>
              <a:fillRect/>
            </a:stretch>
          </p:blipFill>
          <p:spPr>
            <a:xfrm>
              <a:off x="8982558" y="5912306"/>
              <a:ext cx="713232" cy="637863"/>
            </a:xfrm>
            <a:prstGeom prst="rect">
              <a:avLst/>
            </a:prstGeom>
            <a:noFill/>
            <a:ln>
              <a:noFill/>
            </a:ln>
          </p:spPr>
        </p:pic>
        <p:pic>
          <p:nvPicPr>
            <p:cNvPr id="60" name="Google Shape;60;p6">
              <a:hlinkClick r:id="rId7"/>
            </p:cNvPr>
            <p:cNvPicPr preferRelativeResize="0"/>
            <p:nvPr/>
          </p:nvPicPr>
          <p:blipFill>
            <a:blip r:embed="rId8"/>
            <a:stretch>
              <a:fillRect/>
            </a:stretch>
          </p:blipFill>
          <p:spPr>
            <a:xfrm>
              <a:off x="9764428" y="5916798"/>
              <a:ext cx="708660" cy="628879"/>
            </a:xfrm>
            <a:prstGeom prst="rect">
              <a:avLst/>
            </a:prstGeom>
            <a:noFill/>
            <a:ln>
              <a:noFill/>
            </a:ln>
          </p:spPr>
        </p:pic>
        <p:pic>
          <p:nvPicPr>
            <p:cNvPr id="61" name="Google Shape;61;p6">
              <a:hlinkClick r:id="rId9"/>
            </p:cNvPr>
            <p:cNvPicPr preferRelativeResize="0"/>
            <p:nvPr/>
          </p:nvPicPr>
          <p:blipFill>
            <a:blip r:embed="rId10"/>
            <a:stretch>
              <a:fillRect/>
            </a:stretch>
          </p:blipFill>
          <p:spPr>
            <a:xfrm>
              <a:off x="10541715" y="5905569"/>
              <a:ext cx="612648" cy="624387"/>
            </a:xfrm>
            <a:prstGeom prst="rect">
              <a:avLst/>
            </a:prstGeom>
            <a:noFill/>
            <a:ln>
              <a:noFill/>
            </a:ln>
          </p:spPr>
        </p:pic>
        <p:pic>
          <p:nvPicPr>
            <p:cNvPr id="62" name="Google Shape;62;p6">
              <a:hlinkClick r:id="rId11"/>
            </p:cNvPr>
            <p:cNvPicPr preferRelativeResize="0"/>
            <p:nvPr/>
          </p:nvPicPr>
          <p:blipFill>
            <a:blip r:embed="rId12"/>
            <a:stretch>
              <a:fillRect/>
            </a:stretch>
          </p:blipFill>
          <p:spPr>
            <a:xfrm>
              <a:off x="11219049" y="5916799"/>
              <a:ext cx="699516" cy="601927"/>
            </a:xfrm>
            <a:prstGeom prst="rect">
              <a:avLst/>
            </a:prstGeom>
            <a:noFill/>
            <a:ln>
              <a:noFill/>
            </a:ln>
          </p:spPr>
        </p:pic>
        <p:sp>
          <p:nvSpPr>
            <p:cNvPr id="63" name="Google Shape;63;p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4"/>
        <p:cNvGrpSpPr/>
        <p:nvPr/>
      </p:nvGrpSpPr>
      <p:grpSpPr>
        <a:xfrm>
          <a:off x="0" y="0"/>
          <a:ext cx="0" cy="0"/>
          <a:chOff x="0" y="0"/>
          <a:chExt cx="0" cy="0"/>
        </a:xfrm>
      </p:grpSpPr>
      <p:sp>
        <p:nvSpPr>
          <p:cNvPr id="65" name="Google Shape;65;p7"/>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6" name="Google Shape;66;p7"/>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7" name="Google Shape;67;p7"/>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a:lvl1pPr>
            <a:lvl2pPr marL="914400" lvl="1" indent="-330200">
              <a:spcBef>
                <a:spcPts val="2100"/>
              </a:spcBef>
              <a:spcAft>
                <a:spcPts val="0"/>
              </a:spcAft>
              <a:buSzPts val="1600"/>
              <a:buChar char="○"/>
              <a:defRPr/>
            </a:lvl2pPr>
            <a:lvl3pPr marL="1371600" lvl="2" indent="-330200">
              <a:spcBef>
                <a:spcPts val="2100"/>
              </a:spcBef>
              <a:spcAft>
                <a:spcPts val="0"/>
              </a:spcAft>
              <a:buSzPts val="1600"/>
              <a:buChar char="■"/>
              <a:defRPr/>
            </a:lvl3pPr>
            <a:lvl4pPr marL="1828800" lvl="3" indent="-330200">
              <a:spcBef>
                <a:spcPts val="2100"/>
              </a:spcBef>
              <a:spcAft>
                <a:spcPts val="0"/>
              </a:spcAft>
              <a:buSzPts val="1600"/>
              <a:buChar char="●"/>
              <a:defRPr/>
            </a:lvl4pPr>
            <a:lvl5pPr marL="2286000" lvl="4" indent="-330200">
              <a:spcBef>
                <a:spcPts val="2100"/>
              </a:spcBef>
              <a:spcAft>
                <a:spcPts val="0"/>
              </a:spcAft>
              <a:buSzPts val="1600"/>
              <a:buChar char="○"/>
              <a:defRPr/>
            </a:lvl5pPr>
            <a:lvl6pPr marL="2743200" lvl="5" indent="-330200">
              <a:spcBef>
                <a:spcPts val="2100"/>
              </a:spcBef>
              <a:spcAft>
                <a:spcPts val="0"/>
              </a:spcAft>
              <a:buSzPts val="1600"/>
              <a:buChar char="■"/>
              <a:defRPr/>
            </a:lvl6pPr>
            <a:lvl7pPr marL="3200400" lvl="6" indent="-330200">
              <a:spcBef>
                <a:spcPts val="2100"/>
              </a:spcBef>
              <a:spcAft>
                <a:spcPts val="0"/>
              </a:spcAft>
              <a:buSzPts val="1600"/>
              <a:buChar char="●"/>
              <a:defRPr/>
            </a:lvl7pPr>
            <a:lvl8pPr marL="3657600" lvl="7" indent="-330200">
              <a:spcBef>
                <a:spcPts val="2100"/>
              </a:spcBef>
              <a:spcAft>
                <a:spcPts val="0"/>
              </a:spcAft>
              <a:buSzPts val="1600"/>
              <a:buChar char="○"/>
              <a:defRPr/>
            </a:lvl8pPr>
            <a:lvl9pPr marL="4114800" lvl="8" indent="-330200">
              <a:spcBef>
                <a:spcPts val="2100"/>
              </a:spcBef>
              <a:spcAft>
                <a:spcPts val="2100"/>
              </a:spcAft>
              <a:buSzPts val="16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6.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7" name="Google Shape;7;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FFFFFF"/>
              </a:solidFill>
              <a:latin typeface="Barlow Condensed" panose="00000506000000000000"/>
              <a:ea typeface="Barlow Condensed" panose="00000506000000000000"/>
              <a:cs typeface="Barlow Condensed" panose="00000506000000000000"/>
              <a:sym typeface="Barlow Condensed" panose="00000506000000000000"/>
            </a:endParaRPr>
          </a:p>
        </p:txBody>
      </p:sp>
      <p:sp>
        <p:nvSpPr>
          <p:cNvPr id="8" name="Google Shape;8;p1"/>
          <p:cNvSpPr txBox="1">
            <a:spLocks noGrp="1"/>
          </p:cNvSpPr>
          <p:nvPr>
            <p:ph type="title"/>
          </p:nvPr>
        </p:nvSpPr>
        <p:spPr>
          <a:xfrm>
            <a:off x="1586100" y="883224"/>
            <a:ext cx="9061500" cy="7020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1pPr>
            <a:lvl2pPr lvl="1">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2pPr>
            <a:lvl3pPr lvl="2">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3pPr>
            <a:lvl4pPr lvl="3">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4pPr>
            <a:lvl5pPr lvl="4">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5pPr>
            <a:lvl6pPr lvl="5">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6pPr>
            <a:lvl7pPr lvl="6">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7pPr>
            <a:lvl8pPr lvl="7">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8pPr>
            <a:lvl9pPr lvl="8">
              <a:spcBef>
                <a:spcPts val="0"/>
              </a:spcBef>
              <a:spcAft>
                <a:spcPts val="0"/>
              </a:spcAft>
              <a:buClr>
                <a:schemeClr val="dk1"/>
              </a:buClr>
              <a:buSzPts val="4000"/>
              <a:buFont typeface="Barlow Condensed Medium" panose="00000606000000000000"/>
              <a:buNone/>
              <a:defRPr sz="4000">
                <a:solidFill>
                  <a:schemeClr val="dk1"/>
                </a:solidFill>
                <a:latin typeface="Barlow Condensed Medium" panose="00000606000000000000"/>
                <a:ea typeface="Barlow Condensed Medium" panose="00000606000000000000"/>
                <a:cs typeface="Barlow Condensed Medium" panose="00000606000000000000"/>
                <a:sym typeface="Barlow Condensed Medium" panose="00000606000000000000"/>
              </a:defRPr>
            </a:lvl9pPr>
          </a:lstStyle>
          <a:p/>
        </p:txBody>
      </p:sp>
      <p:sp>
        <p:nvSpPr>
          <p:cNvPr id="9" name="Google Shape;9;p1"/>
          <p:cNvSpPr txBox="1">
            <a:spLocks noGrp="1"/>
          </p:cNvSpPr>
          <p:nvPr>
            <p:ph type="body" idx="1"/>
          </p:nvPr>
        </p:nvSpPr>
        <p:spPr>
          <a:xfrm>
            <a:off x="1586100" y="1750623"/>
            <a:ext cx="9061500" cy="4188900"/>
          </a:xfrm>
          <a:prstGeom prst="rect">
            <a:avLst/>
          </a:prstGeom>
          <a:noFill/>
          <a:ln>
            <a:noFill/>
          </a:ln>
        </p:spPr>
        <p:txBody>
          <a:bodyPr spcFirstLastPara="1" wrap="square" lIns="121900" tIns="121900" rIns="121900" bIns="121900" anchor="t" anchorCtr="0">
            <a:noAutofit/>
          </a:bodyPr>
          <a:lstStyle>
            <a:lvl1pPr marL="457200" lvl="0" indent="-330200">
              <a:lnSpc>
                <a:spcPct val="115000"/>
              </a:lnSpc>
              <a:spcBef>
                <a:spcPts val="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1pPr>
            <a:lvl2pPr marL="914400" lvl="1"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2pPr>
            <a:lvl3pPr marL="1371600" lvl="2"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3pPr>
            <a:lvl4pPr marL="1828800" lvl="3"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4pPr>
            <a:lvl5pPr marL="2286000" lvl="4"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5pPr>
            <a:lvl6pPr marL="2743200" lvl="5"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6pPr>
            <a:lvl7pPr marL="3200400" lvl="6"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7pPr>
            <a:lvl8pPr marL="3657600" lvl="7"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8pPr>
            <a:lvl9pPr marL="4114800" lvl="8" indent="-330200">
              <a:lnSpc>
                <a:spcPct val="115000"/>
              </a:lnSpc>
              <a:spcBef>
                <a:spcPts val="2100"/>
              </a:spcBef>
              <a:spcAft>
                <a:spcPts val="210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220980" y="1924685"/>
            <a:ext cx="9458960" cy="128079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Paris Housing </a:t>
            </a:r>
            <a:r>
              <a:rPr lang="en-GB" dirty="0">
                <a:sym typeface="+mn-ea"/>
              </a:rPr>
              <a:t>Price Prediction</a:t>
            </a:r>
            <a:endParaRPr lang="en-GB" dirty="0"/>
          </a:p>
        </p:txBody>
      </p:sp>
      <p:sp>
        <p:nvSpPr>
          <p:cNvPr id="73" name="Google Shape;73;p8"/>
          <p:cNvSpPr txBox="1">
            <a:spLocks noGrp="1"/>
          </p:cNvSpPr>
          <p:nvPr>
            <p:ph type="subTitle" idx="1"/>
          </p:nvPr>
        </p:nvSpPr>
        <p:spPr>
          <a:xfrm>
            <a:off x="5520690" y="3347720"/>
            <a:ext cx="4031615" cy="20434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Giáo viên hướng dẫn: Nguyễn Huy Đức</a:t>
            </a:r>
            <a:endParaRPr lang="en-US"/>
          </a:p>
          <a:p>
            <a:pPr marL="0" lvl="0" indent="0" algn="l" rtl="0">
              <a:spcBef>
                <a:spcPts val="0"/>
              </a:spcBef>
              <a:spcAft>
                <a:spcPts val="0"/>
              </a:spcAft>
              <a:buNone/>
            </a:pPr>
            <a:endParaRPr lang="en-GB"/>
          </a:p>
          <a:p>
            <a:pPr marL="0" lvl="0" indent="0" algn="l" rtl="0">
              <a:spcBef>
                <a:spcPts val="0"/>
              </a:spcBef>
              <a:spcAft>
                <a:spcPts val="0"/>
              </a:spcAft>
              <a:buNone/>
            </a:pPr>
            <a:r>
              <a:rPr lang="en-US">
                <a:sym typeface="+mn-ea"/>
              </a:rPr>
              <a:t> Sinh viên/nhóm sinh viên thực hiện: </a:t>
            </a:r>
            <a:endParaRPr lang="en-US"/>
          </a:p>
          <a:p>
            <a:pPr marL="0" lvl="0" indent="457200" algn="l" rtl="0">
              <a:spcBef>
                <a:spcPts val="0"/>
              </a:spcBef>
              <a:spcAft>
                <a:spcPts val="0"/>
              </a:spcAft>
              <a:buNone/>
            </a:pPr>
            <a:r>
              <a:rPr lang="en-US">
                <a:sym typeface="+mn-ea"/>
              </a:rPr>
              <a:t>1. Nguyễn Gia Bảo, lớp 62TH-VA </a:t>
            </a:r>
            <a:endParaRPr lang="en-US"/>
          </a:p>
          <a:p>
            <a:pPr marL="0" lvl="0" indent="457200" algn="l" rtl="0">
              <a:spcBef>
                <a:spcPts val="0"/>
              </a:spcBef>
              <a:spcAft>
                <a:spcPts val="0"/>
              </a:spcAft>
              <a:buNone/>
            </a:pPr>
            <a:r>
              <a:rPr lang="en-US">
                <a:sym typeface="+mn-ea"/>
              </a:rPr>
              <a:t>2. Lê Đạt Anh, lớp 62TH-VA </a:t>
            </a:r>
            <a:endParaRPr lang="en-US"/>
          </a:p>
          <a:p>
            <a:pPr marL="0" lvl="0" indent="457200" algn="l" rtl="0">
              <a:spcBef>
                <a:spcPts val="0"/>
              </a:spcBef>
              <a:spcAft>
                <a:spcPts val="0"/>
              </a:spcAft>
              <a:buNone/>
            </a:pPr>
            <a:r>
              <a:rPr lang="en-US">
                <a:sym typeface="+mn-ea"/>
              </a:rPr>
              <a:t>3. Nguyễn Đức Anh, lớp 62TH-VA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2: Thực nghiệm</a:t>
            </a:r>
            <a:endParaRPr>
              <a:solidFill>
                <a:schemeClr val="accent4"/>
              </a:solidFill>
            </a:endParaRPr>
          </a:p>
        </p:txBody>
      </p:sp>
      <p:sp>
        <p:nvSpPr>
          <p:cNvPr id="231" name="Google Shape;231;p18"/>
          <p:cNvSpPr txBox="1">
            <a:spLocks noGrp="1"/>
          </p:cNvSpPr>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2.	Phân tích kết quả của chương trình</a:t>
            </a:r>
            <a:endParaRPr lang="en-US">
              <a:sym typeface="+mn-ea"/>
            </a:endParaRPr>
          </a:p>
          <a:p>
            <a:pPr marL="0" lvl="0" indent="0" algn="l" rtl="0">
              <a:spcBef>
                <a:spcPts val="0"/>
              </a:spcBef>
              <a:spcAft>
                <a:spcPts val="0"/>
              </a:spcAft>
              <a:buNone/>
            </a:pPr>
            <a:r>
              <a:rPr lang="en-US" altLang="en-GB"/>
              <a:t>	- Tỉ lệ cao nhất khi dùng PCA cho dự đoán đúng là : 56,2666%</a:t>
            </a:r>
            <a:endParaRPr lang="en-US" altLang="en-GB"/>
          </a:p>
        </p:txBody>
      </p:sp>
      <p:sp>
        <p:nvSpPr>
          <p:cNvPr id="232" name="Google Shape;232;p18"/>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18"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8">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Kết luận: </a:t>
            </a:r>
            <a:endParaRPr lang="en-US">
              <a:sym typeface="+mn-ea"/>
            </a:endParaRPr>
          </a:p>
        </p:txBody>
      </p:sp>
      <p:sp>
        <p:nvSpPr>
          <p:cNvPr id="240" name="Google Shape;240;p19"/>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a:t>+ Dùng phương pháp Phân tích thành phần chính(PCA) để lựa chọn tập các thuộc tính tốt nhất cho bài toán.	</a:t>
            </a:r>
            <a:endParaRPr lang="en-GB"/>
          </a:p>
          <a:p>
            <a:pPr marL="0" lvl="0" indent="0" algn="l" rtl="0">
              <a:spcBef>
                <a:spcPts val="0"/>
              </a:spcBef>
              <a:spcAft>
                <a:spcPts val="0"/>
              </a:spcAft>
              <a:buClr>
                <a:schemeClr val="dk1"/>
              </a:buClr>
              <a:buSzPts val="1100"/>
              <a:buFont typeface="Arial" panose="020B0604020202020204"/>
              <a:buNone/>
            </a:pPr>
            <a:r>
              <a:rPr lang="en-GB"/>
              <a:t>+ Từ tập training data và test data ban đầu, sử dụng các thành phần chính tốt nhất đã chọn để tạo ra tập training data và test data mới.</a:t>
            </a:r>
            <a:endParaRPr lang="en-GB"/>
          </a:p>
          <a:p>
            <a:pPr marL="0" lvl="0" indent="0" algn="l" rtl="0">
              <a:spcBef>
                <a:spcPts val="0"/>
              </a:spcBef>
              <a:spcAft>
                <a:spcPts val="0"/>
              </a:spcAft>
              <a:buClr>
                <a:schemeClr val="dk1"/>
              </a:buClr>
              <a:buSzPts val="1100"/>
              <a:buFont typeface="Arial" panose="020B0604020202020204"/>
              <a:buNone/>
            </a:pPr>
            <a:r>
              <a:rPr lang="en-GB"/>
              <a:t>+ tìm dữ liệu có tỉ lệ tốt nhất sau 8 lần chia data rồi gán cho mô hinh dự đoán Linear Regression </a:t>
            </a:r>
            <a:endParaRPr lang="en-GB"/>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p:txBody>
      </p:sp>
      <p:sp>
        <p:nvSpPr>
          <p:cNvPr id="241" name="Google Shape;241;p19"/>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2" name="Google Shape;242;p19"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19">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 name="Picture 0"/>
          <p:cNvPicPr>
            <a:picLocks noChangeAspect="1"/>
          </p:cNvPicPr>
          <p:nvPr/>
        </p:nvPicPr>
        <p:blipFill>
          <a:blip r:embed="rId2"/>
          <a:stretch>
            <a:fillRect/>
          </a:stretch>
        </p:blipFill>
        <p:spPr>
          <a:xfrm>
            <a:off x="8286115" y="3472815"/>
            <a:ext cx="2890520" cy="1791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0"/>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2"/>
                </a:solidFill>
              </a:rPr>
              <a:t>Mô tả các chức năng của chương trình</a:t>
            </a:r>
            <a:endParaRPr lang="en-GB">
              <a:solidFill>
                <a:schemeClr val="accent2"/>
              </a:solidFill>
            </a:endParaRPr>
          </a:p>
        </p:txBody>
      </p:sp>
      <p:sp>
        <p:nvSpPr>
          <p:cNvPr id="249" name="Google Shape;249;p20"/>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 </a:t>
            </a:r>
            <a:r>
              <a:rPr lang="en-GB"/>
              <a:t>chương trình hiển thị giao diện để người dùng nhập số liệu cụ thể cho từng thông tin được đưa ra để dự đoán</a:t>
            </a:r>
            <a:endParaRPr lang="en-GB"/>
          </a:p>
        </p:txBody>
      </p:sp>
      <p:sp>
        <p:nvSpPr>
          <p:cNvPr id="250" name="Google Shape;250;p20"/>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1" name="Google Shape;251;p2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20">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Giao diện người dùng</a:t>
            </a:r>
            <a:endParaRPr lang="en-US" sz="5100"/>
          </a:p>
        </p:txBody>
      </p:sp>
      <p:sp>
        <p:nvSpPr>
          <p:cNvPr id="267" name="Google Shape;267;p22"/>
          <p:cNvSpPr txBox="1">
            <a:spLocks noGrp="1"/>
          </p:cNvSpPr>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2100"/>
              </a:spcAft>
              <a:buNone/>
            </a:pPr>
            <a:endParaRPr>
              <a:latin typeface="Barlow Condensed" panose="00000506000000000000"/>
              <a:ea typeface="Barlow Condensed" panose="00000506000000000000"/>
              <a:cs typeface="Barlow Condensed" panose="00000506000000000000"/>
              <a:sym typeface="Barlow Condensed" panose="00000506000000000000"/>
            </a:endParaRPr>
          </a:p>
        </p:txBody>
      </p:sp>
      <p:pic>
        <p:nvPicPr>
          <p:cNvPr id="2" name="Picture 0"/>
          <p:cNvPicPr>
            <a:picLocks noChangeAspect="1"/>
          </p:cNvPicPr>
          <p:nvPr/>
        </p:nvPicPr>
        <p:blipFill>
          <a:blip r:embed="rId1"/>
          <a:stretch>
            <a:fillRect/>
          </a:stretch>
        </p:blipFill>
        <p:spPr>
          <a:xfrm>
            <a:off x="6626860" y="903605"/>
            <a:ext cx="4200525" cy="5216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Tài liệu tham khảo</a:t>
            </a:r>
            <a:endParaRPr lang="en-US" sz="5100"/>
          </a:p>
        </p:txBody>
      </p:sp>
      <p:sp>
        <p:nvSpPr>
          <p:cNvPr id="267" name="Google Shape;267;p22"/>
          <p:cNvSpPr txBox="1">
            <a:spLocks noGrp="1"/>
          </p:cNvSpPr>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0"/>
              </a:spcBef>
              <a:spcAft>
                <a:spcPts val="0"/>
              </a:spcAft>
              <a:buNone/>
            </a:pPr>
            <a:r>
              <a:rPr lang="en-US">
                <a:sym typeface="+mn-ea"/>
              </a:rPr>
              <a:t>Các tài liệu được tham khảo trong báo cáo:</a:t>
            </a:r>
            <a:endParaRPr lang="en-US">
              <a:sym typeface="+mn-ea"/>
            </a:endParaRPr>
          </a:p>
          <a:p>
            <a:pPr marL="0" lvl="0" indent="0" algn="l" rtl="0">
              <a:spcBef>
                <a:spcPts val="0"/>
              </a:spcBef>
              <a:spcAft>
                <a:spcPts val="0"/>
              </a:spcAft>
              <a:buNone/>
            </a:pPr>
            <a:r>
              <a:rPr lang="en-US"/>
              <a:t>    - scikit-learn</a:t>
            </a:r>
            <a:endParaRPr lang="en-US"/>
          </a:p>
          <a:p>
            <a:pPr marL="0" lvl="0" indent="0" algn="l" rtl="0">
              <a:spcBef>
                <a:spcPts val="0"/>
              </a:spcBef>
              <a:spcAft>
                <a:spcPts val="0"/>
              </a:spcAft>
              <a:buNone/>
            </a:pPr>
            <a:r>
              <a:rPr lang="en-US"/>
              <a:t>    - machine learning cơ bản</a:t>
            </a:r>
            <a:endParaRPr lang="en-US"/>
          </a:p>
          <a:p>
            <a:pPr marL="0" lvl="0" indent="0" algn="l" rtl="0">
              <a:spcBef>
                <a:spcPts val="0"/>
              </a:spcBef>
              <a:spcAft>
                <a:spcPts val="0"/>
              </a:spcAft>
              <a:buNone/>
            </a:pPr>
            <a:r>
              <a:rPr lang="en-US"/>
              <a:t>    - hồi quy tuyến tính - Wikipedia</a:t>
            </a:r>
            <a:endParaRPr lang="en-US"/>
          </a:p>
          <a:p>
            <a:pPr marL="0" lvl="0" indent="0" algn="l" rtl="0">
              <a:spcBef>
                <a:spcPts val="2100"/>
              </a:spcBef>
              <a:spcAft>
                <a:spcPts val="2100"/>
              </a:spcAf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 YOU FOR WATCHING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1: Tổng quan</a:t>
            </a:r>
            <a:endParaRPr>
              <a:solidFill>
                <a:schemeClr val="accent1"/>
              </a:solidFill>
            </a:endParaRPr>
          </a:p>
        </p:txBody>
      </p:sp>
      <p:sp>
        <p:nvSpPr>
          <p:cNvPr id="159" name="Google Shape;159;p10"/>
          <p:cNvSpPr txBox="1">
            <a:spLocks noGrp="1"/>
          </p:cNvSpPr>
          <p:nvPr>
            <p:ph type="body" idx="1"/>
          </p:nvPr>
        </p:nvSpPr>
        <p:spPr>
          <a:xfrm>
            <a:off x="1291590" y="2671445"/>
            <a:ext cx="9829800" cy="2788920"/>
          </a:xfrm>
          <a:prstGeom prst="rect">
            <a:avLst/>
          </a:prstGeom>
        </p:spPr>
        <p:txBody>
          <a:bodyPr spcFirstLastPara="1" wrap="square" lIns="121900" tIns="121900" rIns="121900" bIns="121900" anchor="t" anchorCtr="0">
            <a:noAutofit/>
          </a:bodyPr>
          <a:lstStyle/>
          <a:p>
            <a:pPr marL="457200" lvl="0" indent="-355600" algn="l" rtl="0">
              <a:spcBef>
                <a:spcPts val="0"/>
              </a:spcBef>
              <a:spcAft>
                <a:spcPts val="0"/>
              </a:spcAft>
              <a:buSzPts val="2000"/>
              <a:buAutoNum type="arabicPeriod"/>
            </a:pPr>
            <a:r>
              <a:rPr lang="en-US">
                <a:sym typeface="+mn-ea"/>
              </a:rPr>
              <a:t>Mô tả bài toán</a:t>
            </a:r>
            <a:endParaRPr lang="en-US">
              <a:sym typeface="+mn-ea"/>
            </a:endParaRPr>
          </a:p>
          <a:p>
            <a:pPr marL="914400" lvl="1" indent="-330200" algn="l" rtl="0">
              <a:spcBef>
                <a:spcPts val="0"/>
              </a:spcBef>
              <a:spcAft>
                <a:spcPts val="0"/>
              </a:spcAft>
              <a:buSzPts val="1600"/>
              <a:buAutoNum type="alphaLcPeriod"/>
            </a:pPr>
            <a:r>
              <a:rPr lang="en-US">
                <a:sym typeface="+mn-ea"/>
              </a:rPr>
              <a:t>Tên bài toán: Paris Housing Price Prediction (Dự đoán giá nhà ở Paris) </a:t>
            </a:r>
            <a:endParaRPr lang="en-US">
              <a:sym typeface="+mn-ea"/>
            </a:endParaRPr>
          </a:p>
          <a:p>
            <a:pPr marL="914400" lvl="1" indent="-330200" algn="l" rtl="0">
              <a:spcBef>
                <a:spcPts val="0"/>
              </a:spcBef>
              <a:spcAft>
                <a:spcPts val="0"/>
              </a:spcAft>
              <a:buSzPts val="1600"/>
              <a:buAutoNum type="alphaLcPeriod"/>
            </a:pPr>
            <a:r>
              <a:rPr lang="en-US">
                <a:sym typeface="+mn-ea"/>
              </a:rPr>
              <a:t>Input: Dữ liệu sử dụng để dự đoán </a:t>
            </a:r>
            <a:endParaRPr lang="en-US">
              <a:sym typeface="+mn-ea"/>
            </a:endParaRPr>
          </a:p>
          <a:p>
            <a:pPr marL="914400" lvl="1" indent="-330200" algn="l" rtl="0">
              <a:spcBef>
                <a:spcPts val="0"/>
              </a:spcBef>
              <a:spcAft>
                <a:spcPts val="0"/>
              </a:spcAft>
              <a:buSzPts val="1600"/>
              <a:buAutoNum type="alphaLcPeriod"/>
            </a:pPr>
            <a:r>
              <a:rPr lang="en-US">
                <a:sym typeface="+mn-ea"/>
              </a:rPr>
              <a:t>Output: Giá dự đoán của ngôi nhà dựa vào dữ liệu trên </a:t>
            </a:r>
            <a:endParaRPr lang="en-US">
              <a:sym typeface="+mn-ea"/>
            </a:endParaRPr>
          </a:p>
          <a:p>
            <a:pPr marL="914400" lvl="1" indent="-330200" algn="l" rtl="0">
              <a:spcBef>
                <a:spcPts val="0"/>
              </a:spcBef>
              <a:spcAft>
                <a:spcPts val="0"/>
              </a:spcAft>
              <a:buSzPts val="1600"/>
              <a:buAutoNum type="alphaLcPeriod"/>
            </a:pPr>
            <a:r>
              <a:rPr lang="en-US">
                <a:sym typeface="+mn-ea"/>
              </a:rPr>
              <a:t> Tóm tắt công việc thực hiện của bài toán:</a:t>
            </a:r>
            <a:endParaRPr lang="en-US">
              <a:sym typeface="+mn-ea"/>
            </a:endParaRPr>
          </a:p>
          <a:p>
            <a:pPr marL="584200" lvl="1" indent="0" algn="l" rtl="0">
              <a:spcBef>
                <a:spcPts val="0"/>
              </a:spcBef>
              <a:spcAft>
                <a:spcPts val="0"/>
              </a:spcAft>
              <a:buSzPts val="1600"/>
              <a:buNone/>
            </a:pPr>
            <a:r>
              <a:rPr lang="en-US" altLang="en-GB"/>
              <a:t>	- sử dụng mô hình PCA để giảm chiều của tập data</a:t>
            </a:r>
            <a:endParaRPr lang="en-US" altLang="en-GB"/>
          </a:p>
          <a:p>
            <a:pPr marL="584200" lvl="1" indent="0" algn="l" rtl="0">
              <a:spcBef>
                <a:spcPts val="0"/>
              </a:spcBef>
              <a:spcAft>
                <a:spcPts val="0"/>
              </a:spcAft>
              <a:buSzPts val="1600"/>
              <a:buNone/>
            </a:pPr>
            <a:r>
              <a:rPr lang="en-US" altLang="en-GB"/>
              <a:t>	- chia data thành 70% train data và 30% test data</a:t>
            </a:r>
            <a:endParaRPr lang="en-US" altLang="en-GB"/>
          </a:p>
          <a:p>
            <a:pPr marL="584200" lvl="1" indent="0" algn="l" rtl="0">
              <a:spcBef>
                <a:spcPts val="0"/>
              </a:spcBef>
              <a:spcAft>
                <a:spcPts val="0"/>
              </a:spcAft>
              <a:buSzPts val="1600"/>
              <a:buNone/>
            </a:pPr>
            <a:r>
              <a:rPr lang="en-US" altLang="en-GB"/>
              <a:t>        - lấy 8 lần data để tìm ra mô hình có tỉ lệ cao nhất dùng để dự đoán</a:t>
            </a:r>
            <a:endParaRPr lang="en-US" altLang="en-GB"/>
          </a:p>
          <a:p>
            <a:pPr marL="584200" lvl="1" indent="0" algn="l" rtl="0">
              <a:spcBef>
                <a:spcPts val="0"/>
              </a:spcBef>
              <a:spcAft>
                <a:spcPts val="0"/>
              </a:spcAft>
              <a:buSzPts val="1600"/>
              <a:buNone/>
            </a:pPr>
            <a:r>
              <a:rPr lang="en-US" altLang="en-GB"/>
              <a:t>	</a:t>
            </a:r>
            <a:endParaRPr lang="en-US" altLang="en-GB"/>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0">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2"/>
              </a:solidFill>
            </a:endParaRPr>
          </a:p>
        </p:txBody>
      </p:sp>
      <p:sp>
        <p:nvSpPr>
          <p:cNvPr id="168" name="Google Shape;168;p11"/>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1.  Linear Regression</a:t>
            </a:r>
            <a:endParaRPr lang="en-US">
              <a:sym typeface="+mn-ea"/>
            </a:endParaRPr>
          </a:p>
          <a:p>
            <a:pPr marL="101600" lvl="0" indent="0" algn="l" rtl="0">
              <a:spcBef>
                <a:spcPts val="1200"/>
              </a:spcBef>
              <a:spcAft>
                <a:spcPts val="0"/>
              </a:spcAft>
              <a:buSzPts val="2000"/>
              <a:buNone/>
            </a:pPr>
            <a:r>
              <a:rPr lang="en-US">
                <a:sym typeface="+mn-ea"/>
              </a:rPr>
              <a:t>- Hồi quy tuyến tính (Linear Regression) là 1 thuật toán học có giám sát, trong đó đầu ra dự đoán là liên tục và có độ dốc là không đổi</a:t>
            </a:r>
            <a:endParaRPr lang="en-US">
              <a:sym typeface="+mn-ea"/>
            </a:endParaRPr>
          </a:p>
          <a:p>
            <a:pPr marL="101600" lvl="0" indent="0" algn="l" rtl="0">
              <a:spcBef>
                <a:spcPts val="0"/>
              </a:spcBef>
              <a:spcAft>
                <a:spcPts val="0"/>
              </a:spcAft>
              <a:buSzPts val="2000"/>
              <a:buNone/>
            </a:pPr>
            <a:r>
              <a:rPr lang="en-US">
                <a:sym typeface="+mn-ea"/>
              </a:rPr>
              <a:t>- Hồi quy tuyến tính phân tích quan hệ giữa biến phụ thuộc Y với một hay nhiều biến độc lập X. Mô hình hóa sử dụng hàm tuyến tính (bậc 1). Các tham số của mô hình (hay hàm số) được ước lượng từ dữ liệu</a:t>
            </a:r>
            <a:endParaRPr lang="en-US">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endParaRPr lang="en-GB"/>
          </a:p>
        </p:txBody>
      </p:sp>
      <p:sp>
        <p:nvSpPr>
          <p:cNvPr id="169" name="Google Shape;169;p11"/>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0" name="Google Shape;170;p11"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1">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290955" y="1671320"/>
            <a:ext cx="9829800" cy="702945"/>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3"/>
              </a:solidFill>
            </a:endParaRPr>
          </a:p>
        </p:txBody>
      </p:sp>
      <p:sp>
        <p:nvSpPr>
          <p:cNvPr id="177" name="Google Shape;177;p12"/>
          <p:cNvSpPr txBox="1">
            <a:spLocks noGrp="1"/>
          </p:cNvSpPr>
          <p:nvPr>
            <p:ph type="body" idx="1"/>
          </p:nvPr>
        </p:nvSpPr>
        <p:spPr>
          <a:xfrm>
            <a:off x="1291590" y="2374900"/>
            <a:ext cx="9829800" cy="303784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2. PCA</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Dimensionality Reduction (giảm chiều dữ liệu), là một trong những kỹ thuật quan trọng trong Machine Learning. Các feature vectors trong các bài toán thực tế có thể có số chiều rất lớn, tới vài nghìn. Ngoài ra, số lượng các điểm dữ liệu cũng thường rất lớn. Nếu thực hiện lưu trữ và tính toán trực tiếp trên dữ liệu có số chiều cao này thì sẽ gặp khó khăn cả về việc lưu trữ và tốc độ tính toán. Một phương pháp đơn giản nhất trong các thuật toán Dimensionality Reduction dựa trên một mô hình tuyến tính. Phương pháp này có tên là Principal Component Analysis (PCA), tức Phân tích thành phần chính.</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PCA là phương pháp đi tìm một hệ trực chuẩn mới sao cho trong hệ này, các thành phần quan trọng nhất nằm trong K thành phần đầu tiên.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Để cho đơn giản trong tính toán, PCA sẽ tìm một hệ trực chuẩn để làm cơ sở mới.</a:t>
            </a:r>
            <a:endParaRPr lang="en-US" altLang="en-GB"/>
          </a:p>
        </p:txBody>
      </p:sp>
      <p:sp>
        <p:nvSpPr>
          <p:cNvPr id="178" name="Google Shape;178;p12"/>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9" name="Google Shape;179;p12"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12">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rPr>
              <a:t>Phần 2: Thực nghiệm</a:t>
            </a:r>
            <a:endParaRPr lang="en-GB">
              <a:solidFill>
                <a:schemeClr val="accent4"/>
              </a:solidFill>
            </a:endParaRPr>
          </a:p>
        </p:txBody>
      </p:sp>
      <p:sp>
        <p:nvSpPr>
          <p:cNvPr id="186" name="Google Shape;186;p13"/>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endParaRPr lang="en-US">
              <a:sym typeface="+mn-ea"/>
            </a:endParaRPr>
          </a:p>
          <a:p>
            <a:pPr marL="914400" marR="63500" lvl="1" indent="-330200" algn="just" rtl="0">
              <a:lnSpc>
                <a:spcPct val="107000"/>
              </a:lnSpc>
              <a:spcBef>
                <a:spcPts val="0"/>
              </a:spcBef>
              <a:spcAft>
                <a:spcPts val="0"/>
              </a:spcAft>
              <a:buSzPts val="1600"/>
              <a:buAutoNum type="alphaLcPeriod"/>
            </a:pPr>
            <a:r>
              <a:rPr lang="en-US">
                <a:sym typeface="+mn-ea"/>
              </a:rPr>
              <a:t>Toàn bộ dữ liệu của các thuộc tính đều dưới dạng số. Trong tập dữ liệu gồm 10000 mẫu dữ liệu. Các nhãn lớp của tập dữ liệu:</a:t>
            </a:r>
            <a:endParaRPr lang="en-US">
              <a:sym typeface="+mn-ea"/>
            </a:endParaRPr>
          </a:p>
          <a:p>
            <a:pPr marL="1041400" lvl="0" indent="0" algn="just" rtl="0">
              <a:lnSpc>
                <a:spcPct val="107000"/>
              </a:lnSpc>
              <a:spcBef>
                <a:spcPts val="0"/>
              </a:spcBef>
              <a:spcAft>
                <a:spcPts val="0"/>
              </a:spcAft>
              <a:buSzPts val="1600"/>
              <a:buNone/>
            </a:pPr>
            <a:r>
              <a:rPr lang="en-US">
                <a:sym typeface="+mn-ea"/>
              </a:rPr>
              <a:t>- squareMeters – diện tích</a:t>
            </a:r>
            <a:endParaRPr lang="en-US">
              <a:sym typeface="+mn-ea"/>
            </a:endParaRPr>
          </a:p>
          <a:p>
            <a:pPr marL="1041400" lvl="0" indent="0" algn="l" rtl="0">
              <a:spcBef>
                <a:spcPts val="0"/>
              </a:spcBef>
              <a:spcAft>
                <a:spcPts val="0"/>
              </a:spcAft>
              <a:buSzPts val="1600"/>
              <a:buNone/>
            </a:pPr>
            <a:r>
              <a:rPr lang="en-US">
                <a:sym typeface="+mn-ea"/>
              </a:rPr>
              <a:t>- numberOfRooms – số phòng</a:t>
            </a:r>
            <a:endParaRPr lang="en-US">
              <a:sym typeface="+mn-ea"/>
            </a:endParaRPr>
          </a:p>
          <a:p>
            <a:pPr marL="1041400" lvl="0" indent="0" algn="l" rtl="0">
              <a:spcBef>
                <a:spcPts val="0"/>
              </a:spcBef>
              <a:spcAft>
                <a:spcPts val="0"/>
              </a:spcAft>
              <a:buSzPts val="1600"/>
              <a:buNone/>
            </a:pPr>
            <a:r>
              <a:rPr lang="en-US">
                <a:sym typeface="+mn-ea"/>
              </a:rPr>
              <a:t>- hasYard – có sân (1 = true, 0 = false)</a:t>
            </a:r>
            <a:endParaRPr lang="en-US">
              <a:sym typeface="+mn-ea"/>
            </a:endParaRPr>
          </a:p>
          <a:p>
            <a:pPr marL="1041400" lvl="0" indent="0" algn="l" rtl="0">
              <a:spcBef>
                <a:spcPts val="0"/>
              </a:spcBef>
              <a:spcAft>
                <a:spcPts val="0"/>
              </a:spcAft>
              <a:buSzPts val="1600"/>
              <a:buNone/>
            </a:pPr>
            <a:r>
              <a:rPr lang="en-US">
                <a:sym typeface="+mn-ea"/>
              </a:rPr>
              <a:t>- hasPool – có bể bơi (1 = true, 0 = false)</a:t>
            </a:r>
            <a:endParaRPr lang="en-US">
              <a:sym typeface="+mn-ea"/>
            </a:endParaRPr>
          </a:p>
          <a:p>
            <a:pPr marL="1041400" lvl="0" indent="0" algn="l" rtl="0">
              <a:spcBef>
                <a:spcPts val="0"/>
              </a:spcBef>
              <a:spcAft>
                <a:spcPts val="0"/>
              </a:spcAft>
              <a:buSzPts val="1600"/>
              <a:buNone/>
            </a:pPr>
            <a:r>
              <a:rPr lang="en-US">
                <a:sym typeface="+mn-ea"/>
              </a:rPr>
              <a:t>- floors – số tầng</a:t>
            </a:r>
            <a:endParaRPr lang="en-US">
              <a:sym typeface="+mn-ea"/>
            </a:endParaRPr>
          </a:p>
          <a:p>
            <a:pPr marL="1041400" lvl="0" indent="0" algn="l" rtl="0">
              <a:spcBef>
                <a:spcPts val="0"/>
              </a:spcBef>
              <a:spcAft>
                <a:spcPts val="0"/>
              </a:spcAft>
              <a:buSzPts val="1600"/>
              <a:buNone/>
            </a:pPr>
            <a:r>
              <a:rPr lang="en-US">
                <a:sym typeface="+mn-ea"/>
              </a:rPr>
              <a:t>- cityCode – code zip của thành phố</a:t>
            </a:r>
            <a:endParaRPr lang="en-US">
              <a:sym typeface="+mn-ea"/>
            </a:endParaRPr>
          </a:p>
          <a:p>
            <a:pPr marL="1041400" lvl="0" indent="0" algn="l" rtl="0">
              <a:spcBef>
                <a:spcPts val="0"/>
              </a:spcBef>
              <a:spcAft>
                <a:spcPts val="0"/>
              </a:spcAft>
              <a:buSzPts val="1600"/>
              <a:buNone/>
            </a:pPr>
            <a:r>
              <a:rPr lang="en-US">
                <a:sym typeface="+mn-ea"/>
              </a:rPr>
              <a:t>- cityPartRange – chất lượng dân cư xung quanh</a:t>
            </a:r>
            <a:endParaRPr lang="en-GB"/>
          </a:p>
        </p:txBody>
      </p:sp>
      <p:sp>
        <p:nvSpPr>
          <p:cNvPr id="187" name="Google Shape;187;p13"/>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8" name="Google Shape;188;p13"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3">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195" name="Google Shape;195;p14"/>
          <p:cNvSpPr txBox="1">
            <a:spLocks noGrp="1"/>
          </p:cNvSpPr>
          <p:nvPr>
            <p:ph type="body" idx="1"/>
          </p:nvPr>
        </p:nvSpPr>
        <p:spPr>
          <a:xfrm>
            <a:off x="1291590" y="2671445"/>
            <a:ext cx="9829800" cy="259207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endParaRPr lang="en-US">
              <a:sym typeface="+mn-ea"/>
            </a:endParaRPr>
          </a:p>
          <a:p>
            <a:pPr marL="584200" lvl="0" indent="0" algn="l" rtl="0">
              <a:spcBef>
                <a:spcPts val="0"/>
              </a:spcBef>
              <a:spcAft>
                <a:spcPts val="0"/>
              </a:spcAft>
              <a:buSzPts val="1600"/>
              <a:buNone/>
            </a:pPr>
            <a:r>
              <a:rPr lang="en-US">
                <a:sym typeface="+mn-ea"/>
              </a:rPr>
              <a:t>- numPrevOwners – số chủ từng ở ngôi nhà</a:t>
            </a:r>
            <a:endParaRPr lang="en-US">
              <a:sym typeface="+mn-ea"/>
            </a:endParaRPr>
          </a:p>
          <a:p>
            <a:pPr marL="584200" lvl="0" indent="0" algn="l" rtl="0">
              <a:spcBef>
                <a:spcPts val="0"/>
              </a:spcBef>
              <a:spcAft>
                <a:spcPts val="0"/>
              </a:spcAft>
              <a:buSzPts val="1600"/>
              <a:buNone/>
            </a:pPr>
            <a:r>
              <a:rPr lang="en-US">
                <a:sym typeface="+mn-ea"/>
              </a:rPr>
              <a:t>- made – thời điểm hoàn tất xây dựng (năm)</a:t>
            </a:r>
            <a:endParaRPr lang="en-US">
              <a:sym typeface="+mn-ea"/>
            </a:endParaRPr>
          </a:p>
          <a:p>
            <a:pPr marL="584200" lvl="0" indent="0" algn="l" rtl="0">
              <a:spcBef>
                <a:spcPts val="0"/>
              </a:spcBef>
              <a:spcAft>
                <a:spcPts val="0"/>
              </a:spcAft>
              <a:buSzPts val="1600"/>
              <a:buNone/>
            </a:pPr>
            <a:r>
              <a:rPr lang="en-US">
                <a:sym typeface="+mn-ea"/>
              </a:rPr>
              <a:t>- isNewBuilt – đã được tân trang (1 = true, 0 =  false)</a:t>
            </a:r>
            <a:endParaRPr lang="en-US">
              <a:sym typeface="+mn-ea"/>
            </a:endParaRPr>
          </a:p>
          <a:p>
            <a:pPr marL="584200" lvl="0" indent="0" algn="l" rtl="0">
              <a:spcBef>
                <a:spcPts val="0"/>
              </a:spcBef>
              <a:spcAft>
                <a:spcPts val="0"/>
              </a:spcAft>
              <a:buSzPts val="1600"/>
              <a:buNone/>
            </a:pPr>
            <a:r>
              <a:rPr lang="en-US">
                <a:sym typeface="+mn-ea"/>
              </a:rPr>
              <a:t>- hasStormProtector – có chống bão (1 = true, 0 =  false)</a:t>
            </a:r>
            <a:endParaRPr lang="en-US">
              <a:sym typeface="+mn-ea"/>
            </a:endParaRPr>
          </a:p>
          <a:p>
            <a:pPr marL="584200" lvl="0" indent="0" algn="l" rtl="0">
              <a:spcBef>
                <a:spcPts val="0"/>
              </a:spcBef>
              <a:spcAft>
                <a:spcPts val="0"/>
              </a:spcAft>
              <a:buSzPts val="1600"/>
              <a:buNone/>
            </a:pPr>
            <a:r>
              <a:rPr lang="en-US">
                <a:sym typeface="+mn-ea"/>
              </a:rPr>
              <a:t>- basement – diện tích tầng hầm</a:t>
            </a:r>
            <a:endParaRPr lang="en-US">
              <a:sym typeface="+mn-ea"/>
            </a:endParaRPr>
          </a:p>
          <a:p>
            <a:pPr marL="584200" lvl="0" indent="0" algn="l" rtl="0">
              <a:spcBef>
                <a:spcPts val="0"/>
              </a:spcBef>
              <a:spcAft>
                <a:spcPts val="0"/>
              </a:spcAft>
              <a:buSzPts val="1600"/>
              <a:buNone/>
            </a:pPr>
            <a:r>
              <a:rPr lang="en-US">
                <a:sym typeface="+mn-ea"/>
              </a:rPr>
              <a:t>- attic – diện tích gác mái</a:t>
            </a:r>
            <a:endParaRPr lang="en-US">
              <a:sym typeface="+mn-ea"/>
            </a:endParaRPr>
          </a:p>
          <a:p>
            <a:pPr marL="584200" lvl="0" indent="0" algn="l" rtl="0">
              <a:spcBef>
                <a:spcPts val="0"/>
              </a:spcBef>
              <a:spcAft>
                <a:spcPts val="0"/>
              </a:spcAft>
              <a:buSzPts val="1600"/>
              <a:buNone/>
            </a:pPr>
            <a:r>
              <a:rPr lang="en-US">
                <a:sym typeface="+mn-ea"/>
              </a:rPr>
              <a:t>- garage – điện tích garare</a:t>
            </a:r>
            <a:endParaRPr lang="en-US">
              <a:sym typeface="+mn-ea"/>
            </a:endParaRPr>
          </a:p>
          <a:p>
            <a:pPr marL="0" lvl="0" indent="0" algn="l" rtl="0">
              <a:spcBef>
                <a:spcPts val="0"/>
              </a:spcBef>
              <a:spcAft>
                <a:spcPts val="0"/>
              </a:spcAft>
              <a:buClr>
                <a:schemeClr val="dk1"/>
              </a:buClr>
              <a:buSzPts val="1100"/>
              <a:buFont typeface="Arial" panose="020B0604020202020204"/>
              <a:buNone/>
            </a:pPr>
            <a:endParaRPr lang="en-GB"/>
          </a:p>
        </p:txBody>
      </p:sp>
      <p:sp>
        <p:nvSpPr>
          <p:cNvPr id="196" name="Google Shape;196;p14"/>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7" name="Google Shape;197;p14"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4">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04" name="Google Shape;204;p15"/>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584200" lvl="0" indent="0" algn="l" rtl="0">
              <a:spcBef>
                <a:spcPts val="0"/>
              </a:spcBef>
              <a:spcAft>
                <a:spcPts val="0"/>
              </a:spcAft>
              <a:buSzPts val="1600"/>
              <a:buNone/>
            </a:pPr>
            <a:r>
              <a:rPr lang="en-US">
                <a:sym typeface="+mn-ea"/>
              </a:rPr>
              <a:t>1.  Mô tả tập dữ liệu của bài toán</a:t>
            </a:r>
            <a:endParaRPr lang="en-US">
              <a:sym typeface="+mn-ea"/>
            </a:endParaRPr>
          </a:p>
          <a:p>
            <a:pPr marL="584200" lvl="0" indent="0" algn="l" rtl="0">
              <a:spcBef>
                <a:spcPts val="0"/>
              </a:spcBef>
              <a:spcAft>
                <a:spcPts val="0"/>
              </a:spcAft>
              <a:buSzPts val="1600"/>
              <a:buNone/>
            </a:pPr>
            <a:r>
              <a:rPr lang="en-US">
                <a:sym typeface="+mn-ea"/>
              </a:rPr>
              <a:t>- hasStorageRoom – có phòng kho (1 = true, 0 =  false)</a:t>
            </a:r>
            <a:endParaRPr lang="en-US">
              <a:sym typeface="+mn-ea"/>
            </a:endParaRPr>
          </a:p>
          <a:p>
            <a:pPr marL="584200" lvl="0" indent="0" algn="l" rtl="0">
              <a:spcBef>
                <a:spcPts val="0"/>
              </a:spcBef>
              <a:spcAft>
                <a:spcPts val="0"/>
              </a:spcAft>
              <a:buSzPts val="1600"/>
              <a:buNone/>
            </a:pPr>
            <a:r>
              <a:rPr lang="en-US">
                <a:sym typeface="+mn-ea"/>
              </a:rPr>
              <a:t>- hasGuestRoom – có phòng cho khách (1 = true, 0 =  false)</a:t>
            </a:r>
            <a:endParaRPr lang="en-US">
              <a:sym typeface="+mn-ea"/>
            </a:endParaRPr>
          </a:p>
          <a:p>
            <a:pPr marL="584200" lvl="0" indent="0" algn="l" rtl="0">
              <a:spcBef>
                <a:spcPts val="0"/>
              </a:spcBef>
              <a:spcAft>
                <a:spcPts val="0"/>
              </a:spcAft>
              <a:buSzPts val="1600"/>
              <a:buNone/>
            </a:pPr>
            <a:r>
              <a:rPr lang="en-US">
                <a:sym typeface="+mn-ea"/>
              </a:rPr>
              <a:t>- price – giá trị ngôi nhà</a:t>
            </a:r>
            <a:endParaRPr lang="en-GB"/>
          </a:p>
        </p:txBody>
      </p:sp>
      <p:sp>
        <p:nvSpPr>
          <p:cNvPr id="205" name="Google Shape;205;p15"/>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6" name="Google Shape;206;p15"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5">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1291175"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13" name="Google Shape;213;p16"/>
          <p:cNvSpPr txBox="1">
            <a:spLocks noGrp="1"/>
          </p:cNvSpPr>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endParaRPr lang="en-US">
              <a:sym typeface="+mn-ea"/>
            </a:endParaRPr>
          </a:p>
          <a:p>
            <a:pPr marL="457200" lvl="0" indent="0" algn="l" rtl="0">
              <a:spcBef>
                <a:spcPts val="1200"/>
              </a:spcBef>
              <a:spcAft>
                <a:spcPts val="0"/>
              </a:spcAft>
              <a:buNone/>
            </a:pPr>
            <a:r>
              <a:rPr lang="en-US">
                <a:sym typeface="+mn-ea"/>
              </a:rPr>
              <a:t>b. 	 Mô tả ma trận dữ liệu (X), nhãn lớp (Y)</a:t>
            </a:r>
            <a:endParaRPr lang="en-GB"/>
          </a:p>
        </p:txBody>
      </p:sp>
      <p:sp>
        <p:nvSpPr>
          <p:cNvPr id="214" name="Google Shape;214;p16"/>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5" name="Google Shape;215;p16"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16">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19"/>
          <p:cNvPicPr preferRelativeResize="0"/>
          <p:nvPr/>
        </p:nvPicPr>
        <p:blipFill>
          <a:blip r:embed="rId2"/>
          <a:stretch>
            <a:fillRect/>
          </a:stretch>
        </p:blipFill>
        <p:spPr>
          <a:xfrm>
            <a:off x="5200650" y="2954655"/>
            <a:ext cx="6040755" cy="2058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222" name="Google Shape;222;p17"/>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endParaRPr lang="en-US">
              <a:sym typeface="+mn-ea"/>
            </a:endParaRPr>
          </a:p>
          <a:p>
            <a:pPr marL="457200" lvl="0" indent="0" algn="l" rtl="0">
              <a:spcBef>
                <a:spcPts val="1200"/>
              </a:spcBef>
              <a:spcAft>
                <a:spcPts val="0"/>
              </a:spcAft>
              <a:buNone/>
            </a:pPr>
            <a:r>
              <a:rPr lang="en-US">
                <a:sym typeface="+mn-ea"/>
              </a:rPr>
              <a:t>b. 	 Mô tả ma trận dữ liệu (X), nhãn lớp (Y)</a:t>
            </a:r>
            <a:r>
              <a:rPr lang="en-US"/>
              <a:t>    </a:t>
            </a:r>
            <a:endParaRPr lang="en-US"/>
          </a:p>
        </p:txBody>
      </p:sp>
      <p:sp>
        <p:nvSpPr>
          <p:cNvPr id="223" name="Google Shape;223;p17"/>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4" name="Google Shape;224;p17"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17">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9" name="Google Shape;179;p20"/>
          <p:cNvPicPr preferRelativeResize="0"/>
          <p:nvPr/>
        </p:nvPicPr>
        <p:blipFill>
          <a:blip r:embed="rId2"/>
          <a:stretch>
            <a:fillRect/>
          </a:stretch>
        </p:blipFill>
        <p:spPr>
          <a:xfrm>
            <a:off x="6300635" y="3017275"/>
            <a:ext cx="2536800" cy="1648200"/>
          </a:xfrm>
          <a:prstGeom prst="rect">
            <a:avLst/>
          </a:prstGeom>
          <a:noFill/>
          <a:ln>
            <a:noFill/>
          </a:ln>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252525"/>
      </a:accent1>
      <a:accent2>
        <a:srgbClr val="252525"/>
      </a:accent2>
      <a:accent3>
        <a:srgbClr val="252525"/>
      </a:accent3>
      <a:accent4>
        <a:srgbClr val="252525"/>
      </a:accent4>
      <a:accent5>
        <a:srgbClr val="252525"/>
      </a:accent5>
      <a:accent6>
        <a:srgbClr val="25252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3737</Words>
  <Application>WPS Presentation</Application>
  <PresentationFormat>Widescreen</PresentationFormat>
  <Paragraphs>109</Paragraphs>
  <Slides>15</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Barlow Condensed</vt:lpstr>
      <vt:lpstr>Barlow Condensed Medium</vt:lpstr>
      <vt:lpstr>Calibri</vt:lpstr>
      <vt:lpstr>Aldrich</vt:lpstr>
      <vt:lpstr>Segoe Print</vt:lpstr>
      <vt:lpstr>Abril Fatface</vt:lpstr>
      <vt:lpstr>Poppins</vt:lpstr>
      <vt:lpstr>Homemade Apple</vt:lpstr>
      <vt:lpstr>Microsoft YaHei</vt:lpstr>
      <vt:lpstr>Arial Unicode MS</vt:lpstr>
      <vt:lpstr>SlidesMania</vt:lpstr>
      <vt:lpstr>Paris Housing Price Prediction</vt:lpstr>
      <vt:lpstr>Phần 1: Tổng quan</vt:lpstr>
      <vt:lpstr>2.  Phương pháp học máy</vt:lpstr>
      <vt:lpstr>2.  Phương pháp học máy</vt:lpstr>
      <vt:lpstr>Phần 2: Thực nghiệm</vt:lpstr>
      <vt:lpstr>Phần 2: Thực nghiệm</vt:lpstr>
      <vt:lpstr>Phần 2: Thực nghiệm</vt:lpstr>
      <vt:lpstr>Phần 2: Thực nghiệm</vt:lpstr>
      <vt:lpstr>Phần 2: Thực nghiệm</vt:lpstr>
      <vt:lpstr>Phần 2: Thực nghiệm</vt:lpstr>
      <vt:lpstr>Kết luận: </vt:lpstr>
      <vt:lpstr>Mô tả các chức năng của chương trình</vt:lpstr>
      <vt:lpstr>Giao diện người dùng</vt:lpstr>
      <vt:lpstr>Tài liệu tham khảo</vt:lpstr>
      <vt:lpstr>THANKS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Housing Price Prediction</dc:title>
  <dc:creator/>
  <cp:lastModifiedBy>Asus</cp:lastModifiedBy>
  <cp:revision>3</cp:revision>
  <dcterms:created xsi:type="dcterms:W3CDTF">2022-10-23T13:16:00Z</dcterms:created>
  <dcterms:modified xsi:type="dcterms:W3CDTF">2022-10-24T04:17:35Z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BC6340F75D2845F09A1C2038A3537A05</vt:lpwstr>
  </property>
  <property fmtid="{D5CDD505-2E9C-101B-9397-08002B2CF9AE}" pid="3" name="KSOProductBuildVer">
    <vt:lpwstr>1033-11.2.0.11341</vt:lpwstr>
  </property>
</Properties>
</file>