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ink/ink2.xml" ContentType="application/inkml+xml"/>
  <Override PartName="/ppt/notesSlides/notesSlide2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32" r:id="rId1"/>
  </p:sldMasterIdLst>
  <p:notesMasterIdLst>
    <p:notesMasterId r:id="rId59"/>
  </p:notesMasterIdLst>
  <p:handoutMasterIdLst>
    <p:handoutMasterId r:id="rId60"/>
  </p:handoutMasterIdLst>
  <p:sldIdLst>
    <p:sldId id="294" r:id="rId2"/>
    <p:sldId id="509" r:id="rId3"/>
    <p:sldId id="423" r:id="rId4"/>
    <p:sldId id="443" r:id="rId5"/>
    <p:sldId id="259" r:id="rId6"/>
    <p:sldId id="506" r:id="rId7"/>
    <p:sldId id="444" r:id="rId8"/>
    <p:sldId id="507" r:id="rId9"/>
    <p:sldId id="445" r:id="rId10"/>
    <p:sldId id="448" r:id="rId11"/>
    <p:sldId id="465" r:id="rId12"/>
    <p:sldId id="450" r:id="rId13"/>
    <p:sldId id="258" r:id="rId14"/>
    <p:sldId id="452" r:id="rId15"/>
    <p:sldId id="480" r:id="rId16"/>
    <p:sldId id="451" r:id="rId17"/>
    <p:sldId id="489" r:id="rId18"/>
    <p:sldId id="454" r:id="rId19"/>
    <p:sldId id="463" r:id="rId20"/>
    <p:sldId id="460" r:id="rId21"/>
    <p:sldId id="526" r:id="rId22"/>
    <p:sldId id="527" r:id="rId23"/>
    <p:sldId id="530" r:id="rId24"/>
    <p:sldId id="510" r:id="rId25"/>
    <p:sldId id="511" r:id="rId26"/>
    <p:sldId id="512" r:id="rId27"/>
    <p:sldId id="513" r:id="rId28"/>
    <p:sldId id="531" r:id="rId29"/>
    <p:sldId id="514" r:id="rId30"/>
    <p:sldId id="524" r:id="rId31"/>
    <p:sldId id="515" r:id="rId32"/>
    <p:sldId id="516" r:id="rId33"/>
    <p:sldId id="517" r:id="rId34"/>
    <p:sldId id="520" r:id="rId35"/>
    <p:sldId id="529" r:id="rId36"/>
    <p:sldId id="532" r:id="rId37"/>
    <p:sldId id="521" r:id="rId38"/>
    <p:sldId id="522" r:id="rId39"/>
    <p:sldId id="518" r:id="rId40"/>
    <p:sldId id="519" r:id="rId41"/>
    <p:sldId id="525" r:id="rId42"/>
    <p:sldId id="528" r:id="rId43"/>
    <p:sldId id="464" r:id="rId44"/>
    <p:sldId id="462" r:id="rId45"/>
    <p:sldId id="469" r:id="rId46"/>
    <p:sldId id="470" r:id="rId47"/>
    <p:sldId id="482" r:id="rId48"/>
    <p:sldId id="484" r:id="rId49"/>
    <p:sldId id="488" r:id="rId50"/>
    <p:sldId id="456" r:id="rId51"/>
    <p:sldId id="508" r:id="rId52"/>
    <p:sldId id="490" r:id="rId53"/>
    <p:sldId id="494" r:id="rId54"/>
    <p:sldId id="498" r:id="rId55"/>
    <p:sldId id="504" r:id="rId56"/>
    <p:sldId id="505" r:id="rId57"/>
    <p:sldId id="503" r:id="rId58"/>
  </p:sldIdLst>
  <p:sldSz cx="9144000" cy="6858000" type="screen4x3"/>
  <p:notesSz cx="6858000" cy="9144000"/>
  <p:defaultTextStyle>
    <a:defPPr>
      <a:defRPr lang="en-US"/>
    </a:defPPr>
    <a:lvl1pPr algn="l" rtl="0" eaLnBrk="0" fontAlgn="base" hangingPunct="0">
      <a:spcBef>
        <a:spcPct val="0"/>
      </a:spcBef>
      <a:spcAft>
        <a:spcPct val="0"/>
      </a:spcAft>
      <a:defRPr sz="6000" b="1" kern="1200">
        <a:solidFill>
          <a:schemeClr val="tx1"/>
        </a:solidFill>
        <a:latin typeface="Arial" charset="0"/>
        <a:ea typeface="+mn-ea"/>
        <a:cs typeface="+mn-cs"/>
      </a:defRPr>
    </a:lvl1pPr>
    <a:lvl2pPr marL="457200" algn="l" rtl="0" eaLnBrk="0" fontAlgn="base" hangingPunct="0">
      <a:spcBef>
        <a:spcPct val="0"/>
      </a:spcBef>
      <a:spcAft>
        <a:spcPct val="0"/>
      </a:spcAft>
      <a:defRPr sz="6000" b="1" kern="1200">
        <a:solidFill>
          <a:schemeClr val="tx1"/>
        </a:solidFill>
        <a:latin typeface="Arial" charset="0"/>
        <a:ea typeface="+mn-ea"/>
        <a:cs typeface="+mn-cs"/>
      </a:defRPr>
    </a:lvl2pPr>
    <a:lvl3pPr marL="914400" algn="l" rtl="0" eaLnBrk="0" fontAlgn="base" hangingPunct="0">
      <a:spcBef>
        <a:spcPct val="0"/>
      </a:spcBef>
      <a:spcAft>
        <a:spcPct val="0"/>
      </a:spcAft>
      <a:defRPr sz="6000" b="1" kern="1200">
        <a:solidFill>
          <a:schemeClr val="tx1"/>
        </a:solidFill>
        <a:latin typeface="Arial" charset="0"/>
        <a:ea typeface="+mn-ea"/>
        <a:cs typeface="+mn-cs"/>
      </a:defRPr>
    </a:lvl3pPr>
    <a:lvl4pPr marL="1371600" algn="l" rtl="0" eaLnBrk="0" fontAlgn="base" hangingPunct="0">
      <a:spcBef>
        <a:spcPct val="0"/>
      </a:spcBef>
      <a:spcAft>
        <a:spcPct val="0"/>
      </a:spcAft>
      <a:defRPr sz="6000" b="1" kern="1200">
        <a:solidFill>
          <a:schemeClr val="tx1"/>
        </a:solidFill>
        <a:latin typeface="Arial" charset="0"/>
        <a:ea typeface="+mn-ea"/>
        <a:cs typeface="+mn-cs"/>
      </a:defRPr>
    </a:lvl4pPr>
    <a:lvl5pPr marL="1828800" algn="l" rtl="0" eaLnBrk="0" fontAlgn="base" hangingPunct="0">
      <a:spcBef>
        <a:spcPct val="0"/>
      </a:spcBef>
      <a:spcAft>
        <a:spcPct val="0"/>
      </a:spcAft>
      <a:defRPr sz="6000" b="1" kern="1200">
        <a:solidFill>
          <a:schemeClr val="tx1"/>
        </a:solidFill>
        <a:latin typeface="Arial" charset="0"/>
        <a:ea typeface="+mn-ea"/>
        <a:cs typeface="+mn-cs"/>
      </a:defRPr>
    </a:lvl5pPr>
    <a:lvl6pPr marL="2286000" algn="l" defTabSz="914400" rtl="0" eaLnBrk="1" latinLnBrk="0" hangingPunct="1">
      <a:defRPr sz="6000" b="1" kern="1200">
        <a:solidFill>
          <a:schemeClr val="tx1"/>
        </a:solidFill>
        <a:latin typeface="Arial" charset="0"/>
        <a:ea typeface="+mn-ea"/>
        <a:cs typeface="+mn-cs"/>
      </a:defRPr>
    </a:lvl6pPr>
    <a:lvl7pPr marL="2743200" algn="l" defTabSz="914400" rtl="0" eaLnBrk="1" latinLnBrk="0" hangingPunct="1">
      <a:defRPr sz="6000" b="1" kern="1200">
        <a:solidFill>
          <a:schemeClr val="tx1"/>
        </a:solidFill>
        <a:latin typeface="Arial" charset="0"/>
        <a:ea typeface="+mn-ea"/>
        <a:cs typeface="+mn-cs"/>
      </a:defRPr>
    </a:lvl7pPr>
    <a:lvl8pPr marL="3200400" algn="l" defTabSz="914400" rtl="0" eaLnBrk="1" latinLnBrk="0" hangingPunct="1">
      <a:defRPr sz="6000" b="1" kern="1200">
        <a:solidFill>
          <a:schemeClr val="tx1"/>
        </a:solidFill>
        <a:latin typeface="Arial" charset="0"/>
        <a:ea typeface="+mn-ea"/>
        <a:cs typeface="+mn-cs"/>
      </a:defRPr>
    </a:lvl8pPr>
    <a:lvl9pPr marL="3657600" algn="l" defTabSz="914400" rtl="0" eaLnBrk="1" latinLnBrk="0" hangingPunct="1">
      <a:defRPr sz="60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FFCC"/>
    <a:srgbClr val="CECECE"/>
    <a:srgbClr val="919191"/>
    <a:srgbClr val="009094"/>
    <a:srgbClr val="FCFEB9"/>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4567" autoAdjust="0"/>
  </p:normalViewPr>
  <p:slideViewPr>
    <p:cSldViewPr>
      <p:cViewPr varScale="1">
        <p:scale>
          <a:sx n="56" d="100"/>
          <a:sy n="56" d="100"/>
        </p:scale>
        <p:origin x="8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24"/>
    </p:cViewPr>
  </p:sorterViewPr>
  <p:notesViewPr>
    <p:cSldViewPr>
      <p:cViewPr varScale="1">
        <p:scale>
          <a:sx n="56" d="100"/>
          <a:sy n="56" d="100"/>
        </p:scale>
        <p:origin x="-28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BB73DA-431F-45D3-8A0C-1E625839DBF2}" type="doc">
      <dgm:prSet loTypeId="urn:microsoft.com/office/officeart/2008/layout/VerticalCurvedList" loCatId="list" qsTypeId="urn:microsoft.com/office/officeart/2005/8/quickstyle/simple1" qsCatId="simple" csTypeId="urn:microsoft.com/office/officeart/2005/8/colors/colorful3" csCatId="colorful" phldr="1"/>
      <dgm:spPr/>
      <dgm:t>
        <a:bodyPr/>
        <a:lstStyle/>
        <a:p>
          <a:endParaRPr lang="en-US"/>
        </a:p>
      </dgm:t>
    </dgm:pt>
    <dgm:pt modelId="{222C8818-66B8-4961-9DF8-C2096A212810}">
      <dgm:prSet phldrT="[Text]"/>
      <dgm:spPr/>
      <dgm:t>
        <a:bodyPr/>
        <a:lstStyle/>
        <a:p>
          <a:r>
            <a:rPr lang="de-DE" dirty="0" smtClean="0"/>
            <a:t>Cấu trúc cơ bản của </a:t>
          </a:r>
          <a:r>
            <a:rPr lang="vi-VN" dirty="0" smtClean="0"/>
            <a:t>1 </a:t>
          </a:r>
          <a:r>
            <a:rPr lang="de-DE" dirty="0" smtClean="0"/>
            <a:t>chương trình</a:t>
          </a:r>
          <a:r>
            <a:rPr lang="vi-VN" dirty="0" smtClean="0"/>
            <a:t> C++</a:t>
          </a:r>
          <a:endParaRPr lang="en-US" dirty="0"/>
        </a:p>
      </dgm:t>
    </dgm:pt>
    <dgm:pt modelId="{06CBAA43-FB1E-4BEE-9528-11417F924DF6}" type="parTrans" cxnId="{EE864E77-AF84-4788-95D2-889EBA0E9CBE}">
      <dgm:prSet/>
      <dgm:spPr/>
      <dgm:t>
        <a:bodyPr/>
        <a:lstStyle/>
        <a:p>
          <a:endParaRPr lang="en-US"/>
        </a:p>
      </dgm:t>
    </dgm:pt>
    <dgm:pt modelId="{7E4C5A2A-95DD-43DD-B1B7-458CE1732E8E}" type="sibTrans" cxnId="{EE864E77-AF84-4788-95D2-889EBA0E9CBE}">
      <dgm:prSet/>
      <dgm:spPr/>
      <dgm:t>
        <a:bodyPr/>
        <a:lstStyle/>
        <a:p>
          <a:endParaRPr lang="en-US"/>
        </a:p>
      </dgm:t>
    </dgm:pt>
    <dgm:pt modelId="{FBF0FBBE-86CB-490B-BF8A-4E03C64C8106}">
      <dgm:prSet phldrT="[Text]"/>
      <dgm:spPr/>
      <dgm:t>
        <a:bodyPr/>
        <a:lstStyle/>
        <a:p>
          <a:r>
            <a:rPr lang="de-DE" dirty="0" smtClean="0"/>
            <a:t>Cú pháp câu lệnh if dạng đầy đủ</a:t>
          </a:r>
          <a:endParaRPr lang="en-US" dirty="0"/>
        </a:p>
      </dgm:t>
    </dgm:pt>
    <dgm:pt modelId="{06D96979-DCEA-48E0-9BE6-57C7E1CAAFA0}" type="parTrans" cxnId="{4811B742-EB6B-4363-82C7-5EE88D4BB491}">
      <dgm:prSet/>
      <dgm:spPr/>
      <dgm:t>
        <a:bodyPr/>
        <a:lstStyle/>
        <a:p>
          <a:endParaRPr lang="en-US"/>
        </a:p>
      </dgm:t>
    </dgm:pt>
    <dgm:pt modelId="{2F70D30D-CD8F-4A3B-8A29-87EE7514B622}" type="sibTrans" cxnId="{4811B742-EB6B-4363-82C7-5EE88D4BB491}">
      <dgm:prSet/>
      <dgm:spPr/>
      <dgm:t>
        <a:bodyPr/>
        <a:lstStyle/>
        <a:p>
          <a:endParaRPr lang="en-US"/>
        </a:p>
      </dgm:t>
    </dgm:pt>
    <dgm:pt modelId="{D25396CB-9160-4409-9D2B-B76B5D849DF2}">
      <dgm:prSet phldrT="[Text]"/>
      <dgm:spPr/>
      <dgm:t>
        <a:bodyPr/>
        <a:lstStyle/>
        <a:p>
          <a:r>
            <a:rPr lang="de-DE" dirty="0" smtClean="0"/>
            <a:t>Cú pháp câu lệnh if dạng không đầy đủ</a:t>
          </a:r>
          <a:endParaRPr lang="en-US" dirty="0"/>
        </a:p>
      </dgm:t>
    </dgm:pt>
    <dgm:pt modelId="{2DEE0397-FFC9-4BB5-9A7F-40E148C2DCDB}" type="parTrans" cxnId="{6EE245A6-E2D7-4199-8458-18C58AE85969}">
      <dgm:prSet/>
      <dgm:spPr/>
      <dgm:t>
        <a:bodyPr/>
        <a:lstStyle/>
        <a:p>
          <a:endParaRPr lang="en-US"/>
        </a:p>
      </dgm:t>
    </dgm:pt>
    <dgm:pt modelId="{879F199C-3529-4632-87A6-87421374F916}" type="sibTrans" cxnId="{6EE245A6-E2D7-4199-8458-18C58AE85969}">
      <dgm:prSet/>
      <dgm:spPr/>
      <dgm:t>
        <a:bodyPr/>
        <a:lstStyle/>
        <a:p>
          <a:endParaRPr lang="en-US"/>
        </a:p>
      </dgm:t>
    </dgm:pt>
    <dgm:pt modelId="{BFB77B22-010A-48AF-B1EB-0EA32FBB2BE9}">
      <dgm:prSet/>
      <dgm:spPr/>
      <dgm:t>
        <a:bodyPr/>
        <a:lstStyle/>
        <a:p>
          <a:r>
            <a:rPr lang="de-DE" dirty="0" smtClean="0"/>
            <a:t>Viết chương trình sử dụng câu lệnh if</a:t>
          </a:r>
          <a:endParaRPr lang="en-US" dirty="0"/>
        </a:p>
      </dgm:t>
    </dgm:pt>
    <dgm:pt modelId="{2829F9E6-9ED3-4891-A980-470CF88C4854}" type="parTrans" cxnId="{67757E24-0048-4538-9F51-1B1E33056AF8}">
      <dgm:prSet/>
      <dgm:spPr/>
      <dgm:t>
        <a:bodyPr/>
        <a:lstStyle/>
        <a:p>
          <a:endParaRPr lang="en-US"/>
        </a:p>
      </dgm:t>
    </dgm:pt>
    <dgm:pt modelId="{848AFB05-2D2F-4252-A866-366BFBA16541}" type="sibTrans" cxnId="{67757E24-0048-4538-9F51-1B1E33056AF8}">
      <dgm:prSet/>
      <dgm:spPr/>
      <dgm:t>
        <a:bodyPr/>
        <a:lstStyle/>
        <a:p>
          <a:endParaRPr lang="en-US"/>
        </a:p>
      </dgm:t>
    </dgm:pt>
    <dgm:pt modelId="{05F18210-DB8B-47F1-9E74-F922740BA516}" type="pres">
      <dgm:prSet presAssocID="{D7BB73DA-431F-45D3-8A0C-1E625839DBF2}" presName="Name0" presStyleCnt="0">
        <dgm:presLayoutVars>
          <dgm:chMax val="7"/>
          <dgm:chPref val="7"/>
          <dgm:dir/>
        </dgm:presLayoutVars>
      </dgm:prSet>
      <dgm:spPr/>
      <dgm:t>
        <a:bodyPr/>
        <a:lstStyle/>
        <a:p>
          <a:endParaRPr lang="en-US"/>
        </a:p>
      </dgm:t>
    </dgm:pt>
    <dgm:pt modelId="{8791EA8B-8C0A-49CB-884E-F627E1B5E0E0}" type="pres">
      <dgm:prSet presAssocID="{D7BB73DA-431F-45D3-8A0C-1E625839DBF2}" presName="Name1" presStyleCnt="0"/>
      <dgm:spPr/>
    </dgm:pt>
    <dgm:pt modelId="{8D53658A-30C4-470C-ACB2-4DF3BA7FE707}" type="pres">
      <dgm:prSet presAssocID="{D7BB73DA-431F-45D3-8A0C-1E625839DBF2}" presName="cycle" presStyleCnt="0"/>
      <dgm:spPr/>
    </dgm:pt>
    <dgm:pt modelId="{E9389BE3-89A8-4282-89D7-F868322ECD48}" type="pres">
      <dgm:prSet presAssocID="{D7BB73DA-431F-45D3-8A0C-1E625839DBF2}" presName="srcNode" presStyleLbl="node1" presStyleIdx="0" presStyleCnt="4"/>
      <dgm:spPr/>
    </dgm:pt>
    <dgm:pt modelId="{F1FBDBDD-8483-4BC8-9CAE-949EC15365B7}" type="pres">
      <dgm:prSet presAssocID="{D7BB73DA-431F-45D3-8A0C-1E625839DBF2}" presName="conn" presStyleLbl="parChTrans1D2" presStyleIdx="0" presStyleCnt="1"/>
      <dgm:spPr/>
      <dgm:t>
        <a:bodyPr/>
        <a:lstStyle/>
        <a:p>
          <a:endParaRPr lang="en-US"/>
        </a:p>
      </dgm:t>
    </dgm:pt>
    <dgm:pt modelId="{A956BD78-8F87-4E69-B8CD-8F146F5DCF06}" type="pres">
      <dgm:prSet presAssocID="{D7BB73DA-431F-45D3-8A0C-1E625839DBF2}" presName="extraNode" presStyleLbl="node1" presStyleIdx="0" presStyleCnt="4"/>
      <dgm:spPr/>
    </dgm:pt>
    <dgm:pt modelId="{DA1D480B-9EAB-4B74-AD44-4A4268524002}" type="pres">
      <dgm:prSet presAssocID="{D7BB73DA-431F-45D3-8A0C-1E625839DBF2}" presName="dstNode" presStyleLbl="node1" presStyleIdx="0" presStyleCnt="4"/>
      <dgm:spPr/>
    </dgm:pt>
    <dgm:pt modelId="{E07D682E-CA5B-44E2-A9AD-45B1193FCC34}" type="pres">
      <dgm:prSet presAssocID="{222C8818-66B8-4961-9DF8-C2096A212810}" presName="text_1" presStyleLbl="node1" presStyleIdx="0" presStyleCnt="4">
        <dgm:presLayoutVars>
          <dgm:bulletEnabled val="1"/>
        </dgm:presLayoutVars>
      </dgm:prSet>
      <dgm:spPr/>
      <dgm:t>
        <a:bodyPr/>
        <a:lstStyle/>
        <a:p>
          <a:endParaRPr lang="en-US"/>
        </a:p>
      </dgm:t>
    </dgm:pt>
    <dgm:pt modelId="{D0AE98F1-8319-47DB-9EBC-2C22D937E66E}" type="pres">
      <dgm:prSet presAssocID="{222C8818-66B8-4961-9DF8-C2096A212810}" presName="accent_1" presStyleCnt="0"/>
      <dgm:spPr/>
    </dgm:pt>
    <dgm:pt modelId="{0F68C0E5-D951-4571-94E4-1ED09DA5247B}" type="pres">
      <dgm:prSet presAssocID="{222C8818-66B8-4961-9DF8-C2096A212810}" presName="accentRepeatNode" presStyleLbl="solidFgAcc1" presStyleIdx="0" presStyleCnt="4" custLinFactNeighborX="-8856" custLinFactNeighborY="-10013"/>
      <dgm:spPr/>
    </dgm:pt>
    <dgm:pt modelId="{549171FA-D36E-46F3-93F1-F2AAF1AD6230}" type="pres">
      <dgm:prSet presAssocID="{FBF0FBBE-86CB-490B-BF8A-4E03C64C8106}" presName="text_2" presStyleLbl="node1" presStyleIdx="1" presStyleCnt="4" custLinFactNeighborX="-73" custLinFactNeighborY="-9981">
        <dgm:presLayoutVars>
          <dgm:bulletEnabled val="1"/>
        </dgm:presLayoutVars>
      </dgm:prSet>
      <dgm:spPr/>
      <dgm:t>
        <a:bodyPr/>
        <a:lstStyle/>
        <a:p>
          <a:endParaRPr lang="en-US"/>
        </a:p>
      </dgm:t>
    </dgm:pt>
    <dgm:pt modelId="{ED20846D-72C5-420F-8B2E-AC7648C930D9}" type="pres">
      <dgm:prSet presAssocID="{FBF0FBBE-86CB-490B-BF8A-4E03C64C8106}" presName="accent_2" presStyleCnt="0"/>
      <dgm:spPr/>
    </dgm:pt>
    <dgm:pt modelId="{AC502676-C025-4160-A50D-77358180E95B}" type="pres">
      <dgm:prSet presAssocID="{FBF0FBBE-86CB-490B-BF8A-4E03C64C8106}" presName="accentRepeatNode" presStyleLbl="solidFgAcc1" presStyleIdx="1" presStyleCnt="4"/>
      <dgm:spPr/>
    </dgm:pt>
    <dgm:pt modelId="{010399FE-2E13-4200-813A-2C42EEE10655}" type="pres">
      <dgm:prSet presAssocID="{D25396CB-9160-4409-9D2B-B76B5D849DF2}" presName="text_3" presStyleLbl="node1" presStyleIdx="2" presStyleCnt="4">
        <dgm:presLayoutVars>
          <dgm:bulletEnabled val="1"/>
        </dgm:presLayoutVars>
      </dgm:prSet>
      <dgm:spPr/>
      <dgm:t>
        <a:bodyPr/>
        <a:lstStyle/>
        <a:p>
          <a:endParaRPr lang="en-US"/>
        </a:p>
      </dgm:t>
    </dgm:pt>
    <dgm:pt modelId="{2EC2879C-EC42-4150-92EA-526AB61B99F1}" type="pres">
      <dgm:prSet presAssocID="{D25396CB-9160-4409-9D2B-B76B5D849DF2}" presName="accent_3" presStyleCnt="0"/>
      <dgm:spPr/>
    </dgm:pt>
    <dgm:pt modelId="{0CD99D85-FB3D-40E1-8F27-481A54EBC6A6}" type="pres">
      <dgm:prSet presAssocID="{D25396CB-9160-4409-9D2B-B76B5D849DF2}" presName="accentRepeatNode" presStyleLbl="solidFgAcc1" presStyleIdx="2" presStyleCnt="4"/>
      <dgm:spPr/>
    </dgm:pt>
    <dgm:pt modelId="{9786E288-8620-4E9A-A0F9-98B30B2035C6}" type="pres">
      <dgm:prSet presAssocID="{BFB77B22-010A-48AF-B1EB-0EA32FBB2BE9}" presName="text_4" presStyleLbl="node1" presStyleIdx="3" presStyleCnt="4">
        <dgm:presLayoutVars>
          <dgm:bulletEnabled val="1"/>
        </dgm:presLayoutVars>
      </dgm:prSet>
      <dgm:spPr/>
      <dgm:t>
        <a:bodyPr/>
        <a:lstStyle/>
        <a:p>
          <a:endParaRPr lang="en-US"/>
        </a:p>
      </dgm:t>
    </dgm:pt>
    <dgm:pt modelId="{DC75F51B-AB13-469B-AAEA-E80388012523}" type="pres">
      <dgm:prSet presAssocID="{BFB77B22-010A-48AF-B1EB-0EA32FBB2BE9}" presName="accent_4" presStyleCnt="0"/>
      <dgm:spPr/>
    </dgm:pt>
    <dgm:pt modelId="{042E88F1-F7AE-45D2-99C2-00F1CE08A4A8}" type="pres">
      <dgm:prSet presAssocID="{BFB77B22-010A-48AF-B1EB-0EA32FBB2BE9}" presName="accentRepeatNode" presStyleLbl="solidFgAcc1" presStyleIdx="3" presStyleCnt="4"/>
      <dgm:spPr/>
    </dgm:pt>
  </dgm:ptLst>
  <dgm:cxnLst>
    <dgm:cxn modelId="{89C5F39B-11B3-49DC-A843-FF4AC1F47987}" type="presOf" srcId="{7E4C5A2A-95DD-43DD-B1B7-458CE1732E8E}" destId="{F1FBDBDD-8483-4BC8-9CAE-949EC15365B7}" srcOrd="0" destOrd="0" presId="urn:microsoft.com/office/officeart/2008/layout/VerticalCurvedList"/>
    <dgm:cxn modelId="{407E3F8D-0B35-4743-B122-F59BA485BAF6}" type="presOf" srcId="{D25396CB-9160-4409-9D2B-B76B5D849DF2}" destId="{010399FE-2E13-4200-813A-2C42EEE10655}" srcOrd="0" destOrd="0" presId="urn:microsoft.com/office/officeart/2008/layout/VerticalCurvedList"/>
    <dgm:cxn modelId="{4811B742-EB6B-4363-82C7-5EE88D4BB491}" srcId="{D7BB73DA-431F-45D3-8A0C-1E625839DBF2}" destId="{FBF0FBBE-86CB-490B-BF8A-4E03C64C8106}" srcOrd="1" destOrd="0" parTransId="{06D96979-DCEA-48E0-9BE6-57C7E1CAAFA0}" sibTransId="{2F70D30D-CD8F-4A3B-8A29-87EE7514B622}"/>
    <dgm:cxn modelId="{6EE245A6-E2D7-4199-8458-18C58AE85969}" srcId="{D7BB73DA-431F-45D3-8A0C-1E625839DBF2}" destId="{D25396CB-9160-4409-9D2B-B76B5D849DF2}" srcOrd="2" destOrd="0" parTransId="{2DEE0397-FFC9-4BB5-9A7F-40E148C2DCDB}" sibTransId="{879F199C-3529-4632-87A6-87421374F916}"/>
    <dgm:cxn modelId="{0C8484E4-D307-4F5C-A9F8-E25E1A70B9BB}" type="presOf" srcId="{222C8818-66B8-4961-9DF8-C2096A212810}" destId="{E07D682E-CA5B-44E2-A9AD-45B1193FCC34}" srcOrd="0" destOrd="0" presId="urn:microsoft.com/office/officeart/2008/layout/VerticalCurvedList"/>
    <dgm:cxn modelId="{EE864E77-AF84-4788-95D2-889EBA0E9CBE}" srcId="{D7BB73DA-431F-45D3-8A0C-1E625839DBF2}" destId="{222C8818-66B8-4961-9DF8-C2096A212810}" srcOrd="0" destOrd="0" parTransId="{06CBAA43-FB1E-4BEE-9528-11417F924DF6}" sibTransId="{7E4C5A2A-95DD-43DD-B1B7-458CE1732E8E}"/>
    <dgm:cxn modelId="{53C9990D-05A1-4012-8971-46832EFDFB6C}" type="presOf" srcId="{BFB77B22-010A-48AF-B1EB-0EA32FBB2BE9}" destId="{9786E288-8620-4E9A-A0F9-98B30B2035C6}" srcOrd="0" destOrd="0" presId="urn:microsoft.com/office/officeart/2008/layout/VerticalCurvedList"/>
    <dgm:cxn modelId="{F80D6131-680E-43E8-8845-DC4DDCF63945}" type="presOf" srcId="{D7BB73DA-431F-45D3-8A0C-1E625839DBF2}" destId="{05F18210-DB8B-47F1-9E74-F922740BA516}" srcOrd="0" destOrd="0" presId="urn:microsoft.com/office/officeart/2008/layout/VerticalCurvedList"/>
    <dgm:cxn modelId="{67757E24-0048-4538-9F51-1B1E33056AF8}" srcId="{D7BB73DA-431F-45D3-8A0C-1E625839DBF2}" destId="{BFB77B22-010A-48AF-B1EB-0EA32FBB2BE9}" srcOrd="3" destOrd="0" parTransId="{2829F9E6-9ED3-4891-A980-470CF88C4854}" sibTransId="{848AFB05-2D2F-4252-A866-366BFBA16541}"/>
    <dgm:cxn modelId="{CBF03824-0164-4D8D-A4C1-EC925EB194A0}" type="presOf" srcId="{FBF0FBBE-86CB-490B-BF8A-4E03C64C8106}" destId="{549171FA-D36E-46F3-93F1-F2AAF1AD6230}" srcOrd="0" destOrd="0" presId="urn:microsoft.com/office/officeart/2008/layout/VerticalCurvedList"/>
    <dgm:cxn modelId="{357CFE38-B2D0-4910-83F7-3EAF48FDA039}" type="presParOf" srcId="{05F18210-DB8B-47F1-9E74-F922740BA516}" destId="{8791EA8B-8C0A-49CB-884E-F627E1B5E0E0}" srcOrd="0" destOrd="0" presId="urn:microsoft.com/office/officeart/2008/layout/VerticalCurvedList"/>
    <dgm:cxn modelId="{7A110EC3-C36E-4149-A7A3-A02B74BD0881}" type="presParOf" srcId="{8791EA8B-8C0A-49CB-884E-F627E1B5E0E0}" destId="{8D53658A-30C4-470C-ACB2-4DF3BA7FE707}" srcOrd="0" destOrd="0" presId="urn:microsoft.com/office/officeart/2008/layout/VerticalCurvedList"/>
    <dgm:cxn modelId="{F8A71686-A3FE-4F1A-9244-96AC11ACBAE0}" type="presParOf" srcId="{8D53658A-30C4-470C-ACB2-4DF3BA7FE707}" destId="{E9389BE3-89A8-4282-89D7-F868322ECD48}" srcOrd="0" destOrd="0" presId="urn:microsoft.com/office/officeart/2008/layout/VerticalCurvedList"/>
    <dgm:cxn modelId="{D6E2C4B3-AC68-4C6B-BE97-477A60C124BA}" type="presParOf" srcId="{8D53658A-30C4-470C-ACB2-4DF3BA7FE707}" destId="{F1FBDBDD-8483-4BC8-9CAE-949EC15365B7}" srcOrd="1" destOrd="0" presId="urn:microsoft.com/office/officeart/2008/layout/VerticalCurvedList"/>
    <dgm:cxn modelId="{79B300AB-C905-4EEE-AC0B-870618E546B1}" type="presParOf" srcId="{8D53658A-30C4-470C-ACB2-4DF3BA7FE707}" destId="{A956BD78-8F87-4E69-B8CD-8F146F5DCF06}" srcOrd="2" destOrd="0" presId="urn:microsoft.com/office/officeart/2008/layout/VerticalCurvedList"/>
    <dgm:cxn modelId="{8FE6BA32-EF8D-4E91-9D99-B34EA0442D46}" type="presParOf" srcId="{8D53658A-30C4-470C-ACB2-4DF3BA7FE707}" destId="{DA1D480B-9EAB-4B74-AD44-4A4268524002}" srcOrd="3" destOrd="0" presId="urn:microsoft.com/office/officeart/2008/layout/VerticalCurvedList"/>
    <dgm:cxn modelId="{56DC95BC-30DC-476F-A4B7-B15D7E1E8953}" type="presParOf" srcId="{8791EA8B-8C0A-49CB-884E-F627E1B5E0E0}" destId="{E07D682E-CA5B-44E2-A9AD-45B1193FCC34}" srcOrd="1" destOrd="0" presId="urn:microsoft.com/office/officeart/2008/layout/VerticalCurvedList"/>
    <dgm:cxn modelId="{09C97928-07CF-40C7-86CE-DFE434C26E0E}" type="presParOf" srcId="{8791EA8B-8C0A-49CB-884E-F627E1B5E0E0}" destId="{D0AE98F1-8319-47DB-9EBC-2C22D937E66E}" srcOrd="2" destOrd="0" presId="urn:microsoft.com/office/officeart/2008/layout/VerticalCurvedList"/>
    <dgm:cxn modelId="{7187FEF5-45CE-41F7-9118-12A026BAFD8F}" type="presParOf" srcId="{D0AE98F1-8319-47DB-9EBC-2C22D937E66E}" destId="{0F68C0E5-D951-4571-94E4-1ED09DA5247B}" srcOrd="0" destOrd="0" presId="urn:microsoft.com/office/officeart/2008/layout/VerticalCurvedList"/>
    <dgm:cxn modelId="{04A6B202-6CD0-437B-8810-47508C692917}" type="presParOf" srcId="{8791EA8B-8C0A-49CB-884E-F627E1B5E0E0}" destId="{549171FA-D36E-46F3-93F1-F2AAF1AD6230}" srcOrd="3" destOrd="0" presId="urn:microsoft.com/office/officeart/2008/layout/VerticalCurvedList"/>
    <dgm:cxn modelId="{7BD65D51-9D33-4CD8-87D5-BFFC2E49701C}" type="presParOf" srcId="{8791EA8B-8C0A-49CB-884E-F627E1B5E0E0}" destId="{ED20846D-72C5-420F-8B2E-AC7648C930D9}" srcOrd="4" destOrd="0" presId="urn:microsoft.com/office/officeart/2008/layout/VerticalCurvedList"/>
    <dgm:cxn modelId="{DC196FF0-B83D-4FC3-9ED9-D399F59FF7B3}" type="presParOf" srcId="{ED20846D-72C5-420F-8B2E-AC7648C930D9}" destId="{AC502676-C025-4160-A50D-77358180E95B}" srcOrd="0" destOrd="0" presId="urn:microsoft.com/office/officeart/2008/layout/VerticalCurvedList"/>
    <dgm:cxn modelId="{92F1077A-0203-48C6-AFCB-E83D07338670}" type="presParOf" srcId="{8791EA8B-8C0A-49CB-884E-F627E1B5E0E0}" destId="{010399FE-2E13-4200-813A-2C42EEE10655}" srcOrd="5" destOrd="0" presId="urn:microsoft.com/office/officeart/2008/layout/VerticalCurvedList"/>
    <dgm:cxn modelId="{18C648B5-A960-491D-953D-14A9F8A0AE48}" type="presParOf" srcId="{8791EA8B-8C0A-49CB-884E-F627E1B5E0E0}" destId="{2EC2879C-EC42-4150-92EA-526AB61B99F1}" srcOrd="6" destOrd="0" presId="urn:microsoft.com/office/officeart/2008/layout/VerticalCurvedList"/>
    <dgm:cxn modelId="{B497534D-D5B7-4724-9E5E-D41BAB733628}" type="presParOf" srcId="{2EC2879C-EC42-4150-92EA-526AB61B99F1}" destId="{0CD99D85-FB3D-40E1-8F27-481A54EBC6A6}" srcOrd="0" destOrd="0" presId="urn:microsoft.com/office/officeart/2008/layout/VerticalCurvedList"/>
    <dgm:cxn modelId="{BFF2B237-CF9B-471C-A32B-8D54BBCE574B}" type="presParOf" srcId="{8791EA8B-8C0A-49CB-884E-F627E1B5E0E0}" destId="{9786E288-8620-4E9A-A0F9-98B30B2035C6}" srcOrd="7" destOrd="0" presId="urn:microsoft.com/office/officeart/2008/layout/VerticalCurvedList"/>
    <dgm:cxn modelId="{37DBD1C8-912B-4852-A750-6505EF673284}" type="presParOf" srcId="{8791EA8B-8C0A-49CB-884E-F627E1B5E0E0}" destId="{DC75F51B-AB13-469B-AAEA-E80388012523}" srcOrd="8" destOrd="0" presId="urn:microsoft.com/office/officeart/2008/layout/VerticalCurvedList"/>
    <dgm:cxn modelId="{787C2DF9-B037-4130-B37E-DF4220235FCA}" type="presParOf" srcId="{DC75F51B-AB13-469B-AAEA-E80388012523}" destId="{042E88F1-F7AE-45D2-99C2-00F1CE08A4A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BDBDD-8483-4BC8-9CAE-949EC15365B7}">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7D682E-CA5B-44E2-A9AD-45B1193FCC34}">
      <dsp:nvSpPr>
        <dsp:cNvPr id="0" name=""/>
        <dsp:cNvSpPr/>
      </dsp:nvSpPr>
      <dsp:spPr>
        <a:xfrm>
          <a:off x="460128" y="312440"/>
          <a:ext cx="6876084" cy="6252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6040" rIns="66040" bIns="66040" numCol="1" spcCol="1270" anchor="ctr" anchorCtr="0">
          <a:noAutofit/>
        </a:bodyPr>
        <a:lstStyle/>
        <a:p>
          <a:pPr lvl="0" algn="l" defTabSz="1155700">
            <a:lnSpc>
              <a:spcPct val="90000"/>
            </a:lnSpc>
            <a:spcBef>
              <a:spcPct val="0"/>
            </a:spcBef>
            <a:spcAft>
              <a:spcPct val="35000"/>
            </a:spcAft>
          </a:pPr>
          <a:r>
            <a:rPr lang="de-DE" sz="2600" kern="1200" dirty="0" smtClean="0"/>
            <a:t>Cấu trúc cơ bản của </a:t>
          </a:r>
          <a:r>
            <a:rPr lang="vi-VN" sz="2600" kern="1200" dirty="0" smtClean="0"/>
            <a:t>1 </a:t>
          </a:r>
          <a:r>
            <a:rPr lang="de-DE" sz="2600" kern="1200" dirty="0" smtClean="0"/>
            <a:t>chương trình</a:t>
          </a:r>
          <a:r>
            <a:rPr lang="vi-VN" sz="2600" kern="1200" dirty="0" smtClean="0"/>
            <a:t> C++</a:t>
          </a:r>
          <a:endParaRPr lang="en-US" sz="2600" kern="1200" dirty="0"/>
        </a:p>
      </dsp:txBody>
      <dsp:txXfrm>
        <a:off x="460128" y="312440"/>
        <a:ext cx="6876084" cy="625205"/>
      </dsp:txXfrm>
    </dsp:sp>
    <dsp:sp modelId="{0F68C0E5-D951-4571-94E4-1ED09DA5247B}">
      <dsp:nvSpPr>
        <dsp:cNvPr id="0" name=""/>
        <dsp:cNvSpPr/>
      </dsp:nvSpPr>
      <dsp:spPr>
        <a:xfrm>
          <a:off x="164" y="156037"/>
          <a:ext cx="781507" cy="78150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9171FA-D36E-46F3-93F1-F2AAF1AD6230}">
      <dsp:nvSpPr>
        <dsp:cNvPr id="0" name=""/>
        <dsp:cNvSpPr/>
      </dsp:nvSpPr>
      <dsp:spPr>
        <a:xfrm>
          <a:off x="813815" y="1188009"/>
          <a:ext cx="6517640" cy="625205"/>
        </a:xfrm>
        <a:prstGeom prst="rect">
          <a:avLst/>
        </a:prstGeom>
        <a:solidFill>
          <a:schemeClr val="accent3">
            <a:hueOff val="3750088"/>
            <a:satOff val="-5627"/>
            <a:lumOff val="-91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6040" rIns="66040" bIns="66040" numCol="1" spcCol="1270" anchor="ctr" anchorCtr="0">
          <a:noAutofit/>
        </a:bodyPr>
        <a:lstStyle/>
        <a:p>
          <a:pPr lvl="0" algn="l" defTabSz="1155700">
            <a:lnSpc>
              <a:spcPct val="90000"/>
            </a:lnSpc>
            <a:spcBef>
              <a:spcPct val="0"/>
            </a:spcBef>
            <a:spcAft>
              <a:spcPct val="35000"/>
            </a:spcAft>
          </a:pPr>
          <a:r>
            <a:rPr lang="de-DE" sz="2600" kern="1200" dirty="0" smtClean="0"/>
            <a:t>Cú pháp câu lệnh if dạng đầy đủ</a:t>
          </a:r>
          <a:endParaRPr lang="en-US" sz="2600" kern="1200" dirty="0"/>
        </a:p>
      </dsp:txBody>
      <dsp:txXfrm>
        <a:off x="813815" y="1188009"/>
        <a:ext cx="6517640" cy="625205"/>
      </dsp:txXfrm>
    </dsp:sp>
    <dsp:sp modelId="{AC502676-C025-4160-A50D-77358180E95B}">
      <dsp:nvSpPr>
        <dsp:cNvPr id="0" name=""/>
        <dsp:cNvSpPr/>
      </dsp:nvSpPr>
      <dsp:spPr>
        <a:xfrm>
          <a:off x="427819" y="1172260"/>
          <a:ext cx="781507" cy="781507"/>
        </a:xfrm>
        <a:prstGeom prst="ellipse">
          <a:avLst/>
        </a:prstGeom>
        <a:solidFill>
          <a:schemeClr val="lt1">
            <a:hueOff val="0"/>
            <a:satOff val="0"/>
            <a:lumOff val="0"/>
            <a:alphaOff val="0"/>
          </a:schemeClr>
        </a:solidFill>
        <a:ln w="12700" cap="flat" cmpd="sng" algn="ctr">
          <a:solidFill>
            <a:schemeClr val="accent3">
              <a:hueOff val="3750088"/>
              <a:satOff val="-5627"/>
              <a:lumOff val="-915"/>
              <a:alphaOff val="0"/>
            </a:schemeClr>
          </a:solidFill>
          <a:prstDash val="solid"/>
        </a:ln>
        <a:effectLst/>
      </dsp:spPr>
      <dsp:style>
        <a:lnRef idx="2">
          <a:scrgbClr r="0" g="0" b="0"/>
        </a:lnRef>
        <a:fillRef idx="1">
          <a:scrgbClr r="0" g="0" b="0"/>
        </a:fillRef>
        <a:effectRef idx="0">
          <a:scrgbClr r="0" g="0" b="0"/>
        </a:effectRef>
        <a:fontRef idx="minor"/>
      </dsp:style>
    </dsp:sp>
    <dsp:sp modelId="{010399FE-2E13-4200-813A-2C42EEE10655}">
      <dsp:nvSpPr>
        <dsp:cNvPr id="0" name=""/>
        <dsp:cNvSpPr/>
      </dsp:nvSpPr>
      <dsp:spPr>
        <a:xfrm>
          <a:off x="818573" y="2188382"/>
          <a:ext cx="6517640" cy="625205"/>
        </a:xfrm>
        <a:prstGeom prst="rect">
          <a:avLst/>
        </a:prstGeom>
        <a:solidFill>
          <a:schemeClr val="accent3">
            <a:hueOff val="7500176"/>
            <a:satOff val="-11253"/>
            <a:lumOff val="-18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6040" rIns="66040" bIns="66040" numCol="1" spcCol="1270" anchor="ctr" anchorCtr="0">
          <a:noAutofit/>
        </a:bodyPr>
        <a:lstStyle/>
        <a:p>
          <a:pPr lvl="0" algn="l" defTabSz="1155700">
            <a:lnSpc>
              <a:spcPct val="90000"/>
            </a:lnSpc>
            <a:spcBef>
              <a:spcPct val="0"/>
            </a:spcBef>
            <a:spcAft>
              <a:spcPct val="35000"/>
            </a:spcAft>
          </a:pPr>
          <a:r>
            <a:rPr lang="de-DE" sz="2600" kern="1200" dirty="0" smtClean="0"/>
            <a:t>Cú pháp câu lệnh if dạng không đầy đủ</a:t>
          </a:r>
          <a:endParaRPr lang="en-US" sz="2600" kern="1200" dirty="0"/>
        </a:p>
      </dsp:txBody>
      <dsp:txXfrm>
        <a:off x="818573" y="2188382"/>
        <a:ext cx="6517640" cy="625205"/>
      </dsp:txXfrm>
    </dsp:sp>
    <dsp:sp modelId="{0CD99D85-FB3D-40E1-8F27-481A54EBC6A6}">
      <dsp:nvSpPr>
        <dsp:cNvPr id="0" name=""/>
        <dsp:cNvSpPr/>
      </dsp:nvSpPr>
      <dsp:spPr>
        <a:xfrm>
          <a:off x="427819" y="2110232"/>
          <a:ext cx="781507" cy="781507"/>
        </a:xfrm>
        <a:prstGeom prst="ellipse">
          <a:avLst/>
        </a:prstGeom>
        <a:solidFill>
          <a:schemeClr val="lt1">
            <a:hueOff val="0"/>
            <a:satOff val="0"/>
            <a:lumOff val="0"/>
            <a:alphaOff val="0"/>
          </a:schemeClr>
        </a:solidFill>
        <a:ln w="12700" cap="flat" cmpd="sng" algn="ctr">
          <a:solidFill>
            <a:schemeClr val="accent3">
              <a:hueOff val="7500176"/>
              <a:satOff val="-11253"/>
              <a:lumOff val="-1830"/>
              <a:alphaOff val="0"/>
            </a:schemeClr>
          </a:solidFill>
          <a:prstDash val="solid"/>
        </a:ln>
        <a:effectLst/>
      </dsp:spPr>
      <dsp:style>
        <a:lnRef idx="2">
          <a:scrgbClr r="0" g="0" b="0"/>
        </a:lnRef>
        <a:fillRef idx="1">
          <a:scrgbClr r="0" g="0" b="0"/>
        </a:fillRef>
        <a:effectRef idx="0">
          <a:scrgbClr r="0" g="0" b="0"/>
        </a:effectRef>
        <a:fontRef idx="minor"/>
      </dsp:style>
    </dsp:sp>
    <dsp:sp modelId="{9786E288-8620-4E9A-A0F9-98B30B2035C6}">
      <dsp:nvSpPr>
        <dsp:cNvPr id="0" name=""/>
        <dsp:cNvSpPr/>
      </dsp:nvSpPr>
      <dsp:spPr>
        <a:xfrm>
          <a:off x="460128" y="3126353"/>
          <a:ext cx="6876084" cy="625205"/>
        </a:xfrm>
        <a:prstGeom prst="rect">
          <a:avLst/>
        </a:prstGeom>
        <a:solidFill>
          <a:schemeClr val="accent3">
            <a:hueOff val="11250264"/>
            <a:satOff val="-16880"/>
            <a:lumOff val="-274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66040" rIns="66040" bIns="66040" numCol="1" spcCol="1270" anchor="ctr" anchorCtr="0">
          <a:noAutofit/>
        </a:bodyPr>
        <a:lstStyle/>
        <a:p>
          <a:pPr lvl="0" algn="l" defTabSz="1155700">
            <a:lnSpc>
              <a:spcPct val="90000"/>
            </a:lnSpc>
            <a:spcBef>
              <a:spcPct val="0"/>
            </a:spcBef>
            <a:spcAft>
              <a:spcPct val="35000"/>
            </a:spcAft>
          </a:pPr>
          <a:r>
            <a:rPr lang="de-DE" sz="2600" kern="1200" dirty="0" smtClean="0"/>
            <a:t>Viết chương trình sử dụng câu lệnh if</a:t>
          </a:r>
          <a:endParaRPr lang="en-US" sz="2600" kern="1200" dirty="0"/>
        </a:p>
      </dsp:txBody>
      <dsp:txXfrm>
        <a:off x="460128" y="3126353"/>
        <a:ext cx="6876084" cy="625205"/>
      </dsp:txXfrm>
    </dsp:sp>
    <dsp:sp modelId="{042E88F1-F7AE-45D2-99C2-00F1CE08A4A8}">
      <dsp:nvSpPr>
        <dsp:cNvPr id="0" name=""/>
        <dsp:cNvSpPr/>
      </dsp:nvSpPr>
      <dsp:spPr>
        <a:xfrm>
          <a:off x="69375" y="3048203"/>
          <a:ext cx="781507" cy="781507"/>
        </a:xfrm>
        <a:prstGeom prst="ellipse">
          <a:avLst/>
        </a:prstGeom>
        <a:solidFill>
          <a:schemeClr val="lt1">
            <a:hueOff val="0"/>
            <a:satOff val="0"/>
            <a:lumOff val="0"/>
            <a:alphaOff val="0"/>
          </a:schemeClr>
        </a:solidFill>
        <a:ln w="127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263996-BFC0-4664-83E5-759C067D031A}" type="datetimeFigureOut">
              <a:rPr lang="en-US" smtClean="0"/>
              <a:pPr/>
              <a:t>12/24/2021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C4C3E0-6386-4946-86FC-58240FD28A70}" type="slidenum">
              <a:rPr lang="en-US" smtClean="0"/>
              <a:pPr/>
              <a:t>‹#›</a:t>
            </a:fld>
            <a:endParaRPr lang="en-US"/>
          </a:p>
        </p:txBody>
      </p:sp>
    </p:spTree>
    <p:extLst>
      <p:ext uri="{BB962C8B-B14F-4D97-AF65-F5344CB8AC3E}">
        <p14:creationId xmlns:p14="http://schemas.microsoft.com/office/powerpoint/2010/main" val="3880767087"/>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8:56:16.4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10468 12502</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20:22.2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13097 13221,'25'0,"25"0,-26-25,1 25,25 0,-1 0,-24 0,0 0,0 0,0 0,-1 0,1 0,0 0,0 0,0 0,0 0,-1 0,-48 0,-1 0,0 0,0 0,0 25,0-25,1 0,-1 0,0 0,0 0,0 0,1 0,-1 0,0 0,25 25,0 0,0-1,0 1,0 0,0 0,25-25,0 0,-1 0,1 0,0 0,0 0,0 0,-1 0,1 0,0 0,0 0,0 0,-50 0,-25 0,25 0,1 0,-1 0,0 0,0 0,0 0,1 0,-1 0,0 0,0 0,0 0,1 0,-1 0,50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20:25.3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17339 13295,'25'0,"-1"0,1 0,0 0,25-24,-26 24,1 0,25-25,-25 25,24 0,-24 0,25 0,-25 0,-1 0,26 0,-25 0,24-25,-24 25,0 0,0 0,-50 0,0 0,0 0,1 0,-1 0,-25 0,1 0,-1 0,-25 0,51 0,-1 0,-25 0,25 0,-24 0,24 0,0 0,0 0,1 0,-1 0,0 0,50 0,0 0,-25-25,24 25,1 0,0 0,0 0,0-25,-1 25,1 0,0 0,0 0,-25 25,0 0,0 0,-25-25,25 25,-25-25,0 0,1 0,-1 0,0 0,0 0,0 0,1 0,-1 0,25 24,-25-24,25 25,0 0,-25-25,25 25,25-25,0 0,0 0,-1 0,1 25,0-25,25 0,-26 0,1 0,0 0,0 0,0 0,-1 0,1 0,0 0,-50 0,0 0,1 0,-1 0,0 0,50 0,0 0,-1 0,1 0,0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20:29.7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19919 13345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20:34.0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19943 13271,'25'0,"25"0,-25 0,-1 0,1 0,0 0,0 0,0 0,-1 0,1 0,0 0,0 0,0 0,-1 0,-48 0,-1 0,0 0,0 0,0 0,1 0,-1 0,0 0,0 0,-24 0,24 0,0 0,0 0,0 0,1 0,-1 0,0 0,50 0,0 0,-1 0,1 0,0 0,0 0,0 24,-1-24,1 0,0 0,0 0,-25 25,0 0,-25-25,0 25,0 0,1-25,24 24,-25-24,0 25,0-25,0 0,25 25,25-50,-25 0,25 25,0 0,0 0,-1 0,1 0,0 0,-25-24</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23:22.337"/>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1811 4415,'50'0,"-25"0,-1 0,26 0,-25 0,0 0,-1 0,1 0,0 0,0 0,0 0,-1 0,1 0,25 0,-1 0,-24 0,0 0,25 0,-1 0,-24 0,0 0,0 0,-1 0,1 0,0 0,0 0,0 0,-1 0,26 0,-25 0,24 0,-24 0,0 0,0 0,0 0,-1 0,1 0,0 0,0 0,0 0,0 0,-1 0,1 0,0 0,49 0,-49 0,25 0,-25 0,24 0,-24 0,0 0,0 0,-1 0,1 0,0 0,0 0,-50 0,0 0,0 0,1 0,-1 0,-25 0,1 0,-1 0,0 0,26 0,-26 0,0 0,26 0,-1 0,0 0,-25 0,25 0,-24 0,24 0,-25 0,26 0,-1 25,0-25,0 25,-24-25,24 0,0 0,25 25,-25-25,-24 0,24 0,0 0,0 0,0 0,1 0,-1 0,0 0,0 0,0 0,1 0,-1 0,-25 0,25 0,1 0,-1 0,0 0,0 0,0 0,1 0,-1 24,0-24,25 25,0 0,0 0,0 0,0-1,25-24,0 0,-1 0,1 0,0 0,0 0,0 0,-1 0,26 0,0 0,-26 0,26 0,-25 0,0 0,-1 0,1 0,0 0,0 0,0 0,-1 0,1 0,0 0,0 0,24 0,-24 0,25 0,-25 0,-1 0,26 0,0 0,-1 0,-24 0,25 0,-25 0,24 0,-24 0,25 0,-26 0,1 0,0 0,0 0,0 0,-1 0,1 0,-99 0,49-24,-25 24,26 0,-1 0,-25 0,25 0,1 0,-1 0,-25 0,0 0,26 0,-26 0,-24 24,49-24,0 0,-25 0,26 0,-1 0,0 0,0 0,0 0,1 0,-26 0,25 0,0 0,1 0,-1 0,0 0,-25 0,26 0,-1 0,0 0,0 25,0-25,1 0,-1 0,0 0,0 0,0 0,1 0,-1 0,0 0,0 0,0 0,1 0,-1 0,0 0,0 0,50 0,0 0,0 0,-1 0,1 0,0 0,0 0,0 0,-1 0,26 0,-25 0,0 0,-1 0,1 0,25 0,-1 0,1 0,0 0,-26 0,26 0,0 0,-26 0,1 0,0 0,0 0,0 0,-1 0,1 0,0 0,0 0,0 0,24 0,1 0,-25 0,-1 0,1 0,0 0,0 0,0 0,0 0,-1 0,26 0,-50 25,25-25,0 0,-1 0,1 0,0 0,0 0,0 0,-1 0,1 0,0 25,25-25,-26 0,1 0,0 0,-25 25,0-1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8:56:26.5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3820 12105,'-25'0,"1"0,-1 0,0 0,-25 0,26 0,-1 0,0 0,0 0,0 0,1 0,-1 0,0 0,0 0,0 0,-24 0,24 0,-25 0,26 0,-26 0,25 0,0 0,-24 0,24 0,-25 0,26 0,-1 0,0 0,0 0,0 0,0 0,1 0,-1 24,0-24,0 0,0 0,25 25,25-25,0 0,0 0,0 0,-1 0,1 0,0 0,0 0,0 0,0 0,24 0,-24 0,0 0,24 0,-24 0,25 0,-25 0,24 0,-24 0,0 0,0 0,-1 0,1 25,0 0,0-25,0 0,-1 0,-24 25,25-25,0 0,0 0,0 0,-1 0,1 0,-25 25,25-25,-25 24,0 1,0 0,-25-25,-24 0,24 0,-25 0,25 0,-24 0,24 0,0 0,0 0,1 0,-1 0,0 0,0 0,0 0,1 0,-1 0,50 0,-1 0,1 0,0 0,0 0,0 0,-1 0,26 0,-25-25,49 0,-24 1,24 24,-49 0,0-25,24 0,1 25,-25 0,0 0,-1 0,26 0,-25 0,0 0,0 0,-25-25,24 25,-24-25,0 0,0 1,-24 24,-1 0,-25 0,0 0,-24 0,24 0,-24 0,24-25,1 25,24 0,-25 0,26 0,-1 0,0 0,0 0,0 0,1 0,-1 0,0 0,0 0,-24 0,24 0,0 0,0 0,0 0,1 0,-1 25,50-25,-1 0,1 0,0 0,0 0,24 0,-24 0,0 0,0 0,0 0,-1 0,1 0,0 0,0 0,0 0,-1 0,1 0,0 0,0 0,0 0,-1 0,1 0,0 0,0 0,-50 0,0 0,0 0,-49 0,-50 0,99 0,-74 0,49 0,26 0,-26 0,25 24,0-24,1 0,-1 0,0 0,0 0,50 0,0 0,0 0,-25 25,24-25,26 0,-25 0,0 0,-1 0,1 25,25 0,-25-25,-1 25,1-25,0 0,-25 25,50-25,-26 0,-24 24,0 1,0 0,0 0,-24 0,-1-25,-25 0,25 0,1 0,-1 0,0 0,0 0,50 0,0-25,0 25,-1 0,26-25,-25 25,0 0,-1 0,26 0,0 0,-26 0,1 0,25 0,-25 0,-1 0,1 0,0 0,0 0,-25-25,0 0,0 1,0-1,0 0,-50 0,1 25,24 0,-25-25,25 25,1 0,-1 0,0-25,25 1,-25 24,25-25,0 50,0-1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46:49.939"/>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20043 6672</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55:21.198"/>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16644 6548</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55:23.101"/>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16644 6548</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19:44.7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3473 6350,'25'0,"0"0,-1 0,1 0,0 0,0 0,0 0,-1 0,1 0,0 0,25 0,-1 0,-24 0,0 0,24 0,1 0,-25 0,0 0,0 0,24 0,1 0,-25 0,24 0,1 0,-25 0,-1 0,26 0,0 0,-26 0,1 0,0 0,25 0,-1 0,-24 0,25 0,-26 0,26 0,-25 0,24 0,-24 0,0 0,25 0,-1 0,-24 0,0 25,25-25,-1 25,-24-25,0 0,0 0,24 0,-24 0,0 0,-50 0,0 0,0 0,1 0,-26 0,0 0,26 0,-1 0,0 0,0 0,-25 0,26 0,-1 0,-50 0,1 0,24 0,-49 0,50 0,-26 0,1 0,24 0,1 0,-26 0,26 0,-1 0,0 0,1 0,24 0,0 0,-25 24,1-24,24 0,0 0,0 0,1 0,-1 0,0 0,0 0,0 0,1 0,-1 0,-25 0,25 0,1 0,24 25,0 0,0 0,24-25,26 0,-25 0,0 0,-1 0,1 0,25 0,-1 0,-24 25,0-25,74 0,-74 0,0 0,0 0,49 0,1 0,-1 0,0 0,1 0,49 0,-50 0,-24 0,49-25,-49 25,-26 0,26 0,-25 0,0 0,-1 0,1 0,0 0,0 0,0 0,0 0,-1 0,1 0,0 0,0 0,24 0,-24 0,0 0,25 0,-26 0,1 0,0 0,0 0,-25-50,-25 50,0-25,-49 25,-1-24,51 24,-76-25,51 25,-1 0,25-25,-24 25,-1 0,0 0,-24-25,0 25,-1 0,-24 0,49 0,1 0,-26 0,26 0,24 0,0 0,-49 0,49 0,0 0,0 0,1 0,-1 0,0 0,0 0,0 0,-24 0,-1 0,25 0,0 0,1 0,-1 0,0 0,0 0,0 0,1 25,-1-25,0 0,0 0,0 0,1 0,-1 0,0 0,0 0,0 0,25 25,0 0,0 24,25-49,0 0,0 0,0 0,-1 0,26 0,-25-25,0 25,24 0,1 0,-25 0,-1 0,26 0,0-24,-26 24,1-25,0 25,25 0,24 0,1-25,-1 25,25 0,25 0,-25 0,-24 0,-1 0,-24 0,-25 0,24 0,-24 0,-25 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19:55.9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3399 6400,'49'0,"26"0,-1 0,-24 0,24 0,-24 0,24 0,-49 0,49 0,-24 0,0 0,24 0,0 0,-24 0,0 0,-1 0,1 0,-25 0,49 0,-49 0,0 0,-1 0,26 0,-25 0,0 0,24 0,-24 0,0 0,0 0,-1 0,1 0,0 0,25 0,-26 0,1 0,0 0,25 0,-25 0,-50 0,0 0,0 0,-25 0,1 0,24 0,-25 0,26 0,-26 0,0 0,1 0,-75 0,25 0,24 0,-24 0,0 0,24 0,26 0,-1 0,0 0,1 0,24 0,0 0,0 0,1 0,48 0,1 0,0 0,0 0,0 0,-1 0,1 0,0 0,0 24,49-24,50 0,-24 0,-26 25,0-25,1 0,-1 0,-49 0,0 0,49 0,-49 0,25 0,-26 25,1-25,0 0,0 0,0 25,-1-25,1 0,0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20:09.7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3423 13320,'25'0,"0"0,25 25,-50 0,24-25,1 0,0 0,0 0,24 0,-24 0,0 0,25 0,-1 0,26 0,-51 0,26 0,0-25,-1 0,-24 25,25 0,-1-25,-24 25,50-24,-51 24,1 0,50 0,-26 0,-24 0,0 0,24 0,-24 0,0 0,0 0,0 0,-25 24,0 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3-01T09:20:18.3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8484 13171,'24'0,"1"0,0 0,0 0,24 0,-24 0,0 0,0 0,24 0,-24 0,25 0,-25 0,-1 0,1 0,0 0,0 0,-50 0,0 0,0 0,1 0,-1 0,0 0,-25 0,26 0,-1 25,0-25,0 25,0-25,25 25,-24-25,24 25,0-1,-25-24,25 25,-25-25,50 25,0-25,-1 0,1 0,0 0,0 0,0 0,-1 0,1 0,0 0,0 0,0 0,-1 0,1 0,-50 0,1 0,24 25,-25-25,0 25,0-25,-24 0,24 0,0 0,0 0,0 0,1 0,-1 0,0 0,0 0,0 0,1 0,-1 0,50 0,-1 0,1 0,0 0,0 0,0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pPr>
              <a:defRPr/>
            </a:pPr>
            <a:endParaRPr lang="vi-VN"/>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vi-V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r>
              <a:rPr lang="vi-VN"/>
              <a:t>1</a:t>
            </a:r>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pPr>
              <a:defRPr/>
            </a:pPr>
            <a:fld id="{CCD7EACB-D3EE-4338-9A90-0D5444361DEE}" type="slidenum">
              <a:rPr lang="en-US"/>
              <a:pPr>
                <a:defRPr/>
              </a:pPr>
              <a:t>‹#›</a:t>
            </a:fld>
            <a:endParaRPr lang="en-US"/>
          </a:p>
        </p:txBody>
      </p:sp>
    </p:spTree>
    <p:extLst>
      <p:ext uri="{BB962C8B-B14F-4D97-AF65-F5344CB8AC3E}">
        <p14:creationId xmlns:p14="http://schemas.microsoft.com/office/powerpoint/2010/main" val="267454922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09539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64536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359763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45199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99527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756800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148885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05924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4639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89514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46005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086155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69619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0483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09529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15701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9417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831087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87619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712561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52073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75082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91353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279409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111137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31381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188944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992362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800250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41995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9277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01043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34420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28030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7690958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448310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33403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16944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3116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4264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25853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92769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vi-VN">
              <a:solidFill>
                <a:srgbClr val="FFFFFF"/>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6" name="Rectangle 5"/>
          <p:cNvSpPr/>
          <p:nvPr/>
        </p:nvSpPr>
        <p:spPr>
          <a:xfrm>
            <a:off x="76200" y="2514600"/>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7" name="Rectangle 6"/>
          <p:cNvSpPr/>
          <p:nvPr/>
        </p:nvSpPr>
        <p:spPr>
          <a:xfrm>
            <a:off x="76200" y="2462213"/>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10" name="Rectangle 9"/>
          <p:cNvSpPr/>
          <p:nvPr/>
        </p:nvSpPr>
        <p:spPr>
          <a:xfrm>
            <a:off x="76200" y="4041775"/>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9" name="Subtitle 8"/>
          <p:cNvSpPr>
            <a:spLocks noGrp="1"/>
          </p:cNvSpPr>
          <p:nvPr>
            <p:ph type="subTitle" idx="1"/>
          </p:nvPr>
        </p:nvSpPr>
        <p:spPr>
          <a:xfrm>
            <a:off x="1295400" y="4724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
        <p:nvSpPr>
          <p:cNvPr id="8" name="Title 7"/>
          <p:cNvSpPr>
            <a:spLocks noGrp="1"/>
          </p:cNvSpPr>
          <p:nvPr>
            <p:ph type="ctrTitle"/>
          </p:nvPr>
        </p:nvSpPr>
        <p:spPr>
          <a:xfrm>
            <a:off x="469900" y="2571142"/>
            <a:ext cx="8229600" cy="1470025"/>
          </a:xfrm>
        </p:spPr>
        <p:txBody>
          <a:bodyPr anchor="ctr"/>
          <a:lstStyle>
            <a:lvl1pPr algn="ctr">
              <a:defRPr lang="en-US" dirty="0">
                <a:solidFill>
                  <a:srgbClr val="FFFFFF"/>
                </a:solidFill>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flipV="1">
            <a:off x="53975" y="88423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5" name="Rectangle 4"/>
          <p:cNvSpPr/>
          <p:nvPr userDrawn="1"/>
        </p:nvSpPr>
        <p:spPr>
          <a:xfrm>
            <a:off x="53975" y="838200"/>
            <a:ext cx="901382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2" name="Title 1"/>
          <p:cNvSpPr>
            <a:spLocks noGrp="1"/>
          </p:cNvSpPr>
          <p:nvPr>
            <p:ph type="title"/>
          </p:nvPr>
        </p:nvSpPr>
        <p:spPr>
          <a:xfrm>
            <a:off x="304800" y="198438"/>
            <a:ext cx="8534400" cy="639762"/>
          </a:xfrm>
        </p:spPr>
        <p:txBody>
          <a:bodyPr/>
          <a:lstStyle/>
          <a:p>
            <a:r>
              <a:rPr lang="en-US" dirty="0"/>
              <a:t>Click to edit Master title style</a:t>
            </a:r>
          </a:p>
        </p:txBody>
      </p:sp>
      <p:sp>
        <p:nvSpPr>
          <p:cNvPr id="8" name="Content Placeholder 7"/>
          <p:cNvSpPr>
            <a:spLocks noGrp="1"/>
          </p:cNvSpPr>
          <p:nvPr>
            <p:ph sz="quarter" idx="1"/>
          </p:nvPr>
        </p:nvSpPr>
        <p:spPr>
          <a:xfrm>
            <a:off x="228600" y="1066800"/>
            <a:ext cx="8686800" cy="5105400"/>
          </a:xfrm>
        </p:spPr>
        <p:txBody>
          <a:bodyPr/>
          <a:lstStyle>
            <a:lvl1pPr marL="273050" indent="-273050">
              <a:buFont typeface="Wingdings" panose="05000000000000000000" pitchFamily="2" charset="2"/>
              <a:buChar char="q"/>
              <a:defRPr/>
            </a:lvl1pPr>
            <a:lvl2pPr marL="547688" indent="-228600">
              <a:buFont typeface="Wingdings" panose="05000000000000000000" pitchFamily="2" charset="2"/>
              <a:buChar char="v"/>
              <a:defRPr/>
            </a:lvl2pPr>
            <a:lvl3pPr marL="822325" indent="-228600">
              <a:buFont typeface="Courier New" panose="02070309020205020404" pitchFamily="49" charset="0"/>
              <a:buChar char="o"/>
              <a:defRPr/>
            </a:lvl3pPr>
            <a:lvl4pPr marL="1096963" indent="-228600">
              <a:buFont typeface="Wingdings" panose="05000000000000000000" pitchFamily="2" charset="2"/>
              <a:buChar char="§"/>
              <a:defRPr/>
            </a:lvl4pPr>
            <a:lvl5pPr marL="1371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a:xfrm>
            <a:off x="4114800" y="6229350"/>
            <a:ext cx="2476500" cy="476250"/>
          </a:xfrm>
        </p:spPr>
        <p:txBody>
          <a:bodyPr/>
          <a:lstStyle>
            <a:lvl1pPr algn="ctr">
              <a:defRPr>
                <a:solidFill>
                  <a:schemeClr val="tx2"/>
                </a:solidFill>
              </a:defRPr>
            </a:lvl1pPr>
          </a:lstStyle>
          <a:p>
            <a:pPr>
              <a:defRPr/>
            </a:pPr>
            <a:endParaRPr lang="en-US"/>
          </a:p>
        </p:txBody>
      </p:sp>
      <p:sp>
        <p:nvSpPr>
          <p:cNvPr id="7" name="Footer Placeholder 4"/>
          <p:cNvSpPr>
            <a:spLocks noGrp="1"/>
          </p:cNvSpPr>
          <p:nvPr>
            <p:ph type="ftr" sz="quarter" idx="11"/>
          </p:nvPr>
        </p:nvSpPr>
        <p:spPr>
          <a:xfrm>
            <a:off x="228600" y="6248400"/>
            <a:ext cx="3733800" cy="457200"/>
          </a:xfrm>
        </p:spPr>
        <p:txBody>
          <a:bodyPr/>
          <a:lstStyle>
            <a:lvl1pPr>
              <a:defRPr>
                <a:solidFill>
                  <a:schemeClr val="tx2"/>
                </a:solidFill>
              </a:defRPr>
            </a:lvl1pPr>
          </a:lstStyle>
          <a:p>
            <a:pPr>
              <a:defRPr/>
            </a:pPr>
            <a:r>
              <a:rPr lang="en-US" smtClean="0"/>
              <a:t>Thực tập lập trình cơ bản</a:t>
            </a:r>
            <a:endParaRPr lang="en-US" dirty="0"/>
          </a:p>
        </p:txBody>
      </p:sp>
      <p:sp>
        <p:nvSpPr>
          <p:cNvPr id="9" name="Slide Number Placeholder 5"/>
          <p:cNvSpPr>
            <a:spLocks noGrp="1"/>
          </p:cNvSpPr>
          <p:nvPr>
            <p:ph type="sldNum" sz="quarter" idx="12"/>
          </p:nvPr>
        </p:nvSpPr>
        <p:spPr>
          <a:xfrm>
            <a:off x="8458200" y="6172200"/>
            <a:ext cx="533400" cy="533400"/>
          </a:xfrm>
        </p:spPr>
        <p:txBody>
          <a:bodyPr/>
          <a:lstStyle>
            <a:lvl1pPr>
              <a:defRPr/>
            </a:lvl1pPr>
          </a:lstStyle>
          <a:p>
            <a:pPr>
              <a:defRPr/>
            </a:pPr>
            <a:fld id="{39DE64FB-66AC-43B4-904B-B7353FDA049D}" type="slidenum">
              <a:rPr lang="en-US" smtClean="0"/>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vi-VN">
              <a:solidFill>
                <a:srgbClr val="FFFFFF"/>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6" name="Rectangle 5"/>
          <p:cNvSpPr/>
          <p:nvPr/>
        </p:nvSpPr>
        <p:spPr>
          <a:xfrm flipV="1">
            <a:off x="76200" y="1371600"/>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7" name="Rectangle 6"/>
          <p:cNvSpPr/>
          <p:nvPr/>
        </p:nvSpPr>
        <p:spPr>
          <a:xfrm>
            <a:off x="76200" y="1371600"/>
            <a:ext cx="901382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8" name="Rectangle 7"/>
          <p:cNvSpPr/>
          <p:nvPr/>
        </p:nvSpPr>
        <p:spPr>
          <a:xfrm>
            <a:off x="68263" y="1447800"/>
            <a:ext cx="9015412" cy="460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2" name="Title 1"/>
          <p:cNvSpPr>
            <a:spLocks noGrp="1"/>
          </p:cNvSpPr>
          <p:nvPr>
            <p:ph type="title"/>
          </p:nvPr>
        </p:nvSpPr>
        <p:spPr>
          <a:xfrm>
            <a:off x="304800" y="228601"/>
            <a:ext cx="8534400" cy="990600"/>
          </a:xfrm>
        </p:spPr>
        <p:txBody>
          <a:bodyPr/>
          <a:lstStyle>
            <a:lvl1pPr algn="l">
              <a:buNone/>
              <a:defRPr sz="4000" b="0" cap="none"/>
            </a:lvl1pPr>
          </a:lstStyle>
          <a:p>
            <a:r>
              <a:rPr lang="en-US" dirty="0"/>
              <a:t>Click to edit Master title style</a:t>
            </a:r>
          </a:p>
        </p:txBody>
      </p:sp>
      <p:sp>
        <p:nvSpPr>
          <p:cNvPr id="3" name="Text Placeholder 2"/>
          <p:cNvSpPr>
            <a:spLocks noGrp="1"/>
          </p:cNvSpPr>
          <p:nvPr>
            <p:ph type="body" idx="1"/>
          </p:nvPr>
        </p:nvSpPr>
        <p:spPr>
          <a:xfrm>
            <a:off x="228600" y="1676400"/>
            <a:ext cx="8686800" cy="4495800"/>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9" name="Date Placeholder 3"/>
          <p:cNvSpPr>
            <a:spLocks noGrp="1"/>
          </p:cNvSpPr>
          <p:nvPr>
            <p:ph type="dt" sz="half" idx="10"/>
          </p:nvPr>
        </p:nvSpPr>
        <p:spPr>
          <a:xfrm>
            <a:off x="4114800" y="6229350"/>
            <a:ext cx="2476500" cy="476250"/>
          </a:xfrm>
        </p:spPr>
        <p:txBody>
          <a:bodyPr/>
          <a:lstStyle>
            <a:lvl1pPr algn="ctr">
              <a:defRPr>
                <a:solidFill>
                  <a:schemeClr val="tx2"/>
                </a:solidFill>
              </a:defRPr>
            </a:lvl1pPr>
          </a:lstStyle>
          <a:p>
            <a:pPr>
              <a:defRPr/>
            </a:pPr>
            <a:endParaRPr lang="en-US"/>
          </a:p>
        </p:txBody>
      </p:sp>
      <p:sp>
        <p:nvSpPr>
          <p:cNvPr id="10" name="Footer Placeholder 4"/>
          <p:cNvSpPr>
            <a:spLocks noGrp="1"/>
          </p:cNvSpPr>
          <p:nvPr>
            <p:ph type="ftr" sz="quarter" idx="11"/>
          </p:nvPr>
        </p:nvSpPr>
        <p:spPr>
          <a:xfrm>
            <a:off x="228600" y="6248400"/>
            <a:ext cx="3810000" cy="457200"/>
          </a:xfrm>
        </p:spPr>
        <p:txBody>
          <a:bodyPr/>
          <a:lstStyle>
            <a:lvl1pPr>
              <a:defRPr>
                <a:solidFill>
                  <a:schemeClr val="tx2"/>
                </a:solidFill>
              </a:defRPr>
            </a:lvl1pPr>
          </a:lstStyle>
          <a:p>
            <a:pPr>
              <a:defRPr/>
            </a:pPr>
            <a:r>
              <a:rPr lang="en-US" smtClean="0"/>
              <a:t>Thực tập lập trình cơ bản</a:t>
            </a:r>
            <a:endParaRPr lang="en-US" dirty="0"/>
          </a:p>
        </p:txBody>
      </p:sp>
      <p:sp>
        <p:nvSpPr>
          <p:cNvPr id="11" name="Slide Number Placeholder 5"/>
          <p:cNvSpPr>
            <a:spLocks noGrp="1"/>
          </p:cNvSpPr>
          <p:nvPr>
            <p:ph type="sldNum" sz="quarter" idx="12"/>
          </p:nvPr>
        </p:nvSpPr>
        <p:spPr>
          <a:xfrm>
            <a:off x="8534400" y="6248400"/>
            <a:ext cx="457200" cy="457200"/>
          </a:xfrm>
        </p:spPr>
        <p:txBody>
          <a:bodyPr/>
          <a:lstStyle>
            <a:lvl1pPr>
              <a:defRPr/>
            </a:lvl1pPr>
          </a:lstStyle>
          <a:p>
            <a:pPr>
              <a:defRPr/>
            </a:pPr>
            <a:endParaRPr lang="en-US" dirty="0">
              <a:solidFill>
                <a:srgbClr val="88A44D"/>
              </a:solidFill>
            </a:endParaRPr>
          </a:p>
        </p:txBody>
      </p:sp>
    </p:spTree>
  </p:cSld>
  <p:clrMapOvr>
    <a:overrideClrMapping bg1="lt1" tx1="dk1" bg2="lt2" tx2="dk2" accent1="accent1" accent2="accent2" accent3="accent3" accent4="accent4" accent5="accent5" accent6="accent6" hlink="hlink" folHlink="folHlink"/>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vi-VN">
              <a:solidFill>
                <a:srgbClr val="FFFFFF"/>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vi-VN">
              <a:solidFill>
                <a:srgbClr val="FFFFFF"/>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4953000" y="6172200"/>
            <a:ext cx="2476500" cy="4762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rgbClr val="FFFFFF"/>
                </a:solidFill>
              </a:defRPr>
            </a:lvl1pPr>
          </a:lstStyle>
          <a:p>
            <a:pPr>
              <a:defRPr/>
            </a:pPr>
            <a:r>
              <a:rPr lang="vi-VN" smtClean="0"/>
              <a:t>Thực tập lập trình cơ bản</a:t>
            </a:r>
            <a:endParaRPr lang="en-US"/>
          </a:p>
        </p:txBody>
      </p:sp>
      <p:sp>
        <p:nvSpPr>
          <p:cNvPr id="23" name="Slide Number Placeholder 22"/>
          <p:cNvSpPr>
            <a:spLocks noGrp="1"/>
          </p:cNvSpPr>
          <p:nvPr>
            <p:ph type="sldNum" sz="quarter" idx="4"/>
          </p:nvPr>
        </p:nvSpPr>
        <p:spPr>
          <a:xfrm>
            <a:off x="8534400" y="6248400"/>
            <a:ext cx="381000" cy="3810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defRPr>
            </a:lvl1pPr>
          </a:lstStyle>
          <a:p>
            <a:pPr>
              <a:defRPr/>
            </a:pPr>
            <a:r>
              <a:rPr lang="en-US" dirty="0"/>
              <a:t>29</a:t>
            </a:r>
          </a:p>
        </p:txBody>
      </p: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Lst>
  <p:transition/>
  <p:hf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nttqn.com/threads/huong-dan-cai-dat-c-free-pro-5-0-de-lap-trinh-c.1260.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lh4.googleusercontent.com/-NCLRuYShElo/V6qPvVxOrUI/AAAAAAAAAiY/UH_HG_XXHo4gPM9HXk5On8FOp_m8F8xmACEw/s1600/Untitled59.pn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customXml" Target="../ink/ink2.xml"/><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3" Type="http://schemas.openxmlformats.org/officeDocument/2006/relationships/customXml" Target="../ink/ink3.xml"/><Relationship Id="rId34" Type="http://schemas.openxmlformats.org/officeDocument/2006/relationships/image" Target="../media/image42.emf"/><Relationship Id="rId2" Type="http://schemas.openxmlformats.org/officeDocument/2006/relationships/notesSlide" Target="../notesSlides/notesSlide29.xml"/><Relationship Id="rId1" Type="http://schemas.openxmlformats.org/officeDocument/2006/relationships/slideLayout" Target="../slideLayouts/slideLayout2.xml"/><Relationship Id="rId31" Type="http://schemas.openxmlformats.org/officeDocument/2006/relationships/customXml" Target="../ink/ink4.xml"/><Relationship Id="rId30" Type="http://schemas.openxmlformats.org/officeDocument/2006/relationships/image" Target="../media/image40.emf"/><Relationship Id="rId35" Type="http://schemas.openxmlformats.org/officeDocument/2006/relationships/customXml" Target="../ink/ink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customXml" Target="../ink/ink11.xml"/><Relationship Id="rId18" Type="http://schemas.openxmlformats.org/officeDocument/2006/relationships/image" Target="../media/image50.emf"/><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47.emf"/><Relationship Id="rId17" Type="http://schemas.openxmlformats.org/officeDocument/2006/relationships/customXml" Target="../ink/ink13.xml"/><Relationship Id="rId2" Type="http://schemas.openxmlformats.org/officeDocument/2006/relationships/notesSlide" Target="../notesSlides/notesSlide32.xml"/><Relationship Id="rId16" Type="http://schemas.openxmlformats.org/officeDocument/2006/relationships/image" Target="../media/image49.emf"/><Relationship Id="rId20" Type="http://schemas.openxmlformats.org/officeDocument/2006/relationships/image" Target="../media/image51.emf"/><Relationship Id="rId1" Type="http://schemas.openxmlformats.org/officeDocument/2006/relationships/slideLayout" Target="../slideLayouts/slideLayout2.xml"/><Relationship Id="rId6" Type="http://schemas.openxmlformats.org/officeDocument/2006/relationships/image" Target="../media/image44.emf"/><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customXml" Target="../ink/ink12.xml"/><Relationship Id="rId10" Type="http://schemas.openxmlformats.org/officeDocument/2006/relationships/image" Target="../media/image46.emf"/><Relationship Id="rId19" Type="http://schemas.openxmlformats.org/officeDocument/2006/relationships/customXml" Target="../ink/ink14.xml"/><Relationship Id="rId4" Type="http://schemas.openxmlformats.org/officeDocument/2006/relationships/image" Target="../media/image43.emf"/><Relationship Id="rId9" Type="http://schemas.openxmlformats.org/officeDocument/2006/relationships/customXml" Target="../ink/ink9.xml"/><Relationship Id="rId14" Type="http://schemas.openxmlformats.org/officeDocument/2006/relationships/image" Target="../media/image48.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3"/>
          <p:cNvSpPr txBox="1">
            <a:spLocks noChangeArrowheads="1"/>
          </p:cNvSpPr>
          <p:nvPr/>
        </p:nvSpPr>
        <p:spPr bwMode="auto">
          <a:xfrm>
            <a:off x="228600" y="221159"/>
            <a:ext cx="8686800" cy="769441"/>
          </a:xfrm>
          <a:prstGeom prst="rect">
            <a:avLst/>
          </a:prstGeom>
          <a:noFill/>
          <a:ln w="12700" algn="ctr">
            <a:noFill/>
            <a:miter lim="800000"/>
            <a:headEnd/>
            <a:tailEnd/>
          </a:ln>
        </p:spPr>
        <p:txBody>
          <a:bodyPr>
            <a:spAutoFit/>
          </a:bodyPr>
          <a:lstStyle/>
          <a:p>
            <a:pPr algn="ctr">
              <a:spcBef>
                <a:spcPts val="0"/>
              </a:spcBef>
            </a:pPr>
            <a:r>
              <a:rPr lang="en-US" sz="2400" dirty="0">
                <a:solidFill>
                  <a:srgbClr val="0070C0"/>
                </a:solidFill>
                <a:cs typeface="Arial" charset="0"/>
              </a:rPr>
              <a:t>         ĐẠI HỌC KINH TẾ KỸ THUẬT CÔNG NGHIỆP</a:t>
            </a:r>
          </a:p>
          <a:p>
            <a:pPr algn="ctr">
              <a:spcBef>
                <a:spcPts val="0"/>
              </a:spcBef>
            </a:pPr>
            <a:r>
              <a:rPr lang="en-US" sz="2000" dirty="0">
                <a:solidFill>
                  <a:srgbClr val="0070C0"/>
                </a:solidFill>
              </a:rPr>
              <a:t>KHOA CÔNG NGHỆ THÔNG TIN</a:t>
            </a:r>
          </a:p>
        </p:txBody>
      </p:sp>
      <p:sp>
        <p:nvSpPr>
          <p:cNvPr id="5124" name="Text Box 13"/>
          <p:cNvSpPr txBox="1">
            <a:spLocks noChangeArrowheads="1"/>
          </p:cNvSpPr>
          <p:nvPr/>
        </p:nvSpPr>
        <p:spPr bwMode="auto">
          <a:xfrm>
            <a:off x="76200" y="2667000"/>
            <a:ext cx="9067800" cy="1323439"/>
          </a:xfrm>
          <a:prstGeom prst="rect">
            <a:avLst/>
          </a:prstGeom>
          <a:noFill/>
          <a:ln w="12700" algn="ctr">
            <a:noFill/>
            <a:miter lim="800000"/>
            <a:headEnd/>
            <a:tailEnd/>
          </a:ln>
        </p:spPr>
        <p:txBody>
          <a:bodyPr wrap="square">
            <a:spAutoFit/>
          </a:bodyPr>
          <a:lstStyle/>
          <a:p>
            <a:pPr algn="ctr">
              <a:spcBef>
                <a:spcPts val="0"/>
              </a:spcBef>
            </a:pPr>
            <a:r>
              <a:rPr lang="en-US" sz="4000" dirty="0">
                <a:solidFill>
                  <a:schemeClr val="bg1"/>
                </a:solidFill>
              </a:rPr>
              <a:t>THỰC TẬP </a:t>
            </a:r>
          </a:p>
          <a:p>
            <a:pPr algn="ctr">
              <a:spcBef>
                <a:spcPts val="0"/>
              </a:spcBef>
            </a:pPr>
            <a:r>
              <a:rPr lang="en-US" sz="4000" dirty="0">
                <a:solidFill>
                  <a:schemeClr val="bg1"/>
                </a:solidFill>
              </a:rPr>
              <a:t>LẬP TRÌNH </a:t>
            </a:r>
            <a:r>
              <a:rPr lang="en-US" sz="4000" dirty="0" smtClean="0">
                <a:solidFill>
                  <a:schemeClr val="bg1"/>
                </a:solidFill>
              </a:rPr>
              <a:t>CƠ BẢN</a:t>
            </a:r>
            <a:endParaRPr lang="en-US" sz="3600" dirty="0">
              <a:solidFill>
                <a:schemeClr val="bg1"/>
              </a:solidFill>
            </a:endParaRPr>
          </a:p>
        </p:txBody>
      </p:sp>
      <p:sp>
        <p:nvSpPr>
          <p:cNvPr id="5125" name="Rectangle 8"/>
          <p:cNvSpPr txBox="1">
            <a:spLocks noChangeArrowheads="1"/>
          </p:cNvSpPr>
          <p:nvPr/>
        </p:nvSpPr>
        <p:spPr bwMode="auto">
          <a:xfrm>
            <a:off x="381000" y="4419600"/>
            <a:ext cx="8305800" cy="1524000"/>
          </a:xfrm>
          <a:prstGeom prst="rect">
            <a:avLst/>
          </a:prstGeom>
          <a:noFill/>
          <a:ln w="9525">
            <a:noFill/>
            <a:miter lim="800000"/>
            <a:headEnd/>
            <a:tailEnd/>
          </a:ln>
        </p:spPr>
        <p:txBody>
          <a:bodyPr/>
          <a:lstStyle/>
          <a:p>
            <a:pPr lvl="1" algn="ctr" eaLnBrk="1" hangingPunct="1">
              <a:spcBef>
                <a:spcPts val="375"/>
              </a:spcBef>
              <a:buClr>
                <a:schemeClr val="accent2"/>
              </a:buClr>
              <a:buSzPct val="85000"/>
              <a:buFont typeface="Wingdings 2" pitchFamily="18" charset="2"/>
              <a:buNone/>
            </a:pPr>
            <a:endParaRPr lang="vi-VN" sz="2400" b="0"/>
          </a:p>
        </p:txBody>
      </p:sp>
      <p:sp>
        <p:nvSpPr>
          <p:cNvPr id="5127" name="Text Box 13"/>
          <p:cNvSpPr txBox="1">
            <a:spLocks noChangeArrowheads="1"/>
          </p:cNvSpPr>
          <p:nvPr/>
        </p:nvSpPr>
        <p:spPr bwMode="auto">
          <a:xfrm>
            <a:off x="2590800" y="6335712"/>
            <a:ext cx="4495800" cy="369888"/>
          </a:xfrm>
          <a:prstGeom prst="rect">
            <a:avLst/>
          </a:prstGeom>
          <a:noFill/>
          <a:ln w="12700" algn="ctr">
            <a:noFill/>
            <a:miter lim="800000"/>
            <a:headEnd/>
            <a:tailEnd/>
          </a:ln>
        </p:spPr>
        <p:txBody>
          <a:bodyPr>
            <a:spAutoFit/>
          </a:bodyPr>
          <a:lstStyle/>
          <a:p>
            <a:pPr algn="ctr">
              <a:spcBef>
                <a:spcPct val="50000"/>
              </a:spcBef>
            </a:pPr>
            <a:r>
              <a:rPr lang="en-US" sz="1800" dirty="0" err="1">
                <a:solidFill>
                  <a:srgbClr val="254061"/>
                </a:solidFill>
              </a:rPr>
              <a:t>Hà</a:t>
            </a:r>
            <a:r>
              <a:rPr lang="en-US" sz="1800" dirty="0">
                <a:solidFill>
                  <a:srgbClr val="254061"/>
                </a:solidFill>
              </a:rPr>
              <a:t> </a:t>
            </a:r>
            <a:r>
              <a:rPr lang="en-US" sz="1800" dirty="0" err="1">
                <a:solidFill>
                  <a:srgbClr val="254061"/>
                </a:solidFill>
              </a:rPr>
              <a:t>Nội</a:t>
            </a:r>
            <a:r>
              <a:rPr lang="en-US" sz="1800" dirty="0">
                <a:solidFill>
                  <a:srgbClr val="254061"/>
                </a:solidFill>
              </a:rPr>
              <a:t> - </a:t>
            </a:r>
            <a:r>
              <a:rPr lang="en-US" sz="1800" dirty="0" smtClean="0">
                <a:solidFill>
                  <a:srgbClr val="254061"/>
                </a:solidFill>
              </a:rPr>
              <a:t>2018</a:t>
            </a:r>
            <a:endParaRPr lang="en-US" sz="3200" dirty="0">
              <a:solidFill>
                <a:srgbClr val="254061"/>
              </a:solidFill>
            </a:endParaRPr>
          </a:p>
        </p:txBody>
      </p:sp>
      <p:pic>
        <p:nvPicPr>
          <p:cNvPr id="4" name="Picture 3">
            <a:extLst>
              <a:ext uri="{FF2B5EF4-FFF2-40B4-BE49-F238E27FC236}">
                <a16:creationId xmlns:a16="http://schemas.microsoft.com/office/drawing/2014/main" id="{E535F999-5046-423F-BFD5-3C24992F440E}"/>
              </a:ext>
            </a:extLst>
          </p:cNvPr>
          <p:cNvPicPr>
            <a:picLocks noChangeAspect="1"/>
          </p:cNvPicPr>
          <p:nvPr/>
        </p:nvPicPr>
        <p:blipFill rotWithShape="1">
          <a:blip r:embed="rId3"/>
          <a:srcRect r="2084" b="-4167"/>
          <a:stretch/>
        </p:blipFill>
        <p:spPr>
          <a:xfrm>
            <a:off x="304800" y="152400"/>
            <a:ext cx="990600" cy="843064"/>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3"/>
          <p:cNvSpPr txBox="1">
            <a:spLocks noChangeArrowheads="1"/>
          </p:cNvSpPr>
          <p:nvPr/>
        </p:nvSpPr>
        <p:spPr bwMode="auto">
          <a:xfrm>
            <a:off x="228600" y="221159"/>
            <a:ext cx="8686800" cy="769441"/>
          </a:xfrm>
          <a:prstGeom prst="rect">
            <a:avLst/>
          </a:prstGeom>
          <a:noFill/>
          <a:ln w="12700" algn="ctr">
            <a:noFill/>
            <a:miter lim="800000"/>
            <a:headEnd/>
            <a:tailEnd/>
          </a:ln>
        </p:spPr>
        <p:txBody>
          <a:bodyPr>
            <a:spAutoFit/>
          </a:bodyPr>
          <a:lstStyle/>
          <a:p>
            <a:pPr algn="ctr">
              <a:spcBef>
                <a:spcPts val="0"/>
              </a:spcBef>
            </a:pPr>
            <a:r>
              <a:rPr lang="en-US" sz="2400" dirty="0">
                <a:solidFill>
                  <a:srgbClr val="0070C0"/>
                </a:solidFill>
                <a:cs typeface="Arial" charset="0"/>
              </a:rPr>
              <a:t>         ĐẠI HỌC KINH TẾ KỸ THUẬT CÔNG NGHIỆP</a:t>
            </a:r>
          </a:p>
          <a:p>
            <a:pPr algn="ctr">
              <a:spcBef>
                <a:spcPts val="0"/>
              </a:spcBef>
            </a:pPr>
            <a:r>
              <a:rPr lang="en-US" sz="2000" dirty="0">
                <a:solidFill>
                  <a:srgbClr val="0070C0"/>
                </a:solidFill>
              </a:rPr>
              <a:t>KHOA CÔNG NGHỆ THÔNG TIN</a:t>
            </a:r>
          </a:p>
        </p:txBody>
      </p:sp>
      <p:sp>
        <p:nvSpPr>
          <p:cNvPr id="5124" name="Text Box 13"/>
          <p:cNvSpPr txBox="1">
            <a:spLocks noChangeArrowheads="1"/>
          </p:cNvSpPr>
          <p:nvPr/>
        </p:nvSpPr>
        <p:spPr bwMode="auto">
          <a:xfrm>
            <a:off x="0" y="2667000"/>
            <a:ext cx="9144000" cy="1200329"/>
          </a:xfrm>
          <a:prstGeom prst="rect">
            <a:avLst/>
          </a:prstGeom>
          <a:noFill/>
          <a:ln w="12700" algn="ctr">
            <a:noFill/>
            <a:miter lim="800000"/>
            <a:headEnd/>
            <a:tailEnd/>
          </a:ln>
        </p:spPr>
        <p:txBody>
          <a:bodyPr wrap="square">
            <a:spAutoFit/>
          </a:bodyPr>
          <a:lstStyle/>
          <a:p>
            <a:pPr algn="ctr">
              <a:spcBef>
                <a:spcPts val="0"/>
              </a:spcBef>
            </a:pPr>
            <a:r>
              <a:rPr lang="en-US" sz="4000" dirty="0" err="1">
                <a:solidFill>
                  <a:schemeClr val="bg1"/>
                </a:solidFill>
              </a:rPr>
              <a:t>Bài</a:t>
            </a:r>
            <a:r>
              <a:rPr lang="en-US" sz="4000" dirty="0">
                <a:solidFill>
                  <a:schemeClr val="bg1"/>
                </a:solidFill>
              </a:rPr>
              <a:t> </a:t>
            </a:r>
            <a:r>
              <a:rPr lang="en-US" sz="4000" dirty="0" err="1">
                <a:solidFill>
                  <a:schemeClr val="bg1"/>
                </a:solidFill>
              </a:rPr>
              <a:t>Thực</a:t>
            </a:r>
            <a:r>
              <a:rPr lang="en-US" sz="4000" dirty="0">
                <a:solidFill>
                  <a:schemeClr val="bg1"/>
                </a:solidFill>
              </a:rPr>
              <a:t> </a:t>
            </a:r>
            <a:r>
              <a:rPr lang="en-US" sz="4000" smtClean="0">
                <a:solidFill>
                  <a:schemeClr val="bg1"/>
                </a:solidFill>
              </a:rPr>
              <a:t>Tập</a:t>
            </a:r>
            <a:endParaRPr lang="en-US" sz="4000" dirty="0" smtClean="0">
              <a:solidFill>
                <a:schemeClr val="bg1"/>
              </a:solidFill>
            </a:endParaRPr>
          </a:p>
          <a:p>
            <a:r>
              <a:rPr lang="en-US" sz="3200" b="0" dirty="0" err="1">
                <a:solidFill>
                  <a:schemeClr val="bg1"/>
                </a:solidFill>
              </a:rPr>
              <a:t>Giải</a:t>
            </a:r>
            <a:r>
              <a:rPr lang="en-US" sz="3200" b="0" dirty="0">
                <a:solidFill>
                  <a:schemeClr val="bg1"/>
                </a:solidFill>
              </a:rPr>
              <a:t> </a:t>
            </a:r>
            <a:r>
              <a:rPr lang="en-US" sz="3200" b="0" dirty="0" err="1">
                <a:solidFill>
                  <a:schemeClr val="bg1"/>
                </a:solidFill>
              </a:rPr>
              <a:t>bài</a:t>
            </a:r>
            <a:r>
              <a:rPr lang="en-US" sz="3200" b="0" dirty="0">
                <a:solidFill>
                  <a:schemeClr val="bg1"/>
                </a:solidFill>
              </a:rPr>
              <a:t> </a:t>
            </a:r>
            <a:r>
              <a:rPr lang="en-US" sz="3200" b="0" dirty="0" err="1">
                <a:solidFill>
                  <a:schemeClr val="bg1"/>
                </a:solidFill>
              </a:rPr>
              <a:t>tập</a:t>
            </a:r>
            <a:r>
              <a:rPr lang="en-US" sz="3200" b="0" dirty="0">
                <a:solidFill>
                  <a:schemeClr val="bg1"/>
                </a:solidFill>
              </a:rPr>
              <a:t> </a:t>
            </a:r>
            <a:r>
              <a:rPr lang="en-US" sz="3200" b="0" dirty="0" err="1">
                <a:solidFill>
                  <a:schemeClr val="bg1"/>
                </a:solidFill>
              </a:rPr>
              <a:t>với</a:t>
            </a:r>
            <a:r>
              <a:rPr lang="en-US" sz="3200" b="0" dirty="0">
                <a:solidFill>
                  <a:schemeClr val="bg1"/>
                </a:solidFill>
              </a:rPr>
              <a:t> </a:t>
            </a:r>
            <a:r>
              <a:rPr lang="en-US" sz="3200" b="0" dirty="0" err="1">
                <a:solidFill>
                  <a:schemeClr val="bg1"/>
                </a:solidFill>
              </a:rPr>
              <a:t>cấu</a:t>
            </a:r>
            <a:r>
              <a:rPr lang="en-US" sz="3200" b="0" dirty="0">
                <a:solidFill>
                  <a:schemeClr val="bg1"/>
                </a:solidFill>
              </a:rPr>
              <a:t> </a:t>
            </a:r>
            <a:r>
              <a:rPr lang="en-US" sz="3200" b="0" dirty="0" err="1">
                <a:solidFill>
                  <a:schemeClr val="bg1"/>
                </a:solidFill>
              </a:rPr>
              <a:t>trúc</a:t>
            </a:r>
            <a:r>
              <a:rPr lang="en-US" sz="3200" b="0" dirty="0">
                <a:solidFill>
                  <a:schemeClr val="bg1"/>
                </a:solidFill>
              </a:rPr>
              <a:t> </a:t>
            </a:r>
            <a:r>
              <a:rPr lang="en-US" sz="3200" b="0" dirty="0" err="1">
                <a:solidFill>
                  <a:schemeClr val="bg1"/>
                </a:solidFill>
              </a:rPr>
              <a:t>lệnh</a:t>
            </a:r>
            <a:r>
              <a:rPr lang="en-US" sz="3200" b="0" dirty="0">
                <a:solidFill>
                  <a:schemeClr val="bg1"/>
                </a:solidFill>
              </a:rPr>
              <a:t> </a:t>
            </a:r>
            <a:r>
              <a:rPr lang="en-US" sz="3200" b="0" dirty="0" err="1">
                <a:solidFill>
                  <a:schemeClr val="bg1"/>
                </a:solidFill>
              </a:rPr>
              <a:t>cơ</a:t>
            </a:r>
            <a:r>
              <a:rPr lang="en-US" sz="3200" b="0" dirty="0">
                <a:solidFill>
                  <a:schemeClr val="bg1"/>
                </a:solidFill>
              </a:rPr>
              <a:t> </a:t>
            </a:r>
            <a:r>
              <a:rPr lang="en-US" sz="3200" b="0" dirty="0" err="1">
                <a:solidFill>
                  <a:schemeClr val="bg1"/>
                </a:solidFill>
              </a:rPr>
              <a:t>bản</a:t>
            </a:r>
            <a:r>
              <a:rPr lang="en-US" sz="3200" b="0" dirty="0">
                <a:solidFill>
                  <a:schemeClr val="bg1"/>
                </a:solidFill>
              </a:rPr>
              <a:t> - </a:t>
            </a:r>
            <a:r>
              <a:rPr lang="en-US" sz="3200" b="0" dirty="0" err="1">
                <a:solidFill>
                  <a:schemeClr val="bg1"/>
                </a:solidFill>
              </a:rPr>
              <a:t>Câu</a:t>
            </a:r>
            <a:r>
              <a:rPr lang="en-US" sz="3200" b="0" dirty="0">
                <a:solidFill>
                  <a:schemeClr val="bg1"/>
                </a:solidFill>
              </a:rPr>
              <a:t> </a:t>
            </a:r>
            <a:r>
              <a:rPr lang="en-US" sz="3200" b="0" dirty="0" err="1">
                <a:solidFill>
                  <a:schemeClr val="bg1"/>
                </a:solidFill>
              </a:rPr>
              <a:t>lệnh</a:t>
            </a:r>
            <a:r>
              <a:rPr lang="en-US" sz="3200" b="0" dirty="0">
                <a:solidFill>
                  <a:schemeClr val="bg1"/>
                </a:solidFill>
              </a:rPr>
              <a:t> if</a:t>
            </a:r>
          </a:p>
        </p:txBody>
      </p:sp>
      <p:sp>
        <p:nvSpPr>
          <p:cNvPr id="5127" name="Text Box 13"/>
          <p:cNvSpPr txBox="1">
            <a:spLocks noChangeArrowheads="1"/>
          </p:cNvSpPr>
          <p:nvPr/>
        </p:nvSpPr>
        <p:spPr bwMode="auto">
          <a:xfrm>
            <a:off x="2362200" y="6335712"/>
            <a:ext cx="4495800" cy="369888"/>
          </a:xfrm>
          <a:prstGeom prst="rect">
            <a:avLst/>
          </a:prstGeom>
          <a:noFill/>
          <a:ln w="12700" algn="ctr">
            <a:noFill/>
            <a:miter lim="800000"/>
            <a:headEnd/>
            <a:tailEnd/>
          </a:ln>
        </p:spPr>
        <p:txBody>
          <a:bodyPr>
            <a:spAutoFit/>
          </a:bodyPr>
          <a:lstStyle/>
          <a:p>
            <a:pPr algn="ctr">
              <a:spcBef>
                <a:spcPct val="50000"/>
              </a:spcBef>
            </a:pPr>
            <a:r>
              <a:rPr lang="en-US" sz="1800" dirty="0" err="1">
                <a:solidFill>
                  <a:srgbClr val="254061"/>
                </a:solidFill>
              </a:rPr>
              <a:t>Hà</a:t>
            </a:r>
            <a:r>
              <a:rPr lang="en-US" sz="1800" dirty="0">
                <a:solidFill>
                  <a:srgbClr val="254061"/>
                </a:solidFill>
              </a:rPr>
              <a:t> </a:t>
            </a:r>
            <a:r>
              <a:rPr lang="en-US" sz="1800" dirty="0" err="1">
                <a:solidFill>
                  <a:srgbClr val="254061"/>
                </a:solidFill>
              </a:rPr>
              <a:t>Nội</a:t>
            </a:r>
            <a:r>
              <a:rPr lang="en-US" sz="1800" dirty="0">
                <a:solidFill>
                  <a:srgbClr val="254061"/>
                </a:solidFill>
              </a:rPr>
              <a:t> – </a:t>
            </a:r>
            <a:r>
              <a:rPr lang="en-US" sz="1800" dirty="0" smtClean="0">
                <a:solidFill>
                  <a:srgbClr val="254061"/>
                </a:solidFill>
              </a:rPr>
              <a:t>2018  </a:t>
            </a:r>
            <a:endParaRPr lang="en-US" sz="3200" dirty="0">
              <a:solidFill>
                <a:srgbClr val="254061"/>
              </a:solidFill>
            </a:endParaRPr>
          </a:p>
        </p:txBody>
      </p:sp>
      <p:pic>
        <p:nvPicPr>
          <p:cNvPr id="4" name="Picture 3">
            <a:extLst>
              <a:ext uri="{FF2B5EF4-FFF2-40B4-BE49-F238E27FC236}">
                <a16:creationId xmlns:a16="http://schemas.microsoft.com/office/drawing/2014/main" id="{E535F999-5046-423F-BFD5-3C24992F440E}"/>
              </a:ext>
            </a:extLst>
          </p:cNvPr>
          <p:cNvPicPr>
            <a:picLocks noChangeAspect="1"/>
          </p:cNvPicPr>
          <p:nvPr/>
        </p:nvPicPr>
        <p:blipFill rotWithShape="1">
          <a:blip r:embed="rId3"/>
          <a:srcRect r="2084" b="-4167"/>
          <a:stretch/>
        </p:blipFill>
        <p:spPr>
          <a:xfrm>
            <a:off x="304800" y="152400"/>
            <a:ext cx="990600" cy="843064"/>
          </a:xfrm>
          <a:prstGeom prst="rect">
            <a:avLst/>
          </a:prstGeom>
        </p:spPr>
      </p:pic>
    </p:spTree>
    <p:extLst>
      <p:ext uri="{BB962C8B-B14F-4D97-AF65-F5344CB8AC3E}">
        <p14:creationId xmlns:p14="http://schemas.microsoft.com/office/powerpoint/2010/main" val="82650423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948"/>
            <a:ext cx="8534400" cy="838200"/>
          </a:xfrm>
        </p:spPr>
        <p:txBody>
          <a:bodyPr/>
          <a:lstStyle/>
          <a:p>
            <a:pPr algn="ctr"/>
            <a:r>
              <a:rPr lang="en-US" sz="3600" b="1" dirty="0">
                <a:solidFill>
                  <a:srgbClr val="FF0000"/>
                </a:solidFill>
              </a:rPr>
              <a:t>NỘI DUNG</a:t>
            </a:r>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11</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grpSp>
        <p:nvGrpSpPr>
          <p:cNvPr id="18" name="Group 46">
            <a:extLst>
              <a:ext uri="{FF2B5EF4-FFF2-40B4-BE49-F238E27FC236}">
                <a16:creationId xmlns:a16="http://schemas.microsoft.com/office/drawing/2014/main" id="{4B33A029-38FE-4D89-A5CE-08E665D02D2C}"/>
              </a:ext>
            </a:extLst>
          </p:cNvPr>
          <p:cNvGrpSpPr>
            <a:grpSpLocks/>
          </p:cNvGrpSpPr>
          <p:nvPr/>
        </p:nvGrpSpPr>
        <p:grpSpPr bwMode="auto">
          <a:xfrm>
            <a:off x="585356" y="1257472"/>
            <a:ext cx="6754087" cy="905418"/>
            <a:chOff x="1296" y="1824"/>
            <a:chExt cx="2976" cy="432"/>
          </a:xfrm>
        </p:grpSpPr>
        <p:sp>
          <p:nvSpPr>
            <p:cNvPr id="19" name="AutoShape 47">
              <a:extLst>
                <a:ext uri="{FF2B5EF4-FFF2-40B4-BE49-F238E27FC236}">
                  <a16:creationId xmlns:a16="http://schemas.microsoft.com/office/drawing/2014/main" id="{405BB7A8-6F81-4E6B-BE52-41E7C309D7FE}"/>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20" name="AutoShape 48">
              <a:extLst>
                <a:ext uri="{FF2B5EF4-FFF2-40B4-BE49-F238E27FC236}">
                  <a16:creationId xmlns:a16="http://schemas.microsoft.com/office/drawing/2014/main" id="{416CFD3A-A958-4FFA-830A-FB2BBFD82D09}"/>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21" name="Text Box 49">
              <a:extLst>
                <a:ext uri="{FF2B5EF4-FFF2-40B4-BE49-F238E27FC236}">
                  <a16:creationId xmlns:a16="http://schemas.microsoft.com/office/drawing/2014/main" id="{F0BA5F15-56EA-45E3-825C-D819285850C9}"/>
                </a:ext>
              </a:extLst>
            </p:cNvPr>
            <p:cNvSpPr txBox="1">
              <a:spLocks noChangeArrowheads="1"/>
            </p:cNvSpPr>
            <p:nvPr/>
          </p:nvSpPr>
          <p:spPr bwMode="gray">
            <a:xfrm>
              <a:off x="1824" y="1934"/>
              <a:ext cx="2448" cy="279"/>
            </a:xfrm>
            <a:prstGeom prst="rect">
              <a:avLst/>
            </a:prstGeom>
            <a:noFill/>
            <a:ln w="9525" algn="ctr">
              <a:noFill/>
              <a:miter lim="800000"/>
              <a:headEnd/>
              <a:tailEnd/>
            </a:ln>
          </p:spPr>
          <p:txBody>
            <a:bodyPr>
              <a:spAutoFit/>
            </a:bodyPr>
            <a:lstStyle/>
            <a:p>
              <a:r>
                <a:rPr lang="en-US" sz="3200" dirty="0" err="1">
                  <a:solidFill>
                    <a:srgbClr val="000000"/>
                  </a:solidFill>
                  <a:latin typeface="Calibri" pitchFamily="34" charset="0"/>
                </a:rPr>
                <a:t>Mục</a:t>
              </a:r>
              <a:r>
                <a:rPr lang="en-US" sz="3200" dirty="0">
                  <a:solidFill>
                    <a:srgbClr val="000000"/>
                  </a:solidFill>
                  <a:latin typeface="Calibri" pitchFamily="34" charset="0"/>
                </a:rPr>
                <a:t> </a:t>
              </a:r>
              <a:r>
                <a:rPr lang="en-US" sz="3200" dirty="0" err="1">
                  <a:solidFill>
                    <a:srgbClr val="000000"/>
                  </a:solidFill>
                  <a:latin typeface="Calibri" pitchFamily="34" charset="0"/>
                </a:rPr>
                <a:t>tiêu</a:t>
              </a:r>
              <a:r>
                <a:rPr lang="en-US" sz="3200" dirty="0">
                  <a:solidFill>
                    <a:srgbClr val="000000"/>
                  </a:solidFill>
                  <a:latin typeface="Calibri" pitchFamily="34" charset="0"/>
                </a:rPr>
                <a:t> </a:t>
              </a:r>
              <a:r>
                <a:rPr lang="en-US" sz="3200" dirty="0" err="1">
                  <a:solidFill>
                    <a:srgbClr val="000000"/>
                  </a:solidFill>
                  <a:latin typeface="Calibri" pitchFamily="34" charset="0"/>
                </a:rPr>
                <a:t>bài</a:t>
              </a:r>
              <a:r>
                <a:rPr lang="en-US" sz="3200" dirty="0">
                  <a:solidFill>
                    <a:srgbClr val="000000"/>
                  </a:solidFill>
                  <a:latin typeface="Calibri" pitchFamily="34" charset="0"/>
                </a:rPr>
                <a:t> </a:t>
              </a:r>
              <a:r>
                <a:rPr lang="en-US" sz="3200" dirty="0" err="1">
                  <a:solidFill>
                    <a:srgbClr val="000000"/>
                  </a:solidFill>
                  <a:latin typeface="Calibri" pitchFamily="34" charset="0"/>
                </a:rPr>
                <a:t>học</a:t>
              </a:r>
              <a:endParaRPr lang="en-US" sz="3200" dirty="0">
                <a:solidFill>
                  <a:srgbClr val="000000"/>
                </a:solidFill>
                <a:latin typeface="Calibri" pitchFamily="34" charset="0"/>
              </a:endParaRPr>
            </a:p>
          </p:txBody>
        </p:sp>
        <p:sp>
          <p:nvSpPr>
            <p:cNvPr id="22" name="Text Box 50">
              <a:extLst>
                <a:ext uri="{FF2B5EF4-FFF2-40B4-BE49-F238E27FC236}">
                  <a16:creationId xmlns:a16="http://schemas.microsoft.com/office/drawing/2014/main" id="{57AD5219-B5F8-414C-891C-593D54990D88}"/>
                </a:ext>
              </a:extLst>
            </p:cNvPr>
            <p:cNvSpPr txBox="1">
              <a:spLocks noChangeArrowheads="1"/>
            </p:cNvSpPr>
            <p:nvPr/>
          </p:nvSpPr>
          <p:spPr bwMode="gray">
            <a:xfrm>
              <a:off x="1393" y="1886"/>
              <a:ext cx="163" cy="235"/>
            </a:xfrm>
            <a:prstGeom prst="rect">
              <a:avLst/>
            </a:prstGeom>
            <a:noFill/>
            <a:ln w="9525" algn="ctr">
              <a:noFill/>
              <a:miter lim="800000"/>
              <a:headEnd/>
              <a:tailEnd/>
            </a:ln>
          </p:spPr>
          <p:txBody>
            <a:bodyPr wrap="none">
              <a:spAutoFit/>
            </a:bodyPr>
            <a:lstStyle/>
            <a:p>
              <a:pPr algn="l"/>
              <a:r>
                <a:rPr lang="en-US" sz="2600" b="1" dirty="0">
                  <a:solidFill>
                    <a:schemeClr val="bg1"/>
                  </a:solidFill>
                  <a:latin typeface="Calibri" pitchFamily="34" charset="0"/>
                </a:rPr>
                <a:t>1</a:t>
              </a:r>
            </a:p>
          </p:txBody>
        </p:sp>
      </p:grpSp>
      <p:grpSp>
        <p:nvGrpSpPr>
          <p:cNvPr id="53" name="Group 46">
            <a:extLst>
              <a:ext uri="{FF2B5EF4-FFF2-40B4-BE49-F238E27FC236}">
                <a16:creationId xmlns:a16="http://schemas.microsoft.com/office/drawing/2014/main" id="{91179FD8-9922-4FA4-A775-6A1C75B04E62}"/>
              </a:ext>
            </a:extLst>
          </p:cNvPr>
          <p:cNvGrpSpPr>
            <a:grpSpLocks/>
          </p:cNvGrpSpPr>
          <p:nvPr/>
        </p:nvGrpSpPr>
        <p:grpSpPr bwMode="auto">
          <a:xfrm>
            <a:off x="609600" y="2223655"/>
            <a:ext cx="6754087" cy="905418"/>
            <a:chOff x="1296" y="1824"/>
            <a:chExt cx="2976" cy="432"/>
          </a:xfrm>
        </p:grpSpPr>
        <p:sp>
          <p:nvSpPr>
            <p:cNvPr id="54" name="AutoShape 47">
              <a:extLst>
                <a:ext uri="{FF2B5EF4-FFF2-40B4-BE49-F238E27FC236}">
                  <a16:creationId xmlns:a16="http://schemas.microsoft.com/office/drawing/2014/main" id="{FF28C9CA-BD16-49C6-9428-D9F4A5224E99}"/>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55" name="AutoShape 48">
              <a:extLst>
                <a:ext uri="{FF2B5EF4-FFF2-40B4-BE49-F238E27FC236}">
                  <a16:creationId xmlns:a16="http://schemas.microsoft.com/office/drawing/2014/main" id="{E830B478-8A84-4658-8C91-C6A5FC5C2DD2}"/>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56" name="Text Box 49">
              <a:extLst>
                <a:ext uri="{FF2B5EF4-FFF2-40B4-BE49-F238E27FC236}">
                  <a16:creationId xmlns:a16="http://schemas.microsoft.com/office/drawing/2014/main" id="{661E8327-9150-48C0-8699-483044458DEA}"/>
                </a:ext>
              </a:extLst>
            </p:cNvPr>
            <p:cNvSpPr txBox="1">
              <a:spLocks noChangeArrowheads="1"/>
            </p:cNvSpPr>
            <p:nvPr/>
          </p:nvSpPr>
          <p:spPr bwMode="gray">
            <a:xfrm>
              <a:off x="1824" y="1934"/>
              <a:ext cx="2448" cy="279"/>
            </a:xfrm>
            <a:prstGeom prst="rect">
              <a:avLst/>
            </a:prstGeom>
            <a:noFill/>
            <a:ln w="9525" algn="ctr">
              <a:noFill/>
              <a:miter lim="800000"/>
              <a:headEnd/>
              <a:tailEnd/>
            </a:ln>
          </p:spPr>
          <p:txBody>
            <a:bodyPr>
              <a:spAutoFit/>
            </a:bodyPr>
            <a:lstStyle/>
            <a:p>
              <a:pPr algn="l"/>
              <a:r>
                <a:rPr lang="en-US" sz="3200" b="1" dirty="0">
                  <a:solidFill>
                    <a:srgbClr val="000000"/>
                  </a:solidFill>
                  <a:latin typeface="Calibri" pitchFamily="34" charset="0"/>
                </a:rPr>
                <a:t>H</a:t>
              </a:r>
              <a:r>
                <a:rPr lang="vi-VN" sz="3200" b="1" dirty="0">
                  <a:solidFill>
                    <a:srgbClr val="000000"/>
                  </a:solidFill>
                  <a:latin typeface="Calibri" pitchFamily="34" charset="0"/>
                </a:rPr>
                <a:t>ư</a:t>
              </a:r>
              <a:r>
                <a:rPr lang="en-US" sz="3200" dirty="0" err="1">
                  <a:solidFill>
                    <a:srgbClr val="000000"/>
                  </a:solidFill>
                  <a:latin typeface="Calibri" pitchFamily="34" charset="0"/>
                </a:rPr>
                <a:t>ớng</a:t>
              </a:r>
              <a:r>
                <a:rPr lang="en-US" sz="3200" dirty="0">
                  <a:solidFill>
                    <a:srgbClr val="000000"/>
                  </a:solidFill>
                  <a:latin typeface="Calibri" pitchFamily="34" charset="0"/>
                </a:rPr>
                <a:t> </a:t>
              </a:r>
              <a:r>
                <a:rPr lang="en-US" sz="3200" dirty="0" err="1">
                  <a:solidFill>
                    <a:srgbClr val="000000"/>
                  </a:solidFill>
                  <a:latin typeface="Calibri" pitchFamily="34" charset="0"/>
                </a:rPr>
                <a:t>dẫn</a:t>
              </a:r>
              <a:r>
                <a:rPr lang="en-US" sz="3200" dirty="0">
                  <a:solidFill>
                    <a:srgbClr val="000000"/>
                  </a:solidFill>
                  <a:latin typeface="Calibri" pitchFamily="34" charset="0"/>
                </a:rPr>
                <a:t> </a:t>
              </a:r>
              <a:r>
                <a:rPr lang="en-US" sz="3200" dirty="0" err="1">
                  <a:solidFill>
                    <a:srgbClr val="000000"/>
                  </a:solidFill>
                  <a:latin typeface="Calibri" pitchFamily="34" charset="0"/>
                </a:rPr>
                <a:t>học</a:t>
              </a:r>
              <a:r>
                <a:rPr lang="en-US" sz="3200" dirty="0">
                  <a:solidFill>
                    <a:srgbClr val="000000"/>
                  </a:solidFill>
                  <a:latin typeface="Calibri" pitchFamily="34" charset="0"/>
                </a:rPr>
                <a:t> </a:t>
              </a:r>
              <a:r>
                <a:rPr lang="en-US" sz="3200" dirty="0" err="1">
                  <a:solidFill>
                    <a:srgbClr val="000000"/>
                  </a:solidFill>
                  <a:latin typeface="Calibri" pitchFamily="34" charset="0"/>
                </a:rPr>
                <a:t>tập</a:t>
              </a:r>
              <a:endParaRPr lang="en-US" sz="3200" b="1" dirty="0">
                <a:solidFill>
                  <a:srgbClr val="000000"/>
                </a:solidFill>
                <a:latin typeface="Calibri" pitchFamily="34" charset="0"/>
              </a:endParaRPr>
            </a:p>
          </p:txBody>
        </p:sp>
        <p:sp>
          <p:nvSpPr>
            <p:cNvPr id="57" name="Text Box 50">
              <a:extLst>
                <a:ext uri="{FF2B5EF4-FFF2-40B4-BE49-F238E27FC236}">
                  <a16:creationId xmlns:a16="http://schemas.microsoft.com/office/drawing/2014/main" id="{6248A304-5F36-4F3D-9AE5-0CD981523D35}"/>
                </a:ext>
              </a:extLst>
            </p:cNvPr>
            <p:cNvSpPr txBox="1">
              <a:spLocks noChangeArrowheads="1"/>
            </p:cNvSpPr>
            <p:nvPr/>
          </p:nvSpPr>
          <p:spPr bwMode="gray">
            <a:xfrm>
              <a:off x="1393" y="1886"/>
              <a:ext cx="156" cy="235"/>
            </a:xfrm>
            <a:prstGeom prst="rect">
              <a:avLst/>
            </a:prstGeom>
            <a:noFill/>
            <a:ln w="9525" algn="ctr">
              <a:noFill/>
              <a:miter lim="800000"/>
              <a:headEnd/>
              <a:tailEnd/>
            </a:ln>
          </p:spPr>
          <p:txBody>
            <a:bodyPr wrap="none">
              <a:spAutoFit/>
            </a:bodyPr>
            <a:lstStyle/>
            <a:p>
              <a:pPr algn="l"/>
              <a:r>
                <a:rPr lang="en-US" sz="2600" dirty="0">
                  <a:solidFill>
                    <a:schemeClr val="bg1"/>
                  </a:solidFill>
                  <a:latin typeface="Calibri" pitchFamily="34" charset="0"/>
                </a:rPr>
                <a:t>2</a:t>
              </a:r>
              <a:endParaRPr lang="en-US" sz="2600" b="1" dirty="0">
                <a:solidFill>
                  <a:schemeClr val="bg1"/>
                </a:solidFill>
                <a:latin typeface="Calibri" pitchFamily="34" charset="0"/>
              </a:endParaRPr>
            </a:p>
          </p:txBody>
        </p:sp>
      </p:grpSp>
      <p:grpSp>
        <p:nvGrpSpPr>
          <p:cNvPr id="58" name="Group 46">
            <a:extLst>
              <a:ext uri="{FF2B5EF4-FFF2-40B4-BE49-F238E27FC236}">
                <a16:creationId xmlns:a16="http://schemas.microsoft.com/office/drawing/2014/main" id="{149F4BC5-1146-4E39-AE88-75750BA14651}"/>
              </a:ext>
            </a:extLst>
          </p:cNvPr>
          <p:cNvGrpSpPr>
            <a:grpSpLocks/>
          </p:cNvGrpSpPr>
          <p:nvPr/>
        </p:nvGrpSpPr>
        <p:grpSpPr bwMode="auto">
          <a:xfrm>
            <a:off x="609600" y="3200400"/>
            <a:ext cx="6754087" cy="905418"/>
            <a:chOff x="1296" y="1824"/>
            <a:chExt cx="2976" cy="432"/>
          </a:xfrm>
        </p:grpSpPr>
        <p:sp>
          <p:nvSpPr>
            <p:cNvPr id="59" name="AutoShape 47">
              <a:extLst>
                <a:ext uri="{FF2B5EF4-FFF2-40B4-BE49-F238E27FC236}">
                  <a16:creationId xmlns:a16="http://schemas.microsoft.com/office/drawing/2014/main" id="{2C364CA2-8614-47ED-A7F4-D839EAB525EB}"/>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60" name="AutoShape 48">
              <a:extLst>
                <a:ext uri="{FF2B5EF4-FFF2-40B4-BE49-F238E27FC236}">
                  <a16:creationId xmlns:a16="http://schemas.microsoft.com/office/drawing/2014/main" id="{2015D38E-52C6-4D15-9F02-639323A8F3BB}"/>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61" name="Text Box 49">
              <a:extLst>
                <a:ext uri="{FF2B5EF4-FFF2-40B4-BE49-F238E27FC236}">
                  <a16:creationId xmlns:a16="http://schemas.microsoft.com/office/drawing/2014/main" id="{7F5924E9-D237-4380-8E9F-942B6AEF2F78}"/>
                </a:ext>
              </a:extLst>
            </p:cNvPr>
            <p:cNvSpPr txBox="1">
              <a:spLocks noChangeArrowheads="1"/>
            </p:cNvSpPr>
            <p:nvPr/>
          </p:nvSpPr>
          <p:spPr bwMode="gray">
            <a:xfrm>
              <a:off x="1824" y="1934"/>
              <a:ext cx="2448" cy="279"/>
            </a:xfrm>
            <a:prstGeom prst="rect">
              <a:avLst/>
            </a:prstGeom>
            <a:noFill/>
            <a:ln w="9525" algn="ctr">
              <a:noFill/>
              <a:miter lim="800000"/>
              <a:headEnd/>
              <a:tailEnd/>
            </a:ln>
          </p:spPr>
          <p:txBody>
            <a:bodyPr>
              <a:spAutoFit/>
            </a:bodyPr>
            <a:lstStyle/>
            <a:p>
              <a:pPr algn="l"/>
              <a:r>
                <a:rPr lang="en-US" sz="3200" dirty="0" err="1">
                  <a:solidFill>
                    <a:srgbClr val="000000"/>
                  </a:solidFill>
                  <a:latin typeface="Calibri" pitchFamily="34" charset="0"/>
                </a:rPr>
                <a:t>Nội</a:t>
              </a:r>
              <a:r>
                <a:rPr lang="en-US" sz="3200" dirty="0">
                  <a:solidFill>
                    <a:srgbClr val="000000"/>
                  </a:solidFill>
                  <a:latin typeface="Calibri" pitchFamily="34" charset="0"/>
                </a:rPr>
                <a:t> dung </a:t>
              </a:r>
              <a:r>
                <a:rPr lang="en-US" sz="3200" dirty="0" err="1">
                  <a:solidFill>
                    <a:srgbClr val="000000"/>
                  </a:solidFill>
                  <a:latin typeface="Calibri" pitchFamily="34" charset="0"/>
                </a:rPr>
                <a:t>bài</a:t>
              </a:r>
              <a:r>
                <a:rPr lang="en-US" sz="3200" dirty="0">
                  <a:solidFill>
                    <a:srgbClr val="000000"/>
                  </a:solidFill>
                  <a:latin typeface="Calibri" pitchFamily="34" charset="0"/>
                </a:rPr>
                <a:t> </a:t>
              </a:r>
              <a:r>
                <a:rPr lang="en-US" sz="3200" dirty="0" err="1">
                  <a:solidFill>
                    <a:srgbClr val="000000"/>
                  </a:solidFill>
                  <a:latin typeface="Calibri" pitchFamily="34" charset="0"/>
                </a:rPr>
                <a:t>học</a:t>
              </a:r>
              <a:endParaRPr lang="en-US" sz="3200" b="1" dirty="0">
                <a:solidFill>
                  <a:srgbClr val="000000"/>
                </a:solidFill>
                <a:latin typeface="Calibri" pitchFamily="34" charset="0"/>
              </a:endParaRPr>
            </a:p>
          </p:txBody>
        </p:sp>
        <p:sp>
          <p:nvSpPr>
            <p:cNvPr id="62" name="Text Box 50">
              <a:extLst>
                <a:ext uri="{FF2B5EF4-FFF2-40B4-BE49-F238E27FC236}">
                  <a16:creationId xmlns:a16="http://schemas.microsoft.com/office/drawing/2014/main" id="{422BFBAF-E1BF-475F-8982-474D66CB501E}"/>
                </a:ext>
              </a:extLst>
            </p:cNvPr>
            <p:cNvSpPr txBox="1">
              <a:spLocks noChangeArrowheads="1"/>
            </p:cNvSpPr>
            <p:nvPr/>
          </p:nvSpPr>
          <p:spPr bwMode="gray">
            <a:xfrm>
              <a:off x="1393" y="1886"/>
              <a:ext cx="156" cy="235"/>
            </a:xfrm>
            <a:prstGeom prst="rect">
              <a:avLst/>
            </a:prstGeom>
            <a:noFill/>
            <a:ln w="9525" algn="ctr">
              <a:noFill/>
              <a:miter lim="800000"/>
              <a:headEnd/>
              <a:tailEnd/>
            </a:ln>
          </p:spPr>
          <p:txBody>
            <a:bodyPr wrap="none">
              <a:spAutoFit/>
            </a:bodyPr>
            <a:lstStyle/>
            <a:p>
              <a:pPr algn="l"/>
              <a:r>
                <a:rPr lang="en-US" sz="2600" dirty="0">
                  <a:solidFill>
                    <a:schemeClr val="bg1"/>
                  </a:solidFill>
                  <a:latin typeface="Calibri" pitchFamily="34" charset="0"/>
                </a:rPr>
                <a:t>3</a:t>
              </a:r>
              <a:endParaRPr lang="en-US" sz="2600" b="1" dirty="0">
                <a:solidFill>
                  <a:schemeClr val="bg1"/>
                </a:solidFill>
                <a:latin typeface="Calibri" pitchFamily="34" charset="0"/>
              </a:endParaRPr>
            </a:p>
          </p:txBody>
        </p:sp>
      </p:grpSp>
      <p:grpSp>
        <p:nvGrpSpPr>
          <p:cNvPr id="25" name="Group 46">
            <a:extLst>
              <a:ext uri="{FF2B5EF4-FFF2-40B4-BE49-F238E27FC236}">
                <a16:creationId xmlns:a16="http://schemas.microsoft.com/office/drawing/2014/main" id="{416A5D7D-398B-47EB-A361-A5DB2E8765B8}"/>
              </a:ext>
            </a:extLst>
          </p:cNvPr>
          <p:cNvGrpSpPr>
            <a:grpSpLocks/>
          </p:cNvGrpSpPr>
          <p:nvPr/>
        </p:nvGrpSpPr>
        <p:grpSpPr bwMode="auto">
          <a:xfrm>
            <a:off x="609600" y="4191000"/>
            <a:ext cx="6754087" cy="905418"/>
            <a:chOff x="1296" y="1824"/>
            <a:chExt cx="2976" cy="432"/>
          </a:xfrm>
        </p:grpSpPr>
        <p:sp>
          <p:nvSpPr>
            <p:cNvPr id="26" name="AutoShape 47">
              <a:extLst>
                <a:ext uri="{FF2B5EF4-FFF2-40B4-BE49-F238E27FC236}">
                  <a16:creationId xmlns:a16="http://schemas.microsoft.com/office/drawing/2014/main" id="{8F16B277-CC85-4AF9-9599-1AAA5941B126}"/>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27" name="AutoShape 48">
              <a:extLst>
                <a:ext uri="{FF2B5EF4-FFF2-40B4-BE49-F238E27FC236}">
                  <a16:creationId xmlns:a16="http://schemas.microsoft.com/office/drawing/2014/main" id="{EDE4B2F6-6B50-4490-8471-1E38E6BBE5FA}"/>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28" name="Text Box 49">
              <a:extLst>
                <a:ext uri="{FF2B5EF4-FFF2-40B4-BE49-F238E27FC236}">
                  <a16:creationId xmlns:a16="http://schemas.microsoft.com/office/drawing/2014/main" id="{8EB2860D-A304-48BE-B500-FCD42D9E2BA5}"/>
                </a:ext>
              </a:extLst>
            </p:cNvPr>
            <p:cNvSpPr txBox="1">
              <a:spLocks noChangeArrowheads="1"/>
            </p:cNvSpPr>
            <p:nvPr/>
          </p:nvSpPr>
          <p:spPr bwMode="gray">
            <a:xfrm>
              <a:off x="1824" y="1934"/>
              <a:ext cx="2448" cy="279"/>
            </a:xfrm>
            <a:prstGeom prst="rect">
              <a:avLst/>
            </a:prstGeom>
            <a:noFill/>
            <a:ln w="9525" algn="ctr">
              <a:noFill/>
              <a:miter lim="800000"/>
              <a:headEnd/>
              <a:tailEnd/>
            </a:ln>
          </p:spPr>
          <p:txBody>
            <a:bodyPr>
              <a:spAutoFit/>
            </a:bodyPr>
            <a:lstStyle/>
            <a:p>
              <a:pPr algn="l"/>
              <a:r>
                <a:rPr lang="en-US" sz="3200" dirty="0" err="1">
                  <a:solidFill>
                    <a:srgbClr val="000000"/>
                  </a:solidFill>
                  <a:latin typeface="Calibri" pitchFamily="34" charset="0"/>
                </a:rPr>
                <a:t>Giao</a:t>
              </a:r>
              <a:r>
                <a:rPr lang="en-US" sz="3200" dirty="0">
                  <a:solidFill>
                    <a:srgbClr val="000000"/>
                  </a:solidFill>
                  <a:latin typeface="Calibri" pitchFamily="34" charset="0"/>
                </a:rPr>
                <a:t> </a:t>
              </a:r>
              <a:r>
                <a:rPr lang="en-US" sz="3200" dirty="0" err="1">
                  <a:solidFill>
                    <a:srgbClr val="000000"/>
                  </a:solidFill>
                  <a:latin typeface="Calibri" pitchFamily="34" charset="0"/>
                </a:rPr>
                <a:t>nhiệm</a:t>
              </a:r>
              <a:r>
                <a:rPr lang="en-US" sz="3200" dirty="0">
                  <a:solidFill>
                    <a:srgbClr val="000000"/>
                  </a:solidFill>
                  <a:latin typeface="Calibri" pitchFamily="34" charset="0"/>
                </a:rPr>
                <a:t> </a:t>
              </a:r>
              <a:r>
                <a:rPr lang="en-US" sz="3200" dirty="0" err="1">
                  <a:solidFill>
                    <a:srgbClr val="000000"/>
                  </a:solidFill>
                  <a:latin typeface="Calibri" pitchFamily="34" charset="0"/>
                </a:rPr>
                <a:t>vụ</a:t>
              </a:r>
              <a:r>
                <a:rPr lang="en-US" sz="3200" dirty="0">
                  <a:solidFill>
                    <a:srgbClr val="000000"/>
                  </a:solidFill>
                  <a:latin typeface="Calibri" pitchFamily="34" charset="0"/>
                </a:rPr>
                <a:t> </a:t>
              </a:r>
              <a:r>
                <a:rPr lang="en-US" sz="3200" dirty="0" err="1">
                  <a:solidFill>
                    <a:srgbClr val="000000"/>
                  </a:solidFill>
                  <a:latin typeface="Calibri" pitchFamily="34" charset="0"/>
                </a:rPr>
                <a:t>tuần</a:t>
              </a:r>
              <a:r>
                <a:rPr lang="en-US" sz="3200" dirty="0">
                  <a:solidFill>
                    <a:srgbClr val="000000"/>
                  </a:solidFill>
                  <a:latin typeface="Calibri" pitchFamily="34" charset="0"/>
                </a:rPr>
                <a:t> </a:t>
              </a:r>
              <a:r>
                <a:rPr lang="en-US" sz="3200" dirty="0" err="1">
                  <a:solidFill>
                    <a:srgbClr val="000000"/>
                  </a:solidFill>
                  <a:latin typeface="Calibri" pitchFamily="34" charset="0"/>
                </a:rPr>
                <a:t>tiếp</a:t>
              </a:r>
              <a:r>
                <a:rPr lang="en-US" sz="3200" dirty="0">
                  <a:solidFill>
                    <a:srgbClr val="000000"/>
                  </a:solidFill>
                  <a:latin typeface="Calibri" pitchFamily="34" charset="0"/>
                </a:rPr>
                <a:t> </a:t>
              </a:r>
              <a:r>
                <a:rPr lang="en-US" sz="3200" dirty="0" err="1">
                  <a:solidFill>
                    <a:srgbClr val="000000"/>
                  </a:solidFill>
                  <a:latin typeface="Calibri" pitchFamily="34" charset="0"/>
                </a:rPr>
                <a:t>theo</a:t>
              </a:r>
              <a:endParaRPr lang="en-US" sz="3200" b="1" dirty="0">
                <a:solidFill>
                  <a:srgbClr val="000000"/>
                </a:solidFill>
                <a:latin typeface="Calibri" pitchFamily="34" charset="0"/>
              </a:endParaRPr>
            </a:p>
          </p:txBody>
        </p:sp>
        <p:sp>
          <p:nvSpPr>
            <p:cNvPr id="29" name="Text Box 50">
              <a:extLst>
                <a:ext uri="{FF2B5EF4-FFF2-40B4-BE49-F238E27FC236}">
                  <a16:creationId xmlns:a16="http://schemas.microsoft.com/office/drawing/2014/main" id="{E182C51C-1BDE-4470-A105-A6367FC2D3EE}"/>
                </a:ext>
              </a:extLst>
            </p:cNvPr>
            <p:cNvSpPr txBox="1">
              <a:spLocks noChangeArrowheads="1"/>
            </p:cNvSpPr>
            <p:nvPr/>
          </p:nvSpPr>
          <p:spPr bwMode="gray">
            <a:xfrm>
              <a:off x="1393" y="1886"/>
              <a:ext cx="156" cy="235"/>
            </a:xfrm>
            <a:prstGeom prst="rect">
              <a:avLst/>
            </a:prstGeom>
            <a:noFill/>
            <a:ln w="9525" algn="ctr">
              <a:noFill/>
              <a:miter lim="800000"/>
              <a:headEnd/>
              <a:tailEnd/>
            </a:ln>
          </p:spPr>
          <p:txBody>
            <a:bodyPr wrap="none">
              <a:spAutoFit/>
            </a:bodyPr>
            <a:lstStyle/>
            <a:p>
              <a:pPr algn="l"/>
              <a:r>
                <a:rPr lang="en-US" sz="2600" b="1" dirty="0">
                  <a:solidFill>
                    <a:schemeClr val="bg1"/>
                  </a:solidFill>
                  <a:latin typeface="Calibri" pitchFamily="34" charset="0"/>
                </a:rPr>
                <a:t>4</a:t>
              </a:r>
            </a:p>
          </p:txBody>
        </p:sp>
      </p:grpSp>
    </p:spTree>
    <p:extLst>
      <p:ext uri="{BB962C8B-B14F-4D97-AF65-F5344CB8AC3E}">
        <p14:creationId xmlns:p14="http://schemas.microsoft.com/office/powerpoint/2010/main" val="16063237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anim calcmode="lin" valueType="num">
                                      <p:cBhvr>
                                        <p:cTn id="13" dur="500" fill="hold"/>
                                        <p:tgtEl>
                                          <p:spTgt spid="53"/>
                                        </p:tgtEl>
                                        <p:attrNameLst>
                                          <p:attrName>ppt_x</p:attrName>
                                        </p:attrNameLst>
                                      </p:cBhvr>
                                      <p:tavLst>
                                        <p:tav tm="0">
                                          <p:val>
                                            <p:strVal val="#ppt_x"/>
                                          </p:val>
                                        </p:tav>
                                        <p:tav tm="100000">
                                          <p:val>
                                            <p:strVal val="#ppt_x"/>
                                          </p:val>
                                        </p:tav>
                                      </p:tavLst>
                                    </p:anim>
                                    <p:anim calcmode="lin" valueType="num">
                                      <p:cBhvr>
                                        <p:cTn id="14" dur="500" fill="hold"/>
                                        <p:tgtEl>
                                          <p:spTgt spid="5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anim calcmode="lin" valueType="num">
                                      <p:cBhvr>
                                        <p:cTn id="18" dur="500" fill="hold"/>
                                        <p:tgtEl>
                                          <p:spTgt spid="58"/>
                                        </p:tgtEl>
                                        <p:attrNameLst>
                                          <p:attrName>ppt_x</p:attrName>
                                        </p:attrNameLst>
                                      </p:cBhvr>
                                      <p:tavLst>
                                        <p:tav tm="0">
                                          <p:val>
                                            <p:strVal val="#ppt_x"/>
                                          </p:val>
                                        </p:tav>
                                        <p:tav tm="100000">
                                          <p:val>
                                            <p:strVal val="#ppt_x"/>
                                          </p:val>
                                        </p:tav>
                                      </p:tavLst>
                                    </p:anim>
                                    <p:anim calcmode="lin" valueType="num">
                                      <p:cBhvr>
                                        <p:cTn id="19" dur="500" fill="hold"/>
                                        <p:tgtEl>
                                          <p:spTgt spid="58"/>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anim calcmode="lin" valueType="num">
                                      <p:cBhvr>
                                        <p:cTn id="23" dur="500" fill="hold"/>
                                        <p:tgtEl>
                                          <p:spTgt spid="25"/>
                                        </p:tgtEl>
                                        <p:attrNameLst>
                                          <p:attrName>ppt_x</p:attrName>
                                        </p:attrNameLst>
                                      </p:cBhvr>
                                      <p:tavLst>
                                        <p:tav tm="0">
                                          <p:val>
                                            <p:strVal val="#ppt_x"/>
                                          </p:val>
                                        </p:tav>
                                        <p:tav tm="100000">
                                          <p:val>
                                            <p:strVal val="#ppt_x"/>
                                          </p:val>
                                        </p:tav>
                                      </p:tavLst>
                                    </p:anim>
                                    <p:anim calcmode="lin" valueType="num">
                                      <p:cBhvr>
                                        <p:cTn id="24"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948"/>
            <a:ext cx="8534400" cy="838200"/>
          </a:xfrm>
        </p:spPr>
        <p:txBody>
          <a:bodyPr/>
          <a:lstStyle/>
          <a:p>
            <a:pPr algn="ctr"/>
            <a:r>
              <a:rPr lang="en-US" sz="3200" b="1" dirty="0">
                <a:solidFill>
                  <a:srgbClr val="FF0000"/>
                </a:solidFill>
              </a:rPr>
              <a:t>MỤC TIÊU BÀI HỌC </a:t>
            </a:r>
          </a:p>
        </p:txBody>
      </p:sp>
      <p:sp>
        <p:nvSpPr>
          <p:cNvPr id="4" name="Content Placeholder 2"/>
          <p:cNvSpPr>
            <a:spLocks noGrp="1"/>
          </p:cNvSpPr>
          <p:nvPr>
            <p:ph sz="quarter" idx="1"/>
          </p:nvPr>
        </p:nvSpPr>
        <p:spPr>
          <a:xfrm>
            <a:off x="381000" y="1143000"/>
            <a:ext cx="8305800" cy="6019800"/>
          </a:xfrm>
        </p:spPr>
        <p:txBody>
          <a:bodyPr rtlCol="0">
            <a:noAutofit/>
          </a:bodyPr>
          <a:lstStyle/>
          <a:p>
            <a:pPr lvl="1" algn="just">
              <a:buSzPct val="100000"/>
            </a:pPr>
            <a:r>
              <a:rPr lang="en-US" sz="2200" b="1" dirty="0" err="1"/>
              <a:t>Mục</a:t>
            </a:r>
            <a:r>
              <a:rPr lang="en-US" sz="2200" b="1" dirty="0"/>
              <a:t> </a:t>
            </a:r>
            <a:r>
              <a:rPr lang="en-US" sz="2200" b="1" dirty="0" err="1"/>
              <a:t>tiêu</a:t>
            </a:r>
            <a:r>
              <a:rPr lang="en-US" sz="2200" b="1" dirty="0"/>
              <a:t>:</a:t>
            </a:r>
          </a:p>
          <a:p>
            <a:pPr marL="319088" lvl="1" indent="0" algn="just">
              <a:buNone/>
            </a:pPr>
            <a:r>
              <a:rPr lang="vi-VN" sz="2200" dirty="0"/>
              <a:t>Trang bị cho sinh viên kỹ năng lập trình cơ bản trong C++: </a:t>
            </a:r>
          </a:p>
          <a:p>
            <a:pPr marL="593725" lvl="2" indent="0" algn="just">
              <a:buNone/>
            </a:pPr>
            <a:r>
              <a:rPr lang="vi-VN" sz="2200" dirty="0"/>
              <a:t>+ Cấu trúc cơ bản của chương trình </a:t>
            </a:r>
          </a:p>
          <a:p>
            <a:pPr marL="593725" lvl="2" indent="0" algn="just">
              <a:buNone/>
            </a:pPr>
            <a:r>
              <a:rPr lang="vi-VN" sz="2200" dirty="0"/>
              <a:t>+ Cú pháp câu lệnh if dạng đầy đủ </a:t>
            </a:r>
          </a:p>
          <a:p>
            <a:pPr marL="593725" lvl="2" indent="0" algn="just">
              <a:buNone/>
            </a:pPr>
            <a:r>
              <a:rPr lang="vi-VN" sz="2200" dirty="0"/>
              <a:t>+ Cú pháp câu lệnh if dạng không đầy đủ </a:t>
            </a:r>
          </a:p>
          <a:p>
            <a:pPr marL="593725" lvl="2" indent="0" algn="just">
              <a:buNone/>
            </a:pPr>
            <a:r>
              <a:rPr lang="vi-VN" sz="2200" dirty="0"/>
              <a:t>+ Viết chương trình sử dụng câu lệnh if </a:t>
            </a:r>
          </a:p>
          <a:p>
            <a:pPr marL="593725" lvl="2" indent="0" algn="just">
              <a:buNone/>
            </a:pPr>
            <a:r>
              <a:rPr lang="vi-VN" sz="2200" dirty="0"/>
              <a:t>+ Phát hiện và sửa lỗi </a:t>
            </a:r>
          </a:p>
          <a:p>
            <a:pPr lvl="1" algn="just"/>
            <a:r>
              <a:rPr lang="en-US" sz="2200" b="1" dirty="0" err="1" smtClean="0"/>
              <a:t>Kết</a:t>
            </a:r>
            <a:r>
              <a:rPr lang="en-US" sz="2200" b="1" dirty="0" smtClean="0"/>
              <a:t> </a:t>
            </a:r>
            <a:r>
              <a:rPr lang="en-US" sz="2200" b="1" dirty="0" err="1"/>
              <a:t>quả</a:t>
            </a:r>
            <a:r>
              <a:rPr lang="en-US" sz="2200" b="1" dirty="0"/>
              <a:t> </a:t>
            </a:r>
            <a:r>
              <a:rPr lang="en-US" sz="2200" b="1" dirty="0" err="1"/>
              <a:t>đạt</a:t>
            </a:r>
            <a:r>
              <a:rPr lang="en-US" sz="2200" b="1" dirty="0"/>
              <a:t> đ</a:t>
            </a:r>
            <a:r>
              <a:rPr lang="vi-VN" sz="2200" b="1" dirty="0"/>
              <a:t>ư</a:t>
            </a:r>
            <a:r>
              <a:rPr lang="en-US" sz="2200" b="1" dirty="0" err="1"/>
              <a:t>ợc</a:t>
            </a:r>
            <a:r>
              <a:rPr lang="en-US" sz="2200" b="1" dirty="0"/>
              <a:t>:</a:t>
            </a:r>
          </a:p>
          <a:p>
            <a:pPr marL="319088" lvl="1" indent="0" algn="just">
              <a:buNone/>
            </a:pPr>
            <a:r>
              <a:rPr lang="vi-VN" sz="2200" dirty="0"/>
              <a:t>Sinh viên thành thạo các câu lệnh IF áp dụng giải các bài tập từ đơn giản đến phức tạp.</a:t>
            </a:r>
            <a:endParaRPr lang="en-US" sz="2200"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12</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Tree>
    <p:extLst>
      <p:ext uri="{BB962C8B-B14F-4D97-AF65-F5344CB8AC3E}">
        <p14:creationId xmlns:p14="http://schemas.microsoft.com/office/powerpoint/2010/main" val="131167564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4"/>
          <p:cNvSpPr>
            <a:spLocks noGrp="1"/>
          </p:cNvSpPr>
          <p:nvPr>
            <p:ph idx="1"/>
          </p:nvPr>
        </p:nvSpPr>
        <p:spPr>
          <a:xfrm>
            <a:off x="228600" y="1097607"/>
            <a:ext cx="8763000" cy="4693593"/>
          </a:xfrm>
        </p:spPr>
        <p:txBody>
          <a:bodyPr/>
          <a:lstStyle/>
          <a:p>
            <a:pPr marL="0" indent="0" algn="just">
              <a:spcBef>
                <a:spcPts val="600"/>
              </a:spcBef>
              <a:spcAft>
                <a:spcPts val="600"/>
              </a:spcAft>
              <a:buClrTx/>
              <a:buNone/>
            </a:pPr>
            <a:r>
              <a:rPr lang="en-US" sz="2000" b="1" dirty="0" err="1"/>
              <a:t>Để</a:t>
            </a:r>
            <a:r>
              <a:rPr lang="en-US" sz="2000" b="1" dirty="0"/>
              <a:t> </a:t>
            </a:r>
            <a:r>
              <a:rPr lang="en-US" sz="2000" b="1" dirty="0" err="1"/>
              <a:t>hoàn</a:t>
            </a:r>
            <a:r>
              <a:rPr lang="en-US" sz="2000" b="1" dirty="0"/>
              <a:t> </a:t>
            </a:r>
            <a:r>
              <a:rPr lang="en-US" sz="2000" b="1" dirty="0" err="1"/>
              <a:t>thành</a:t>
            </a:r>
            <a:r>
              <a:rPr lang="en-US" sz="2000" b="1" dirty="0"/>
              <a:t> </a:t>
            </a:r>
            <a:r>
              <a:rPr lang="en-US" sz="2000" b="1" dirty="0" err="1"/>
              <a:t>tốt</a:t>
            </a:r>
            <a:r>
              <a:rPr lang="en-US" sz="2000" b="1" dirty="0"/>
              <a:t> </a:t>
            </a:r>
            <a:r>
              <a:rPr lang="en-US" sz="2000" b="1" dirty="0" err="1"/>
              <a:t>bài</a:t>
            </a:r>
            <a:r>
              <a:rPr lang="en-US" sz="2000" b="1" dirty="0"/>
              <a:t> </a:t>
            </a:r>
            <a:r>
              <a:rPr lang="en-US" sz="2000" b="1" dirty="0" err="1"/>
              <a:t>học</a:t>
            </a:r>
            <a:r>
              <a:rPr lang="en-US" sz="2000" b="1" dirty="0"/>
              <a:t> </a:t>
            </a:r>
            <a:r>
              <a:rPr lang="en-US" sz="2000" b="1" dirty="0" err="1"/>
              <a:t>này</a:t>
            </a:r>
            <a:r>
              <a:rPr lang="en-US" sz="2000" b="1" dirty="0"/>
              <a:t> </a:t>
            </a:r>
            <a:r>
              <a:rPr lang="en-US" sz="2000" b="1" dirty="0" err="1"/>
              <a:t>sinh</a:t>
            </a:r>
            <a:r>
              <a:rPr lang="en-US" sz="2000" b="1" dirty="0"/>
              <a:t> </a:t>
            </a:r>
            <a:r>
              <a:rPr lang="en-US" sz="2000" b="1" dirty="0" err="1"/>
              <a:t>viên</a:t>
            </a:r>
            <a:r>
              <a:rPr lang="en-US" sz="2000" b="1" dirty="0"/>
              <a:t> </a:t>
            </a:r>
            <a:r>
              <a:rPr lang="en-US" sz="2000" b="1" dirty="0" err="1"/>
              <a:t>cần</a:t>
            </a:r>
            <a:r>
              <a:rPr lang="en-US" sz="2000" b="1" dirty="0"/>
              <a:t> </a:t>
            </a:r>
            <a:r>
              <a:rPr lang="en-US" sz="2000" b="1" dirty="0" err="1"/>
              <a:t>thực</a:t>
            </a:r>
            <a:r>
              <a:rPr lang="en-US" sz="2000" b="1" dirty="0"/>
              <a:t> </a:t>
            </a:r>
            <a:r>
              <a:rPr lang="en-US" sz="2000" b="1" dirty="0" err="1"/>
              <a:t>hiện</a:t>
            </a:r>
            <a:r>
              <a:rPr lang="en-US" sz="2000" b="1" dirty="0"/>
              <a:t> </a:t>
            </a:r>
            <a:r>
              <a:rPr lang="en-US" sz="2000" b="1" dirty="0" err="1"/>
              <a:t>những</a:t>
            </a:r>
            <a:r>
              <a:rPr lang="en-US" sz="2000" b="1" dirty="0"/>
              <a:t> </a:t>
            </a:r>
            <a:r>
              <a:rPr lang="en-US" sz="2000" b="1" dirty="0" err="1"/>
              <a:t>nhiệm</a:t>
            </a:r>
            <a:r>
              <a:rPr lang="en-US" sz="2000" b="1" dirty="0"/>
              <a:t> </a:t>
            </a:r>
            <a:r>
              <a:rPr lang="en-US" sz="2000" b="1" dirty="0" err="1"/>
              <a:t>vụ</a:t>
            </a:r>
            <a:r>
              <a:rPr lang="en-US" sz="2000" b="1" dirty="0"/>
              <a:t> </a:t>
            </a:r>
            <a:r>
              <a:rPr lang="en-US" sz="2000" b="1" dirty="0" err="1"/>
              <a:t>sau</a:t>
            </a:r>
            <a:r>
              <a:rPr lang="en-US" sz="2000" b="1" dirty="0"/>
              <a:t>:</a:t>
            </a:r>
          </a:p>
          <a:p>
            <a:pPr marL="0" indent="0" algn="just" defTabSz="514350">
              <a:spcBef>
                <a:spcPts val="600"/>
              </a:spcBef>
              <a:spcAft>
                <a:spcPts val="600"/>
              </a:spcAft>
              <a:buNone/>
              <a:tabLst>
                <a:tab pos="285750" algn="l"/>
              </a:tabLst>
            </a:pPr>
            <a:r>
              <a:rPr lang="en-US" sz="2400" dirty="0"/>
              <a:t>	</a:t>
            </a:r>
            <a:r>
              <a:rPr lang="en-US" sz="2200" dirty="0"/>
              <a:t>- </a:t>
            </a:r>
            <a:r>
              <a:rPr lang="en-US" sz="2200" dirty="0" err="1"/>
              <a:t>Đọc</a:t>
            </a:r>
            <a:r>
              <a:rPr lang="en-US" sz="2200" dirty="0"/>
              <a:t> </a:t>
            </a:r>
            <a:r>
              <a:rPr lang="en-US" sz="2200" dirty="0" err="1"/>
              <a:t>trước</a:t>
            </a:r>
            <a:r>
              <a:rPr lang="en-US" sz="2200" dirty="0"/>
              <a:t> </a:t>
            </a:r>
            <a:r>
              <a:rPr lang="en-US" sz="2200" dirty="0" err="1"/>
              <a:t>tài</a:t>
            </a:r>
            <a:r>
              <a:rPr lang="en-US" sz="2200" dirty="0"/>
              <a:t> </a:t>
            </a:r>
            <a:r>
              <a:rPr lang="en-US" sz="2200" dirty="0" err="1"/>
              <a:t>liệu</a:t>
            </a:r>
            <a:r>
              <a:rPr lang="en-US" sz="2200" dirty="0"/>
              <a:t>: “</a:t>
            </a:r>
            <a:r>
              <a:rPr lang="en-US" sz="2200" dirty="0" err="1"/>
              <a:t>Bài</a:t>
            </a:r>
            <a:r>
              <a:rPr lang="en-US" sz="2200" dirty="0"/>
              <a:t> </a:t>
            </a:r>
            <a:r>
              <a:rPr lang="en-US" sz="2200" dirty="0" err="1"/>
              <a:t>Thực</a:t>
            </a:r>
            <a:r>
              <a:rPr lang="en-US" sz="2200" dirty="0"/>
              <a:t> </a:t>
            </a:r>
            <a:r>
              <a:rPr lang="en-US" sz="2200" dirty="0" err="1"/>
              <a:t>Tập</a:t>
            </a:r>
            <a:r>
              <a:rPr lang="en-US" sz="2200" dirty="0"/>
              <a:t> 01” </a:t>
            </a:r>
            <a:r>
              <a:rPr lang="en-US" sz="2200" dirty="0" err="1"/>
              <a:t>phần</a:t>
            </a:r>
            <a:r>
              <a:rPr lang="en-US" sz="2200" dirty="0"/>
              <a:t> </a:t>
            </a:r>
            <a:r>
              <a:rPr lang="en-US" sz="2200" dirty="0" err="1"/>
              <a:t>nhắc</a:t>
            </a:r>
            <a:r>
              <a:rPr lang="en-US" sz="2200" dirty="0"/>
              <a:t> </a:t>
            </a:r>
            <a:r>
              <a:rPr lang="en-US" sz="2200" dirty="0" err="1"/>
              <a:t>lại</a:t>
            </a:r>
            <a:r>
              <a:rPr lang="en-US" sz="2200" dirty="0"/>
              <a:t> </a:t>
            </a:r>
            <a:r>
              <a:rPr lang="en-US" sz="2200" dirty="0" err="1"/>
              <a:t>kiến</a:t>
            </a:r>
            <a:r>
              <a:rPr lang="en-US" sz="2200" dirty="0"/>
              <a:t> </a:t>
            </a:r>
            <a:r>
              <a:rPr lang="en-US" sz="2200" dirty="0" err="1"/>
              <a:t>thức</a:t>
            </a:r>
            <a:r>
              <a:rPr lang="en-US" sz="2200" dirty="0"/>
              <a:t> </a:t>
            </a:r>
            <a:r>
              <a:rPr lang="en-US" sz="2200" dirty="0" err="1"/>
              <a:t>lý</a:t>
            </a:r>
            <a:r>
              <a:rPr lang="en-US" sz="2200" dirty="0"/>
              <a:t> </a:t>
            </a:r>
            <a:r>
              <a:rPr lang="en-US" sz="2200" dirty="0" err="1"/>
              <a:t>thuyết</a:t>
            </a:r>
            <a:r>
              <a:rPr lang="en-US" sz="2200" dirty="0"/>
              <a:t> </a:t>
            </a:r>
            <a:r>
              <a:rPr lang="en-US" sz="2200" dirty="0" err="1"/>
              <a:t>mục</a:t>
            </a:r>
            <a:r>
              <a:rPr lang="en-US" sz="2200" dirty="0"/>
              <a:t> “E. TÓM TẮT LÝ THUYẾT”</a:t>
            </a:r>
          </a:p>
          <a:p>
            <a:pPr marL="0" indent="0" algn="just" defTabSz="514350">
              <a:spcBef>
                <a:spcPts val="600"/>
              </a:spcBef>
              <a:spcAft>
                <a:spcPts val="600"/>
              </a:spcAft>
              <a:buNone/>
              <a:tabLst>
                <a:tab pos="285750" algn="l"/>
              </a:tabLst>
            </a:pPr>
            <a:r>
              <a:rPr lang="en-US" sz="2200" dirty="0">
                <a:solidFill>
                  <a:srgbClr val="FF0000"/>
                </a:solidFill>
              </a:rPr>
              <a:t>	</a:t>
            </a:r>
            <a:r>
              <a:rPr lang="en-US" sz="2200" dirty="0"/>
              <a:t>- </a:t>
            </a:r>
            <a:r>
              <a:rPr lang="en-US" sz="2200" dirty="0" err="1"/>
              <a:t>Cài</a:t>
            </a:r>
            <a:r>
              <a:rPr lang="en-US" sz="2200" dirty="0"/>
              <a:t> </a:t>
            </a:r>
            <a:r>
              <a:rPr lang="en-US" sz="2200" dirty="0" err="1"/>
              <a:t>đặt</a:t>
            </a:r>
            <a:r>
              <a:rPr lang="en-US" sz="2200" dirty="0"/>
              <a:t>, </a:t>
            </a:r>
            <a:r>
              <a:rPr lang="en-US" sz="2200" dirty="0" err="1"/>
              <a:t>sử</a:t>
            </a:r>
            <a:r>
              <a:rPr lang="en-US" sz="2200" dirty="0"/>
              <a:t> </a:t>
            </a:r>
            <a:r>
              <a:rPr lang="en-US" sz="2200" dirty="0" err="1"/>
              <a:t>dụng</a:t>
            </a:r>
            <a:r>
              <a:rPr lang="en-US" sz="2200" dirty="0"/>
              <a:t> đ</a:t>
            </a:r>
            <a:r>
              <a:rPr lang="vi-VN" sz="2200" dirty="0"/>
              <a:t>ư</a:t>
            </a:r>
            <a:r>
              <a:rPr lang="en-US" sz="2200" dirty="0" err="1"/>
              <a:t>ợc</a:t>
            </a:r>
            <a:r>
              <a:rPr lang="en-US" sz="2200" dirty="0"/>
              <a:t> </a:t>
            </a:r>
            <a:r>
              <a:rPr lang="en-US" sz="2200" dirty="0" err="1"/>
              <a:t>công</a:t>
            </a:r>
            <a:r>
              <a:rPr lang="en-US" sz="2200" dirty="0"/>
              <a:t> </a:t>
            </a:r>
            <a:r>
              <a:rPr lang="en-US" sz="2200" dirty="0" err="1"/>
              <a:t>cụ</a:t>
            </a:r>
            <a:r>
              <a:rPr lang="en-US" sz="2200" dirty="0"/>
              <a:t> </a:t>
            </a:r>
            <a:r>
              <a:rPr lang="en-US" sz="2200" dirty="0" err="1"/>
              <a:t>thực</a:t>
            </a:r>
            <a:r>
              <a:rPr lang="en-US" sz="2200" dirty="0"/>
              <a:t> </a:t>
            </a:r>
            <a:r>
              <a:rPr lang="en-US" sz="2200" dirty="0" err="1"/>
              <a:t>hành</a:t>
            </a:r>
            <a:r>
              <a:rPr lang="en-US" sz="2200" dirty="0"/>
              <a:t> </a:t>
            </a:r>
            <a:r>
              <a:rPr lang="en-US" sz="2200" dirty="0" err="1"/>
              <a:t>Cfree</a:t>
            </a:r>
            <a:r>
              <a:rPr lang="en-US" sz="2200" dirty="0"/>
              <a:t> 5.0. </a:t>
            </a:r>
          </a:p>
          <a:p>
            <a:pPr marL="0" indent="0" algn="just" defTabSz="514350">
              <a:spcBef>
                <a:spcPts val="600"/>
              </a:spcBef>
              <a:spcAft>
                <a:spcPts val="600"/>
              </a:spcAft>
              <a:buNone/>
              <a:tabLst>
                <a:tab pos="285750" algn="l"/>
              </a:tabLst>
            </a:pPr>
            <a:r>
              <a:rPr lang="en-US" sz="2200" dirty="0"/>
              <a:t>	- </a:t>
            </a:r>
            <a:r>
              <a:rPr lang="en-US" sz="2200" dirty="0" err="1"/>
              <a:t>Thực</a:t>
            </a:r>
            <a:r>
              <a:rPr lang="en-US" sz="2200" dirty="0"/>
              <a:t> </a:t>
            </a:r>
            <a:r>
              <a:rPr lang="en-US" sz="2200" dirty="0" err="1"/>
              <a:t>hành</a:t>
            </a:r>
            <a:r>
              <a:rPr lang="en-US" sz="2200" dirty="0"/>
              <a:t> </a:t>
            </a:r>
            <a:r>
              <a:rPr lang="en-US" sz="2200" dirty="0" err="1"/>
              <a:t>trên</a:t>
            </a:r>
            <a:r>
              <a:rPr lang="en-US" sz="2200" dirty="0"/>
              <a:t> </a:t>
            </a:r>
            <a:r>
              <a:rPr lang="en-US" sz="2200" dirty="0" err="1"/>
              <a:t>máy</a:t>
            </a:r>
            <a:r>
              <a:rPr lang="en-US" sz="2200" dirty="0"/>
              <a:t> </a:t>
            </a:r>
            <a:r>
              <a:rPr lang="en-US" sz="2200" dirty="0" err="1"/>
              <a:t>tính</a:t>
            </a:r>
            <a:r>
              <a:rPr lang="en-US" sz="2200" dirty="0"/>
              <a:t> </a:t>
            </a:r>
            <a:r>
              <a:rPr lang="en-US" sz="2200" dirty="0" err="1"/>
              <a:t>các</a:t>
            </a:r>
            <a:r>
              <a:rPr lang="en-US" sz="2200" dirty="0"/>
              <a:t> </a:t>
            </a:r>
            <a:r>
              <a:rPr lang="en-US" sz="2200" dirty="0" err="1"/>
              <a:t>bài</a:t>
            </a:r>
            <a:r>
              <a:rPr lang="en-US" sz="2200" dirty="0"/>
              <a:t> </a:t>
            </a:r>
            <a:r>
              <a:rPr lang="en-US" sz="2200" dirty="0" err="1"/>
              <a:t>thực</a:t>
            </a:r>
            <a:r>
              <a:rPr lang="en-US" sz="2200" dirty="0"/>
              <a:t> </a:t>
            </a:r>
            <a:r>
              <a:rPr lang="en-US" sz="2200" dirty="0" err="1"/>
              <a:t>hành</a:t>
            </a:r>
            <a:r>
              <a:rPr lang="en-US" sz="2200" dirty="0"/>
              <a:t> </a:t>
            </a:r>
            <a:r>
              <a:rPr lang="en-US" sz="2200" dirty="0" err="1"/>
              <a:t>mẫu</a:t>
            </a:r>
            <a:r>
              <a:rPr lang="en-US" sz="2200" dirty="0"/>
              <a:t>.</a:t>
            </a:r>
          </a:p>
          <a:p>
            <a:pPr marL="0" indent="0" algn="just" defTabSz="514350">
              <a:spcBef>
                <a:spcPts val="600"/>
              </a:spcBef>
              <a:spcAft>
                <a:spcPts val="600"/>
              </a:spcAft>
              <a:buNone/>
              <a:tabLst>
                <a:tab pos="285750" algn="l"/>
              </a:tabLst>
            </a:pPr>
            <a:r>
              <a:rPr lang="en-US" sz="2200" dirty="0"/>
              <a:t> 	- </a:t>
            </a:r>
            <a:r>
              <a:rPr lang="en-US" sz="2200" dirty="0" err="1"/>
              <a:t>Hoàn</a:t>
            </a:r>
            <a:r>
              <a:rPr lang="en-US" sz="2200" dirty="0"/>
              <a:t> </a:t>
            </a:r>
            <a:r>
              <a:rPr lang="en-US" sz="2200" dirty="0" err="1"/>
              <a:t>thành</a:t>
            </a:r>
            <a:r>
              <a:rPr lang="en-US" sz="2200" dirty="0"/>
              <a:t> </a:t>
            </a:r>
            <a:r>
              <a:rPr lang="en-US" sz="2200" dirty="0" err="1"/>
              <a:t>các</a:t>
            </a:r>
            <a:r>
              <a:rPr lang="en-US" sz="2200" dirty="0"/>
              <a:t> </a:t>
            </a:r>
            <a:r>
              <a:rPr lang="en-US" sz="2200" dirty="0" err="1"/>
              <a:t>bài</a:t>
            </a:r>
            <a:r>
              <a:rPr lang="en-US" sz="2200" dirty="0"/>
              <a:t> </a:t>
            </a:r>
            <a:r>
              <a:rPr lang="en-US" sz="2200" dirty="0" err="1"/>
              <a:t>thực</a:t>
            </a:r>
            <a:r>
              <a:rPr lang="en-US" sz="2200" dirty="0"/>
              <a:t> </a:t>
            </a:r>
            <a:r>
              <a:rPr lang="en-US" sz="2200" dirty="0" err="1"/>
              <a:t>hành</a:t>
            </a:r>
            <a:r>
              <a:rPr lang="en-US" sz="2200" dirty="0"/>
              <a:t> </a:t>
            </a:r>
            <a:r>
              <a:rPr lang="en-US" sz="2200" dirty="0" err="1"/>
              <a:t>tự</a:t>
            </a:r>
            <a:r>
              <a:rPr lang="en-US" sz="2200" dirty="0"/>
              <a:t> </a:t>
            </a:r>
            <a:r>
              <a:rPr lang="en-US" sz="2200" dirty="0" err="1"/>
              <a:t>làm</a:t>
            </a:r>
            <a:r>
              <a:rPr lang="en-US" sz="2200" dirty="0"/>
              <a:t> </a:t>
            </a:r>
            <a:r>
              <a:rPr lang="en-US" sz="2200" dirty="0" err="1"/>
              <a:t>cuối</a:t>
            </a:r>
            <a:r>
              <a:rPr lang="en-US" sz="2200" dirty="0"/>
              <a:t> </a:t>
            </a:r>
            <a:r>
              <a:rPr lang="en-US" sz="2200" dirty="0" err="1"/>
              <a:t>bài</a:t>
            </a:r>
            <a:r>
              <a:rPr lang="en-US" sz="2200" dirty="0"/>
              <a:t> </a:t>
            </a:r>
            <a:r>
              <a:rPr lang="en-US" sz="2200" dirty="0" err="1"/>
              <a:t>học</a:t>
            </a:r>
            <a:r>
              <a:rPr lang="en-US" sz="2200" dirty="0"/>
              <a:t>.</a:t>
            </a:r>
          </a:p>
          <a:p>
            <a:pPr marL="0" indent="0" algn="just" defTabSz="514350">
              <a:spcBef>
                <a:spcPts val="600"/>
              </a:spcBef>
              <a:spcAft>
                <a:spcPts val="600"/>
              </a:spcAft>
              <a:buNone/>
              <a:tabLst>
                <a:tab pos="285750" algn="l"/>
              </a:tabLst>
            </a:pPr>
            <a:r>
              <a:rPr lang="en-US" sz="2200" dirty="0"/>
              <a:t>	- </a:t>
            </a:r>
            <a:r>
              <a:rPr lang="en-US" sz="2200" dirty="0" err="1"/>
              <a:t>Hoàn</a:t>
            </a:r>
            <a:r>
              <a:rPr lang="en-US" sz="2200" dirty="0"/>
              <a:t> </a:t>
            </a:r>
            <a:r>
              <a:rPr lang="en-US" sz="2200" dirty="0" err="1"/>
              <a:t>thành</a:t>
            </a:r>
            <a:r>
              <a:rPr lang="en-US" sz="2200" dirty="0"/>
              <a:t> </a:t>
            </a:r>
            <a:r>
              <a:rPr lang="en-US" sz="2200" dirty="0" err="1"/>
              <a:t>các</a:t>
            </a:r>
            <a:r>
              <a:rPr lang="en-US" sz="2200" dirty="0"/>
              <a:t> </a:t>
            </a:r>
            <a:r>
              <a:rPr lang="en-US" sz="2200" dirty="0" err="1"/>
              <a:t>bài</a:t>
            </a:r>
            <a:r>
              <a:rPr lang="en-US" sz="2200" dirty="0"/>
              <a:t> </a:t>
            </a:r>
            <a:r>
              <a:rPr lang="en-US" sz="2200" dirty="0" err="1"/>
              <a:t>tập</a:t>
            </a:r>
            <a:r>
              <a:rPr lang="en-US" sz="2200" dirty="0"/>
              <a:t> </a:t>
            </a:r>
            <a:r>
              <a:rPr lang="en-US" sz="2200" dirty="0" err="1"/>
              <a:t>giao</a:t>
            </a:r>
            <a:r>
              <a:rPr lang="en-US" sz="2200" dirty="0"/>
              <a:t> </a:t>
            </a:r>
            <a:r>
              <a:rPr lang="en-US" sz="2200" dirty="0" err="1"/>
              <a:t>về</a:t>
            </a:r>
            <a:r>
              <a:rPr lang="en-US" sz="2200" dirty="0"/>
              <a:t> </a:t>
            </a:r>
            <a:r>
              <a:rPr lang="en-US" sz="2200" dirty="0" err="1"/>
              <a:t>nhà</a:t>
            </a:r>
            <a:r>
              <a:rPr lang="en-US" sz="2200" dirty="0"/>
              <a:t>.</a:t>
            </a:r>
          </a:p>
          <a:p>
            <a:pPr marL="0" indent="0" algn="just" defTabSz="514350">
              <a:spcBef>
                <a:spcPts val="600"/>
              </a:spcBef>
              <a:spcAft>
                <a:spcPts val="600"/>
              </a:spcAft>
              <a:buNone/>
              <a:tabLst>
                <a:tab pos="285750" algn="l"/>
              </a:tabLst>
            </a:pPr>
            <a:r>
              <a:rPr lang="en-US" sz="2200" dirty="0"/>
              <a:t>	- </a:t>
            </a:r>
            <a:r>
              <a:rPr lang="en-US" sz="2200" dirty="0" err="1"/>
              <a:t>Trao</a:t>
            </a:r>
            <a:r>
              <a:rPr lang="en-US" sz="2200" dirty="0"/>
              <a:t> </a:t>
            </a:r>
            <a:r>
              <a:rPr lang="en-US" sz="2200" dirty="0" err="1"/>
              <a:t>đổi</a:t>
            </a:r>
            <a:r>
              <a:rPr lang="en-US" sz="2200" dirty="0"/>
              <a:t>, </a:t>
            </a:r>
            <a:r>
              <a:rPr lang="en-US" sz="2200" dirty="0" err="1"/>
              <a:t>thảo</a:t>
            </a:r>
            <a:r>
              <a:rPr lang="en-US" sz="2200" dirty="0"/>
              <a:t> </a:t>
            </a:r>
            <a:r>
              <a:rPr lang="en-US" sz="2200" dirty="0" err="1"/>
              <a:t>luận</a:t>
            </a:r>
            <a:r>
              <a:rPr lang="en-US" sz="2200" dirty="0"/>
              <a:t> </a:t>
            </a:r>
            <a:r>
              <a:rPr lang="en-US" sz="2200" dirty="0" err="1"/>
              <a:t>với</a:t>
            </a:r>
            <a:r>
              <a:rPr lang="en-US" sz="2200" dirty="0"/>
              <a:t> </a:t>
            </a:r>
            <a:r>
              <a:rPr lang="en-US" sz="2200" dirty="0" err="1"/>
              <a:t>giảng</a:t>
            </a:r>
            <a:r>
              <a:rPr lang="en-US" sz="2200" dirty="0"/>
              <a:t> </a:t>
            </a:r>
            <a:r>
              <a:rPr lang="en-US" sz="2200" dirty="0" err="1"/>
              <a:t>viên</a:t>
            </a:r>
            <a:r>
              <a:rPr lang="en-US" sz="2200" dirty="0"/>
              <a:t> qua </a:t>
            </a:r>
            <a:r>
              <a:rPr lang="en-US" sz="2200" dirty="0" err="1"/>
              <a:t>các</a:t>
            </a:r>
            <a:r>
              <a:rPr lang="en-US" sz="2200" dirty="0"/>
              <a:t> </a:t>
            </a:r>
            <a:r>
              <a:rPr lang="en-US" sz="2200" dirty="0" err="1"/>
              <a:t>ph</a:t>
            </a:r>
            <a:r>
              <a:rPr lang="vi-VN" sz="2200" dirty="0"/>
              <a:t>ư</a:t>
            </a:r>
            <a:r>
              <a:rPr lang="en-US" sz="2200" dirty="0" err="1"/>
              <a:t>ơng</a:t>
            </a:r>
            <a:r>
              <a:rPr lang="en-US" sz="2200" dirty="0"/>
              <a:t> </a:t>
            </a:r>
            <a:r>
              <a:rPr lang="en-US" sz="2200" dirty="0" err="1"/>
              <a:t>thức</a:t>
            </a:r>
            <a:r>
              <a:rPr lang="en-US" sz="2200" dirty="0"/>
              <a:t>: </a:t>
            </a:r>
          </a:p>
          <a:p>
            <a:pPr marL="0" indent="0" algn="just" defTabSz="514350">
              <a:spcBef>
                <a:spcPts val="600"/>
              </a:spcBef>
              <a:spcAft>
                <a:spcPts val="600"/>
              </a:spcAft>
              <a:buNone/>
              <a:tabLst>
                <a:tab pos="285750" algn="l"/>
              </a:tabLst>
            </a:pPr>
            <a:r>
              <a:rPr lang="en-US" sz="2000" dirty="0"/>
              <a:t>		 </a:t>
            </a:r>
            <a:r>
              <a:rPr lang="en-US" sz="2400" dirty="0"/>
              <a:t>+ </a:t>
            </a:r>
            <a:r>
              <a:rPr lang="en-US" sz="2000" dirty="0" err="1"/>
              <a:t>Thảo</a:t>
            </a:r>
            <a:r>
              <a:rPr lang="en-US" sz="2000" dirty="0"/>
              <a:t> </a:t>
            </a:r>
            <a:r>
              <a:rPr lang="en-US" sz="2000" dirty="0" err="1"/>
              <a:t>luận</a:t>
            </a:r>
            <a:r>
              <a:rPr lang="en-US" sz="2000" dirty="0"/>
              <a:t> </a:t>
            </a:r>
            <a:r>
              <a:rPr lang="en-US" sz="2000" dirty="0" err="1"/>
              <a:t>đặt</a:t>
            </a:r>
            <a:r>
              <a:rPr lang="en-US" sz="2000" dirty="0"/>
              <a:t> </a:t>
            </a:r>
            <a:r>
              <a:rPr lang="en-US" sz="2000" dirty="0" err="1"/>
              <a:t>câu</a:t>
            </a:r>
            <a:r>
              <a:rPr lang="en-US" sz="2000" dirty="0"/>
              <a:t> </a:t>
            </a:r>
            <a:r>
              <a:rPr lang="en-US" sz="2000" dirty="0" err="1"/>
              <a:t>hỏi</a:t>
            </a:r>
            <a:r>
              <a:rPr lang="en-US" sz="2000" dirty="0"/>
              <a:t> </a:t>
            </a:r>
            <a:r>
              <a:rPr lang="en-US" sz="2000" dirty="0" err="1"/>
              <a:t>trên</a:t>
            </a:r>
            <a:r>
              <a:rPr lang="en-US" sz="2000" dirty="0"/>
              <a:t> </a:t>
            </a:r>
            <a:r>
              <a:rPr lang="en-US" sz="2000" dirty="0" err="1"/>
              <a:t>diễn</a:t>
            </a:r>
            <a:r>
              <a:rPr lang="en-US" sz="2000" dirty="0"/>
              <a:t> </a:t>
            </a:r>
            <a:r>
              <a:rPr lang="en-US" sz="2000" dirty="0" err="1"/>
              <a:t>đàn</a:t>
            </a:r>
            <a:r>
              <a:rPr lang="en-US" sz="2000" dirty="0"/>
              <a:t>.</a:t>
            </a:r>
          </a:p>
          <a:p>
            <a:pPr marL="0" indent="0" defTabSz="514350">
              <a:spcBef>
                <a:spcPts val="600"/>
              </a:spcBef>
              <a:spcAft>
                <a:spcPts val="600"/>
              </a:spcAft>
              <a:buNone/>
              <a:tabLst>
                <a:tab pos="285750" algn="l"/>
              </a:tabLst>
            </a:pPr>
            <a:r>
              <a:rPr lang="en-US" sz="2000" dirty="0"/>
              <a:t>		</a:t>
            </a:r>
          </a:p>
        </p:txBody>
      </p:sp>
      <p:sp>
        <p:nvSpPr>
          <p:cNvPr id="7" name="Title 1">
            <a:extLst>
              <a:ext uri="{FF2B5EF4-FFF2-40B4-BE49-F238E27FC236}">
                <a16:creationId xmlns:a16="http://schemas.microsoft.com/office/drawing/2014/main" id="{559E0990-9966-4CF3-9CA9-1E0DB210836C}"/>
              </a:ext>
            </a:extLst>
          </p:cNvPr>
          <p:cNvSpPr>
            <a:spLocks noGrp="1"/>
          </p:cNvSpPr>
          <p:nvPr>
            <p:ph type="title"/>
          </p:nvPr>
        </p:nvSpPr>
        <p:spPr>
          <a:xfrm>
            <a:off x="228600" y="0"/>
            <a:ext cx="8534400" cy="838200"/>
          </a:xfrm>
        </p:spPr>
        <p:txBody>
          <a:bodyPr/>
          <a:lstStyle/>
          <a:p>
            <a:pPr algn="ctr"/>
            <a:r>
              <a:rPr lang="en-US" sz="3200" b="1" dirty="0">
                <a:solidFill>
                  <a:srgbClr val="FF0000"/>
                </a:solidFill>
              </a:rPr>
              <a:t>H</a:t>
            </a:r>
            <a:r>
              <a:rPr lang="vi-VN" sz="3200" b="1" dirty="0">
                <a:solidFill>
                  <a:srgbClr val="FF0000"/>
                </a:solidFill>
              </a:rPr>
              <a:t>Ư</a:t>
            </a:r>
            <a:r>
              <a:rPr lang="en-US" sz="3200" b="1" dirty="0">
                <a:solidFill>
                  <a:srgbClr val="FF0000"/>
                </a:solidFill>
              </a:rPr>
              <a:t>ỚNG DẪN HỌC TẬP</a:t>
            </a:r>
          </a:p>
        </p:txBody>
      </p:sp>
      <p:sp>
        <p:nvSpPr>
          <p:cNvPr id="8" name="Slide Number Placeholder 11">
            <a:extLst>
              <a:ext uri="{FF2B5EF4-FFF2-40B4-BE49-F238E27FC236}">
                <a16:creationId xmlns:a16="http://schemas.microsoft.com/office/drawing/2014/main" id="{F0535A40-74A5-43C2-AD1A-8FAED541047E}"/>
              </a:ext>
            </a:extLst>
          </p:cNvPr>
          <p:cNvSpPr>
            <a:spLocks noGrp="1"/>
          </p:cNvSpPr>
          <p:nvPr>
            <p:ph type="sldNum" sz="quarter" idx="12"/>
          </p:nvPr>
        </p:nvSpPr>
        <p:spPr>
          <a:xfrm>
            <a:off x="8458200" y="6172200"/>
            <a:ext cx="533400" cy="533400"/>
          </a:xfrm>
        </p:spPr>
        <p:txBody>
          <a:bodyPr/>
          <a:lstStyle/>
          <a:p>
            <a:pPr>
              <a:defRPr/>
            </a:pPr>
            <a:fld id="{39DE64FB-66AC-43B4-904B-B7353FDA049D}" type="slidenum">
              <a:rPr lang="en-US" smtClean="0"/>
              <a:pPr>
                <a:defRPr/>
              </a:pPr>
              <a:t>13</a:t>
            </a:fld>
            <a:endParaRPr lang="en-US" dirty="0"/>
          </a:p>
        </p:txBody>
      </p:sp>
      <p:sp>
        <p:nvSpPr>
          <p:cNvPr id="2" name="Footer Placeholder 1"/>
          <p:cNvSpPr>
            <a:spLocks noGrp="1"/>
          </p:cNvSpPr>
          <p:nvPr>
            <p:ph type="ftr" sz="quarter" idx="11"/>
          </p:nvPr>
        </p:nvSpPr>
        <p:spPr/>
        <p:txBody>
          <a:bodyPr/>
          <a:lstStyle/>
          <a:p>
            <a:pPr>
              <a:defRPr/>
            </a:pPr>
            <a:r>
              <a:rPr lang="en-US" smtClean="0"/>
              <a:t>Thực tập lập trình cơ bản</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948"/>
            <a:ext cx="8534400" cy="838200"/>
          </a:xfrm>
        </p:spPr>
        <p:txBody>
          <a:bodyPr/>
          <a:lstStyle/>
          <a:p>
            <a:pPr algn="ctr"/>
            <a:r>
              <a:rPr lang="en-US" sz="3200" b="1" dirty="0">
                <a:solidFill>
                  <a:srgbClr val="FF0000"/>
                </a:solidFill>
              </a:rPr>
              <a:t>NỘI DUNG BÀI HỌC</a:t>
            </a:r>
          </a:p>
        </p:txBody>
      </p:sp>
      <p:sp>
        <p:nvSpPr>
          <p:cNvPr id="4" name="Content Placeholder 2"/>
          <p:cNvSpPr>
            <a:spLocks noGrp="1"/>
          </p:cNvSpPr>
          <p:nvPr>
            <p:ph sz="quarter" idx="1"/>
          </p:nvPr>
        </p:nvSpPr>
        <p:spPr>
          <a:xfrm>
            <a:off x="235527" y="1066800"/>
            <a:ext cx="8305800" cy="6019800"/>
          </a:xfrm>
        </p:spPr>
        <p:txBody>
          <a:bodyPr rtlCol="0">
            <a:noAutofit/>
          </a:bodyPr>
          <a:lstStyle/>
          <a:p>
            <a:pPr marL="319088" lvl="1" indent="0" algn="just">
              <a:lnSpc>
                <a:spcPct val="130000"/>
              </a:lnSpc>
              <a:spcBef>
                <a:spcPts val="0"/>
              </a:spcBef>
              <a:buSzPct val="100000"/>
              <a:buNone/>
            </a:pPr>
            <a:r>
              <a:rPr lang="en-US" sz="2800" b="1" dirty="0"/>
              <a:t>I. H</a:t>
            </a:r>
            <a:r>
              <a:rPr lang="vi-VN" sz="2800" b="1" dirty="0"/>
              <a:t>ư</a:t>
            </a:r>
            <a:r>
              <a:rPr lang="en-US" sz="2800" b="1" dirty="0" err="1"/>
              <a:t>ớng</a:t>
            </a:r>
            <a:r>
              <a:rPr lang="en-US" sz="2800" b="1" dirty="0"/>
              <a:t> </a:t>
            </a:r>
            <a:r>
              <a:rPr lang="en-US" sz="2800" b="1" dirty="0" err="1"/>
              <a:t>dẫn</a:t>
            </a:r>
            <a:r>
              <a:rPr lang="en-US" sz="2800" b="1" dirty="0"/>
              <a:t> ban </a:t>
            </a:r>
            <a:r>
              <a:rPr lang="en-US" sz="2800" b="1" dirty="0" err="1"/>
              <a:t>đầu</a:t>
            </a:r>
            <a:r>
              <a:rPr lang="en-US" sz="2800" b="1" dirty="0"/>
              <a:t> (90 </a:t>
            </a:r>
            <a:r>
              <a:rPr lang="en-US" sz="2800" b="1" dirty="0" err="1"/>
              <a:t>phút</a:t>
            </a:r>
            <a:r>
              <a:rPr lang="en-US" sz="2800" b="1" dirty="0"/>
              <a:t>)</a:t>
            </a:r>
          </a:p>
          <a:p>
            <a:pPr marL="593725" lvl="2" indent="0" algn="just">
              <a:lnSpc>
                <a:spcPct val="130000"/>
              </a:lnSpc>
              <a:spcBef>
                <a:spcPts val="0"/>
              </a:spcBef>
              <a:buSzPct val="100000"/>
              <a:buNone/>
            </a:pPr>
            <a:r>
              <a:rPr lang="en-US" dirty="0"/>
              <a:t>1.1 H</a:t>
            </a:r>
            <a:r>
              <a:rPr lang="vi-VN" dirty="0"/>
              <a:t>ư</a:t>
            </a:r>
            <a:r>
              <a:rPr lang="en-US" dirty="0" err="1"/>
              <a:t>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công</a:t>
            </a:r>
            <a:r>
              <a:rPr lang="en-US" dirty="0"/>
              <a:t> </a:t>
            </a:r>
            <a:r>
              <a:rPr lang="en-US" dirty="0" err="1"/>
              <a:t>cụ</a:t>
            </a:r>
            <a:r>
              <a:rPr lang="en-US" dirty="0"/>
              <a:t> </a:t>
            </a:r>
            <a:r>
              <a:rPr lang="en-US" dirty="0" err="1"/>
              <a:t>học</a:t>
            </a:r>
            <a:r>
              <a:rPr lang="en-US" dirty="0"/>
              <a:t> </a:t>
            </a:r>
            <a:r>
              <a:rPr lang="en-US" dirty="0" err="1"/>
              <a:t>tập</a:t>
            </a:r>
            <a:endParaRPr lang="en-US" dirty="0"/>
          </a:p>
          <a:p>
            <a:pPr marL="593725" lvl="2" indent="0" algn="just">
              <a:lnSpc>
                <a:spcPct val="130000"/>
              </a:lnSpc>
              <a:spcBef>
                <a:spcPts val="0"/>
              </a:spcBef>
              <a:buSzPct val="100000"/>
              <a:buNone/>
            </a:pPr>
            <a:r>
              <a:rPr lang="en-US" dirty="0"/>
              <a:t>1.2 </a:t>
            </a:r>
            <a:r>
              <a:rPr lang="en-US" dirty="0" err="1"/>
              <a:t>Tiến</a:t>
            </a:r>
            <a:r>
              <a:rPr lang="en-US" dirty="0"/>
              <a:t> </a:t>
            </a:r>
            <a:r>
              <a:rPr lang="en-US" dirty="0" err="1"/>
              <a:t>trình</a:t>
            </a:r>
            <a:r>
              <a:rPr lang="en-US" dirty="0"/>
              <a:t> </a:t>
            </a:r>
            <a:r>
              <a:rPr lang="en-US" dirty="0" err="1"/>
              <a:t>bài</a:t>
            </a:r>
            <a:r>
              <a:rPr lang="en-US" dirty="0"/>
              <a:t> </a:t>
            </a:r>
            <a:r>
              <a:rPr lang="en-US" dirty="0" err="1"/>
              <a:t>thực</a:t>
            </a:r>
            <a:r>
              <a:rPr lang="en-US" dirty="0"/>
              <a:t> </a:t>
            </a:r>
            <a:r>
              <a:rPr lang="en-US" dirty="0" err="1"/>
              <a:t>hành</a:t>
            </a:r>
            <a:endParaRPr lang="en-US" dirty="0"/>
          </a:p>
          <a:p>
            <a:pPr marL="593725" lvl="2" indent="0" algn="just">
              <a:lnSpc>
                <a:spcPct val="130000"/>
              </a:lnSpc>
              <a:spcBef>
                <a:spcPts val="0"/>
              </a:spcBef>
              <a:buSzPct val="100000"/>
              <a:buNone/>
            </a:pPr>
            <a:r>
              <a:rPr lang="en-US" dirty="0"/>
              <a:t>1.3 H</a:t>
            </a:r>
            <a:r>
              <a:rPr lang="vi-VN" dirty="0"/>
              <a:t>ư</a:t>
            </a:r>
            <a:r>
              <a:rPr lang="en-US" dirty="0" err="1"/>
              <a:t>ớng</a:t>
            </a:r>
            <a:r>
              <a:rPr lang="en-US" dirty="0"/>
              <a:t> </a:t>
            </a:r>
            <a:r>
              <a:rPr lang="en-US" dirty="0" err="1"/>
              <a:t>dẫn</a:t>
            </a:r>
            <a:r>
              <a:rPr lang="en-US" dirty="0"/>
              <a:t> </a:t>
            </a:r>
            <a:r>
              <a:rPr lang="en-US" dirty="0" err="1"/>
              <a:t>thực</a:t>
            </a:r>
            <a:r>
              <a:rPr lang="en-US" dirty="0"/>
              <a:t> </a:t>
            </a:r>
            <a:r>
              <a:rPr lang="en-US" dirty="0" err="1"/>
              <a:t>hành</a:t>
            </a:r>
            <a:r>
              <a:rPr lang="en-US" dirty="0"/>
              <a:t> </a:t>
            </a:r>
            <a:r>
              <a:rPr lang="en-US" dirty="0" err="1"/>
              <a:t>bài</a:t>
            </a:r>
            <a:r>
              <a:rPr lang="en-US" dirty="0"/>
              <a:t> </a:t>
            </a:r>
            <a:r>
              <a:rPr lang="en-US" dirty="0" err="1"/>
              <a:t>số</a:t>
            </a:r>
            <a:r>
              <a:rPr lang="en-US" dirty="0"/>
              <a:t> 1</a:t>
            </a:r>
          </a:p>
          <a:p>
            <a:pPr marL="593725" lvl="2" indent="0" algn="just">
              <a:lnSpc>
                <a:spcPct val="130000"/>
              </a:lnSpc>
              <a:spcBef>
                <a:spcPts val="0"/>
              </a:spcBef>
              <a:buSzPct val="100000"/>
              <a:buNone/>
            </a:pPr>
            <a:r>
              <a:rPr lang="en-US" dirty="0"/>
              <a:t>1.4 H</a:t>
            </a:r>
            <a:r>
              <a:rPr lang="vi-VN" dirty="0"/>
              <a:t>ư</a:t>
            </a:r>
            <a:r>
              <a:rPr lang="en-US" dirty="0" err="1"/>
              <a:t>ớng</a:t>
            </a:r>
            <a:r>
              <a:rPr lang="en-US" dirty="0"/>
              <a:t> </a:t>
            </a:r>
            <a:r>
              <a:rPr lang="en-US" dirty="0" err="1"/>
              <a:t>dẫn</a:t>
            </a:r>
            <a:r>
              <a:rPr lang="en-US" dirty="0"/>
              <a:t> </a:t>
            </a:r>
            <a:r>
              <a:rPr lang="en-US" dirty="0" err="1"/>
              <a:t>thực</a:t>
            </a:r>
            <a:r>
              <a:rPr lang="en-US" dirty="0"/>
              <a:t> </a:t>
            </a:r>
            <a:r>
              <a:rPr lang="en-US" dirty="0" err="1"/>
              <a:t>hành</a:t>
            </a:r>
            <a:r>
              <a:rPr lang="en-US" dirty="0"/>
              <a:t> </a:t>
            </a:r>
            <a:r>
              <a:rPr lang="en-US" dirty="0" err="1"/>
              <a:t>bài</a:t>
            </a:r>
            <a:r>
              <a:rPr lang="en-US" dirty="0"/>
              <a:t> </a:t>
            </a:r>
            <a:r>
              <a:rPr lang="en-US" dirty="0" err="1"/>
              <a:t>số</a:t>
            </a:r>
            <a:r>
              <a:rPr lang="en-US" dirty="0"/>
              <a:t> 2</a:t>
            </a:r>
            <a:endParaRPr lang="en-US" sz="2400" dirty="0"/>
          </a:p>
          <a:p>
            <a:pPr marL="319088" lvl="1" indent="0" algn="just">
              <a:lnSpc>
                <a:spcPct val="130000"/>
              </a:lnSpc>
              <a:spcBef>
                <a:spcPts val="0"/>
              </a:spcBef>
              <a:buSzPct val="100000"/>
              <a:buNone/>
            </a:pPr>
            <a:r>
              <a:rPr lang="en-US" sz="2800" b="1" dirty="0"/>
              <a:t>II. H</a:t>
            </a:r>
            <a:r>
              <a:rPr lang="vi-VN" sz="2800" b="1" dirty="0"/>
              <a:t>ư</a:t>
            </a:r>
            <a:r>
              <a:rPr lang="en-US" sz="2800" b="1" dirty="0" err="1"/>
              <a:t>ớng</a:t>
            </a:r>
            <a:r>
              <a:rPr lang="en-US" sz="2800" b="1" dirty="0"/>
              <a:t> </a:t>
            </a:r>
            <a:r>
              <a:rPr lang="en-US" sz="2800" b="1" dirty="0" err="1"/>
              <a:t>dẫn</a:t>
            </a:r>
            <a:r>
              <a:rPr lang="en-US" sz="2800" b="1" dirty="0"/>
              <a:t> </a:t>
            </a:r>
            <a:r>
              <a:rPr lang="en-US" sz="2800" b="1" dirty="0" err="1"/>
              <a:t>th</a:t>
            </a:r>
            <a:r>
              <a:rPr lang="vi-VN" sz="2800" b="1" dirty="0"/>
              <a:t>ư</a:t>
            </a:r>
            <a:r>
              <a:rPr lang="en-US" sz="2800" b="1" dirty="0" err="1"/>
              <a:t>ờng</a:t>
            </a:r>
            <a:r>
              <a:rPr lang="en-US" sz="2800" b="1" dirty="0"/>
              <a:t> </a:t>
            </a:r>
            <a:r>
              <a:rPr lang="en-US" sz="2800" b="1" dirty="0" err="1"/>
              <a:t>xuyên</a:t>
            </a:r>
            <a:r>
              <a:rPr lang="en-US" sz="2800" b="1" dirty="0"/>
              <a:t> (90 </a:t>
            </a:r>
            <a:r>
              <a:rPr lang="en-US" sz="2800" b="1" dirty="0" err="1"/>
              <a:t>phút</a:t>
            </a:r>
            <a:r>
              <a:rPr lang="en-US" sz="2800" b="1" dirty="0"/>
              <a:t>)</a:t>
            </a:r>
          </a:p>
          <a:p>
            <a:pPr marL="593725" lvl="2" indent="0" algn="just">
              <a:lnSpc>
                <a:spcPct val="130000"/>
              </a:lnSpc>
              <a:spcBef>
                <a:spcPts val="0"/>
              </a:spcBef>
              <a:buSzPct val="100000"/>
              <a:buNone/>
            </a:pPr>
            <a:r>
              <a:rPr lang="en-US" dirty="0"/>
              <a:t>2.1 H</a:t>
            </a:r>
            <a:r>
              <a:rPr lang="vi-VN" dirty="0"/>
              <a:t>ư</a:t>
            </a:r>
            <a:r>
              <a:rPr lang="en-US" dirty="0" err="1"/>
              <a:t>ớng</a:t>
            </a:r>
            <a:r>
              <a:rPr lang="en-US" dirty="0"/>
              <a:t> </a:t>
            </a:r>
            <a:r>
              <a:rPr lang="en-US" dirty="0" err="1"/>
              <a:t>dẫn</a:t>
            </a:r>
            <a:r>
              <a:rPr lang="en-US" dirty="0"/>
              <a:t> </a:t>
            </a:r>
            <a:r>
              <a:rPr lang="en-US" dirty="0" err="1"/>
              <a:t>thực</a:t>
            </a:r>
            <a:r>
              <a:rPr lang="en-US" dirty="0"/>
              <a:t> </a:t>
            </a:r>
            <a:r>
              <a:rPr lang="en-US" dirty="0" err="1"/>
              <a:t>hành</a:t>
            </a:r>
            <a:r>
              <a:rPr lang="en-US" dirty="0"/>
              <a:t> </a:t>
            </a:r>
            <a:r>
              <a:rPr lang="en-US" dirty="0" err="1"/>
              <a:t>bài</a:t>
            </a:r>
            <a:r>
              <a:rPr lang="en-US" dirty="0"/>
              <a:t> </a:t>
            </a:r>
            <a:r>
              <a:rPr lang="en-US" dirty="0" err="1"/>
              <a:t>số</a:t>
            </a:r>
            <a:r>
              <a:rPr lang="en-US" dirty="0"/>
              <a:t> 03</a:t>
            </a:r>
          </a:p>
          <a:p>
            <a:pPr marL="593725" lvl="2" indent="0" algn="just">
              <a:lnSpc>
                <a:spcPct val="130000"/>
              </a:lnSpc>
              <a:spcBef>
                <a:spcPts val="0"/>
              </a:spcBef>
              <a:buSzPct val="100000"/>
              <a:buNone/>
            </a:pPr>
            <a:r>
              <a:rPr lang="en-US" dirty="0"/>
              <a:t>2.2 H</a:t>
            </a:r>
            <a:r>
              <a:rPr lang="vi-VN" dirty="0"/>
              <a:t>ư</a:t>
            </a:r>
            <a:r>
              <a:rPr lang="en-US" dirty="0" err="1"/>
              <a:t>ớng</a:t>
            </a:r>
            <a:r>
              <a:rPr lang="en-US" dirty="0"/>
              <a:t> </a:t>
            </a:r>
            <a:r>
              <a:rPr lang="en-US" dirty="0" err="1"/>
              <a:t>dẫn</a:t>
            </a:r>
            <a:r>
              <a:rPr lang="en-US" dirty="0"/>
              <a:t> </a:t>
            </a:r>
            <a:r>
              <a:rPr lang="en-US" dirty="0" err="1"/>
              <a:t>thực</a:t>
            </a:r>
            <a:r>
              <a:rPr lang="en-US" dirty="0"/>
              <a:t> </a:t>
            </a:r>
            <a:r>
              <a:rPr lang="en-US" dirty="0" err="1"/>
              <a:t>hành</a:t>
            </a:r>
            <a:r>
              <a:rPr lang="en-US" dirty="0"/>
              <a:t> </a:t>
            </a:r>
            <a:r>
              <a:rPr lang="en-US" dirty="0" err="1"/>
              <a:t>bài</a:t>
            </a:r>
            <a:r>
              <a:rPr lang="en-US" dirty="0"/>
              <a:t> </a:t>
            </a:r>
            <a:r>
              <a:rPr lang="en-US" dirty="0" err="1"/>
              <a:t>số</a:t>
            </a:r>
            <a:r>
              <a:rPr lang="en-US" dirty="0"/>
              <a:t> 04</a:t>
            </a:r>
          </a:p>
          <a:p>
            <a:pPr marL="347663" lvl="2" indent="0" algn="just">
              <a:lnSpc>
                <a:spcPct val="130000"/>
              </a:lnSpc>
              <a:spcBef>
                <a:spcPts val="0"/>
              </a:spcBef>
              <a:buSzPct val="100000"/>
              <a:buNone/>
            </a:pPr>
            <a:r>
              <a:rPr lang="en-US" sz="2800" b="1" dirty="0"/>
              <a:t>III. </a:t>
            </a:r>
            <a:r>
              <a:rPr lang="en-US" sz="2800" b="1" dirty="0" err="1"/>
              <a:t>Bài</a:t>
            </a:r>
            <a:r>
              <a:rPr lang="en-US" sz="2800" b="1" dirty="0"/>
              <a:t> </a:t>
            </a:r>
            <a:r>
              <a:rPr lang="en-US" sz="2800" b="1" dirty="0" err="1"/>
              <a:t>tập</a:t>
            </a:r>
            <a:r>
              <a:rPr lang="en-US" sz="2800" b="1" dirty="0"/>
              <a:t> </a:t>
            </a:r>
            <a:r>
              <a:rPr lang="en-US" sz="2800" b="1" dirty="0" err="1"/>
              <a:t>tự</a:t>
            </a:r>
            <a:r>
              <a:rPr lang="en-US" sz="2800" b="1" dirty="0"/>
              <a:t> </a:t>
            </a:r>
            <a:r>
              <a:rPr lang="en-US" sz="2800" b="1" dirty="0" err="1"/>
              <a:t>giải</a:t>
            </a:r>
            <a:r>
              <a:rPr lang="en-US" sz="2800" b="1" dirty="0"/>
              <a:t> (90 </a:t>
            </a:r>
            <a:r>
              <a:rPr lang="en-US" sz="2800" b="1" dirty="0" err="1"/>
              <a:t>phút</a:t>
            </a:r>
            <a:r>
              <a:rPr lang="en-US" sz="2800" b="1" dirty="0"/>
              <a:t>)</a:t>
            </a:r>
          </a:p>
          <a:p>
            <a:pPr lvl="2" algn="just">
              <a:lnSpc>
                <a:spcPct val="130000"/>
              </a:lnSpc>
              <a:spcBef>
                <a:spcPts val="0"/>
              </a:spcBef>
              <a:buSzPct val="100000"/>
            </a:pPr>
            <a:endParaRPr lang="en-US" sz="2400" b="1" dirty="0"/>
          </a:p>
          <a:p>
            <a:pPr lvl="2" algn="just">
              <a:lnSpc>
                <a:spcPct val="130000"/>
              </a:lnSpc>
              <a:spcBef>
                <a:spcPts val="0"/>
              </a:spcBef>
              <a:buSzPct val="100000"/>
            </a:pPr>
            <a:endParaRPr lang="en-US" sz="2400" b="1" dirty="0"/>
          </a:p>
          <a:p>
            <a:pPr lvl="2" algn="just">
              <a:lnSpc>
                <a:spcPct val="130000"/>
              </a:lnSpc>
              <a:spcBef>
                <a:spcPts val="0"/>
              </a:spcBef>
              <a:buSzPct val="100000"/>
            </a:pPr>
            <a:endParaRPr lang="en-US" sz="2400" b="1" dirty="0"/>
          </a:p>
          <a:p>
            <a:pPr lvl="1" algn="just">
              <a:lnSpc>
                <a:spcPct val="130000"/>
              </a:lnSpc>
              <a:spcBef>
                <a:spcPts val="0"/>
              </a:spcBef>
              <a:buSzPct val="100000"/>
            </a:pPr>
            <a:endParaRPr lang="en-US" dirty="0"/>
          </a:p>
          <a:p>
            <a:pPr marL="593725" lvl="2" indent="0" algn="just">
              <a:lnSpc>
                <a:spcPct val="130000"/>
              </a:lnSpc>
              <a:spcBef>
                <a:spcPts val="0"/>
              </a:spcBef>
              <a:buNone/>
            </a:pPr>
            <a:endParaRPr lang="en-US" sz="2200"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14</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Tree>
    <p:extLst>
      <p:ext uri="{BB962C8B-B14F-4D97-AF65-F5344CB8AC3E}">
        <p14:creationId xmlns:p14="http://schemas.microsoft.com/office/powerpoint/2010/main" val="84963180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BFCF-C7A0-4B22-B70B-3DC672F3F3ED}"/>
              </a:ext>
            </a:extLst>
          </p:cNvPr>
          <p:cNvSpPr>
            <a:spLocks noGrp="1"/>
          </p:cNvSpPr>
          <p:nvPr>
            <p:ph type="title"/>
          </p:nvPr>
        </p:nvSpPr>
        <p:spPr>
          <a:xfrm>
            <a:off x="304800" y="152400"/>
            <a:ext cx="8534400" cy="639762"/>
          </a:xfrm>
        </p:spPr>
        <p:txBody>
          <a:bodyPr/>
          <a:lstStyle/>
          <a:p>
            <a:pPr algn="ctr"/>
            <a:r>
              <a:rPr lang="en-US" sz="3200" b="1" dirty="0">
                <a:solidFill>
                  <a:srgbClr val="FF0000"/>
                </a:solidFill>
              </a:rPr>
              <a:t>I. H</a:t>
            </a:r>
            <a:r>
              <a:rPr lang="vi-VN" sz="3200" b="1" dirty="0">
                <a:solidFill>
                  <a:srgbClr val="FF0000"/>
                </a:solidFill>
              </a:rPr>
              <a:t>Ư</a:t>
            </a:r>
            <a:r>
              <a:rPr lang="en-US" sz="3200" b="1" dirty="0">
                <a:solidFill>
                  <a:srgbClr val="FF0000"/>
                </a:solidFill>
              </a:rPr>
              <a:t>ỚNG DẪN BAN ĐẦU</a:t>
            </a:r>
            <a:endParaRPr lang="en-US" sz="3200" dirty="0"/>
          </a:p>
        </p:txBody>
      </p:sp>
      <p:sp>
        <p:nvSpPr>
          <p:cNvPr id="3" name="Content Placeholder 2">
            <a:extLst>
              <a:ext uri="{FF2B5EF4-FFF2-40B4-BE49-F238E27FC236}">
                <a16:creationId xmlns:a16="http://schemas.microsoft.com/office/drawing/2014/main" id="{D18FD38F-C326-4419-B1A6-721DF4922B15}"/>
              </a:ext>
            </a:extLst>
          </p:cNvPr>
          <p:cNvSpPr>
            <a:spLocks noGrp="1"/>
          </p:cNvSpPr>
          <p:nvPr>
            <p:ph sz="quarter" idx="1"/>
          </p:nvPr>
        </p:nvSpPr>
        <p:spPr>
          <a:xfrm>
            <a:off x="228600" y="1066800"/>
            <a:ext cx="8686800" cy="5105400"/>
          </a:xfrm>
        </p:spPr>
        <p:txBody>
          <a:bodyPr/>
          <a:lstStyle/>
          <a:p>
            <a:pPr>
              <a:lnSpc>
                <a:spcPct val="150000"/>
              </a:lnSpc>
            </a:pPr>
            <a:r>
              <a:rPr lang="en-US" sz="2200" dirty="0" err="1"/>
              <a:t>Sinh</a:t>
            </a:r>
            <a:r>
              <a:rPr lang="en-US" sz="2200" dirty="0"/>
              <a:t> </a:t>
            </a:r>
            <a:r>
              <a:rPr lang="en-US" sz="2200" dirty="0" err="1"/>
              <a:t>viên</a:t>
            </a:r>
            <a:r>
              <a:rPr lang="en-US" sz="2200" dirty="0"/>
              <a:t> </a:t>
            </a:r>
            <a:r>
              <a:rPr lang="en-US" sz="2200" dirty="0" err="1"/>
              <a:t>cần</a:t>
            </a:r>
            <a:r>
              <a:rPr lang="en-US" sz="2200" dirty="0"/>
              <a:t> </a:t>
            </a:r>
            <a:r>
              <a:rPr lang="en-US" sz="2200" dirty="0" err="1"/>
              <a:t>cài</a:t>
            </a:r>
            <a:r>
              <a:rPr lang="en-US" sz="2200" dirty="0"/>
              <a:t> </a:t>
            </a:r>
            <a:r>
              <a:rPr lang="en-US" sz="2200" dirty="0" err="1"/>
              <a:t>đặt</a:t>
            </a:r>
            <a:r>
              <a:rPr lang="en-US" sz="2200" dirty="0"/>
              <a:t> đ</a:t>
            </a:r>
            <a:r>
              <a:rPr lang="vi-VN" sz="2200" dirty="0"/>
              <a:t>ư</a:t>
            </a:r>
            <a:r>
              <a:rPr lang="en-US" sz="2200" dirty="0" err="1"/>
              <a:t>ợc</a:t>
            </a:r>
            <a:r>
              <a:rPr lang="en-US" sz="2200" dirty="0"/>
              <a:t> </a:t>
            </a:r>
            <a:r>
              <a:rPr lang="en-US" sz="2200" dirty="0" err="1"/>
              <a:t>công</a:t>
            </a:r>
            <a:r>
              <a:rPr lang="en-US" sz="2200" dirty="0"/>
              <a:t> </a:t>
            </a:r>
            <a:r>
              <a:rPr lang="en-US" sz="2200" dirty="0" err="1"/>
              <a:t>cụ</a:t>
            </a:r>
            <a:r>
              <a:rPr lang="en-US" sz="2200" dirty="0"/>
              <a:t> </a:t>
            </a:r>
            <a:r>
              <a:rPr lang="en-US" sz="2200" dirty="0" err="1"/>
              <a:t>thực</a:t>
            </a:r>
            <a:r>
              <a:rPr lang="en-US" sz="2200" dirty="0"/>
              <a:t> </a:t>
            </a:r>
            <a:r>
              <a:rPr lang="en-US" sz="2200" dirty="0" err="1"/>
              <a:t>hành</a:t>
            </a:r>
            <a:r>
              <a:rPr lang="en-US" sz="2200" dirty="0"/>
              <a:t>. </a:t>
            </a:r>
          </a:p>
          <a:p>
            <a:pPr algn="just">
              <a:lnSpc>
                <a:spcPct val="150000"/>
              </a:lnSpc>
            </a:pPr>
            <a:r>
              <a:rPr lang="en-US" sz="2200" dirty="0" err="1"/>
              <a:t>Yêu</a:t>
            </a:r>
            <a:r>
              <a:rPr lang="en-US" sz="2200" dirty="0"/>
              <a:t> </a:t>
            </a:r>
            <a:r>
              <a:rPr lang="en-US" sz="2200" dirty="0" err="1"/>
              <a:t>cầu</a:t>
            </a:r>
            <a:r>
              <a:rPr lang="en-US" sz="2200" dirty="0"/>
              <a:t> </a:t>
            </a:r>
            <a:r>
              <a:rPr lang="en-US" sz="2200" dirty="0" err="1"/>
              <a:t>sinh</a:t>
            </a:r>
            <a:r>
              <a:rPr lang="en-US" sz="2200" dirty="0"/>
              <a:t> </a:t>
            </a:r>
            <a:r>
              <a:rPr lang="en-US" sz="2200" dirty="0" err="1"/>
              <a:t>viên</a:t>
            </a:r>
            <a:r>
              <a:rPr lang="en-US" sz="2200" dirty="0"/>
              <a:t> </a:t>
            </a:r>
            <a:r>
              <a:rPr lang="en-US" sz="2200" dirty="0" err="1"/>
              <a:t>đọc</a:t>
            </a:r>
            <a:r>
              <a:rPr lang="en-US" sz="2200" dirty="0"/>
              <a:t> </a:t>
            </a:r>
            <a:r>
              <a:rPr lang="en-US" sz="2200" dirty="0" err="1"/>
              <a:t>lại</a:t>
            </a:r>
            <a:r>
              <a:rPr lang="en-US" sz="2200" dirty="0"/>
              <a:t> </a:t>
            </a:r>
            <a:r>
              <a:rPr lang="en-US" sz="2200" dirty="0" err="1"/>
              <a:t>và</a:t>
            </a:r>
            <a:r>
              <a:rPr lang="en-US" sz="2200" dirty="0"/>
              <a:t> </a:t>
            </a:r>
            <a:r>
              <a:rPr lang="en-US" sz="2200" dirty="0" err="1"/>
              <a:t>ghi</a:t>
            </a:r>
            <a:r>
              <a:rPr lang="en-US" sz="2200" dirty="0"/>
              <a:t> </a:t>
            </a:r>
            <a:r>
              <a:rPr lang="en-US" sz="2200" dirty="0" err="1"/>
              <a:t>nhớ</a:t>
            </a:r>
            <a:r>
              <a:rPr lang="en-US" sz="2200" dirty="0"/>
              <a:t> </a:t>
            </a:r>
            <a:r>
              <a:rPr lang="en-US" sz="2200" dirty="0" err="1"/>
              <a:t>các</a:t>
            </a:r>
            <a:r>
              <a:rPr lang="en-US" sz="2200" dirty="0"/>
              <a:t> </a:t>
            </a:r>
            <a:r>
              <a:rPr lang="en-US" sz="2200" dirty="0" err="1"/>
              <a:t>kiến</a:t>
            </a:r>
            <a:r>
              <a:rPr lang="en-US" sz="2200" dirty="0"/>
              <a:t> </a:t>
            </a:r>
            <a:r>
              <a:rPr lang="en-US" sz="2200" dirty="0" err="1"/>
              <a:t>thức</a:t>
            </a:r>
            <a:r>
              <a:rPr lang="en-US" sz="2200" dirty="0"/>
              <a:t> </a:t>
            </a:r>
            <a:r>
              <a:rPr lang="en-US" sz="2200" dirty="0" err="1"/>
              <a:t>lý</a:t>
            </a:r>
            <a:r>
              <a:rPr lang="en-US" sz="2200" dirty="0"/>
              <a:t> </a:t>
            </a:r>
            <a:r>
              <a:rPr lang="en-US" sz="2200" dirty="0" err="1"/>
              <a:t>thuyết</a:t>
            </a:r>
            <a:r>
              <a:rPr lang="en-US" sz="2200" dirty="0"/>
              <a:t> </a:t>
            </a:r>
            <a:r>
              <a:rPr lang="en-US" sz="2200" dirty="0" err="1"/>
              <a:t>trong</a:t>
            </a:r>
            <a:r>
              <a:rPr lang="en-US" sz="2200" dirty="0"/>
              <a:t> </a:t>
            </a:r>
            <a:r>
              <a:rPr lang="en-US" sz="2200" dirty="0" err="1"/>
              <a:t>mục</a:t>
            </a:r>
            <a:r>
              <a:rPr lang="en-US" sz="2200" dirty="0"/>
              <a:t> E </a:t>
            </a:r>
            <a:r>
              <a:rPr lang="en-US" sz="2200" dirty="0" err="1"/>
              <a:t>trong</a:t>
            </a:r>
            <a:r>
              <a:rPr lang="en-US" sz="2200" dirty="0"/>
              <a:t> </a:t>
            </a:r>
            <a:r>
              <a:rPr lang="en-US" sz="2200" dirty="0" err="1"/>
              <a:t>tài</a:t>
            </a:r>
            <a:r>
              <a:rPr lang="en-US" sz="2200" dirty="0"/>
              <a:t> </a:t>
            </a:r>
            <a:r>
              <a:rPr lang="en-US" sz="2200" dirty="0" err="1"/>
              <a:t>liệu</a:t>
            </a:r>
            <a:r>
              <a:rPr lang="en-US" sz="2200" dirty="0"/>
              <a:t> “</a:t>
            </a:r>
            <a:r>
              <a:rPr lang="en-US" sz="2200" i="1" dirty="0" err="1"/>
              <a:t>Bài</a:t>
            </a:r>
            <a:r>
              <a:rPr lang="en-US" sz="2200" i="1" dirty="0"/>
              <a:t> </a:t>
            </a:r>
            <a:r>
              <a:rPr lang="en-US" sz="2200" i="1" dirty="0" err="1"/>
              <a:t>Thực</a:t>
            </a:r>
            <a:r>
              <a:rPr lang="en-US" sz="2200" i="1" dirty="0"/>
              <a:t> </a:t>
            </a:r>
            <a:r>
              <a:rPr lang="en-US" sz="2200" i="1" dirty="0" err="1"/>
              <a:t>Tập</a:t>
            </a:r>
            <a:r>
              <a:rPr lang="en-US" sz="2200" i="1" dirty="0"/>
              <a:t> 01”</a:t>
            </a:r>
          </a:p>
          <a:p>
            <a:pPr>
              <a:lnSpc>
                <a:spcPct val="150000"/>
              </a:lnSpc>
            </a:pPr>
            <a:r>
              <a:rPr lang="en-US" sz="2200" dirty="0" err="1"/>
              <a:t>Hướng</a:t>
            </a:r>
            <a:r>
              <a:rPr lang="en-US" sz="2200" dirty="0"/>
              <a:t> </a:t>
            </a:r>
            <a:r>
              <a:rPr lang="en-US" sz="2200" dirty="0" err="1"/>
              <a:t>dẫn</a:t>
            </a:r>
            <a:r>
              <a:rPr lang="en-US" sz="2200" dirty="0"/>
              <a:t> chi </a:t>
            </a:r>
            <a:r>
              <a:rPr lang="en-US" sz="2200" dirty="0" err="1"/>
              <a:t>tiết</a:t>
            </a:r>
            <a:r>
              <a:rPr lang="en-US" sz="2200" dirty="0"/>
              <a:t> </a:t>
            </a:r>
            <a:r>
              <a:rPr lang="en-US" sz="2200" dirty="0" err="1"/>
              <a:t>ví</a:t>
            </a:r>
            <a:r>
              <a:rPr lang="en-US" sz="2200" dirty="0"/>
              <a:t> </a:t>
            </a:r>
            <a:r>
              <a:rPr lang="en-US" sz="2200" dirty="0" err="1"/>
              <a:t>dụ</a:t>
            </a:r>
            <a:r>
              <a:rPr lang="en-US" sz="2200" dirty="0"/>
              <a:t> </a:t>
            </a:r>
            <a:r>
              <a:rPr lang="en-US" sz="2200" dirty="0" err="1"/>
              <a:t>mẫu</a:t>
            </a:r>
            <a:r>
              <a:rPr lang="en-US" sz="2200" dirty="0"/>
              <a:t> </a:t>
            </a:r>
            <a:r>
              <a:rPr lang="vi-VN" sz="2200" dirty="0"/>
              <a:t>để hiểu rõ về </a:t>
            </a:r>
            <a:r>
              <a:rPr lang="en-US" sz="2200" dirty="0" err="1" smtClean="0"/>
              <a:t>cách</a:t>
            </a:r>
            <a:r>
              <a:rPr lang="en-US" sz="2200" dirty="0" smtClean="0"/>
              <a:t> s</a:t>
            </a:r>
            <a:r>
              <a:rPr lang="vi-VN" sz="2200" dirty="0" smtClean="0"/>
              <a:t>ử </a:t>
            </a:r>
            <a:r>
              <a:rPr lang="en-US" sz="2200" dirty="0" err="1" smtClean="0"/>
              <a:t>dụng</a:t>
            </a:r>
            <a:r>
              <a:rPr lang="en-US" sz="2200" dirty="0" smtClean="0"/>
              <a:t> </a:t>
            </a:r>
            <a:r>
              <a:rPr lang="en-US" sz="2200" dirty="0" err="1" smtClean="0"/>
              <a:t>câu</a:t>
            </a:r>
            <a:r>
              <a:rPr lang="en-US" sz="2200" dirty="0" smtClean="0"/>
              <a:t> </a:t>
            </a:r>
            <a:r>
              <a:rPr lang="en-US" sz="2200" dirty="0" err="1" smtClean="0"/>
              <a:t>lệnh</a:t>
            </a:r>
            <a:r>
              <a:rPr lang="en-US" sz="2200" dirty="0" smtClean="0"/>
              <a:t> if.</a:t>
            </a:r>
            <a:endParaRPr lang="en-US" sz="2200" dirty="0"/>
          </a:p>
        </p:txBody>
      </p:sp>
      <p:sp>
        <p:nvSpPr>
          <p:cNvPr id="4" name="Footer Placeholder 3">
            <a:extLst>
              <a:ext uri="{FF2B5EF4-FFF2-40B4-BE49-F238E27FC236}">
                <a16:creationId xmlns:a16="http://schemas.microsoft.com/office/drawing/2014/main" id="{53643F08-12E6-40BF-AC80-1D6A840BD9DE}"/>
              </a:ext>
            </a:extLst>
          </p:cNvPr>
          <p:cNvSpPr>
            <a:spLocks noGrp="1"/>
          </p:cNvSpPr>
          <p:nvPr>
            <p:ph type="ftr" sz="quarter" idx="11"/>
          </p:nvPr>
        </p:nvSpPr>
        <p:spPr>
          <a:xfrm>
            <a:off x="228600" y="6202362"/>
            <a:ext cx="3733800" cy="457200"/>
          </a:xfrm>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CABB889A-E302-4A68-B89F-4D02D0E5B7E2}"/>
              </a:ext>
            </a:extLst>
          </p:cNvPr>
          <p:cNvSpPr>
            <a:spLocks noGrp="1"/>
          </p:cNvSpPr>
          <p:nvPr>
            <p:ph type="sldNum" sz="quarter" idx="12"/>
          </p:nvPr>
        </p:nvSpPr>
        <p:spPr>
          <a:xfrm>
            <a:off x="8458200" y="6126162"/>
            <a:ext cx="533400" cy="533400"/>
          </a:xfrm>
        </p:spPr>
        <p:txBody>
          <a:bodyPr/>
          <a:lstStyle/>
          <a:p>
            <a:pPr>
              <a:defRPr/>
            </a:pPr>
            <a:fld id="{39DE64FB-66AC-43B4-904B-B7353FDA049D}" type="slidenum">
              <a:rPr lang="en-US" smtClean="0"/>
              <a:pPr>
                <a:defRPr/>
              </a:pPr>
              <a:t>15</a:t>
            </a:fld>
            <a:endParaRPr lang="en-US" dirty="0"/>
          </a:p>
        </p:txBody>
      </p:sp>
    </p:spTree>
    <p:extLst>
      <p:ext uri="{BB962C8B-B14F-4D97-AF65-F5344CB8AC3E}">
        <p14:creationId xmlns:p14="http://schemas.microsoft.com/office/powerpoint/2010/main" val="370722367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2948"/>
            <a:ext cx="9677400" cy="838200"/>
          </a:xfrm>
        </p:spPr>
        <p:txBody>
          <a:bodyPr/>
          <a:lstStyle/>
          <a:p>
            <a:pPr marL="0" lvl="1" indent="0" algn="ctr">
              <a:buSzPct val="100000"/>
              <a:buNone/>
            </a:pPr>
            <a:r>
              <a:rPr lang="en-US" sz="2800" b="1" dirty="0">
                <a:solidFill>
                  <a:srgbClr val="FF0000"/>
                </a:solidFill>
              </a:rPr>
              <a:t>1.1 H</a:t>
            </a:r>
            <a:r>
              <a:rPr lang="vi-VN" sz="2800" b="1" dirty="0">
                <a:solidFill>
                  <a:srgbClr val="FF0000"/>
                </a:solidFill>
              </a:rPr>
              <a:t>Ư</a:t>
            </a:r>
            <a:r>
              <a:rPr lang="en-US" sz="2800" b="1" dirty="0">
                <a:solidFill>
                  <a:srgbClr val="FF0000"/>
                </a:solidFill>
              </a:rPr>
              <a:t>ỚNG DẪN CÀI ĐẶT CÔNG CỤ HỌC TẬP</a:t>
            </a:r>
          </a:p>
        </p:txBody>
      </p:sp>
      <p:sp>
        <p:nvSpPr>
          <p:cNvPr id="4" name="Content Placeholder 2"/>
          <p:cNvSpPr>
            <a:spLocks noGrp="1"/>
          </p:cNvSpPr>
          <p:nvPr>
            <p:ph sz="quarter" idx="1"/>
          </p:nvPr>
        </p:nvSpPr>
        <p:spPr>
          <a:xfrm>
            <a:off x="381000" y="1143000"/>
            <a:ext cx="8305800" cy="6019800"/>
          </a:xfrm>
        </p:spPr>
        <p:txBody>
          <a:bodyPr rtlCol="0">
            <a:noAutofit/>
          </a:bodyPr>
          <a:lstStyle/>
          <a:p>
            <a:pPr lvl="1" algn="just">
              <a:buSzPct val="100000"/>
            </a:pPr>
            <a:r>
              <a:rPr lang="en-US" dirty="0"/>
              <a:t>Đ</a:t>
            </a:r>
            <a:r>
              <a:rPr lang="vi-VN" dirty="0"/>
              <a:t>ư</a:t>
            </a:r>
            <a:r>
              <a:rPr lang="en-US" dirty="0" err="1"/>
              <a:t>ờng</a:t>
            </a:r>
            <a:r>
              <a:rPr lang="en-US" dirty="0"/>
              <a:t> </a:t>
            </a:r>
            <a:r>
              <a:rPr lang="en-US" dirty="0" err="1"/>
              <a:t>dẫn</a:t>
            </a:r>
            <a:r>
              <a:rPr lang="en-US" dirty="0"/>
              <a:t> h</a:t>
            </a:r>
            <a:r>
              <a:rPr lang="vi-VN" dirty="0"/>
              <a:t>ư</a:t>
            </a:r>
            <a:r>
              <a:rPr lang="en-US" dirty="0" err="1"/>
              <a:t>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và</a:t>
            </a:r>
            <a:r>
              <a:rPr lang="en-US" dirty="0"/>
              <a:t> down </a:t>
            </a:r>
            <a:r>
              <a:rPr lang="en-US" dirty="0" err="1"/>
              <a:t>bộ</a:t>
            </a:r>
            <a:r>
              <a:rPr lang="en-US" dirty="0"/>
              <a:t> </a:t>
            </a:r>
            <a:r>
              <a:rPr lang="en-US" dirty="0" err="1"/>
              <a:t>cài</a:t>
            </a:r>
            <a:r>
              <a:rPr lang="en-US" dirty="0"/>
              <a:t>: </a:t>
            </a:r>
            <a:r>
              <a:rPr lang="en-US" dirty="0">
                <a:hlinkClick r:id="rId3"/>
              </a:rPr>
              <a:t>https://cnttqn.com/threads/huong-dan-cai-dat-c-free-pro-5-0-de-lap-trinh-c.1260.html</a:t>
            </a:r>
            <a:r>
              <a:rPr lang="en-US" dirty="0"/>
              <a:t> </a:t>
            </a:r>
          </a:p>
          <a:p>
            <a:pPr lvl="1" algn="just">
              <a:buSzPct val="100000"/>
            </a:pPr>
            <a:r>
              <a:rPr lang="en-US" dirty="0" err="1"/>
              <a:t>Giao</a:t>
            </a:r>
            <a:r>
              <a:rPr lang="en-US" dirty="0"/>
              <a:t> </a:t>
            </a:r>
            <a:r>
              <a:rPr lang="en-US" dirty="0" err="1"/>
              <a:t>diện</a:t>
            </a:r>
            <a:r>
              <a:rPr lang="en-US" dirty="0"/>
              <a:t> </a:t>
            </a:r>
            <a:r>
              <a:rPr lang="en-US" dirty="0" err="1"/>
              <a:t>làm</a:t>
            </a:r>
            <a:r>
              <a:rPr lang="en-US" dirty="0"/>
              <a:t> </a:t>
            </a:r>
            <a:r>
              <a:rPr lang="en-US" dirty="0" err="1"/>
              <a:t>việc</a:t>
            </a:r>
            <a:r>
              <a:rPr lang="en-US" dirty="0"/>
              <a:t> </a:t>
            </a:r>
            <a:r>
              <a:rPr lang="en-US" dirty="0" err="1"/>
              <a:t>sau</a:t>
            </a:r>
            <a:r>
              <a:rPr lang="en-US" dirty="0"/>
              <a:t> </a:t>
            </a:r>
            <a:r>
              <a:rPr lang="en-US" dirty="0" err="1"/>
              <a:t>khi</a:t>
            </a:r>
            <a:r>
              <a:rPr lang="en-US" dirty="0"/>
              <a:t> </a:t>
            </a:r>
            <a:r>
              <a:rPr lang="en-US" dirty="0" err="1"/>
              <a:t>cài</a:t>
            </a:r>
            <a:r>
              <a:rPr lang="en-US" dirty="0"/>
              <a:t> </a:t>
            </a:r>
            <a:r>
              <a:rPr lang="en-US" dirty="0" err="1"/>
              <a:t>đặt</a:t>
            </a:r>
            <a:r>
              <a:rPr lang="en-US" dirty="0"/>
              <a:t>:</a:t>
            </a:r>
          </a:p>
          <a:p>
            <a:pPr marL="319088" lvl="1" indent="0" algn="just">
              <a:buSzPct val="100000"/>
              <a:buNone/>
            </a:pPr>
            <a:endParaRPr lang="en-US" sz="2200"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16</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pic>
        <p:nvPicPr>
          <p:cNvPr id="6" name="Picture 5" descr="giao dien của cfree">
            <a:hlinkClick r:id="rId4"/>
            <a:extLst>
              <a:ext uri="{FF2B5EF4-FFF2-40B4-BE49-F238E27FC236}">
                <a16:creationId xmlns:a16="http://schemas.microsoft.com/office/drawing/2014/main" id="{E9F1AAAE-6DA4-4F0A-A7B8-2B5D2C6538E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028700" y="2860964"/>
            <a:ext cx="7162800" cy="3352800"/>
          </a:xfrm>
          <a:prstGeom prst="rect">
            <a:avLst/>
          </a:prstGeom>
          <a:noFill/>
          <a:ln>
            <a:solidFill>
              <a:schemeClr val="tx1"/>
            </a:solidFill>
          </a:ln>
        </p:spPr>
      </p:pic>
    </p:spTree>
    <p:extLst>
      <p:ext uri="{BB962C8B-B14F-4D97-AF65-F5344CB8AC3E}">
        <p14:creationId xmlns:p14="http://schemas.microsoft.com/office/powerpoint/2010/main" val="203107633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28600" y="990600"/>
            <a:ext cx="8382000" cy="6019800"/>
          </a:xfrm>
        </p:spPr>
        <p:txBody>
          <a:bodyPr rtlCol="0">
            <a:noAutofit/>
          </a:bodyPr>
          <a:lstStyle/>
          <a:p>
            <a:pPr marL="0" indent="0" algn="just">
              <a:buNone/>
            </a:pPr>
            <a:r>
              <a:rPr lang="en-US" sz="2400" dirty="0" err="1"/>
              <a:t>Sinh</a:t>
            </a:r>
            <a:r>
              <a:rPr lang="en-US" sz="2400" dirty="0"/>
              <a:t> </a:t>
            </a:r>
            <a:r>
              <a:rPr lang="en-US" sz="2400" dirty="0" err="1"/>
              <a:t>viên</a:t>
            </a:r>
            <a:r>
              <a:rPr lang="en-US" sz="2400" dirty="0"/>
              <a:t> </a:t>
            </a:r>
            <a:r>
              <a:rPr lang="en-US" sz="2400" dirty="0" err="1"/>
              <a:t>thực</a:t>
            </a:r>
            <a:r>
              <a:rPr lang="en-US" sz="2400" dirty="0"/>
              <a:t> </a:t>
            </a:r>
            <a:r>
              <a:rPr lang="en-US" sz="2400" dirty="0" err="1"/>
              <a:t>hành</a:t>
            </a:r>
            <a:r>
              <a:rPr lang="en-US" sz="2400" dirty="0"/>
              <a:t> </a:t>
            </a:r>
            <a:r>
              <a:rPr lang="en-US" sz="2400" dirty="0" err="1"/>
              <a:t>trên</a:t>
            </a:r>
            <a:r>
              <a:rPr lang="en-US" sz="2400" dirty="0"/>
              <a:t> </a:t>
            </a:r>
            <a:r>
              <a:rPr lang="en-US" sz="2400" dirty="0" err="1"/>
              <a:t>công</a:t>
            </a:r>
            <a:r>
              <a:rPr lang="en-US" sz="2400" dirty="0"/>
              <a:t> </a:t>
            </a:r>
            <a:r>
              <a:rPr lang="en-US" sz="2400" dirty="0" err="1"/>
              <a:t>cụ</a:t>
            </a:r>
            <a:r>
              <a:rPr lang="en-US" sz="2400" dirty="0"/>
              <a:t> </a:t>
            </a:r>
            <a:r>
              <a:rPr lang="en-US" sz="2400" dirty="0" err="1"/>
              <a:t>Cfree</a:t>
            </a:r>
            <a:r>
              <a:rPr lang="en-US" sz="2400" dirty="0"/>
              <a:t> 5.0 </a:t>
            </a:r>
            <a:r>
              <a:rPr lang="en-US" sz="2400" dirty="0" err="1"/>
              <a:t>theo</a:t>
            </a:r>
            <a:r>
              <a:rPr lang="en-US" sz="2400" dirty="0"/>
              <a:t> </a:t>
            </a:r>
            <a:r>
              <a:rPr lang="en-US" sz="2400" dirty="0" err="1"/>
              <a:t>các</a:t>
            </a:r>
            <a:r>
              <a:rPr lang="en-US" sz="2400" dirty="0"/>
              <a:t> b</a:t>
            </a:r>
            <a:r>
              <a:rPr lang="vi-VN" sz="2400" dirty="0"/>
              <a:t>ư</a:t>
            </a:r>
            <a:r>
              <a:rPr lang="en-US" sz="2400" dirty="0" err="1"/>
              <a:t>ớc</a:t>
            </a:r>
            <a:r>
              <a:rPr lang="en-US" sz="2400" dirty="0"/>
              <a:t> h</a:t>
            </a:r>
            <a:r>
              <a:rPr lang="vi-VN" sz="2400" dirty="0"/>
              <a:t>ư</a:t>
            </a:r>
            <a:r>
              <a:rPr lang="en-US" sz="2400" dirty="0" err="1"/>
              <a:t>ớng</a:t>
            </a:r>
            <a:r>
              <a:rPr lang="en-US" sz="2400" dirty="0"/>
              <a:t> </a:t>
            </a:r>
            <a:r>
              <a:rPr lang="en-US" sz="2400" dirty="0" err="1"/>
              <a:t>dẫn</a:t>
            </a:r>
            <a:r>
              <a:rPr lang="en-US" sz="2400" dirty="0"/>
              <a:t> </a:t>
            </a:r>
            <a:r>
              <a:rPr lang="en-US" sz="2400" dirty="0" err="1"/>
              <a:t>sau</a:t>
            </a:r>
            <a:r>
              <a:rPr lang="en-US" sz="2400" dirty="0"/>
              <a:t>:</a:t>
            </a:r>
          </a:p>
          <a:p>
            <a:pPr marL="0" indent="0" algn="just">
              <a:buNone/>
            </a:pPr>
            <a:r>
              <a:rPr lang="en-US" sz="2400" dirty="0"/>
              <a:t>	-  B</a:t>
            </a:r>
            <a:r>
              <a:rPr lang="vi-VN" sz="2400" dirty="0"/>
              <a:t>ư</a:t>
            </a:r>
            <a:r>
              <a:rPr lang="en-US" sz="2400" dirty="0" err="1"/>
              <a:t>ớc</a:t>
            </a:r>
            <a:r>
              <a:rPr lang="en-US" sz="2400" dirty="0"/>
              <a:t> 1: </a:t>
            </a:r>
            <a:r>
              <a:rPr lang="en-US" sz="2400" dirty="0" err="1"/>
              <a:t>Tạo</a:t>
            </a:r>
            <a:r>
              <a:rPr lang="en-US" sz="2400" dirty="0"/>
              <a:t> </a:t>
            </a:r>
            <a:r>
              <a:rPr lang="en-US" sz="2400" dirty="0" err="1"/>
              <a:t>mới</a:t>
            </a:r>
            <a:r>
              <a:rPr lang="en-US" sz="2400" dirty="0"/>
              <a:t> </a:t>
            </a:r>
            <a:r>
              <a:rPr lang="en-US" sz="2400" dirty="0" err="1"/>
              <a:t>một</a:t>
            </a:r>
            <a:r>
              <a:rPr lang="en-US" sz="2400" dirty="0"/>
              <a:t> file *.</a:t>
            </a:r>
            <a:r>
              <a:rPr lang="en-US" sz="2400" dirty="0" err="1"/>
              <a:t>cpp</a:t>
            </a:r>
            <a:endParaRPr lang="en-US" sz="2400" dirty="0"/>
          </a:p>
          <a:p>
            <a:pPr marL="0" indent="0" algn="just">
              <a:buNone/>
            </a:pPr>
            <a:r>
              <a:rPr lang="en-US" sz="2400" dirty="0"/>
              <a:t>	-  B</a:t>
            </a:r>
            <a:r>
              <a:rPr lang="vi-VN" sz="2400" dirty="0"/>
              <a:t>ư</a:t>
            </a:r>
            <a:r>
              <a:rPr lang="en-US" sz="2400" dirty="0" err="1"/>
              <a:t>ớc</a:t>
            </a:r>
            <a:r>
              <a:rPr lang="en-US" sz="2400" dirty="0"/>
              <a:t> 2: </a:t>
            </a:r>
            <a:r>
              <a:rPr lang="en-US" sz="2400" dirty="0" err="1"/>
              <a:t>Khai</a:t>
            </a:r>
            <a:r>
              <a:rPr lang="en-US" sz="2400" dirty="0"/>
              <a:t> </a:t>
            </a:r>
            <a:r>
              <a:rPr lang="en-US" sz="2400" dirty="0" err="1"/>
              <a:t>báo</a:t>
            </a:r>
            <a:r>
              <a:rPr lang="en-US" sz="2400" dirty="0"/>
              <a:t> </a:t>
            </a:r>
            <a:r>
              <a:rPr lang="en-US" sz="2400" dirty="0" err="1"/>
              <a:t>thư</a:t>
            </a:r>
            <a:r>
              <a:rPr lang="en-US" sz="2400" dirty="0"/>
              <a:t> </a:t>
            </a:r>
            <a:r>
              <a:rPr lang="en-US" sz="2400" dirty="0" err="1"/>
              <a:t>viện</a:t>
            </a:r>
            <a:r>
              <a:rPr lang="en-US" sz="2400" dirty="0"/>
              <a:t>.</a:t>
            </a:r>
          </a:p>
          <a:p>
            <a:pPr marL="0" indent="0" algn="just">
              <a:buNone/>
            </a:pPr>
            <a:r>
              <a:rPr lang="en-US" sz="2400" dirty="0"/>
              <a:t>	</a:t>
            </a:r>
            <a:r>
              <a:rPr lang="en-US" sz="2400" dirty="0" smtClean="0"/>
              <a:t>-  B</a:t>
            </a:r>
            <a:r>
              <a:rPr lang="vi-VN" sz="2400" dirty="0" smtClean="0"/>
              <a:t>ư</a:t>
            </a:r>
            <a:r>
              <a:rPr lang="en-US" sz="2400" dirty="0" err="1" smtClean="0"/>
              <a:t>ớc</a:t>
            </a:r>
            <a:r>
              <a:rPr lang="en-US" sz="2400" dirty="0" smtClean="0"/>
              <a:t> 3: </a:t>
            </a:r>
            <a:r>
              <a:rPr lang="en-US" sz="2400" dirty="0" err="1" smtClean="0"/>
              <a:t>Khai</a:t>
            </a:r>
            <a:r>
              <a:rPr lang="en-US" sz="2400" dirty="0" smtClean="0"/>
              <a:t> </a:t>
            </a:r>
            <a:r>
              <a:rPr lang="en-US" sz="2400" dirty="0" err="1" smtClean="0"/>
              <a:t>báo</a:t>
            </a:r>
            <a:r>
              <a:rPr lang="en-US" sz="2400" dirty="0" smtClean="0"/>
              <a:t> </a:t>
            </a:r>
            <a:r>
              <a:rPr lang="en-US" sz="2400" dirty="0" err="1" smtClean="0"/>
              <a:t>tên</a:t>
            </a:r>
            <a:r>
              <a:rPr lang="en-US" sz="2400" dirty="0" smtClean="0"/>
              <a:t> </a:t>
            </a:r>
            <a:r>
              <a:rPr lang="en-US" sz="2400" dirty="0" err="1" smtClean="0"/>
              <a:t>lớp</a:t>
            </a:r>
            <a:endParaRPr lang="en-US" sz="2400" dirty="0" smtClean="0"/>
          </a:p>
          <a:p>
            <a:pPr marL="0" indent="0" algn="just">
              <a:buNone/>
            </a:pPr>
            <a:r>
              <a:rPr lang="en-US" sz="2400" dirty="0" smtClean="0"/>
              <a:t>	-  B</a:t>
            </a:r>
            <a:r>
              <a:rPr lang="vi-VN" sz="2400" dirty="0" smtClean="0"/>
              <a:t>ư</a:t>
            </a:r>
            <a:r>
              <a:rPr lang="en-US" sz="2400" dirty="0" err="1" smtClean="0"/>
              <a:t>ớc</a:t>
            </a:r>
            <a:r>
              <a:rPr lang="en-US" sz="2400" dirty="0" smtClean="0"/>
              <a:t> 4: </a:t>
            </a:r>
            <a:r>
              <a:rPr lang="en-US" sz="2400" dirty="0" err="1" smtClean="0"/>
              <a:t>Khai</a:t>
            </a:r>
            <a:r>
              <a:rPr lang="en-US" sz="2400" dirty="0" smtClean="0"/>
              <a:t> </a:t>
            </a:r>
            <a:r>
              <a:rPr lang="en-US" sz="2400" dirty="0" err="1" smtClean="0"/>
              <a:t>báo</a:t>
            </a:r>
            <a:r>
              <a:rPr lang="en-US" sz="2400" dirty="0" smtClean="0"/>
              <a:t> </a:t>
            </a:r>
            <a:r>
              <a:rPr lang="en-US" sz="2400" dirty="0" err="1" smtClean="0"/>
              <a:t>các</a:t>
            </a:r>
            <a:r>
              <a:rPr lang="en-US" sz="2400" dirty="0" smtClean="0"/>
              <a:t> </a:t>
            </a:r>
            <a:r>
              <a:rPr lang="en-US" sz="2400" dirty="0" err="1" smtClean="0"/>
              <a:t>thành</a:t>
            </a:r>
            <a:r>
              <a:rPr lang="en-US" sz="2400" dirty="0" smtClean="0"/>
              <a:t> </a:t>
            </a:r>
            <a:r>
              <a:rPr lang="en-US" sz="2400" dirty="0" err="1" smtClean="0"/>
              <a:t>phần</a:t>
            </a:r>
            <a:r>
              <a:rPr lang="en-US" sz="2400" dirty="0" smtClean="0"/>
              <a:t> </a:t>
            </a:r>
            <a:r>
              <a:rPr lang="en-US" sz="2400" dirty="0" err="1" smtClean="0"/>
              <a:t>dữ</a:t>
            </a:r>
            <a:r>
              <a:rPr lang="en-US" sz="2400" dirty="0" smtClean="0"/>
              <a:t> </a:t>
            </a:r>
            <a:r>
              <a:rPr lang="en-US" sz="2400" dirty="0" err="1" smtClean="0"/>
              <a:t>liệu</a:t>
            </a:r>
            <a:endParaRPr lang="en-US" sz="2400" dirty="0" smtClean="0"/>
          </a:p>
          <a:p>
            <a:pPr marL="0" indent="0" algn="just">
              <a:buNone/>
            </a:pPr>
            <a:r>
              <a:rPr lang="en-US" sz="2400" dirty="0" smtClean="0"/>
              <a:t>	-  B</a:t>
            </a:r>
            <a:r>
              <a:rPr lang="vi-VN" sz="2400" dirty="0" smtClean="0"/>
              <a:t>ư</a:t>
            </a:r>
            <a:r>
              <a:rPr lang="en-US" sz="2400" dirty="0" err="1" smtClean="0"/>
              <a:t>ớc</a:t>
            </a:r>
            <a:r>
              <a:rPr lang="en-US" sz="2400" dirty="0" smtClean="0"/>
              <a:t> 5: </a:t>
            </a:r>
            <a:r>
              <a:rPr lang="en-US" sz="2400" dirty="0" err="1" smtClean="0"/>
              <a:t>Khai</a:t>
            </a:r>
            <a:r>
              <a:rPr lang="en-US" sz="2400" dirty="0" smtClean="0"/>
              <a:t> </a:t>
            </a:r>
            <a:r>
              <a:rPr lang="en-US" sz="2400" dirty="0" err="1" smtClean="0"/>
              <a:t>báo</a:t>
            </a:r>
            <a:r>
              <a:rPr lang="en-US" sz="2400" dirty="0" smtClean="0"/>
              <a:t> </a:t>
            </a:r>
            <a:r>
              <a:rPr lang="en-US" sz="2400" dirty="0" err="1" smtClean="0"/>
              <a:t>và</a:t>
            </a:r>
            <a:r>
              <a:rPr lang="en-US" sz="2400" dirty="0" smtClean="0"/>
              <a:t> </a:t>
            </a:r>
            <a:r>
              <a:rPr lang="en-US" sz="2400" dirty="0" err="1" smtClean="0"/>
              <a:t>định</a:t>
            </a:r>
            <a:r>
              <a:rPr lang="en-US" sz="2400" dirty="0" smtClean="0"/>
              <a:t> </a:t>
            </a:r>
            <a:r>
              <a:rPr lang="en-US" sz="2400" dirty="0" err="1" smtClean="0"/>
              <a:t>nghĩa</a:t>
            </a:r>
            <a:r>
              <a:rPr lang="en-US" sz="2400" dirty="0" smtClean="0"/>
              <a:t> </a:t>
            </a:r>
            <a:r>
              <a:rPr lang="en-US" sz="2400" dirty="0" err="1" smtClean="0"/>
              <a:t>các</a:t>
            </a:r>
            <a:r>
              <a:rPr lang="en-US" sz="2400" dirty="0" smtClean="0"/>
              <a:t> </a:t>
            </a:r>
            <a:r>
              <a:rPr lang="en-US" sz="2400" dirty="0" err="1" smtClean="0"/>
              <a:t>ph</a:t>
            </a:r>
            <a:r>
              <a:rPr lang="vi-VN" sz="2400" dirty="0" smtClean="0"/>
              <a:t>ư</a:t>
            </a:r>
            <a:r>
              <a:rPr lang="en-US" sz="2400" dirty="0" err="1" smtClean="0"/>
              <a:t>ơng</a:t>
            </a:r>
            <a:r>
              <a:rPr lang="en-US" sz="2400" dirty="0" smtClean="0"/>
              <a:t> </a:t>
            </a:r>
            <a:r>
              <a:rPr lang="en-US" sz="2400" dirty="0" err="1" smtClean="0"/>
              <a:t>thức</a:t>
            </a:r>
            <a:endParaRPr lang="en-US" sz="2400" dirty="0" smtClean="0"/>
          </a:p>
          <a:p>
            <a:pPr marL="0" indent="0" algn="just">
              <a:buNone/>
            </a:pPr>
            <a:r>
              <a:rPr lang="en-US" sz="2400" dirty="0" smtClean="0"/>
              <a:t>	- B</a:t>
            </a:r>
            <a:r>
              <a:rPr lang="vi-VN" sz="2400" dirty="0" smtClean="0"/>
              <a:t>ư</a:t>
            </a:r>
            <a:r>
              <a:rPr lang="en-US" sz="2400" dirty="0" err="1" smtClean="0"/>
              <a:t>ớc</a:t>
            </a:r>
            <a:r>
              <a:rPr lang="en-US" sz="2400" dirty="0" smtClean="0"/>
              <a:t> 6: </a:t>
            </a:r>
            <a:r>
              <a:rPr lang="en-US" sz="2400" dirty="0" err="1" smtClean="0"/>
              <a:t>Viết</a:t>
            </a:r>
            <a:r>
              <a:rPr lang="en-US" sz="2400" dirty="0" smtClean="0"/>
              <a:t> </a:t>
            </a:r>
            <a:r>
              <a:rPr lang="en-US" sz="2400" dirty="0" err="1" smtClean="0"/>
              <a:t>hàm</a:t>
            </a:r>
            <a:r>
              <a:rPr lang="en-US" sz="2400" dirty="0" smtClean="0"/>
              <a:t> main() </a:t>
            </a:r>
            <a:r>
              <a:rPr lang="en-US" sz="2400" dirty="0" err="1" smtClean="0"/>
              <a:t>tạo</a:t>
            </a:r>
            <a:r>
              <a:rPr lang="en-US" sz="2400" dirty="0" smtClean="0"/>
              <a:t> </a:t>
            </a:r>
            <a:r>
              <a:rPr lang="en-US" sz="2400" dirty="0" err="1" smtClean="0"/>
              <a:t>đối</a:t>
            </a:r>
            <a:r>
              <a:rPr lang="en-US" sz="2400" dirty="0" smtClean="0"/>
              <a:t> t</a:t>
            </a:r>
            <a:r>
              <a:rPr lang="vi-VN" sz="2400" dirty="0" smtClean="0"/>
              <a:t>ư</a:t>
            </a:r>
            <a:r>
              <a:rPr lang="en-US" sz="2400" dirty="0" err="1" smtClean="0"/>
              <a:t>ợng</a:t>
            </a:r>
            <a:r>
              <a:rPr lang="en-US" sz="2400" dirty="0" smtClean="0"/>
              <a:t>, </a:t>
            </a:r>
            <a:r>
              <a:rPr lang="en-US" sz="2400" dirty="0" err="1" smtClean="0"/>
              <a:t>gọi</a:t>
            </a:r>
            <a:r>
              <a:rPr lang="en-US" sz="2400" dirty="0" smtClean="0"/>
              <a:t> </a:t>
            </a:r>
            <a:r>
              <a:rPr lang="en-US" sz="2400" dirty="0" err="1" smtClean="0"/>
              <a:t>các</a:t>
            </a:r>
            <a:r>
              <a:rPr lang="en-US" sz="2400" dirty="0" smtClean="0"/>
              <a:t> </a:t>
            </a:r>
            <a:r>
              <a:rPr lang="en-US" sz="2400" dirty="0" err="1" smtClean="0"/>
              <a:t>ph</a:t>
            </a:r>
            <a:r>
              <a:rPr lang="vi-VN" sz="2400" dirty="0" smtClean="0"/>
              <a:t>ư</a:t>
            </a:r>
            <a:r>
              <a:rPr lang="en-US" sz="2400" dirty="0" err="1" smtClean="0"/>
              <a:t>ơng</a:t>
            </a:r>
            <a:r>
              <a:rPr lang="en-US" sz="2400" dirty="0" smtClean="0"/>
              <a:t> </a:t>
            </a:r>
            <a:r>
              <a:rPr lang="en-US" sz="2400" dirty="0" err="1" smtClean="0"/>
              <a:t>thức</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ch</a:t>
            </a:r>
            <a:r>
              <a:rPr lang="vi-VN" sz="2400" dirty="0" smtClean="0"/>
              <a:t>ư</a:t>
            </a:r>
            <a:r>
              <a:rPr lang="en-US" sz="2400" dirty="0" err="1" smtClean="0"/>
              <a:t>ơng</a:t>
            </a:r>
            <a:r>
              <a:rPr lang="en-US" sz="2400" dirty="0" smtClean="0"/>
              <a:t> </a:t>
            </a:r>
            <a:r>
              <a:rPr lang="en-US" sz="2400" dirty="0" err="1" smtClean="0"/>
              <a:t>trình</a:t>
            </a:r>
            <a:r>
              <a:rPr lang="en-US" sz="2400" dirty="0" smtClean="0"/>
              <a:t>.</a:t>
            </a:r>
          </a:p>
          <a:p>
            <a:pPr marL="0" indent="0" algn="just">
              <a:buNone/>
            </a:pPr>
            <a:r>
              <a:rPr lang="en-US" sz="2400" dirty="0"/>
              <a:t>	-  B</a:t>
            </a:r>
            <a:r>
              <a:rPr lang="vi-VN" sz="2400" dirty="0"/>
              <a:t>ư</a:t>
            </a:r>
            <a:r>
              <a:rPr lang="en-US" sz="2400" dirty="0" err="1"/>
              <a:t>ớc</a:t>
            </a:r>
            <a:r>
              <a:rPr lang="en-US" sz="2400" dirty="0"/>
              <a:t> 7: </a:t>
            </a:r>
            <a:r>
              <a:rPr lang="en-US" sz="2400" dirty="0" err="1"/>
              <a:t>Lưu</a:t>
            </a:r>
            <a:r>
              <a:rPr lang="en-US" sz="2400" dirty="0"/>
              <a:t> </a:t>
            </a:r>
            <a:r>
              <a:rPr lang="en-US" sz="2400" dirty="0" err="1"/>
              <a:t>bài</a:t>
            </a:r>
            <a:r>
              <a:rPr lang="en-US" sz="2400" dirty="0"/>
              <a:t>, </a:t>
            </a:r>
            <a:r>
              <a:rPr lang="en-US" sz="2400" dirty="0" err="1"/>
              <a:t>chạy</a:t>
            </a:r>
            <a:r>
              <a:rPr lang="en-US" sz="2400" dirty="0"/>
              <a:t> </a:t>
            </a:r>
            <a:r>
              <a:rPr lang="en-US" sz="2400" dirty="0" err="1"/>
              <a:t>kiểm</a:t>
            </a:r>
            <a:r>
              <a:rPr lang="en-US" sz="2400" dirty="0"/>
              <a:t> </a:t>
            </a:r>
            <a:r>
              <a:rPr lang="en-US" sz="2400" dirty="0" err="1"/>
              <a:t>tra</a:t>
            </a:r>
            <a:r>
              <a:rPr lang="en-US" sz="2400" dirty="0"/>
              <a:t> </a:t>
            </a:r>
            <a:r>
              <a:rPr lang="en-US" sz="2400" dirty="0" err="1"/>
              <a:t>ch</a:t>
            </a:r>
            <a:r>
              <a:rPr lang="vi-VN" sz="2400" dirty="0"/>
              <a:t>ư</a:t>
            </a:r>
            <a:r>
              <a:rPr lang="en-US" sz="2400" dirty="0" err="1"/>
              <a:t>ơng</a:t>
            </a:r>
            <a:r>
              <a:rPr lang="en-US" sz="2400" dirty="0"/>
              <a:t> </a:t>
            </a:r>
            <a:r>
              <a:rPr lang="en-US" sz="2400" dirty="0" err="1"/>
              <a:t>trình</a:t>
            </a:r>
            <a:endParaRPr lang="en-US" sz="1800" dirty="0"/>
          </a:p>
          <a:p>
            <a:pPr marL="0" indent="0" algn="just">
              <a:buNone/>
            </a:pPr>
            <a:r>
              <a:rPr lang="en-US" sz="2400" b="1" dirty="0" err="1"/>
              <a:t>Cụ</a:t>
            </a:r>
            <a:r>
              <a:rPr lang="en-US" sz="2400" b="1" dirty="0"/>
              <a:t> </a:t>
            </a:r>
            <a:r>
              <a:rPr lang="en-US" sz="2400" b="1" dirty="0" err="1"/>
              <a:t>thể</a:t>
            </a:r>
            <a:r>
              <a:rPr lang="en-US" sz="2400" b="1" dirty="0"/>
              <a:t> </a:t>
            </a:r>
            <a:r>
              <a:rPr lang="en-US" sz="2400" b="1" dirty="0" err="1"/>
              <a:t>từng</a:t>
            </a:r>
            <a:r>
              <a:rPr lang="en-US" sz="2400" b="1" dirty="0"/>
              <a:t> b</a:t>
            </a:r>
            <a:r>
              <a:rPr lang="vi-VN" sz="2400" b="1" dirty="0"/>
              <a:t>ư</a:t>
            </a:r>
            <a:r>
              <a:rPr lang="en-US" sz="2400" b="1" dirty="0" err="1"/>
              <a:t>ớc</a:t>
            </a:r>
            <a:r>
              <a:rPr lang="en-US" sz="2400" b="1" dirty="0"/>
              <a:t> đ</a:t>
            </a:r>
            <a:r>
              <a:rPr lang="vi-VN" sz="2400" b="1" dirty="0"/>
              <a:t>ư</a:t>
            </a:r>
            <a:r>
              <a:rPr lang="en-US" sz="2400" b="1" dirty="0" err="1"/>
              <a:t>ợc</a:t>
            </a:r>
            <a:r>
              <a:rPr lang="en-US" sz="2400" b="1" dirty="0"/>
              <a:t> chi </a:t>
            </a:r>
            <a:r>
              <a:rPr lang="en-US" sz="2400" b="1" dirty="0" err="1"/>
              <a:t>tiết</a:t>
            </a:r>
            <a:r>
              <a:rPr lang="en-US" sz="2400" b="1" dirty="0"/>
              <a:t> </a:t>
            </a:r>
            <a:r>
              <a:rPr lang="en-US" sz="2400" b="1" dirty="0" err="1"/>
              <a:t>trong</a:t>
            </a:r>
            <a:r>
              <a:rPr lang="en-US" sz="2400" b="1" dirty="0"/>
              <a:t> </a:t>
            </a:r>
            <a:r>
              <a:rPr lang="en-US" sz="2400" b="1" dirty="0" err="1"/>
              <a:t>các</a:t>
            </a:r>
            <a:r>
              <a:rPr lang="en-US" sz="2400" b="1" dirty="0"/>
              <a:t> </a:t>
            </a:r>
            <a:r>
              <a:rPr lang="en-US" sz="2400" b="1" dirty="0" err="1"/>
              <a:t>bài</a:t>
            </a:r>
            <a:r>
              <a:rPr lang="en-US" sz="2400" b="1" dirty="0"/>
              <a:t> h</a:t>
            </a:r>
            <a:r>
              <a:rPr lang="vi-VN" sz="2400" b="1" dirty="0"/>
              <a:t>ư</a:t>
            </a:r>
            <a:r>
              <a:rPr lang="en-US" sz="2400" b="1" dirty="0" err="1"/>
              <a:t>ớng</a:t>
            </a:r>
            <a:r>
              <a:rPr lang="en-US" sz="2400" b="1" dirty="0"/>
              <a:t> </a:t>
            </a:r>
            <a:r>
              <a:rPr lang="en-US" sz="2400" b="1" dirty="0" err="1"/>
              <a:t>dẫn</a:t>
            </a:r>
            <a:r>
              <a:rPr lang="en-US" sz="2400" b="1" dirty="0"/>
              <a:t> ở slide </a:t>
            </a:r>
            <a:r>
              <a:rPr lang="en-US" sz="2400" b="1" dirty="0" err="1"/>
              <a:t>tiếp</a:t>
            </a:r>
            <a:r>
              <a:rPr lang="en-US" sz="2400" b="1" dirty="0"/>
              <a:t> </a:t>
            </a:r>
            <a:r>
              <a:rPr lang="en-US" sz="2400" b="1" dirty="0" err="1"/>
              <a:t>theo</a:t>
            </a:r>
            <a:endParaRPr lang="en-US" sz="2400"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17</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1.2 TIẾN TRÌNH BÀI TH</a:t>
            </a:r>
            <a:r>
              <a:rPr lang="en-US" sz="3200" dirty="0">
                <a:solidFill>
                  <a:srgbClr val="FF0000"/>
                </a:solidFill>
              </a:rPr>
              <a:t>ỰC HÀNH</a:t>
            </a:r>
            <a:endParaRPr lang="en-US" sz="3200" b="1" dirty="0">
              <a:solidFill>
                <a:srgbClr val="FF0000"/>
              </a:solidFill>
            </a:endParaRPr>
          </a:p>
        </p:txBody>
      </p:sp>
    </p:spTree>
    <p:extLst>
      <p:ext uri="{BB962C8B-B14F-4D97-AF65-F5344CB8AC3E}">
        <p14:creationId xmlns:p14="http://schemas.microsoft.com/office/powerpoint/2010/main" val="36799534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174171" y="990600"/>
            <a:ext cx="8665029" cy="6019800"/>
          </a:xfrm>
        </p:spPr>
        <p:txBody>
          <a:bodyPr rtlCol="0">
            <a:noAutofit/>
          </a:bodyPr>
          <a:lstStyle/>
          <a:p>
            <a:pPr marL="0" indent="0" algn="just">
              <a:buNone/>
            </a:pPr>
            <a:r>
              <a:rPr lang="en-US" sz="2800" b="1" dirty="0" err="1"/>
              <a:t>Bài</a:t>
            </a:r>
            <a:r>
              <a:rPr lang="en-US" sz="2800" b="1" dirty="0"/>
              <a:t> </a:t>
            </a:r>
            <a:r>
              <a:rPr lang="en-US" sz="2800" b="1" dirty="0" err="1" smtClean="0"/>
              <a:t>toán</a:t>
            </a:r>
            <a:r>
              <a:rPr lang="en-US" sz="2800" b="1" dirty="0"/>
              <a:t> </a:t>
            </a:r>
            <a:r>
              <a:rPr lang="en-US" sz="2800" b="1" dirty="0" smtClean="0"/>
              <a:t>:</a:t>
            </a:r>
            <a:endParaRPr lang="en-US" sz="2800" b="1" dirty="0"/>
          </a:p>
          <a:p>
            <a:pPr marL="290513" indent="0" algn="just">
              <a:lnSpc>
                <a:spcPct val="150000"/>
              </a:lnSpc>
              <a:buNone/>
            </a:pPr>
            <a:r>
              <a:rPr lang="vi-VN" sz="2400" dirty="0"/>
              <a:t>Viết chương trình nhập vào 2 số nguyên, in ra kết quả của các phép toán: cộng, trừ, nhân, chia của 2 số nguyên </a:t>
            </a:r>
            <a:r>
              <a:rPr lang="vi-VN" sz="2400" dirty="0" smtClean="0"/>
              <a:t>đó</a:t>
            </a:r>
            <a:r>
              <a:rPr lang="en-US" sz="2400" dirty="0" smtClean="0"/>
              <a:t>.</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18</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dirty="0">
                <a:solidFill>
                  <a:srgbClr val="FF0000"/>
                </a:solidFill>
              </a:rPr>
              <a:t>1</a:t>
            </a:r>
            <a:r>
              <a:rPr lang="en-US" sz="3200" b="1" dirty="0">
                <a:solidFill>
                  <a:srgbClr val="FF0000"/>
                </a:solidFill>
              </a:rPr>
              <a:t>.3 H</a:t>
            </a:r>
            <a:r>
              <a:rPr lang="vi-VN" sz="3200" b="1" dirty="0">
                <a:solidFill>
                  <a:srgbClr val="FF0000"/>
                </a:solidFill>
              </a:rPr>
              <a:t>Ư</a:t>
            </a:r>
            <a:r>
              <a:rPr lang="en-US" sz="3200" b="1" dirty="0">
                <a:solidFill>
                  <a:srgbClr val="FF0000"/>
                </a:solidFill>
              </a:rPr>
              <a:t>ỚNG DẪN THỰC HÀNH BÀI 01</a:t>
            </a:r>
          </a:p>
        </p:txBody>
      </p:sp>
    </p:spTree>
    <p:extLst>
      <p:ext uri="{BB962C8B-B14F-4D97-AF65-F5344CB8AC3E}">
        <p14:creationId xmlns:p14="http://schemas.microsoft.com/office/powerpoint/2010/main" val="196760185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14745" y="1057420"/>
            <a:ext cx="8499502" cy="6019800"/>
          </a:xfrm>
        </p:spPr>
        <p:txBody>
          <a:bodyPr rtlCol="0">
            <a:noAutofit/>
          </a:bodyPr>
          <a:lstStyle/>
          <a:p>
            <a:pPr algn="just">
              <a:buFontTx/>
              <a:buChar char="-"/>
            </a:pPr>
            <a:r>
              <a:rPr lang="en-US" sz="2200" b="1" dirty="0"/>
              <a:t>B</a:t>
            </a:r>
            <a:r>
              <a:rPr lang="vi-VN" sz="2200" b="1" dirty="0"/>
              <a:t>ư</a:t>
            </a:r>
            <a:r>
              <a:rPr lang="en-US" sz="2200" b="1" dirty="0" err="1"/>
              <a:t>ớc</a:t>
            </a:r>
            <a:r>
              <a:rPr lang="en-US" sz="2200" b="1" dirty="0"/>
              <a:t> 1: </a:t>
            </a:r>
            <a:r>
              <a:rPr lang="en-US" sz="2200" dirty="0" err="1"/>
              <a:t>Tạo</a:t>
            </a:r>
            <a:r>
              <a:rPr lang="en-US" sz="2200" dirty="0"/>
              <a:t> </a:t>
            </a:r>
            <a:r>
              <a:rPr lang="en-US" sz="2200" dirty="0" err="1"/>
              <a:t>mới</a:t>
            </a:r>
            <a:r>
              <a:rPr lang="en-US" sz="2200" dirty="0"/>
              <a:t> </a:t>
            </a:r>
            <a:r>
              <a:rPr lang="en-US" sz="2200" dirty="0" err="1"/>
              <a:t>một</a:t>
            </a:r>
            <a:r>
              <a:rPr lang="en-US" sz="2200" dirty="0"/>
              <a:t> file*.cpp  </a:t>
            </a:r>
            <a:r>
              <a:rPr lang="en-US" sz="2200" dirty="0" err="1"/>
              <a:t>thực</a:t>
            </a:r>
            <a:r>
              <a:rPr lang="en-US" sz="2200" dirty="0"/>
              <a:t> </a:t>
            </a:r>
            <a:r>
              <a:rPr lang="en-US" sz="2200" dirty="0" err="1"/>
              <a:t>hiện</a:t>
            </a:r>
            <a:r>
              <a:rPr lang="en-US" sz="2200" dirty="0"/>
              <a:t> </a:t>
            </a:r>
            <a:r>
              <a:rPr lang="en-US" sz="2200" dirty="0" err="1"/>
              <a:t>thao</a:t>
            </a:r>
            <a:r>
              <a:rPr lang="en-US" sz="2200" dirty="0"/>
              <a:t> </a:t>
            </a:r>
            <a:r>
              <a:rPr lang="en-US" sz="2200" dirty="0" err="1"/>
              <a:t>tác</a:t>
            </a:r>
            <a:r>
              <a:rPr lang="en-US" sz="2200" dirty="0"/>
              <a:t> File\New</a:t>
            </a:r>
          </a:p>
          <a:p>
            <a:pPr algn="just">
              <a:buFontTx/>
              <a:buChar char="-"/>
            </a:pPr>
            <a:endParaRPr lang="en-US" sz="2200" dirty="0"/>
          </a:p>
          <a:p>
            <a:pPr algn="just">
              <a:buFontTx/>
              <a:buChar char="-"/>
            </a:pPr>
            <a:endParaRPr lang="en-US" sz="2200" dirty="0"/>
          </a:p>
          <a:p>
            <a:pPr algn="just">
              <a:buFontTx/>
              <a:buChar char="-"/>
            </a:pPr>
            <a:endParaRPr lang="en-US" sz="2200" dirty="0"/>
          </a:p>
          <a:p>
            <a:pPr algn="just">
              <a:buFontTx/>
              <a:buChar char="-"/>
            </a:pPr>
            <a:endParaRPr lang="en-US" sz="2200" dirty="0"/>
          </a:p>
          <a:p>
            <a:pPr algn="just">
              <a:buFontTx/>
              <a:buChar char="-"/>
            </a:pPr>
            <a:endParaRPr lang="en-US" sz="2200" dirty="0"/>
          </a:p>
          <a:p>
            <a:pPr algn="just">
              <a:buFontTx/>
              <a:buChar char="-"/>
            </a:pPr>
            <a:endParaRPr lang="en-US" sz="2200" dirty="0"/>
          </a:p>
          <a:p>
            <a:pPr marL="0" indent="0" algn="just">
              <a:buNone/>
            </a:pPr>
            <a:endParaRPr lang="en-US" sz="2200" dirty="0"/>
          </a:p>
          <a:p>
            <a:pPr algn="just">
              <a:buFontTx/>
              <a:buChar char="-"/>
            </a:pPr>
            <a:r>
              <a:rPr lang="en-US" sz="2200" dirty="0"/>
              <a:t>File </a:t>
            </a:r>
            <a:r>
              <a:rPr lang="en-US" sz="2200" dirty="0" err="1"/>
              <a:t>mới</a:t>
            </a:r>
            <a:r>
              <a:rPr lang="en-US" sz="2200" dirty="0"/>
              <a:t> </a:t>
            </a:r>
            <a:r>
              <a:rPr lang="en-US" sz="2200" dirty="0" err="1"/>
              <a:t>xuất</a:t>
            </a:r>
            <a:r>
              <a:rPr lang="en-US" sz="2200" dirty="0"/>
              <a:t> </a:t>
            </a:r>
            <a:r>
              <a:rPr lang="en-US" sz="2200" dirty="0" err="1"/>
              <a:t>hiện</a:t>
            </a:r>
            <a:r>
              <a:rPr lang="en-US" sz="2200" dirty="0"/>
              <a:t>, </a:t>
            </a:r>
            <a:r>
              <a:rPr lang="en-US" sz="2200" dirty="0" err="1"/>
              <a:t>sinh</a:t>
            </a:r>
            <a:r>
              <a:rPr lang="en-US" sz="2200" dirty="0"/>
              <a:t> </a:t>
            </a:r>
            <a:r>
              <a:rPr lang="en-US" sz="2200" dirty="0" err="1"/>
              <a:t>viên</a:t>
            </a:r>
            <a:r>
              <a:rPr lang="en-US" sz="2200" dirty="0"/>
              <a:t> </a:t>
            </a:r>
            <a:r>
              <a:rPr lang="en-US" sz="2200" dirty="0" err="1"/>
              <a:t>chuyển</a:t>
            </a:r>
            <a:r>
              <a:rPr lang="en-US" sz="2200" dirty="0"/>
              <a:t> sang b</a:t>
            </a:r>
            <a:r>
              <a:rPr lang="vi-VN" sz="2200" dirty="0"/>
              <a:t>ư</a:t>
            </a:r>
            <a:r>
              <a:rPr lang="en-US" sz="2200" dirty="0" err="1"/>
              <a:t>ớc</a:t>
            </a:r>
            <a:r>
              <a:rPr lang="en-US" sz="2200" dirty="0"/>
              <a:t> 2 </a:t>
            </a:r>
            <a:r>
              <a:rPr lang="en-US" sz="2200" dirty="0" err="1"/>
              <a:t>thực</a:t>
            </a:r>
            <a:r>
              <a:rPr lang="en-US" sz="2200" dirty="0"/>
              <a:t> </a:t>
            </a:r>
            <a:r>
              <a:rPr lang="en-US" sz="2200" dirty="0" err="1"/>
              <a:t>hiện</a:t>
            </a:r>
            <a:r>
              <a:rPr lang="en-US" sz="2200" dirty="0"/>
              <a:t> </a:t>
            </a:r>
            <a:r>
              <a:rPr lang="en-US" sz="2200" dirty="0" err="1"/>
              <a:t>gõ</a:t>
            </a:r>
            <a:r>
              <a:rPr lang="en-US" sz="2200" dirty="0"/>
              <a:t> </a:t>
            </a:r>
            <a:r>
              <a:rPr lang="en-US" sz="2200" dirty="0" err="1"/>
              <a:t>các</a:t>
            </a:r>
            <a:r>
              <a:rPr lang="en-US" sz="2200" dirty="0"/>
              <a:t> </a:t>
            </a:r>
            <a:r>
              <a:rPr lang="en-US" sz="2200" dirty="0" err="1"/>
              <a:t>câu</a:t>
            </a:r>
            <a:r>
              <a:rPr lang="en-US" sz="2200" dirty="0"/>
              <a:t> </a:t>
            </a:r>
            <a:r>
              <a:rPr lang="en-US" sz="2200" dirty="0" err="1"/>
              <a:t>lệnh</a:t>
            </a:r>
            <a:r>
              <a:rPr lang="en-US" sz="2200" dirty="0"/>
              <a:t> </a:t>
            </a:r>
            <a:r>
              <a:rPr lang="en-US" sz="2200" dirty="0" err="1"/>
              <a:t>theo</a:t>
            </a:r>
            <a:r>
              <a:rPr lang="en-US" sz="2200" dirty="0"/>
              <a:t> </a:t>
            </a:r>
            <a:r>
              <a:rPr lang="en-US" sz="2200" dirty="0" err="1"/>
              <a:t>các</a:t>
            </a:r>
            <a:r>
              <a:rPr lang="en-US" sz="2200" dirty="0"/>
              <a:t> b</a:t>
            </a:r>
            <a:r>
              <a:rPr lang="vi-VN" sz="2200" dirty="0"/>
              <a:t>ư</a:t>
            </a:r>
            <a:r>
              <a:rPr lang="en-US" sz="2200" dirty="0" err="1"/>
              <a:t>ớc</a:t>
            </a:r>
            <a:r>
              <a:rPr lang="en-US" sz="2200" dirty="0"/>
              <a:t> h</a:t>
            </a:r>
            <a:r>
              <a:rPr lang="vi-VN" sz="2200" dirty="0"/>
              <a:t>ư</a:t>
            </a:r>
            <a:r>
              <a:rPr lang="en-US" sz="2200" dirty="0" err="1"/>
              <a:t>ớng</a:t>
            </a:r>
            <a:r>
              <a:rPr lang="en-US" sz="2200" dirty="0"/>
              <a:t> </a:t>
            </a:r>
            <a:r>
              <a:rPr lang="en-US" sz="2200" dirty="0" err="1"/>
              <a:t>dẫn</a:t>
            </a:r>
            <a:r>
              <a:rPr lang="en-US" sz="2200" dirty="0"/>
              <a:t>.</a:t>
            </a:r>
          </a:p>
          <a:p>
            <a:pPr marL="593725" lvl="2" indent="0" algn="just">
              <a:buNone/>
            </a:pPr>
            <a:endParaRPr lang="en-US" sz="2200"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19</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1.3 H</a:t>
            </a:r>
            <a:r>
              <a:rPr lang="vi-VN" sz="3200" b="1" dirty="0">
                <a:solidFill>
                  <a:srgbClr val="FF0000"/>
                </a:solidFill>
              </a:rPr>
              <a:t>Ư</a:t>
            </a:r>
            <a:r>
              <a:rPr lang="en-US" sz="3200" b="1" dirty="0">
                <a:solidFill>
                  <a:srgbClr val="FF0000"/>
                </a:solidFill>
              </a:rPr>
              <a:t>ỚNG DẪN THỰC HÀNH BÀI 01</a:t>
            </a:r>
          </a:p>
        </p:txBody>
      </p:sp>
      <p:pic>
        <p:nvPicPr>
          <p:cNvPr id="2" name="Picture 1">
            <a:extLst>
              <a:ext uri="{FF2B5EF4-FFF2-40B4-BE49-F238E27FC236}">
                <a16:creationId xmlns:a16="http://schemas.microsoft.com/office/drawing/2014/main" id="{456530D0-0A64-4758-A05A-0981E4B779F2}"/>
              </a:ext>
            </a:extLst>
          </p:cNvPr>
          <p:cNvPicPr>
            <a:picLocks noChangeAspect="1"/>
          </p:cNvPicPr>
          <p:nvPr/>
        </p:nvPicPr>
        <p:blipFill rotWithShape="1">
          <a:blip r:embed="rId3"/>
          <a:srcRect r="29166" b="73715"/>
          <a:stretch/>
        </p:blipFill>
        <p:spPr>
          <a:xfrm>
            <a:off x="429753" y="2133600"/>
            <a:ext cx="8437156" cy="1760242"/>
          </a:xfrm>
          <a:prstGeom prst="rect">
            <a:avLst/>
          </a:prstGeom>
          <a:ln w="12700">
            <a:solidFill>
              <a:schemeClr val="tx1"/>
            </a:solidFill>
          </a:ln>
        </p:spPr>
      </p:pic>
    </p:spTree>
    <p:extLst>
      <p:ext uri="{BB962C8B-B14F-4D97-AF65-F5344CB8AC3E}">
        <p14:creationId xmlns:p14="http://schemas.microsoft.com/office/powerpoint/2010/main" val="88044373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948"/>
            <a:ext cx="8534400" cy="838200"/>
          </a:xfrm>
        </p:spPr>
        <p:txBody>
          <a:bodyPr/>
          <a:lstStyle/>
          <a:p>
            <a:pPr algn="ctr"/>
            <a:r>
              <a:rPr lang="en-US" sz="3600" b="1" dirty="0">
                <a:solidFill>
                  <a:srgbClr val="FF0000"/>
                </a:solidFill>
              </a:rPr>
              <a:t>NỘI DUNG</a:t>
            </a:r>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grpSp>
        <p:nvGrpSpPr>
          <p:cNvPr id="30" name="Group 110"/>
          <p:cNvGrpSpPr>
            <a:grpSpLocks/>
          </p:cNvGrpSpPr>
          <p:nvPr/>
        </p:nvGrpSpPr>
        <p:grpSpPr bwMode="auto">
          <a:xfrm>
            <a:off x="894724" y="1295400"/>
            <a:ext cx="7354551" cy="3158056"/>
            <a:chOff x="1278" y="940"/>
            <a:chExt cx="2994" cy="1931"/>
          </a:xfrm>
        </p:grpSpPr>
        <p:grpSp>
          <p:nvGrpSpPr>
            <p:cNvPr id="31" name="Group 19"/>
            <p:cNvGrpSpPr>
              <a:grpSpLocks/>
            </p:cNvGrpSpPr>
            <p:nvPr/>
          </p:nvGrpSpPr>
          <p:grpSpPr bwMode="auto">
            <a:xfrm>
              <a:off x="1278" y="940"/>
              <a:ext cx="2994" cy="606"/>
              <a:chOff x="1182" y="1324"/>
              <a:chExt cx="2994" cy="606"/>
            </a:xfrm>
          </p:grpSpPr>
          <p:sp>
            <p:nvSpPr>
              <p:cNvPr id="47" name="AutoShape 20"/>
              <p:cNvSpPr>
                <a:spLocks noChangeArrowheads="1"/>
              </p:cNvSpPr>
              <p:nvPr/>
            </p:nvSpPr>
            <p:spPr bwMode="gray">
              <a:xfrm>
                <a:off x="1462" y="1422"/>
                <a:ext cx="2714" cy="392"/>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endParaRPr lang="en-US"/>
              </a:p>
            </p:txBody>
          </p:sp>
          <p:grpSp>
            <p:nvGrpSpPr>
              <p:cNvPr id="48" name="Group 21"/>
              <p:cNvGrpSpPr>
                <a:grpSpLocks/>
              </p:cNvGrpSpPr>
              <p:nvPr/>
            </p:nvGrpSpPr>
            <p:grpSpPr bwMode="auto">
              <a:xfrm>
                <a:off x="1182" y="1324"/>
                <a:ext cx="621" cy="606"/>
                <a:chOff x="596" y="746"/>
                <a:chExt cx="1160" cy="1115"/>
              </a:xfrm>
            </p:grpSpPr>
            <p:sp>
              <p:nvSpPr>
                <p:cNvPr id="51" name="Oval 50"/>
                <p:cNvSpPr>
                  <a:spLocks noChangeArrowheads="1"/>
                </p:cNvSpPr>
                <p:nvPr/>
              </p:nvSpPr>
              <p:spPr bwMode="gray">
                <a:xfrm rot="1758052">
                  <a:off x="747" y="987"/>
                  <a:ext cx="960" cy="768"/>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endParaRPr lang="en-US"/>
                </a:p>
              </p:txBody>
            </p:sp>
            <p:sp>
              <p:nvSpPr>
                <p:cNvPr id="52" name="Oval 51"/>
                <p:cNvSpPr>
                  <a:spLocks noChangeArrowheads="1"/>
                </p:cNvSpPr>
                <p:nvPr/>
              </p:nvSpPr>
              <p:spPr bwMode="gray">
                <a:xfrm rot="1758052">
                  <a:off x="596" y="746"/>
                  <a:ext cx="1160" cy="1115"/>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endParaRPr lang="en-US"/>
                </a:p>
              </p:txBody>
            </p:sp>
            <p:sp>
              <p:nvSpPr>
                <p:cNvPr id="63" name="Oval 62"/>
                <p:cNvSpPr>
                  <a:spLocks noChangeArrowheads="1"/>
                </p:cNvSpPr>
                <p:nvPr/>
              </p:nvSpPr>
              <p:spPr bwMode="gray">
                <a:xfrm>
                  <a:off x="816" y="1008"/>
                  <a:ext cx="432" cy="730"/>
                </a:xfrm>
                <a:prstGeom prst="ellipse">
                  <a:avLst/>
                </a:prstGeom>
                <a:noFill/>
                <a:ln w="9525" algn="ctr">
                  <a:noFill/>
                  <a:miter lim="800000"/>
                  <a:headEnd/>
                  <a:tailEnd/>
                </a:ln>
                <a:effectLst/>
              </p:spPr>
              <p:txBody>
                <a:bodyPr>
                  <a:spAutoFit/>
                </a:bodyPr>
                <a:lstStyle/>
                <a:p>
                  <a:pPr algn="l"/>
                  <a:endParaRPr lang="en-US" sz="2400">
                    <a:solidFill>
                      <a:srgbClr val="000000"/>
                    </a:solidFill>
                    <a:latin typeface="Times New Roman" pitchFamily="18" charset="0"/>
                    <a:cs typeface="Times New Roman" pitchFamily="18" charset="0"/>
                  </a:endParaRPr>
                </a:p>
              </p:txBody>
            </p:sp>
          </p:grpSp>
          <p:sp>
            <p:nvSpPr>
              <p:cNvPr id="49" name="Text Box 25"/>
              <p:cNvSpPr txBox="1">
                <a:spLocks noChangeArrowheads="1"/>
              </p:cNvSpPr>
              <p:nvPr/>
            </p:nvSpPr>
            <p:spPr bwMode="gray">
              <a:xfrm>
                <a:off x="1728" y="1488"/>
                <a:ext cx="2160" cy="282"/>
              </a:xfrm>
              <a:prstGeom prst="rect">
                <a:avLst/>
              </a:prstGeom>
              <a:noFill/>
              <a:ln w="9525" algn="ctr">
                <a:noFill/>
                <a:miter lim="800000"/>
                <a:headEnd/>
                <a:tailEnd/>
              </a:ln>
              <a:effectLst/>
            </p:spPr>
            <p:txBody>
              <a:bodyPr>
                <a:spAutoFit/>
              </a:bodyPr>
              <a:lstStyle/>
              <a:p>
                <a:pPr algn="l"/>
                <a:r>
                  <a:rPr lang="en-US" sz="2400" dirty="0" smtClean="0">
                    <a:solidFill>
                      <a:srgbClr val="000000"/>
                    </a:solidFill>
                    <a:latin typeface="Times New Roman" pitchFamily="18" charset="0"/>
                    <a:cs typeface="Times New Roman" pitchFamily="18" charset="0"/>
                  </a:rPr>
                  <a:t>   M</a:t>
                </a:r>
                <a:r>
                  <a:rPr lang="vi-VN" sz="2400" dirty="0" smtClean="0">
                    <a:solidFill>
                      <a:srgbClr val="000000"/>
                    </a:solidFill>
                    <a:latin typeface="Times New Roman" pitchFamily="18" charset="0"/>
                    <a:cs typeface="Times New Roman" pitchFamily="18" charset="0"/>
                  </a:rPr>
                  <a:t>ục tiêu bài học</a:t>
                </a:r>
                <a:endParaRPr lang="en-US" sz="2400" dirty="0">
                  <a:solidFill>
                    <a:srgbClr val="000000"/>
                  </a:solidFill>
                  <a:latin typeface="Times New Roman" pitchFamily="18" charset="0"/>
                  <a:cs typeface="Times New Roman" pitchFamily="18" charset="0"/>
                </a:endParaRPr>
              </a:p>
            </p:txBody>
          </p:sp>
          <p:sp>
            <p:nvSpPr>
              <p:cNvPr id="50" name="Text Box 26"/>
              <p:cNvSpPr txBox="1">
                <a:spLocks noChangeArrowheads="1"/>
              </p:cNvSpPr>
              <p:nvPr/>
            </p:nvSpPr>
            <p:spPr bwMode="gray">
              <a:xfrm>
                <a:off x="1370" y="1454"/>
                <a:ext cx="231" cy="282"/>
              </a:xfrm>
              <a:prstGeom prst="rect">
                <a:avLst/>
              </a:prstGeom>
              <a:noFill/>
              <a:ln w="9525" algn="ctr">
                <a:noFill/>
                <a:miter lim="800000"/>
                <a:headEnd/>
                <a:tailEnd/>
              </a:ln>
              <a:effectLst/>
            </p:spPr>
            <p:txBody>
              <a:bodyPr wrap="square">
                <a:spAutoFit/>
              </a:bodyPr>
              <a:lstStyle/>
              <a:p>
                <a:r>
                  <a:rPr lang="en-US" sz="2400" smtClean="0">
                    <a:solidFill>
                      <a:srgbClr val="FFFFFF"/>
                    </a:solidFill>
                    <a:latin typeface="Times New Roman" pitchFamily="18" charset="0"/>
                    <a:cs typeface="Times New Roman" pitchFamily="18" charset="0"/>
                  </a:rPr>
                  <a:t> 1</a:t>
                </a:r>
                <a:endParaRPr lang="en-US" sz="2400" dirty="0">
                  <a:solidFill>
                    <a:srgbClr val="FFFFFF"/>
                  </a:solidFill>
                  <a:latin typeface="Times New Roman" pitchFamily="18" charset="0"/>
                  <a:cs typeface="Times New Roman" pitchFamily="18" charset="0"/>
                </a:endParaRPr>
              </a:p>
            </p:txBody>
          </p:sp>
        </p:grpSp>
        <p:grpSp>
          <p:nvGrpSpPr>
            <p:cNvPr id="32" name="Group 27"/>
            <p:cNvGrpSpPr>
              <a:grpSpLocks/>
            </p:cNvGrpSpPr>
            <p:nvPr/>
          </p:nvGrpSpPr>
          <p:grpSpPr bwMode="auto">
            <a:xfrm>
              <a:off x="1298" y="1673"/>
              <a:ext cx="2974" cy="521"/>
              <a:chOff x="1250" y="1817"/>
              <a:chExt cx="2974" cy="521"/>
            </a:xfrm>
          </p:grpSpPr>
          <p:sp>
            <p:nvSpPr>
              <p:cNvPr id="41" name="AutoShape 28"/>
              <p:cNvSpPr>
                <a:spLocks noChangeArrowheads="1"/>
              </p:cNvSpPr>
              <p:nvPr/>
            </p:nvSpPr>
            <p:spPr bwMode="gray">
              <a:xfrm>
                <a:off x="1510" y="1891"/>
                <a:ext cx="2714" cy="345"/>
              </a:xfrm>
              <a:prstGeom prst="roundRect">
                <a:avLst>
                  <a:gd name="adj" fmla="val 50000"/>
                </a:avLst>
              </a:prstGeom>
              <a:gradFill rotWithShape="1">
                <a:gsLst>
                  <a:gs pos="0">
                    <a:schemeClr val="accent2">
                      <a:gamma/>
                      <a:tint val="0"/>
                      <a:invGamma/>
                    </a:schemeClr>
                  </a:gs>
                  <a:gs pos="100000">
                    <a:schemeClr val="accent2">
                      <a:alpha val="39999"/>
                    </a:schemeClr>
                  </a:gs>
                </a:gsLst>
                <a:lin ang="0" scaled="1"/>
              </a:gradFill>
              <a:ln w="38100" algn="ctr">
                <a:solidFill>
                  <a:schemeClr val="accent2"/>
                </a:solidFill>
                <a:round/>
                <a:headEnd/>
                <a:tailEnd/>
              </a:ln>
              <a:effectLst/>
            </p:spPr>
            <p:txBody>
              <a:bodyPr vert="eaVert" wrap="none" anchor="ctr"/>
              <a:lstStyle/>
              <a:p>
                <a:endParaRPr lang="en-US"/>
              </a:p>
            </p:txBody>
          </p:sp>
          <p:sp>
            <p:nvSpPr>
              <p:cNvPr id="42" name="Oval 29"/>
              <p:cNvSpPr>
                <a:spLocks noChangeArrowheads="1"/>
              </p:cNvSpPr>
              <p:nvPr/>
            </p:nvSpPr>
            <p:spPr bwMode="gray">
              <a:xfrm rot="1758052">
                <a:off x="1308" y="1817"/>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endParaRPr lang="en-US"/>
              </a:p>
            </p:txBody>
          </p:sp>
          <p:sp>
            <p:nvSpPr>
              <p:cNvPr id="43" name="Oval 30"/>
              <p:cNvSpPr>
                <a:spLocks noChangeArrowheads="1"/>
              </p:cNvSpPr>
              <p:nvPr/>
            </p:nvSpPr>
            <p:spPr bwMode="gray">
              <a:xfrm rot="1758052">
                <a:off x="1250" y="1824"/>
                <a:ext cx="561" cy="514"/>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endParaRPr lang="en-US"/>
              </a:p>
            </p:txBody>
          </p:sp>
          <p:sp>
            <p:nvSpPr>
              <p:cNvPr id="44" name="Oval 31"/>
              <p:cNvSpPr>
                <a:spLocks noChangeArrowheads="1"/>
              </p:cNvSpPr>
              <p:nvPr/>
            </p:nvSpPr>
            <p:spPr bwMode="gray">
              <a:xfrm>
                <a:off x="1263" y="1891"/>
                <a:ext cx="231" cy="235"/>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endParaRPr lang="en-US"/>
              </a:p>
            </p:txBody>
          </p:sp>
          <p:sp>
            <p:nvSpPr>
              <p:cNvPr id="45" name="Text Box 32"/>
              <p:cNvSpPr txBox="1">
                <a:spLocks noChangeArrowheads="1"/>
              </p:cNvSpPr>
              <p:nvPr/>
            </p:nvSpPr>
            <p:spPr bwMode="gray">
              <a:xfrm>
                <a:off x="1774" y="1911"/>
                <a:ext cx="2160" cy="282"/>
              </a:xfrm>
              <a:prstGeom prst="rect">
                <a:avLst/>
              </a:prstGeom>
              <a:noFill/>
              <a:ln w="9525" algn="ctr">
                <a:noFill/>
                <a:miter lim="800000"/>
                <a:headEnd/>
                <a:tailEnd/>
              </a:ln>
              <a:effectLst/>
            </p:spPr>
            <p:txBody>
              <a:bodyPr>
                <a:spAutoFit/>
              </a:bodyPr>
              <a:lstStyle/>
              <a:p>
                <a:pPr algn="l"/>
                <a:r>
                  <a:rPr lang="en-US" sz="2400" dirty="0" smtClean="0">
                    <a:solidFill>
                      <a:srgbClr val="000000"/>
                    </a:solidFill>
                    <a:latin typeface="Times New Roman" pitchFamily="18" charset="0"/>
                    <a:cs typeface="Times New Roman" pitchFamily="18" charset="0"/>
                  </a:rPr>
                  <a:t>   </a:t>
                </a:r>
                <a:r>
                  <a:rPr lang="vi-VN" sz="2400" dirty="0" smtClean="0">
                    <a:solidFill>
                      <a:srgbClr val="000000"/>
                    </a:solidFill>
                    <a:latin typeface="Times New Roman" pitchFamily="18" charset="0"/>
                    <a:cs typeface="Times New Roman" pitchFamily="18" charset="0"/>
                  </a:rPr>
                  <a:t>Hướng dẫn học tập</a:t>
                </a:r>
                <a:endParaRPr lang="en-US" sz="2400" dirty="0">
                  <a:solidFill>
                    <a:srgbClr val="000000"/>
                  </a:solidFill>
                  <a:latin typeface="Times New Roman" pitchFamily="18" charset="0"/>
                  <a:cs typeface="Times New Roman" pitchFamily="18" charset="0"/>
                </a:endParaRPr>
              </a:p>
            </p:txBody>
          </p:sp>
          <p:sp>
            <p:nvSpPr>
              <p:cNvPr id="46" name="Text Box 33"/>
              <p:cNvSpPr txBox="1">
                <a:spLocks noChangeArrowheads="1"/>
              </p:cNvSpPr>
              <p:nvPr/>
            </p:nvSpPr>
            <p:spPr bwMode="gray">
              <a:xfrm>
                <a:off x="1450" y="1948"/>
                <a:ext cx="169" cy="282"/>
              </a:xfrm>
              <a:prstGeom prst="rect">
                <a:avLst/>
              </a:prstGeom>
              <a:noFill/>
              <a:ln w="9525" algn="ctr">
                <a:noFill/>
                <a:miter lim="800000"/>
                <a:headEnd/>
                <a:tailEnd/>
              </a:ln>
              <a:effectLst/>
            </p:spPr>
            <p:txBody>
              <a:bodyPr wrap="none">
                <a:spAutoFit/>
              </a:bodyPr>
              <a:lstStyle/>
              <a:p>
                <a:r>
                  <a:rPr lang="en-US" sz="2400" dirty="0" smtClean="0">
                    <a:solidFill>
                      <a:srgbClr val="FFFFFF"/>
                    </a:solidFill>
                    <a:latin typeface="Times New Roman" pitchFamily="18" charset="0"/>
                    <a:cs typeface="Times New Roman" pitchFamily="18" charset="0"/>
                  </a:rPr>
                  <a:t> 2</a:t>
                </a:r>
                <a:endParaRPr lang="en-US" sz="2400" dirty="0">
                  <a:solidFill>
                    <a:srgbClr val="FFFFFF"/>
                  </a:solidFill>
                  <a:latin typeface="Times New Roman" pitchFamily="18" charset="0"/>
                  <a:cs typeface="Times New Roman" pitchFamily="18" charset="0"/>
                </a:endParaRPr>
              </a:p>
            </p:txBody>
          </p:sp>
        </p:grpSp>
        <p:grpSp>
          <p:nvGrpSpPr>
            <p:cNvPr id="33" name="Group 87"/>
            <p:cNvGrpSpPr>
              <a:grpSpLocks/>
            </p:cNvGrpSpPr>
            <p:nvPr/>
          </p:nvGrpSpPr>
          <p:grpSpPr bwMode="auto">
            <a:xfrm>
              <a:off x="1288" y="2289"/>
              <a:ext cx="2984" cy="582"/>
              <a:chOff x="1192" y="1617"/>
              <a:chExt cx="2984" cy="582"/>
            </a:xfrm>
          </p:grpSpPr>
          <p:sp>
            <p:nvSpPr>
              <p:cNvPr id="35" name="AutoShape 88"/>
              <p:cNvSpPr>
                <a:spLocks noChangeArrowheads="1"/>
              </p:cNvSpPr>
              <p:nvPr/>
            </p:nvSpPr>
            <p:spPr bwMode="gray">
              <a:xfrm>
                <a:off x="1462" y="1743"/>
                <a:ext cx="2714" cy="372"/>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endParaRPr lang="en-US" sz="2400"/>
              </a:p>
            </p:txBody>
          </p:sp>
          <p:grpSp>
            <p:nvGrpSpPr>
              <p:cNvPr id="36" name="Group 89"/>
              <p:cNvGrpSpPr>
                <a:grpSpLocks/>
              </p:cNvGrpSpPr>
              <p:nvPr/>
            </p:nvGrpSpPr>
            <p:grpSpPr bwMode="auto">
              <a:xfrm>
                <a:off x="1192" y="1617"/>
                <a:ext cx="586" cy="582"/>
                <a:chOff x="613" y="1277"/>
                <a:chExt cx="1094" cy="1064"/>
              </a:xfrm>
            </p:grpSpPr>
            <p:sp>
              <p:nvSpPr>
                <p:cNvPr id="39" name="Oval 90"/>
                <p:cNvSpPr>
                  <a:spLocks noChangeArrowheads="1"/>
                </p:cNvSpPr>
                <p:nvPr/>
              </p:nvSpPr>
              <p:spPr bwMode="gray">
                <a:xfrm rot="1758052">
                  <a:off x="747" y="1439"/>
                  <a:ext cx="960" cy="766"/>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endParaRPr lang="en-US"/>
                </a:p>
              </p:txBody>
            </p:sp>
            <p:sp>
              <p:nvSpPr>
                <p:cNvPr id="40" name="Oval 91"/>
                <p:cNvSpPr>
                  <a:spLocks noChangeArrowheads="1"/>
                </p:cNvSpPr>
                <p:nvPr/>
              </p:nvSpPr>
              <p:spPr bwMode="gray">
                <a:xfrm rot="1758052">
                  <a:off x="613" y="1277"/>
                  <a:ext cx="1086" cy="1064"/>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endParaRPr lang="en-US"/>
                </a:p>
              </p:txBody>
            </p:sp>
          </p:grpSp>
          <p:sp>
            <p:nvSpPr>
              <p:cNvPr id="37" name="Text Box 93"/>
              <p:cNvSpPr txBox="1">
                <a:spLocks noChangeArrowheads="1"/>
              </p:cNvSpPr>
              <p:nvPr/>
            </p:nvSpPr>
            <p:spPr bwMode="gray">
              <a:xfrm>
                <a:off x="1728" y="1757"/>
                <a:ext cx="2160" cy="282"/>
              </a:xfrm>
              <a:prstGeom prst="rect">
                <a:avLst/>
              </a:prstGeom>
              <a:noFill/>
              <a:ln w="9525" algn="ctr">
                <a:noFill/>
                <a:miter lim="800000"/>
                <a:headEnd/>
                <a:tailEnd/>
              </a:ln>
              <a:effectLst/>
            </p:spPr>
            <p:txBody>
              <a:bodyPr>
                <a:spAutoFit/>
              </a:bodyPr>
              <a:lstStyle/>
              <a:p>
                <a:pPr algn="l"/>
                <a:r>
                  <a:rPr lang="en-US" sz="2400" dirty="0" smtClean="0">
                    <a:solidFill>
                      <a:srgbClr val="000000"/>
                    </a:solidFill>
                    <a:latin typeface="Times New Roman" pitchFamily="18" charset="0"/>
                    <a:cs typeface="Times New Roman" pitchFamily="18" charset="0"/>
                  </a:rPr>
                  <a:t>   N</a:t>
                </a:r>
                <a:r>
                  <a:rPr lang="vi-VN" sz="2400" dirty="0" smtClean="0">
                    <a:solidFill>
                      <a:srgbClr val="000000"/>
                    </a:solidFill>
                    <a:latin typeface="Times New Roman" pitchFamily="18" charset="0"/>
                    <a:cs typeface="Times New Roman" pitchFamily="18" charset="0"/>
                  </a:rPr>
                  <a:t>ội dung bài học</a:t>
                </a:r>
                <a:endParaRPr lang="en-US" sz="2400" dirty="0">
                  <a:solidFill>
                    <a:srgbClr val="000000"/>
                  </a:solidFill>
                  <a:latin typeface="Times New Roman" pitchFamily="18" charset="0"/>
                  <a:cs typeface="Times New Roman" pitchFamily="18" charset="0"/>
                </a:endParaRPr>
              </a:p>
            </p:txBody>
          </p:sp>
          <p:sp>
            <p:nvSpPr>
              <p:cNvPr id="38" name="Text Box 94"/>
              <p:cNvSpPr txBox="1">
                <a:spLocks noChangeArrowheads="1"/>
              </p:cNvSpPr>
              <p:nvPr/>
            </p:nvSpPr>
            <p:spPr bwMode="gray">
              <a:xfrm>
                <a:off x="1410" y="1757"/>
                <a:ext cx="169" cy="282"/>
              </a:xfrm>
              <a:prstGeom prst="rect">
                <a:avLst/>
              </a:prstGeom>
              <a:noFill/>
              <a:ln w="9525" algn="ctr">
                <a:noFill/>
                <a:miter lim="800000"/>
                <a:headEnd/>
                <a:tailEnd/>
              </a:ln>
              <a:effectLst/>
            </p:spPr>
            <p:txBody>
              <a:bodyPr wrap="none">
                <a:spAutoFit/>
              </a:bodyPr>
              <a:lstStyle/>
              <a:p>
                <a:r>
                  <a:rPr lang="en-US" sz="2400" smtClean="0">
                    <a:solidFill>
                      <a:srgbClr val="FFFFFF"/>
                    </a:solidFill>
                    <a:latin typeface="Times New Roman" pitchFamily="18" charset="0"/>
                    <a:cs typeface="Times New Roman" pitchFamily="18" charset="0"/>
                  </a:rPr>
                  <a:t> 3</a:t>
                </a:r>
                <a:endParaRPr lang="en-US" sz="2400">
                  <a:solidFill>
                    <a:srgbClr val="FFFFFF"/>
                  </a:solidFill>
                  <a:latin typeface="Times New Roman" pitchFamily="18" charset="0"/>
                  <a:cs typeface="Times New Roman" pitchFamily="18" charset="0"/>
                </a:endParaRPr>
              </a:p>
            </p:txBody>
          </p:sp>
        </p:grpSp>
        <p:sp>
          <p:nvSpPr>
            <p:cNvPr id="34" name="Oval 107"/>
            <p:cNvSpPr>
              <a:spLocks noChangeArrowheads="1"/>
            </p:cNvSpPr>
            <p:nvPr/>
          </p:nvSpPr>
          <p:spPr bwMode="gray">
            <a:xfrm>
              <a:off x="1313" y="2350"/>
              <a:ext cx="231" cy="235"/>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endParaRPr lang="en-US"/>
            </a:p>
          </p:txBody>
        </p:sp>
      </p:grpSp>
      <p:sp>
        <p:nvSpPr>
          <p:cNvPr id="64" name="AutoShape 28"/>
          <p:cNvSpPr>
            <a:spLocks noChangeArrowheads="1"/>
          </p:cNvSpPr>
          <p:nvPr/>
        </p:nvSpPr>
        <p:spPr bwMode="gray">
          <a:xfrm>
            <a:off x="1616392" y="5047341"/>
            <a:ext cx="6666750" cy="564231"/>
          </a:xfrm>
          <a:prstGeom prst="roundRect">
            <a:avLst>
              <a:gd name="adj" fmla="val 50000"/>
            </a:avLst>
          </a:prstGeom>
          <a:gradFill rotWithShape="1">
            <a:gsLst>
              <a:gs pos="0">
                <a:schemeClr val="accent2">
                  <a:gamma/>
                  <a:tint val="0"/>
                  <a:invGamma/>
                </a:schemeClr>
              </a:gs>
              <a:gs pos="100000">
                <a:schemeClr val="accent2">
                  <a:alpha val="39999"/>
                </a:schemeClr>
              </a:gs>
            </a:gsLst>
            <a:lin ang="0" scaled="1"/>
          </a:gradFill>
          <a:ln w="38100" algn="ctr">
            <a:solidFill>
              <a:schemeClr val="accent2"/>
            </a:solidFill>
            <a:round/>
            <a:headEnd/>
            <a:tailEnd/>
          </a:ln>
          <a:effectLst/>
        </p:spPr>
        <p:txBody>
          <a:bodyPr vert="eaVert" wrap="none" anchor="ctr"/>
          <a:lstStyle/>
          <a:p>
            <a:endParaRPr lang="en-US"/>
          </a:p>
        </p:txBody>
      </p:sp>
      <p:sp>
        <p:nvSpPr>
          <p:cNvPr id="65" name="Oval 30"/>
          <p:cNvSpPr>
            <a:spLocks noChangeArrowheads="1"/>
          </p:cNvSpPr>
          <p:nvPr/>
        </p:nvSpPr>
        <p:spPr bwMode="gray">
          <a:xfrm rot="1758052">
            <a:off x="977720" y="4780106"/>
            <a:ext cx="1378057" cy="840623"/>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endParaRPr lang="en-US"/>
          </a:p>
        </p:txBody>
      </p:sp>
      <p:sp>
        <p:nvSpPr>
          <p:cNvPr id="66" name="Text Box 32"/>
          <p:cNvSpPr txBox="1">
            <a:spLocks noChangeArrowheads="1"/>
          </p:cNvSpPr>
          <p:nvPr/>
        </p:nvSpPr>
        <p:spPr bwMode="gray">
          <a:xfrm>
            <a:off x="2264889" y="5081816"/>
            <a:ext cx="5305888" cy="461198"/>
          </a:xfrm>
          <a:prstGeom prst="rect">
            <a:avLst/>
          </a:prstGeom>
          <a:noFill/>
          <a:ln w="9525" algn="ctr">
            <a:noFill/>
            <a:miter lim="800000"/>
            <a:headEnd/>
            <a:tailEnd/>
          </a:ln>
          <a:effectLst/>
        </p:spPr>
        <p:txBody>
          <a:bodyPr>
            <a:spAutoFit/>
          </a:bodyPr>
          <a:lstStyle/>
          <a:p>
            <a:pPr algn="l"/>
            <a:r>
              <a:rPr lang="en-US" sz="2400" dirty="0" smtClean="0">
                <a:solidFill>
                  <a:srgbClr val="000000"/>
                </a:solidFill>
                <a:latin typeface="Times New Roman" pitchFamily="18" charset="0"/>
                <a:cs typeface="Times New Roman" pitchFamily="18" charset="0"/>
              </a:rPr>
              <a:t>   </a:t>
            </a:r>
            <a:r>
              <a:rPr lang="vi-VN" sz="2400" dirty="0" smtClean="0">
                <a:solidFill>
                  <a:srgbClr val="000000"/>
                </a:solidFill>
                <a:latin typeface="Times New Roman" pitchFamily="18" charset="0"/>
                <a:cs typeface="Times New Roman" pitchFamily="18" charset="0"/>
              </a:rPr>
              <a:t>Giao nhiệm vụ tuần tiếp theo</a:t>
            </a:r>
            <a:endParaRPr lang="en-US" sz="2400" dirty="0">
              <a:solidFill>
                <a:srgbClr val="000000"/>
              </a:solidFill>
              <a:latin typeface="Times New Roman" pitchFamily="18" charset="0"/>
              <a:cs typeface="Times New Roman" pitchFamily="18" charset="0"/>
            </a:endParaRPr>
          </a:p>
        </p:txBody>
      </p:sp>
      <p:sp>
        <p:nvSpPr>
          <p:cNvPr id="67" name="Text Box 33"/>
          <p:cNvSpPr txBox="1">
            <a:spLocks noChangeArrowheads="1"/>
          </p:cNvSpPr>
          <p:nvPr/>
        </p:nvSpPr>
        <p:spPr bwMode="gray">
          <a:xfrm>
            <a:off x="1469006" y="5044201"/>
            <a:ext cx="415498" cy="461665"/>
          </a:xfrm>
          <a:prstGeom prst="rect">
            <a:avLst/>
          </a:prstGeom>
          <a:noFill/>
          <a:ln w="9525" algn="ctr">
            <a:noFill/>
            <a:miter lim="800000"/>
            <a:headEnd/>
            <a:tailEnd/>
          </a:ln>
          <a:effectLst/>
        </p:spPr>
        <p:txBody>
          <a:bodyPr wrap="none">
            <a:spAutoFit/>
          </a:bodyPr>
          <a:lstStyle/>
          <a:p>
            <a:r>
              <a:rPr lang="en-US" sz="2400" dirty="0" smtClean="0">
                <a:solidFill>
                  <a:srgbClr val="FFFFFF"/>
                </a:solidFill>
                <a:latin typeface="Times New Roman" pitchFamily="18" charset="0"/>
                <a:cs typeface="Times New Roman" pitchFamily="18" charset="0"/>
              </a:rPr>
              <a:t> </a:t>
            </a:r>
            <a:r>
              <a:rPr lang="en-US" sz="2400" dirty="0">
                <a:solidFill>
                  <a:srgbClr val="FFFFFF"/>
                </a:solidFill>
                <a:latin typeface="Times New Roman" pitchFamily="18" charset="0"/>
                <a:cs typeface="Times New Roman" pitchFamily="18" charset="0"/>
              </a:rPr>
              <a:t>4</a:t>
            </a:r>
          </a:p>
        </p:txBody>
      </p:sp>
      <p:sp>
        <p:nvSpPr>
          <p:cNvPr id="68" name="Oval 31"/>
          <p:cNvSpPr>
            <a:spLocks noChangeArrowheads="1"/>
          </p:cNvSpPr>
          <p:nvPr/>
        </p:nvSpPr>
        <p:spPr bwMode="gray">
          <a:xfrm>
            <a:off x="975789" y="1429878"/>
            <a:ext cx="567435" cy="384331"/>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endParaRPr lang="en-US"/>
          </a:p>
        </p:txBody>
      </p:sp>
      <p:sp>
        <p:nvSpPr>
          <p:cNvPr id="69" name="Oval 31"/>
          <p:cNvSpPr>
            <a:spLocks noChangeArrowheads="1"/>
          </p:cNvSpPr>
          <p:nvPr/>
        </p:nvSpPr>
        <p:spPr bwMode="gray">
          <a:xfrm>
            <a:off x="1060455" y="4867346"/>
            <a:ext cx="567435" cy="384331"/>
          </a:xfrm>
          <a:prstGeom prst="ellipse">
            <a:avLst/>
          </a:prstGeom>
          <a:gradFill rotWithShape="1">
            <a:gsLst>
              <a:gs pos="0">
                <a:srgbClr val="FFFFFF">
                  <a:alpha val="50000"/>
                </a:srgbClr>
              </a:gs>
              <a:gs pos="100000">
                <a:srgbClr val="FFFFFF">
                  <a:gamma/>
                  <a:shade val="46275"/>
                  <a:invGamma/>
                  <a:alpha val="0"/>
                </a:srgbClr>
              </a:gs>
            </a:gsLst>
            <a:lin ang="5400000" scaled="1"/>
          </a:gradFill>
          <a:ln w="9525">
            <a:noFill/>
            <a:round/>
            <a:headEnd/>
            <a:tailEnd/>
          </a:ln>
          <a:effectLst/>
        </p:spPr>
        <p:txBody>
          <a:bodyPr wrap="none" anchor="ctr"/>
          <a:lstStyle/>
          <a:p>
            <a:endParaRPr lang="en-US"/>
          </a:p>
        </p:txBody>
      </p:sp>
    </p:spTree>
    <p:extLst>
      <p:ext uri="{BB962C8B-B14F-4D97-AF65-F5344CB8AC3E}">
        <p14:creationId xmlns:p14="http://schemas.microsoft.com/office/powerpoint/2010/main" val="183545792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305800" cy="6019800"/>
          </a:xfrm>
        </p:spPr>
        <p:txBody>
          <a:bodyPr rtlCol="0">
            <a:noAutofit/>
          </a:bodyPr>
          <a:lstStyle/>
          <a:p>
            <a:pPr marL="0" indent="0" algn="just">
              <a:buNone/>
            </a:pPr>
            <a:r>
              <a:rPr lang="en-US" sz="2200" dirty="0"/>
              <a:t>- </a:t>
            </a:r>
            <a:r>
              <a:rPr lang="en-US" sz="2200" b="1" dirty="0"/>
              <a:t>B</a:t>
            </a:r>
            <a:r>
              <a:rPr lang="vi-VN" sz="2200" b="1" dirty="0"/>
              <a:t>ư</a:t>
            </a:r>
            <a:r>
              <a:rPr lang="en-US" sz="2200" b="1" dirty="0" err="1"/>
              <a:t>ớc</a:t>
            </a:r>
            <a:r>
              <a:rPr lang="en-US" sz="2200" b="1" dirty="0"/>
              <a:t> 2:</a:t>
            </a:r>
            <a:r>
              <a:rPr lang="en-US" sz="2200" dirty="0"/>
              <a:t> </a:t>
            </a:r>
            <a:r>
              <a:rPr lang="en-US" sz="2200" dirty="0" err="1"/>
              <a:t>Khai</a:t>
            </a:r>
            <a:r>
              <a:rPr lang="en-US" sz="2200" dirty="0"/>
              <a:t> </a:t>
            </a:r>
            <a:r>
              <a:rPr lang="en-US" sz="2200" dirty="0" err="1"/>
              <a:t>báo</a:t>
            </a:r>
            <a:r>
              <a:rPr lang="en-US" sz="2200" dirty="0"/>
              <a:t> </a:t>
            </a:r>
            <a:r>
              <a:rPr lang="en-US" sz="2200" dirty="0" err="1"/>
              <a:t>th</a:t>
            </a:r>
            <a:r>
              <a:rPr lang="vi-VN" sz="2200" dirty="0"/>
              <a:t>ư</a:t>
            </a:r>
            <a:r>
              <a:rPr lang="en-US" sz="2200" dirty="0"/>
              <a:t> </a:t>
            </a:r>
            <a:r>
              <a:rPr lang="en-US" sz="2200" dirty="0" err="1"/>
              <a:t>viện</a:t>
            </a:r>
            <a:r>
              <a:rPr lang="en-US" sz="2200" dirty="0"/>
              <a:t> </a:t>
            </a:r>
            <a:r>
              <a:rPr lang="en-US" sz="2200" dirty="0" err="1"/>
              <a:t>cần</a:t>
            </a:r>
            <a:r>
              <a:rPr lang="en-US" sz="2200" dirty="0"/>
              <a:t> </a:t>
            </a:r>
            <a:r>
              <a:rPr lang="en-US" sz="2200" dirty="0" err="1"/>
              <a:t>dùng</a:t>
            </a:r>
            <a:r>
              <a:rPr lang="en-US" sz="2200" dirty="0"/>
              <a:t>	</a:t>
            </a:r>
          </a:p>
          <a:p>
            <a:pPr marL="319088" lvl="1" indent="0" algn="just">
              <a:buNone/>
            </a:pPr>
            <a:r>
              <a:rPr lang="en-US" sz="22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#include&lt;</a:t>
            </a:r>
            <a:r>
              <a:rPr lang="en-US" sz="2000" dirty="0" err="1">
                <a:latin typeface="Courier New" panose="02070309020205020404" pitchFamily="49" charset="0"/>
                <a:cs typeface="Courier New" panose="02070309020205020404" pitchFamily="49" charset="0"/>
              </a:rPr>
              <a:t>iostream.h</a:t>
            </a:r>
            <a:r>
              <a:rPr lang="en-US" sz="2000" dirty="0">
                <a:latin typeface="Courier New" panose="02070309020205020404" pitchFamily="49" charset="0"/>
                <a:cs typeface="Courier New" panose="02070309020205020404" pitchFamily="49" charset="0"/>
              </a:rPr>
              <a:t>&gt;</a:t>
            </a:r>
            <a:endParaRPr lang="en-US" sz="2000" dirty="0"/>
          </a:p>
          <a:p>
            <a:pPr algn="just">
              <a:buFontTx/>
              <a:buChar char="-"/>
            </a:pPr>
            <a:r>
              <a:rPr lang="en-US" sz="2200" b="1" dirty="0" smtClean="0"/>
              <a:t>B</a:t>
            </a:r>
            <a:r>
              <a:rPr lang="vi-VN" sz="2200" b="1" dirty="0"/>
              <a:t>ư</a:t>
            </a:r>
            <a:r>
              <a:rPr lang="en-US" sz="2200" b="1" dirty="0" err="1"/>
              <a:t>ớc</a:t>
            </a:r>
            <a:r>
              <a:rPr lang="en-US" sz="2200" b="1" dirty="0"/>
              <a:t> 3: </a:t>
            </a:r>
            <a:r>
              <a:rPr lang="en-US" sz="2200" dirty="0" err="1" smtClean="0"/>
              <a:t>Khai</a:t>
            </a:r>
            <a:r>
              <a:rPr lang="en-US" sz="2200" dirty="0" smtClean="0"/>
              <a:t> </a:t>
            </a:r>
            <a:r>
              <a:rPr lang="en-US" sz="2200" dirty="0" err="1" smtClean="0"/>
              <a:t>báo</a:t>
            </a:r>
            <a:r>
              <a:rPr lang="en-US" sz="2200" dirty="0"/>
              <a:t> </a:t>
            </a:r>
            <a:r>
              <a:rPr lang="en-US" sz="2200" dirty="0" err="1" smtClean="0"/>
              <a:t>hàm</a:t>
            </a:r>
            <a:r>
              <a:rPr lang="en-US" sz="2200" dirty="0" smtClean="0"/>
              <a:t> </a:t>
            </a:r>
            <a:r>
              <a:rPr lang="en-US" sz="2200" dirty="0"/>
              <a:t>main() </a:t>
            </a:r>
            <a:r>
              <a:rPr lang="en-US" sz="2200" dirty="0" smtClean="0"/>
              <a:t>là </a:t>
            </a:r>
            <a:r>
              <a:rPr lang="en-US" sz="2200" dirty="0" err="1" smtClean="0"/>
              <a:t>hàm</a:t>
            </a:r>
            <a:r>
              <a:rPr lang="en-US" sz="2200" dirty="0" smtClean="0"/>
              <a:t> </a:t>
            </a:r>
            <a:r>
              <a:rPr lang="en-US" sz="2200" dirty="0" err="1" smtClean="0"/>
              <a:t>chính</a:t>
            </a:r>
            <a:r>
              <a:rPr lang="en-US" sz="2200" dirty="0" smtClean="0"/>
              <a:t> </a:t>
            </a:r>
            <a:r>
              <a:rPr lang="en-US" sz="2200" dirty="0" err="1" smtClean="0"/>
              <a:t>của</a:t>
            </a:r>
            <a:r>
              <a:rPr lang="en-US" sz="2200" dirty="0" smtClean="0"/>
              <a:t> </a:t>
            </a:r>
            <a:r>
              <a:rPr lang="en-US" sz="2200" dirty="0" err="1" smtClean="0"/>
              <a:t>chương</a:t>
            </a:r>
            <a:r>
              <a:rPr lang="en-US" sz="2200" dirty="0" smtClean="0"/>
              <a:t> </a:t>
            </a:r>
            <a:r>
              <a:rPr lang="en-US" sz="2200" dirty="0" err="1" smtClean="0"/>
              <a:t>trình</a:t>
            </a:r>
            <a:endParaRPr lang="en-US" sz="2200" dirty="0" smtClean="0"/>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main()</a:t>
            </a:r>
          </a:p>
          <a:p>
            <a:pPr algn="just">
              <a:buFontTx/>
              <a:buChar char="-"/>
            </a:pPr>
            <a:r>
              <a:rPr lang="en-US" sz="2200" b="1" dirty="0" smtClean="0"/>
              <a:t>B</a:t>
            </a:r>
            <a:r>
              <a:rPr lang="vi-VN" sz="2200" b="1" dirty="0"/>
              <a:t>ư</a:t>
            </a:r>
            <a:r>
              <a:rPr lang="en-US" sz="2200" b="1" dirty="0" err="1"/>
              <a:t>ớc</a:t>
            </a:r>
            <a:r>
              <a:rPr lang="en-US" sz="2200" b="1" dirty="0"/>
              <a:t> 4: </a:t>
            </a:r>
            <a:r>
              <a:rPr lang="en-US" sz="2200" b="1" dirty="0" err="1"/>
              <a:t>Khai</a:t>
            </a:r>
            <a:r>
              <a:rPr lang="en-US" sz="2200" b="1" dirty="0"/>
              <a:t> </a:t>
            </a:r>
            <a:r>
              <a:rPr lang="en-US" sz="2200" b="1" dirty="0" err="1"/>
              <a:t>báo</a:t>
            </a:r>
            <a:r>
              <a:rPr lang="en-US" sz="2200" b="1" dirty="0"/>
              <a:t> </a:t>
            </a:r>
            <a:r>
              <a:rPr lang="en-US" sz="2200" b="1" dirty="0" err="1"/>
              <a:t>các</a:t>
            </a:r>
            <a:r>
              <a:rPr lang="en-US" sz="2200" b="1" dirty="0"/>
              <a:t> </a:t>
            </a:r>
            <a:r>
              <a:rPr lang="en-US" sz="2200" b="1" dirty="0" err="1" smtClean="0"/>
              <a:t>biến</a:t>
            </a:r>
            <a:r>
              <a:rPr lang="en-US" sz="2200" b="1" dirty="0" smtClean="0"/>
              <a:t> </a:t>
            </a:r>
            <a:r>
              <a:rPr lang="en-US" sz="2200" b="1" dirty="0" err="1" smtClean="0"/>
              <a:t>sô</a:t>
            </a:r>
            <a:r>
              <a:rPr lang="en-US" sz="2200" b="1" dirty="0" smtClean="0"/>
              <a:t>́ </a:t>
            </a:r>
            <a:r>
              <a:rPr lang="en-US" sz="2200" b="1" dirty="0" err="1" smtClean="0"/>
              <a:t>nguyên</a:t>
            </a:r>
            <a:r>
              <a:rPr lang="en-US" sz="2200" b="1" dirty="0" smtClean="0"/>
              <a:t>  </a:t>
            </a:r>
            <a:r>
              <a:rPr lang="en-US" sz="2200" b="1" dirty="0" err="1" smtClean="0"/>
              <a:t>đê</a:t>
            </a:r>
            <a:r>
              <a:rPr lang="en-US" sz="2200" b="1" dirty="0" smtClean="0"/>
              <a:t>̉ </a:t>
            </a:r>
            <a:r>
              <a:rPr lang="en-US" sz="2200" b="1" dirty="0" err="1" smtClean="0"/>
              <a:t>tính</a:t>
            </a:r>
            <a:r>
              <a:rPr lang="en-US" sz="2200" b="1" dirty="0" smtClean="0"/>
              <a:t> </a:t>
            </a:r>
            <a:r>
              <a:rPr lang="en-US" sz="2200" b="1" dirty="0" err="1" smtClean="0"/>
              <a:t>tổng</a:t>
            </a:r>
            <a:r>
              <a:rPr lang="en-US" sz="2200" b="1" dirty="0" smtClean="0"/>
              <a:t> (ví dụ: a </a:t>
            </a:r>
            <a:r>
              <a:rPr lang="en-US" sz="2200" b="1" dirty="0" err="1" smtClean="0"/>
              <a:t>va</a:t>
            </a:r>
            <a:r>
              <a:rPr lang="en-US" sz="2200" b="1" dirty="0" smtClean="0"/>
              <a:t>̀ b)</a:t>
            </a:r>
            <a:endParaRPr lang="en-US" sz="2200" b="1" dirty="0"/>
          </a:p>
          <a:p>
            <a:pPr marL="319088" lvl="1" indent="0" algn="just">
              <a:buNone/>
            </a:pPr>
            <a:r>
              <a:rPr lang="en-US" sz="2200" dirty="0" smtClean="0"/>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 b;</a:t>
            </a:r>
          </a:p>
          <a:p>
            <a:pPr marL="319088" lvl="1" indent="0" algn="just">
              <a:buNone/>
            </a:pPr>
            <a:endParaRPr lang="en-US" sz="2000" dirty="0" smtClean="0">
              <a:latin typeface="Courier New" panose="02070309020205020404" pitchFamily="49" charset="0"/>
              <a:cs typeface="Courier New" panose="02070309020205020404" pitchFamily="49" charset="0"/>
            </a:endParaRPr>
          </a:p>
          <a:p>
            <a:pPr marL="319088" lvl="1" indent="0" algn="just">
              <a:buNone/>
            </a:pPr>
            <a:r>
              <a:rPr lang="en-US" sz="2200" b="1" dirty="0" smtClean="0"/>
              <a:t>B</a:t>
            </a:r>
            <a:r>
              <a:rPr lang="vi-VN" sz="2200" b="1" dirty="0" smtClean="0"/>
              <a:t>ư</a:t>
            </a:r>
            <a:r>
              <a:rPr lang="en-US" sz="2200" b="1" dirty="0" err="1" smtClean="0"/>
              <a:t>ớc</a:t>
            </a:r>
            <a:r>
              <a:rPr lang="en-US" sz="2200" b="1" dirty="0" smtClean="0"/>
              <a:t> 5: </a:t>
            </a:r>
            <a:r>
              <a:rPr lang="en-US" sz="2000" b="1" dirty="0" err="1" smtClean="0"/>
              <a:t>Nhập</a:t>
            </a:r>
            <a:r>
              <a:rPr lang="en-US" sz="2000" b="1" dirty="0" smtClean="0"/>
              <a:t> </a:t>
            </a:r>
            <a:r>
              <a:rPr lang="en-US" sz="2000" b="1" dirty="0" err="1" smtClean="0"/>
              <a:t>gia</a:t>
            </a:r>
            <a:r>
              <a:rPr lang="en-US" sz="2000" b="1" dirty="0" smtClean="0"/>
              <a:t>́ trị </a:t>
            </a:r>
            <a:r>
              <a:rPr lang="en-US" sz="2000" b="1" dirty="0" err="1" smtClean="0"/>
              <a:t>cho</a:t>
            </a:r>
            <a:r>
              <a:rPr lang="en-US" sz="2000" b="1" dirty="0" smtClean="0"/>
              <a:t> </a:t>
            </a:r>
            <a:r>
              <a:rPr lang="en-US" sz="2000" b="1" dirty="0" err="1" smtClean="0"/>
              <a:t>các</a:t>
            </a:r>
            <a:r>
              <a:rPr lang="en-US" sz="2000" b="1" dirty="0" smtClean="0"/>
              <a:t> </a:t>
            </a:r>
            <a:r>
              <a:rPr lang="en-US" sz="2000" b="1" dirty="0" err="1" smtClean="0"/>
              <a:t>biến</a:t>
            </a:r>
            <a:r>
              <a:rPr lang="en-US" sz="2000" b="1" dirty="0" smtClean="0"/>
              <a:t> </a:t>
            </a:r>
            <a:r>
              <a:rPr lang="en-US" sz="2000" b="1" dirty="0" err="1" smtClean="0"/>
              <a:t>sô</a:t>
            </a:r>
            <a:r>
              <a:rPr lang="en-US" sz="2000" b="1" dirty="0" smtClean="0"/>
              <a:t>́ </a:t>
            </a:r>
            <a:r>
              <a:rPr lang="en-US" sz="2000" b="1" dirty="0" err="1" smtClean="0"/>
              <a:t>nguyên</a:t>
            </a:r>
            <a:endParaRPr lang="en-US" sz="2000" b="1" dirty="0" smtClean="0"/>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&gt;&gt;b;</a:t>
            </a:r>
          </a:p>
          <a:p>
            <a:pPr marL="319088" lvl="1" indent="0" algn="just">
              <a:buNone/>
            </a:pPr>
            <a:r>
              <a:rPr lang="en-US" sz="2000" dirty="0" err="1" smtClean="0"/>
              <a:t>Hoặc</a:t>
            </a:r>
            <a:endParaRPr lang="en-US" sz="2000" dirty="0" smtClean="0"/>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&gt;&gt;a&gt;&gt;b;</a:t>
            </a:r>
          </a:p>
          <a:p>
            <a:pPr marL="319088" lvl="1" indent="0" algn="just">
              <a:buNone/>
            </a:pPr>
            <a:endParaRPr lang="en-US" sz="2000" dirty="0"/>
          </a:p>
          <a:p>
            <a:pPr marL="319088" lvl="1" indent="0" algn="just">
              <a:buNone/>
            </a:pPr>
            <a:endParaRPr lang="en-US" sz="2000" dirty="0"/>
          </a:p>
          <a:p>
            <a:pPr marL="319088" lvl="1" indent="0" algn="just">
              <a:buNone/>
            </a:pP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20</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01</a:t>
            </a:r>
          </a:p>
        </p:txBody>
      </p:sp>
    </p:spTree>
    <p:extLst>
      <p:ext uri="{BB962C8B-B14F-4D97-AF65-F5344CB8AC3E}">
        <p14:creationId xmlns:p14="http://schemas.microsoft.com/office/powerpoint/2010/main" val="128931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0" indent="0" algn="just">
              <a:buNone/>
            </a:pPr>
            <a:r>
              <a:rPr lang="en-US" sz="2200" dirty="0"/>
              <a:t>- </a:t>
            </a:r>
            <a:r>
              <a:rPr lang="en-US" sz="2200" b="1" dirty="0" err="1" smtClean="0"/>
              <a:t>Phần</a:t>
            </a:r>
            <a:r>
              <a:rPr lang="en-US" sz="2200" b="1" dirty="0" smtClean="0"/>
              <a:t> 1:</a:t>
            </a:r>
            <a:r>
              <a:rPr lang="en-US" sz="2200" dirty="0" smtClean="0"/>
              <a:t> </a:t>
            </a:r>
            <a:r>
              <a:rPr lang="en-US" sz="2200" dirty="0" err="1"/>
              <a:t>Khai</a:t>
            </a:r>
            <a:r>
              <a:rPr lang="en-US" sz="2200" dirty="0"/>
              <a:t> </a:t>
            </a:r>
            <a:r>
              <a:rPr lang="en-US" sz="2200" dirty="0" err="1"/>
              <a:t>báo</a:t>
            </a:r>
            <a:r>
              <a:rPr lang="en-US" sz="2200" dirty="0"/>
              <a:t> </a:t>
            </a:r>
            <a:r>
              <a:rPr lang="en-US" sz="2200" dirty="0" err="1"/>
              <a:t>th</a:t>
            </a:r>
            <a:r>
              <a:rPr lang="vi-VN" sz="2200" dirty="0"/>
              <a:t>ư</a:t>
            </a:r>
            <a:r>
              <a:rPr lang="en-US" sz="2200" dirty="0"/>
              <a:t> </a:t>
            </a:r>
            <a:r>
              <a:rPr lang="en-US" sz="2200" dirty="0" err="1"/>
              <a:t>viện</a:t>
            </a:r>
            <a:r>
              <a:rPr lang="en-US" sz="2200" dirty="0"/>
              <a:t> </a:t>
            </a:r>
            <a:r>
              <a:rPr lang="en-US" sz="2200" dirty="0" err="1"/>
              <a:t>cần</a:t>
            </a:r>
            <a:r>
              <a:rPr lang="en-US" sz="2200" dirty="0"/>
              <a:t> </a:t>
            </a:r>
            <a:r>
              <a:rPr lang="en-US" sz="2200" dirty="0" err="1" smtClean="0"/>
              <a:t>dùng</a:t>
            </a:r>
            <a:r>
              <a:rPr lang="en-US" sz="2200" dirty="0" smtClean="0"/>
              <a:t> (</a:t>
            </a:r>
            <a:r>
              <a:rPr lang="en-US" sz="2200" dirty="0" err="1" smtClean="0"/>
              <a:t>Định</a:t>
            </a:r>
            <a:r>
              <a:rPr lang="en-US" sz="2200" dirty="0" smtClean="0"/>
              <a:t> </a:t>
            </a:r>
            <a:r>
              <a:rPr lang="en-US" sz="2200" dirty="0" err="1" smtClean="0"/>
              <a:t>hướng</a:t>
            </a:r>
            <a:r>
              <a:rPr lang="en-US" sz="2200" dirty="0" smtClean="0"/>
              <a:t> </a:t>
            </a:r>
            <a:r>
              <a:rPr lang="en-US" sz="2200" dirty="0" err="1" smtClean="0"/>
              <a:t>tiền</a:t>
            </a:r>
            <a:r>
              <a:rPr lang="en-US" sz="2200" dirty="0" smtClean="0"/>
              <a:t> </a:t>
            </a:r>
            <a:r>
              <a:rPr lang="en-US" sz="2200" dirty="0" err="1" smtClean="0"/>
              <a:t>xử</a:t>
            </a:r>
            <a:r>
              <a:rPr lang="en-US" sz="2200" dirty="0" smtClean="0"/>
              <a:t> </a:t>
            </a:r>
            <a:r>
              <a:rPr lang="en-US" sz="2200" dirty="0" err="1" smtClean="0"/>
              <a:t>lý</a:t>
            </a:r>
            <a:r>
              <a:rPr lang="en-US" sz="2200" dirty="0" smtClean="0"/>
              <a:t>)</a:t>
            </a:r>
            <a:r>
              <a:rPr lang="en-US" sz="2200" dirty="0"/>
              <a:t>	</a:t>
            </a:r>
          </a:p>
          <a:p>
            <a:pPr marL="319088" lvl="1" indent="0" algn="just">
              <a:buNone/>
            </a:pPr>
            <a:r>
              <a:rPr lang="en-US" sz="22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#include&lt;</a:t>
            </a:r>
            <a:r>
              <a:rPr lang="en-US" sz="2000" dirty="0" err="1">
                <a:latin typeface="Courier New" panose="02070309020205020404" pitchFamily="49" charset="0"/>
                <a:cs typeface="Courier New" panose="02070309020205020404" pitchFamily="49" charset="0"/>
              </a:rPr>
              <a:t>iostream.h</a:t>
            </a:r>
            <a:r>
              <a:rPr lang="en-US" sz="2000" dirty="0">
                <a:latin typeface="Courier New" panose="02070309020205020404" pitchFamily="49" charset="0"/>
                <a:cs typeface="Courier New" panose="02070309020205020404" pitchFamily="49" charset="0"/>
              </a:rPr>
              <a:t>&gt;</a:t>
            </a:r>
            <a:endParaRPr lang="en-US" sz="2000" dirty="0"/>
          </a:p>
          <a:p>
            <a:pPr algn="just">
              <a:buFontTx/>
              <a:buChar char="-"/>
            </a:pPr>
            <a:r>
              <a:rPr lang="en-US" sz="2200" b="1" dirty="0" err="1" smtClean="0"/>
              <a:t>Phần</a:t>
            </a:r>
            <a:r>
              <a:rPr lang="en-US" sz="2200" b="1" dirty="0" smtClean="0"/>
              <a:t> 2: </a:t>
            </a:r>
            <a:r>
              <a:rPr lang="en-US" sz="2200" dirty="0" err="1" smtClean="0"/>
              <a:t>Khai</a:t>
            </a:r>
            <a:r>
              <a:rPr lang="en-US" sz="2200" dirty="0" smtClean="0"/>
              <a:t> </a:t>
            </a:r>
            <a:r>
              <a:rPr lang="en-US" sz="2200" dirty="0" err="1" smtClean="0"/>
              <a:t>báo</a:t>
            </a:r>
            <a:r>
              <a:rPr lang="en-US" sz="2200" dirty="0"/>
              <a:t> </a:t>
            </a:r>
            <a:r>
              <a:rPr lang="en-US" sz="2200" dirty="0" err="1" smtClean="0"/>
              <a:t>hàm</a:t>
            </a:r>
            <a:r>
              <a:rPr lang="en-US" sz="2200" dirty="0" smtClean="0"/>
              <a:t> </a:t>
            </a:r>
            <a:r>
              <a:rPr lang="en-US" sz="2200" dirty="0"/>
              <a:t>main() </a:t>
            </a:r>
            <a:r>
              <a:rPr lang="en-US" sz="2200" dirty="0" smtClean="0"/>
              <a:t>là </a:t>
            </a:r>
            <a:r>
              <a:rPr lang="en-US" sz="2200" dirty="0" err="1" smtClean="0"/>
              <a:t>hàm</a:t>
            </a:r>
            <a:r>
              <a:rPr lang="en-US" sz="2200" dirty="0" smtClean="0"/>
              <a:t> </a:t>
            </a:r>
            <a:r>
              <a:rPr lang="en-US" sz="2200" dirty="0" err="1" smtClean="0"/>
              <a:t>chính</a:t>
            </a:r>
            <a:r>
              <a:rPr lang="en-US" sz="2200" dirty="0" smtClean="0"/>
              <a:t> </a:t>
            </a:r>
            <a:r>
              <a:rPr lang="en-US" sz="2200" dirty="0" err="1" smtClean="0"/>
              <a:t>của</a:t>
            </a:r>
            <a:r>
              <a:rPr lang="en-US" sz="2200" dirty="0" smtClean="0"/>
              <a:t> </a:t>
            </a:r>
            <a:r>
              <a:rPr lang="en-US" sz="2200" dirty="0" err="1" smtClean="0"/>
              <a:t>chương</a:t>
            </a:r>
            <a:r>
              <a:rPr lang="en-US" sz="2200" dirty="0" smtClean="0"/>
              <a:t> </a:t>
            </a:r>
            <a:r>
              <a:rPr lang="en-US" sz="2200" dirty="0" err="1" smtClean="0"/>
              <a:t>trình</a:t>
            </a:r>
            <a:endParaRPr lang="en-US" sz="2200" dirty="0" smtClean="0"/>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main()</a:t>
            </a:r>
          </a:p>
          <a:p>
            <a:pPr marL="319088" lvl="1" indent="0" algn="just">
              <a:buNone/>
            </a:pPr>
            <a:r>
              <a:rPr lang="en-US" sz="2000" dirty="0" smtClean="0"/>
              <a:t>		</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các</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lệnh</a:t>
            </a:r>
            <a:endParaRPr lang="en-US" sz="2000" dirty="0" smtClean="0">
              <a:solidFill>
                <a:srgbClr val="FF0000"/>
              </a:solidFill>
              <a:latin typeface="Courier New" panose="02070309020205020404" pitchFamily="49" charset="0"/>
              <a:cs typeface="Courier New" panose="02070309020205020404" pitchFamily="49" charset="0"/>
            </a:endParaRP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return 0;</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endParaRPr lang="en-US" sz="2000" dirty="0"/>
          </a:p>
          <a:p>
            <a:pPr marL="319088" lvl="1" indent="0" algn="just">
              <a:buNone/>
            </a:pPr>
            <a:r>
              <a:rPr lang="en-US" sz="2000" dirty="0" err="1" smtClean="0">
                <a:latin typeface="Courier New" panose="02070309020205020404" pitchFamily="49" charset="0"/>
                <a:cs typeface="Courier New" panose="02070309020205020404" pitchFamily="49" charset="0"/>
              </a:rPr>
              <a:t>Cách</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khác</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void</a:t>
            </a:r>
            <a:r>
              <a:rPr lang="en-US" sz="2000" dirty="0" smtClean="0">
                <a:latin typeface="Courier New" panose="02070309020205020404" pitchFamily="49" charset="0"/>
                <a:cs typeface="Courier New" panose="02070309020205020404" pitchFamily="49" charset="0"/>
              </a:rPr>
              <a:t>	main()</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các</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lệnh</a:t>
            </a:r>
            <a:endParaRPr lang="en-US" sz="2000" dirty="0" smtClean="0">
              <a:solidFill>
                <a:srgbClr val="FF0000"/>
              </a:solidFill>
              <a:latin typeface="Courier New" panose="02070309020205020404" pitchFamily="49" charset="0"/>
              <a:cs typeface="Courier New" panose="02070309020205020404" pitchFamily="49" charset="0"/>
            </a:endParaRPr>
          </a:p>
          <a:p>
            <a:pPr marL="319088" lvl="1" indent="0" algn="just">
              <a:buNone/>
            </a:pPr>
            <a:r>
              <a:rPr lang="en-US" sz="2000" dirty="0">
                <a:solidFill>
                  <a:srgbClr val="FF0000"/>
                </a:solidFill>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các</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lệnh</a:t>
            </a:r>
            <a:r>
              <a:rPr lang="en-US" sz="2000" dirty="0" smtClean="0">
                <a:solidFill>
                  <a:srgbClr val="FF0000"/>
                </a:solidFill>
                <a:latin typeface="Courier New" panose="02070309020205020404" pitchFamily="49" charset="0"/>
                <a:cs typeface="Courier New" panose="02070309020205020404" pitchFamily="49" charset="0"/>
              </a:rPr>
              <a:t> */</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21</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01</a:t>
            </a:r>
          </a:p>
        </p:txBody>
      </p:sp>
    </p:spTree>
    <p:extLst>
      <p:ext uri="{BB962C8B-B14F-4D97-AF65-F5344CB8AC3E}">
        <p14:creationId xmlns:p14="http://schemas.microsoft.com/office/powerpoint/2010/main" val="44081221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305800" cy="6019800"/>
          </a:xfrm>
        </p:spPr>
        <p:txBody>
          <a:bodyPr rtlCol="0">
            <a:noAutofit/>
          </a:bodyPr>
          <a:lstStyle/>
          <a:p>
            <a:pPr marL="0" indent="0" algn="just">
              <a:buNone/>
            </a:pPr>
            <a:r>
              <a:rPr lang="en-US" sz="2200" b="1" dirty="0" err="1" smtClean="0"/>
              <a:t>Câu</a:t>
            </a:r>
            <a:r>
              <a:rPr lang="en-US" sz="2200" b="1" dirty="0" smtClean="0"/>
              <a:t> </a:t>
            </a:r>
            <a:r>
              <a:rPr lang="en-US" sz="2200" b="1" dirty="0" err="1" smtClean="0"/>
              <a:t>lệnh</a:t>
            </a:r>
            <a:r>
              <a:rPr lang="en-US" sz="2200" b="1" dirty="0" smtClean="0"/>
              <a:t> if:</a:t>
            </a:r>
            <a:r>
              <a:rPr lang="en-US" sz="2200" dirty="0" smtClean="0"/>
              <a:t> </a:t>
            </a:r>
          </a:p>
          <a:p>
            <a:pPr algn="just">
              <a:buFontTx/>
              <a:buChar char="-"/>
            </a:pPr>
            <a:r>
              <a:rPr lang="en-US" sz="2200" b="1" dirty="0" err="1" smtClean="0"/>
              <a:t>Dạng</a:t>
            </a:r>
            <a:r>
              <a:rPr lang="en-US" sz="2200" b="1" dirty="0" smtClean="0"/>
              <a:t> </a:t>
            </a:r>
            <a:r>
              <a:rPr lang="en-US" sz="2200" b="1" dirty="0" err="1" smtClean="0"/>
              <a:t>đầy</a:t>
            </a:r>
            <a:r>
              <a:rPr lang="en-US" sz="2200" b="1" dirty="0" smtClean="0"/>
              <a:t> </a:t>
            </a:r>
            <a:r>
              <a:rPr lang="en-US" sz="2200" b="1" dirty="0" err="1" smtClean="0"/>
              <a:t>đủ</a:t>
            </a:r>
            <a:r>
              <a:rPr lang="en-US" sz="2200" b="1" dirty="0" smtClean="0"/>
              <a:t>: </a:t>
            </a:r>
          </a:p>
          <a:p>
            <a:pPr marL="0" indent="0" algn="just">
              <a:buNone/>
            </a:pPr>
            <a:r>
              <a:rPr lang="en-US" sz="2200" b="1" dirty="0"/>
              <a:t>	</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lgn="just">
              <a:buNone/>
            </a:pPr>
            <a:endParaRPr lang="en-US" sz="2000" dirty="0" smtClean="0">
              <a:latin typeface="Courier New" panose="02070309020205020404" pitchFamily="49" charset="0"/>
              <a:cs typeface="Courier New" panose="02070309020205020404" pitchFamily="49" charset="0"/>
            </a:endParaRPr>
          </a:p>
          <a:p>
            <a:pPr marL="0" indent="0" algn="just">
              <a:buNone/>
            </a:pP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t>		</a:t>
            </a:r>
            <a:endParaRPr lang="en-US" sz="2000" dirty="0" smtClean="0">
              <a:latin typeface="Courier New" panose="02070309020205020404" pitchFamily="49" charset="0"/>
              <a:cs typeface="Courier New" panose="02070309020205020404" pitchFamily="49" charset="0"/>
            </a:endParaRPr>
          </a:p>
          <a:p>
            <a:pPr algn="just">
              <a:buFontTx/>
              <a:buChar char="-"/>
            </a:pPr>
            <a:r>
              <a:rPr lang="en-US" sz="2200" b="1" dirty="0" err="1"/>
              <a:t>Dạng</a:t>
            </a:r>
            <a:r>
              <a:rPr lang="en-US" sz="2200" b="1" dirty="0"/>
              <a:t> </a:t>
            </a:r>
            <a:r>
              <a:rPr lang="en-US" sz="2200" b="1" dirty="0" err="1" smtClean="0"/>
              <a:t>không</a:t>
            </a:r>
            <a:r>
              <a:rPr lang="en-US" sz="2200" b="1" dirty="0" smtClean="0"/>
              <a:t> </a:t>
            </a:r>
            <a:r>
              <a:rPr lang="en-US" sz="2200" b="1" dirty="0" err="1" smtClean="0"/>
              <a:t>đầy</a:t>
            </a:r>
            <a:r>
              <a:rPr lang="en-US" sz="2200" b="1" dirty="0" smtClean="0"/>
              <a:t> </a:t>
            </a:r>
            <a:r>
              <a:rPr lang="en-US" sz="2200" b="1" dirty="0" err="1"/>
              <a:t>đủ</a:t>
            </a:r>
            <a:r>
              <a:rPr lang="en-US" sz="2200" b="1" dirty="0"/>
              <a:t>: </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p>
          <a:p>
            <a:pPr marL="0" indent="0" algn="just">
              <a:buNone/>
            </a:pPr>
            <a:endParaRPr lang="en-US" sz="2000" dirty="0">
              <a:latin typeface="Courier New" panose="02070309020205020404" pitchFamily="49" charset="0"/>
              <a:cs typeface="Courier New" panose="02070309020205020404" pitchFamily="49" charset="0"/>
            </a:endParaRPr>
          </a:p>
          <a:p>
            <a:pPr marL="0" indent="0" algn="just">
              <a:buNone/>
            </a:pPr>
            <a:endParaRPr lang="en-US" sz="2000" dirty="0" smtClean="0">
              <a:latin typeface="Courier New" panose="02070309020205020404" pitchFamily="49" charset="0"/>
              <a:cs typeface="Courier New" panose="02070309020205020404" pitchFamily="49" charset="0"/>
            </a:endParaRPr>
          </a:p>
          <a:p>
            <a:pPr marL="0" indent="0" algn="just">
              <a:buNone/>
            </a:pPr>
            <a:endParaRPr lang="en-US" sz="2200" dirty="0"/>
          </a:p>
          <a:p>
            <a:pPr marL="0" indent="0" algn="just">
              <a:buNone/>
            </a:pPr>
            <a:r>
              <a:rPr lang="en-US" sz="2000" dirty="0"/>
              <a:t> </a:t>
            </a:r>
            <a:r>
              <a:rPr lang="en-US" sz="2000" dirty="0" smtClean="0"/>
              <a:t>   </a:t>
            </a:r>
            <a:r>
              <a:rPr lang="en-US" sz="2400" dirty="0" err="1" smtClean="0"/>
              <a:t>Nếu</a:t>
            </a:r>
            <a:r>
              <a:rPr lang="en-US" sz="2400" dirty="0" smtClean="0"/>
              <a:t> Khối_lệnh_1, </a:t>
            </a:r>
            <a:r>
              <a:rPr lang="en-US" sz="2400" dirty="0" smtClean="0">
                <a:cs typeface="Courier New" panose="02070309020205020404" pitchFamily="49" charset="0"/>
              </a:rPr>
              <a:t>Khối_lệnh_2,Khối_lệnh </a:t>
            </a:r>
            <a:r>
              <a:rPr lang="en-US" sz="2400" dirty="0" err="1" smtClean="0">
                <a:cs typeface="Courier New" panose="02070309020205020404" pitchFamily="49" charset="0"/>
              </a:rPr>
              <a:t>có</a:t>
            </a:r>
            <a:r>
              <a:rPr lang="en-US" sz="2400" dirty="0" smtClean="0">
                <a:cs typeface="Courier New" panose="02070309020205020404" pitchFamily="49" charset="0"/>
              </a:rPr>
              <a:t> </a:t>
            </a:r>
            <a:r>
              <a:rPr lang="en-US" sz="2400" dirty="0" err="1" smtClean="0">
                <a:cs typeface="Courier New" panose="02070309020205020404" pitchFamily="49" charset="0"/>
              </a:rPr>
              <a:t>từ</a:t>
            </a:r>
            <a:r>
              <a:rPr lang="en-US" sz="2400" dirty="0" smtClean="0">
                <a:cs typeface="Courier New" panose="02070309020205020404" pitchFamily="49" charset="0"/>
              </a:rPr>
              <a:t> 2 </a:t>
            </a:r>
            <a:r>
              <a:rPr lang="en-US" sz="2400" dirty="0" err="1" smtClean="0">
                <a:cs typeface="Courier New" panose="02070309020205020404" pitchFamily="49" charset="0"/>
              </a:rPr>
              <a:t>lệnh</a:t>
            </a:r>
            <a:r>
              <a:rPr lang="en-US" sz="2400" dirty="0" smtClean="0">
                <a:cs typeface="Courier New" panose="02070309020205020404" pitchFamily="49" charset="0"/>
              </a:rPr>
              <a:t> </a:t>
            </a:r>
            <a:r>
              <a:rPr lang="en-US" sz="2400" dirty="0" err="1" smtClean="0">
                <a:cs typeface="Courier New" panose="02070309020205020404" pitchFamily="49" charset="0"/>
              </a:rPr>
              <a:t>trở</a:t>
            </a:r>
            <a:r>
              <a:rPr lang="en-US" sz="2400" dirty="0" smtClean="0">
                <a:cs typeface="Courier New" panose="02070309020205020404" pitchFamily="49" charset="0"/>
              </a:rPr>
              <a:t> </a:t>
            </a:r>
            <a:r>
              <a:rPr lang="en-US" sz="2400" dirty="0" err="1" smtClean="0">
                <a:cs typeface="Courier New" panose="02070309020205020404" pitchFamily="49" charset="0"/>
              </a:rPr>
              <a:t>lên</a:t>
            </a:r>
            <a:r>
              <a:rPr lang="en-US" sz="2400" dirty="0" smtClean="0">
                <a:cs typeface="Courier New" panose="02070309020205020404" pitchFamily="49" charset="0"/>
              </a:rPr>
              <a:t> </a:t>
            </a:r>
            <a:r>
              <a:rPr lang="en-US" sz="2400" dirty="0" err="1" smtClean="0">
                <a:cs typeface="Courier New" panose="02070309020205020404" pitchFamily="49" charset="0"/>
              </a:rPr>
              <a:t>thì</a:t>
            </a:r>
            <a:r>
              <a:rPr lang="en-US" sz="2400" dirty="0" smtClean="0">
                <a:cs typeface="Courier New" panose="02070309020205020404" pitchFamily="49" charset="0"/>
              </a:rPr>
              <a:t> </a:t>
            </a:r>
            <a:r>
              <a:rPr lang="en-US" sz="2400" dirty="0" err="1" smtClean="0">
                <a:cs typeface="Courier New" panose="02070309020205020404" pitchFamily="49" charset="0"/>
              </a:rPr>
              <a:t>phải</a:t>
            </a:r>
            <a:r>
              <a:rPr lang="en-US" sz="2400" dirty="0" smtClean="0">
                <a:cs typeface="Courier New" panose="02070309020205020404" pitchFamily="49" charset="0"/>
              </a:rPr>
              <a:t> </a:t>
            </a:r>
            <a:r>
              <a:rPr lang="en-US" sz="2400" dirty="0" err="1" smtClean="0">
                <a:cs typeface="Courier New" panose="02070309020205020404" pitchFamily="49" charset="0"/>
              </a:rPr>
              <a:t>đặt</a:t>
            </a:r>
            <a:r>
              <a:rPr lang="en-US" sz="2400" dirty="0" smtClean="0">
                <a:cs typeface="Courier New" panose="02070309020205020404" pitchFamily="49" charset="0"/>
              </a:rPr>
              <a:t> </a:t>
            </a:r>
            <a:r>
              <a:rPr lang="en-US" sz="2400" dirty="0" err="1" smtClean="0">
                <a:cs typeface="Courier New" panose="02070309020205020404" pitchFamily="49" charset="0"/>
              </a:rPr>
              <a:t>trong</a:t>
            </a:r>
            <a:r>
              <a:rPr lang="en-US" sz="2400" dirty="0" smtClean="0">
                <a:cs typeface="Courier New" panose="02070309020205020404" pitchFamily="49" charset="0"/>
              </a:rPr>
              <a:t> </a:t>
            </a:r>
            <a:r>
              <a:rPr lang="en-US" sz="2400" dirty="0" err="1" smtClean="0">
                <a:cs typeface="Courier New" panose="02070309020205020404" pitchFamily="49" charset="0"/>
              </a:rPr>
              <a:t>cặp</a:t>
            </a:r>
            <a:r>
              <a:rPr lang="en-US" sz="2400" dirty="0" smtClean="0">
                <a:cs typeface="Courier New" panose="02070309020205020404" pitchFamily="49" charset="0"/>
              </a:rPr>
              <a:t> </a:t>
            </a:r>
            <a:r>
              <a:rPr lang="en-US" sz="2400" dirty="0" err="1" smtClean="0">
                <a:cs typeface="Courier New" panose="02070309020205020404" pitchFamily="49" charset="0"/>
              </a:rPr>
              <a:t>dấu</a:t>
            </a:r>
            <a:r>
              <a:rPr lang="en-US" sz="2400" dirty="0" smtClean="0">
                <a:cs typeface="Courier New" panose="02070309020205020404" pitchFamily="49" charset="0"/>
              </a:rPr>
              <a:t> </a:t>
            </a:r>
            <a:r>
              <a:rPr lang="en-US" sz="2400" dirty="0" err="1" smtClean="0">
                <a:cs typeface="Courier New" panose="02070309020205020404" pitchFamily="49" charset="0"/>
              </a:rPr>
              <a:t>ngoặc</a:t>
            </a:r>
            <a:r>
              <a:rPr lang="en-US" sz="2400" dirty="0" smtClean="0">
                <a:cs typeface="Courier New" panose="02070309020205020404" pitchFamily="49" charset="0"/>
              </a:rPr>
              <a:t> { </a:t>
            </a:r>
            <a:r>
              <a:rPr lang="en-US" sz="2400" dirty="0" err="1" smtClean="0">
                <a:cs typeface="Courier New" panose="02070309020205020404" pitchFamily="49" charset="0"/>
              </a:rPr>
              <a:t>và</a:t>
            </a:r>
            <a:r>
              <a:rPr lang="en-US" sz="2400" dirty="0" smtClean="0">
                <a:cs typeface="Courier New" panose="02070309020205020404" pitchFamily="49" charset="0"/>
              </a:rPr>
              <a:t> }</a:t>
            </a:r>
            <a:endParaRPr lang="en-US" sz="2400"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22</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01</a:t>
            </a:r>
          </a:p>
        </p:txBody>
      </p:sp>
      <p:sp>
        <p:nvSpPr>
          <p:cNvPr id="3" name="TextBox 2"/>
          <p:cNvSpPr txBox="1"/>
          <p:nvPr/>
        </p:nvSpPr>
        <p:spPr>
          <a:xfrm>
            <a:off x="2601190" y="1676400"/>
            <a:ext cx="3647209" cy="1754326"/>
          </a:xfrm>
          <a:prstGeom prst="rect">
            <a:avLst/>
          </a:prstGeom>
          <a:noFill/>
          <a:ln>
            <a:solidFill>
              <a:schemeClr val="tx2">
                <a:lumMod val="60000"/>
                <a:lumOff val="40000"/>
              </a:schemeClr>
            </a:solidFill>
          </a:ln>
        </p:spPr>
        <p:txBody>
          <a:bodyPr wrap="square" rtlCol="0">
            <a:spAutoFit/>
          </a:bodyPr>
          <a:lstStyle/>
          <a:p>
            <a:pPr marL="0" indent="0" algn="just">
              <a:buNone/>
            </a:pPr>
            <a:r>
              <a:rPr lang="en-US" sz="1800" dirty="0">
                <a:latin typeface="Courier New" panose="02070309020205020404" pitchFamily="49" charset="0"/>
                <a:cs typeface="Courier New" panose="02070309020205020404" pitchFamily="49" charset="0"/>
              </a:rPr>
              <a:t>if (</a:t>
            </a:r>
            <a:r>
              <a:rPr lang="en-US" sz="1800" dirty="0" err="1" smtClean="0">
                <a:latin typeface="Courier New" panose="02070309020205020404" pitchFamily="49" charset="0"/>
                <a:cs typeface="Courier New" panose="02070309020205020404" pitchFamily="49" charset="0"/>
              </a:rPr>
              <a:t>điều</a:t>
            </a:r>
            <a:r>
              <a:rPr lang="en-US" sz="1800" dirty="0" err="1">
                <a:latin typeface="Courier New" panose="02070309020205020404" pitchFamily="49" charset="0"/>
                <a:cs typeface="Courier New" panose="02070309020205020404" pitchFamily="49" charset="0"/>
              </a:rPr>
              <a:t>_</a:t>
            </a:r>
            <a:r>
              <a:rPr lang="en-US" sz="1800" dirty="0" err="1" smtClean="0">
                <a:latin typeface="Courier New" panose="02070309020205020404" pitchFamily="49" charset="0"/>
                <a:cs typeface="Courier New" panose="02070309020205020404" pitchFamily="49" charset="0"/>
              </a:rPr>
              <a:t>kiện</a:t>
            </a:r>
            <a:r>
              <a:rPr lang="en-US" sz="1800" dirty="0">
                <a:latin typeface="Courier New" panose="02070309020205020404" pitchFamily="49" charset="0"/>
                <a:cs typeface="Courier New" panose="02070309020205020404" pitchFamily="49" charset="0"/>
              </a:rPr>
              <a:t>)</a:t>
            </a:r>
          </a:p>
          <a:p>
            <a:pPr marL="0" indent="0" algn="just">
              <a:buNone/>
            </a:pPr>
            <a:r>
              <a:rPr lang="en-US" sz="1800" dirty="0">
                <a:latin typeface="Courier New" panose="02070309020205020404" pitchFamily="49" charset="0"/>
                <a:cs typeface="Courier New" panose="02070309020205020404" pitchFamily="49" charset="0"/>
              </a:rPr>
              <a:t>			Khối_lệnh_1;</a:t>
            </a:r>
          </a:p>
          <a:p>
            <a:pPr marL="0" indent="0" algn="just">
              <a:buNone/>
            </a:pPr>
            <a:r>
              <a:rPr lang="en-US" sz="1800" dirty="0" smtClean="0">
                <a:latin typeface="Courier New" panose="02070309020205020404" pitchFamily="49" charset="0"/>
                <a:cs typeface="Courier New" panose="02070309020205020404" pitchFamily="49" charset="0"/>
              </a:rPr>
              <a:t>else</a:t>
            </a:r>
            <a:endParaRPr lang="en-US" sz="1800" dirty="0">
              <a:latin typeface="Courier New" panose="02070309020205020404" pitchFamily="49" charset="0"/>
              <a:cs typeface="Courier New" panose="02070309020205020404" pitchFamily="49" charset="0"/>
            </a:endParaRPr>
          </a:p>
          <a:p>
            <a:pPr marL="0" indent="0" algn="just">
              <a:buNone/>
            </a:pPr>
            <a:r>
              <a:rPr lang="en-US" sz="1800" dirty="0">
                <a:latin typeface="Courier New" panose="02070309020205020404" pitchFamily="49" charset="0"/>
                <a:cs typeface="Courier New" panose="02070309020205020404" pitchFamily="49" charset="0"/>
              </a:rPr>
              <a:t>			Khối_lệnh_2</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9" name="TextBox 8"/>
          <p:cNvSpPr txBox="1"/>
          <p:nvPr/>
        </p:nvSpPr>
        <p:spPr>
          <a:xfrm>
            <a:off x="2608810" y="4063561"/>
            <a:ext cx="3647209" cy="923330"/>
          </a:xfrm>
          <a:prstGeom prst="rect">
            <a:avLst/>
          </a:prstGeom>
          <a:noFill/>
          <a:ln>
            <a:solidFill>
              <a:schemeClr val="tx2">
                <a:lumMod val="60000"/>
                <a:lumOff val="40000"/>
              </a:schemeClr>
            </a:solidFill>
          </a:ln>
        </p:spPr>
        <p:txBody>
          <a:bodyPr wrap="square" rtlCol="0">
            <a:spAutoFit/>
          </a:bodyPr>
          <a:lstStyle/>
          <a:p>
            <a:pPr marL="0" indent="0" algn="just">
              <a:buNone/>
            </a:pPr>
            <a:r>
              <a:rPr lang="en-US" sz="1800" dirty="0">
                <a:latin typeface="Courier New" panose="02070309020205020404" pitchFamily="49" charset="0"/>
                <a:cs typeface="Courier New" panose="02070309020205020404" pitchFamily="49" charset="0"/>
              </a:rPr>
              <a:t>if (</a:t>
            </a:r>
            <a:r>
              <a:rPr lang="en-US" sz="1800" dirty="0" err="1" smtClean="0">
                <a:latin typeface="Courier New" panose="02070309020205020404" pitchFamily="49" charset="0"/>
                <a:cs typeface="Courier New" panose="02070309020205020404" pitchFamily="49" charset="0"/>
              </a:rPr>
              <a:t>điều</a:t>
            </a:r>
            <a:r>
              <a:rPr lang="en-US" sz="1800" dirty="0" err="1">
                <a:latin typeface="Courier New" panose="02070309020205020404" pitchFamily="49" charset="0"/>
                <a:cs typeface="Courier New" panose="02070309020205020404" pitchFamily="49" charset="0"/>
              </a:rPr>
              <a:t>_</a:t>
            </a:r>
            <a:r>
              <a:rPr lang="en-US" sz="1800" dirty="0" err="1" smtClean="0">
                <a:latin typeface="Courier New" panose="02070309020205020404" pitchFamily="49" charset="0"/>
                <a:cs typeface="Courier New" panose="02070309020205020404" pitchFamily="49" charset="0"/>
              </a:rPr>
              <a:t>kiện</a:t>
            </a:r>
            <a:r>
              <a:rPr lang="en-US" sz="1800" dirty="0">
                <a:latin typeface="Courier New" panose="02070309020205020404" pitchFamily="49" charset="0"/>
                <a:cs typeface="Courier New" panose="02070309020205020404" pitchFamily="49" charset="0"/>
              </a:rPr>
              <a:t>)</a:t>
            </a:r>
          </a:p>
          <a:p>
            <a:pPr marL="0" indent="0" algn="just">
              <a:buNone/>
            </a:pP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Khối_lệnh</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85766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174171" y="990600"/>
            <a:ext cx="8665029" cy="6019800"/>
          </a:xfrm>
        </p:spPr>
        <p:txBody>
          <a:bodyPr rtlCol="0">
            <a:noAutofit/>
          </a:bodyPr>
          <a:lstStyle/>
          <a:p>
            <a:pPr marL="0" indent="0" algn="just">
              <a:buNone/>
            </a:pPr>
            <a:r>
              <a:rPr lang="en-US" sz="2800" b="1" dirty="0" err="1"/>
              <a:t>Bài</a:t>
            </a:r>
            <a:r>
              <a:rPr lang="en-US" sz="2800" b="1" dirty="0"/>
              <a:t> </a:t>
            </a:r>
            <a:r>
              <a:rPr lang="en-US" sz="2800" b="1" dirty="0" err="1" smtClean="0"/>
              <a:t>toán</a:t>
            </a:r>
            <a:r>
              <a:rPr lang="en-US" sz="2800" b="1" dirty="0"/>
              <a:t> </a:t>
            </a:r>
            <a:r>
              <a:rPr lang="en-US" sz="2800" b="1" dirty="0" smtClean="0"/>
              <a:t>:</a:t>
            </a:r>
            <a:endParaRPr lang="en-US" sz="2800" b="1" dirty="0"/>
          </a:p>
          <a:p>
            <a:pPr marL="290513" indent="0" algn="just">
              <a:lnSpc>
                <a:spcPct val="150000"/>
              </a:lnSpc>
              <a:buNone/>
            </a:pPr>
            <a:r>
              <a:rPr lang="vi-VN" sz="2400" dirty="0"/>
              <a:t>Viết chương trình nhập vào </a:t>
            </a:r>
            <a:r>
              <a:rPr lang="en-US" sz="2400" dirty="0" smtClean="0"/>
              <a:t>3</a:t>
            </a:r>
            <a:r>
              <a:rPr lang="vi-VN" sz="2400" dirty="0" smtClean="0"/>
              <a:t> </a:t>
            </a:r>
            <a:r>
              <a:rPr lang="vi-VN" sz="2400" dirty="0"/>
              <a:t>số </a:t>
            </a:r>
            <a:r>
              <a:rPr lang="en-US" sz="2400" dirty="0" smtClean="0"/>
              <a:t>a, b, c. </a:t>
            </a:r>
            <a:r>
              <a:rPr lang="en-US" sz="2400" dirty="0"/>
              <a:t>I</a:t>
            </a:r>
            <a:r>
              <a:rPr lang="vi-VN" sz="2400" dirty="0" smtClean="0"/>
              <a:t>n </a:t>
            </a:r>
            <a:r>
              <a:rPr lang="vi-VN" sz="2400" dirty="0"/>
              <a:t>ra </a:t>
            </a:r>
            <a:r>
              <a:rPr lang="en-US" sz="2400" dirty="0" err="1" smtClean="0"/>
              <a:t>màn</a:t>
            </a:r>
            <a:r>
              <a:rPr lang="en-US" sz="2400" dirty="0" smtClean="0"/>
              <a:t> </a:t>
            </a:r>
            <a:r>
              <a:rPr lang="en-US" sz="2400" dirty="0" err="1" smtClean="0"/>
              <a:t>hình</a:t>
            </a:r>
            <a:r>
              <a:rPr lang="en-US" sz="2400" dirty="0" smtClean="0"/>
              <a:t> </a:t>
            </a:r>
            <a:r>
              <a:rPr lang="en-US" sz="2400" dirty="0" err="1" smtClean="0"/>
              <a:t>số</a:t>
            </a:r>
            <a:r>
              <a:rPr lang="en-US" sz="2400" dirty="0" smtClean="0"/>
              <a:t> </a:t>
            </a:r>
            <a:r>
              <a:rPr lang="en-US" sz="2400" dirty="0" err="1" smtClean="0"/>
              <a:t>lớn</a:t>
            </a:r>
            <a:r>
              <a:rPr lang="en-US" sz="2400" dirty="0" smtClean="0"/>
              <a:t> </a:t>
            </a:r>
            <a:r>
              <a:rPr lang="en-US" sz="2400" dirty="0" err="1" smtClean="0"/>
              <a:t>nhất</a:t>
            </a:r>
            <a:r>
              <a:rPr lang="en-US" sz="2400" dirty="0" smtClean="0"/>
              <a:t>, </a:t>
            </a:r>
            <a:r>
              <a:rPr lang="en-US" sz="2400" dirty="0" err="1" smtClean="0"/>
              <a:t>nhỏ</a:t>
            </a:r>
            <a:r>
              <a:rPr lang="en-US" sz="2400" dirty="0" smtClean="0"/>
              <a:t> </a:t>
            </a:r>
            <a:r>
              <a:rPr lang="en-US" sz="2400" dirty="0" err="1" smtClean="0"/>
              <a:t>nhất</a:t>
            </a:r>
            <a:r>
              <a:rPr lang="en-US" sz="2400" dirty="0" smtClean="0"/>
              <a:t> </a:t>
            </a:r>
            <a:r>
              <a:rPr lang="en-US" sz="2400" dirty="0" err="1" smtClean="0"/>
              <a:t>trong</a:t>
            </a:r>
            <a:r>
              <a:rPr lang="vi-VN" sz="2400" dirty="0" smtClean="0"/>
              <a:t> </a:t>
            </a:r>
            <a:r>
              <a:rPr lang="en-US" sz="2400" dirty="0" smtClean="0"/>
              <a:t>3</a:t>
            </a:r>
            <a:r>
              <a:rPr lang="vi-VN" sz="2400" dirty="0" smtClean="0"/>
              <a:t> </a:t>
            </a:r>
            <a:r>
              <a:rPr lang="vi-VN" sz="2400" dirty="0"/>
              <a:t>số </a:t>
            </a:r>
            <a:r>
              <a:rPr lang="vi-VN" sz="2400" dirty="0" smtClean="0"/>
              <a:t>đó</a:t>
            </a:r>
            <a:r>
              <a:rPr lang="en-US" sz="2400" dirty="0" smtClean="0"/>
              <a:t>.</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23</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dirty="0">
                <a:solidFill>
                  <a:srgbClr val="FF0000"/>
                </a:solidFill>
              </a:rPr>
              <a:t>1</a:t>
            </a:r>
            <a:r>
              <a:rPr lang="en-US" sz="3200" b="1" dirty="0">
                <a:solidFill>
                  <a:srgbClr val="FF0000"/>
                </a:solidFill>
              </a:rPr>
              <a:t>.3 H</a:t>
            </a:r>
            <a:r>
              <a:rPr lang="vi-VN" sz="3200" b="1" dirty="0">
                <a:solidFill>
                  <a:srgbClr val="FF0000"/>
                </a:solidFill>
              </a:rPr>
              <a:t>Ư</a:t>
            </a:r>
            <a:r>
              <a:rPr lang="en-US" sz="3200" b="1" dirty="0">
                <a:solidFill>
                  <a:srgbClr val="FF0000"/>
                </a:solidFill>
              </a:rPr>
              <a:t>ỚNG DẪN THỰC HÀNH BÀI 01</a:t>
            </a:r>
          </a:p>
        </p:txBody>
      </p:sp>
    </p:spTree>
    <p:extLst>
      <p:ext uri="{BB962C8B-B14F-4D97-AF65-F5344CB8AC3E}">
        <p14:creationId xmlns:p14="http://schemas.microsoft.com/office/powerpoint/2010/main" val="97702085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305800" cy="6019800"/>
          </a:xfrm>
        </p:spPr>
        <p:txBody>
          <a:bodyPr rtlCol="0">
            <a:noAutofit/>
          </a:bodyPr>
          <a:lstStyle/>
          <a:p>
            <a:pPr marL="0" indent="0" algn="just">
              <a:buNone/>
            </a:pP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tìm</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số</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lớn</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nhất</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nhỏ</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nhất</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trong</a:t>
            </a:r>
            <a:r>
              <a:rPr lang="en-US" sz="2000" dirty="0" smtClean="0">
                <a:solidFill>
                  <a:srgbClr val="FF0000"/>
                </a:solidFill>
                <a:latin typeface="Courier New" panose="02070309020205020404" pitchFamily="49" charset="0"/>
                <a:cs typeface="Courier New" panose="02070309020205020404" pitchFamily="49" charset="0"/>
              </a:rPr>
              <a:t> 3 </a:t>
            </a:r>
            <a:r>
              <a:rPr lang="en-US" sz="2000" dirty="0" err="1" smtClean="0">
                <a:solidFill>
                  <a:srgbClr val="FF0000"/>
                </a:solidFill>
                <a:latin typeface="Courier New" panose="02070309020205020404" pitchFamily="49" charset="0"/>
                <a:cs typeface="Courier New" panose="02070309020205020404" pitchFamily="49" charset="0"/>
              </a:rPr>
              <a:t>số</a:t>
            </a:r>
            <a:endParaRPr lang="en-US" sz="2000" dirty="0" smtClean="0">
              <a:solidFill>
                <a:srgbClr val="FF0000"/>
              </a:solidFill>
              <a:latin typeface="Courier New" panose="02070309020205020404" pitchFamily="49" charset="0"/>
              <a:cs typeface="Courier New" panose="02070309020205020404" pitchFamily="49" charset="0"/>
            </a:endParaRPr>
          </a:p>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iostream.h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main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smtClean="0">
                <a:latin typeface="Courier New" panose="02070309020205020404" pitchFamily="49" charset="0"/>
                <a:cs typeface="Courier New" panose="02070309020205020404" pitchFamily="49" charset="0"/>
              </a:rPr>
              <a:t>{</a:t>
            </a:r>
            <a:r>
              <a:rPr lang="en-US" sz="2200" dirty="0" smtClean="0"/>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 b, c, min, max;</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nhap</a:t>
            </a:r>
            <a:r>
              <a:rPr lang="en-US" sz="2000" dirty="0" smtClean="0">
                <a:solidFill>
                  <a:srgbClr val="FF0000"/>
                </a:solidFill>
                <a:latin typeface="Courier New" panose="02070309020205020404" pitchFamily="49" charset="0"/>
                <a:cs typeface="Courier New" panose="02070309020205020404" pitchFamily="49" charset="0"/>
              </a:rPr>
              <a:t> du lieu</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3 so </a:t>
            </a:r>
            <a:r>
              <a:rPr lang="en-US" sz="2000" dirty="0" err="1" smtClean="0">
                <a:latin typeface="Courier New" panose="02070309020205020404" pitchFamily="49" charset="0"/>
                <a:cs typeface="Courier New" panose="02070309020205020404" pitchFamily="49" charset="0"/>
              </a:rPr>
              <a:t>nguyen</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 “; </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nb</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&gt;&gt;b;</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nc</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&gt;&gt;c;</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tim</a:t>
            </a:r>
            <a:r>
              <a:rPr lang="en-US" sz="2000" dirty="0" smtClean="0">
                <a:solidFill>
                  <a:srgbClr val="FF0000"/>
                </a:solidFill>
                <a:latin typeface="Courier New" panose="02070309020205020404" pitchFamily="49" charset="0"/>
                <a:cs typeface="Courier New" panose="02070309020205020404" pitchFamily="49" charset="0"/>
              </a:rPr>
              <a:t> so </a:t>
            </a:r>
            <a:r>
              <a:rPr lang="en-US" sz="2000" dirty="0" err="1" smtClean="0">
                <a:solidFill>
                  <a:srgbClr val="FF0000"/>
                </a:solidFill>
                <a:latin typeface="Courier New" panose="02070309020205020404" pitchFamily="49" charset="0"/>
                <a:cs typeface="Courier New" panose="02070309020205020404" pitchFamily="49" charset="0"/>
              </a:rPr>
              <a:t>lon</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nhat</a:t>
            </a:r>
            <a:r>
              <a:rPr lang="en-US" sz="2000" dirty="0" smtClean="0">
                <a:solidFill>
                  <a:srgbClr val="FF0000"/>
                </a:solidFill>
                <a:latin typeface="Courier New" panose="02070309020205020404" pitchFamily="49" charset="0"/>
                <a:cs typeface="Courier New" panose="02070309020205020404" pitchFamily="49" charset="0"/>
              </a:rPr>
              <a:t> */</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max = a;</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(max &lt; b) 	max = b;</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(max &lt; c)	max = c;</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&lt;&lt;“So </a:t>
            </a:r>
            <a:r>
              <a:rPr lang="en-US" sz="2000" dirty="0" err="1" smtClean="0">
                <a:latin typeface="Courier New" panose="02070309020205020404" pitchFamily="49" charset="0"/>
                <a:cs typeface="Courier New" panose="02070309020205020404" pitchFamily="49" charset="0"/>
              </a:rPr>
              <a:t>lon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nhat</a:t>
            </a:r>
            <a:r>
              <a:rPr lang="en-US" sz="2000" dirty="0" smtClean="0">
                <a:latin typeface="Courier New" panose="02070309020205020404" pitchFamily="49" charset="0"/>
                <a:cs typeface="Courier New" panose="02070309020205020404" pitchFamily="49" charset="0"/>
              </a:rPr>
              <a:t> la: “&lt;&lt;max&lt;&lt;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endParaRPr lang="en-US" sz="2000" dirty="0"/>
          </a:p>
          <a:p>
            <a:pPr marL="319088" lvl="1" indent="0" algn="just">
              <a:buNone/>
            </a:pPr>
            <a:endParaRPr lang="en-US" sz="2000" dirty="0"/>
          </a:p>
          <a:p>
            <a:pPr marL="319088" lvl="1" indent="0" algn="just">
              <a:buNone/>
            </a:pP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24</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01</a:t>
            </a:r>
          </a:p>
        </p:txBody>
      </p:sp>
    </p:spTree>
    <p:extLst>
      <p:ext uri="{BB962C8B-B14F-4D97-AF65-F5344CB8AC3E}">
        <p14:creationId xmlns:p14="http://schemas.microsoft.com/office/powerpoint/2010/main" val="95823686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305800" cy="6019800"/>
          </a:xfrm>
        </p:spPr>
        <p:txBody>
          <a:bodyPr rtlCol="0">
            <a:noAutofit/>
          </a:bodyPr>
          <a:lstStyle/>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tim</a:t>
            </a:r>
            <a:r>
              <a:rPr lang="en-US" sz="2000" dirty="0" smtClean="0">
                <a:solidFill>
                  <a:srgbClr val="FF0000"/>
                </a:solidFill>
                <a:latin typeface="Courier New" panose="02070309020205020404" pitchFamily="49" charset="0"/>
                <a:cs typeface="Courier New" panose="02070309020205020404" pitchFamily="49" charset="0"/>
              </a:rPr>
              <a:t> so </a:t>
            </a:r>
            <a:r>
              <a:rPr lang="en-US" sz="2000" dirty="0" err="1" smtClean="0">
                <a:solidFill>
                  <a:srgbClr val="FF0000"/>
                </a:solidFill>
                <a:latin typeface="Courier New" panose="02070309020205020404" pitchFamily="49" charset="0"/>
                <a:cs typeface="Courier New" panose="02070309020205020404" pitchFamily="49" charset="0"/>
              </a:rPr>
              <a:t>nho</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nhat</a:t>
            </a:r>
            <a:endParaRPr lang="en-US" sz="2000" dirty="0" smtClean="0">
              <a:solidFill>
                <a:srgbClr val="FF0000"/>
              </a:solidFill>
              <a:latin typeface="Courier New" panose="02070309020205020404" pitchFamily="49" charset="0"/>
              <a:cs typeface="Courier New" panose="02070309020205020404" pitchFamily="49" charset="0"/>
            </a:endParaRP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min = a;</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(min </a:t>
            </a:r>
            <a:r>
              <a:rPr lang="en-US" sz="2000" dirty="0">
                <a:latin typeface="Courier New" panose="02070309020205020404" pitchFamily="49" charset="0"/>
                <a:cs typeface="Courier New" panose="02070309020205020404" pitchFamily="49" charset="0"/>
              </a:rPr>
              <a:t>&gt;</a:t>
            </a:r>
            <a:r>
              <a:rPr lang="en-US" sz="2000" dirty="0" smtClean="0">
                <a:latin typeface="Courier New" panose="02070309020205020404" pitchFamily="49" charset="0"/>
                <a:cs typeface="Courier New" panose="02070309020205020404" pitchFamily="49" charset="0"/>
              </a:rPr>
              <a:t> b) 	min = b;</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(min </a:t>
            </a:r>
            <a:r>
              <a:rPr lang="en-US" sz="2000" dirty="0">
                <a:latin typeface="Courier New" panose="02070309020205020404" pitchFamily="49" charset="0"/>
                <a:cs typeface="Courier New" panose="02070309020205020404" pitchFamily="49" charset="0"/>
              </a:rPr>
              <a:t>&gt;</a:t>
            </a:r>
            <a:r>
              <a:rPr lang="en-US" sz="2000" dirty="0" smtClean="0">
                <a:latin typeface="Courier New" panose="02070309020205020404" pitchFamily="49" charset="0"/>
                <a:cs typeface="Courier New" panose="02070309020205020404" pitchFamily="49" charset="0"/>
              </a:rPr>
              <a:t> c)	min = c;</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&lt;&lt;“So </a:t>
            </a:r>
            <a:r>
              <a:rPr lang="en-US" sz="2000" dirty="0" err="1" smtClean="0">
                <a:latin typeface="Courier New" panose="02070309020205020404" pitchFamily="49" charset="0"/>
                <a:cs typeface="Courier New" panose="02070309020205020404" pitchFamily="49" charset="0"/>
              </a:rPr>
              <a:t>nho</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nhat</a:t>
            </a:r>
            <a:r>
              <a:rPr lang="en-US" sz="2000" dirty="0" smtClean="0">
                <a:latin typeface="Courier New" panose="02070309020205020404" pitchFamily="49" charset="0"/>
                <a:cs typeface="Courier New" panose="02070309020205020404" pitchFamily="49" charset="0"/>
              </a:rPr>
              <a:t> la: “&lt;&lt;min&lt;&lt;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return 0;</a:t>
            </a:r>
          </a:p>
          <a:p>
            <a:pPr marL="319088" lvl="1" indent="0" algn="just">
              <a:buNone/>
            </a:pPr>
            <a:endParaRPr lang="en-US" sz="2000" dirty="0"/>
          </a:p>
          <a:p>
            <a:pPr marL="319088" lvl="1" indent="0" algn="just">
              <a:buNone/>
            </a:pPr>
            <a:r>
              <a:rPr lang="en-US" sz="2000" dirty="0"/>
              <a:t>}</a:t>
            </a:r>
            <a:r>
              <a:rPr lang="en-US" sz="2000" dirty="0" smtClean="0"/>
              <a:t>	</a:t>
            </a:r>
            <a:endParaRPr lang="en-US" sz="2000" dirty="0"/>
          </a:p>
          <a:p>
            <a:pPr marL="319088" lvl="1" indent="0" algn="just">
              <a:buNone/>
            </a:pP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25</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01</a:t>
            </a:r>
          </a:p>
        </p:txBody>
      </p:sp>
    </p:spTree>
    <p:extLst>
      <p:ext uri="{BB962C8B-B14F-4D97-AF65-F5344CB8AC3E}">
        <p14:creationId xmlns:p14="http://schemas.microsoft.com/office/powerpoint/2010/main" val="222563817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305800" cy="6019800"/>
          </a:xfrm>
        </p:spPr>
        <p:txBody>
          <a:bodyPr rtlCol="0">
            <a:noAutofit/>
          </a:bodyPr>
          <a:lstStyle/>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iostream.h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main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smtClean="0">
                <a:latin typeface="Courier New" panose="02070309020205020404" pitchFamily="49" charset="0"/>
                <a:cs typeface="Courier New" panose="02070309020205020404" pitchFamily="49" charset="0"/>
              </a:rPr>
              <a:t>{</a:t>
            </a:r>
            <a:r>
              <a:rPr lang="en-US" sz="2200" dirty="0" smtClean="0"/>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 b, c, min, max;</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du lieu</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3 so </a:t>
            </a:r>
            <a:r>
              <a:rPr lang="en-US" sz="2000" dirty="0" err="1" smtClean="0">
                <a:latin typeface="Courier New" panose="02070309020205020404" pitchFamily="49" charset="0"/>
                <a:cs typeface="Courier New" panose="02070309020205020404" pitchFamily="49" charset="0"/>
              </a:rPr>
              <a:t>nguyen</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 “; </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&lt;&lt;“b=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&gt;&gt;b;</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&lt;&lt;“c=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&gt;&gt;c;</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endParaRPr lang="en-US" sz="2000" dirty="0"/>
          </a:p>
          <a:p>
            <a:pPr marL="319088" lvl="1" indent="0" algn="just">
              <a:buNone/>
            </a:pP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26</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01</a:t>
            </a:r>
          </a:p>
        </p:txBody>
      </p:sp>
    </p:spTree>
    <p:extLst>
      <p:ext uri="{BB962C8B-B14F-4D97-AF65-F5344CB8AC3E}">
        <p14:creationId xmlns:p14="http://schemas.microsoft.com/office/powerpoint/2010/main" val="416119796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305800" cy="6019800"/>
          </a:xfrm>
        </p:spPr>
        <p:txBody>
          <a:bodyPr rtlCol="0">
            <a:noAutofit/>
          </a:bodyPr>
          <a:lstStyle/>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tim</a:t>
            </a:r>
            <a:r>
              <a:rPr lang="en-US" sz="2000" dirty="0" smtClean="0">
                <a:latin typeface="Courier New" panose="02070309020205020404" pitchFamily="49" charset="0"/>
                <a:cs typeface="Courier New" panose="02070309020205020404" pitchFamily="49" charset="0"/>
              </a:rPr>
              <a:t> so </a:t>
            </a:r>
            <a:r>
              <a:rPr lang="en-US" sz="2000" dirty="0" err="1" smtClean="0">
                <a:latin typeface="Courier New" panose="02070309020205020404" pitchFamily="49" charset="0"/>
                <a:cs typeface="Courier New" panose="02070309020205020404" pitchFamily="49" charset="0"/>
              </a:rPr>
              <a:t>lon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nhat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nho</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nhat</a:t>
            </a:r>
            <a:endParaRPr lang="en-US" sz="2000" dirty="0" smtClean="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 </a:t>
            </a:r>
            <a:r>
              <a:rPr lang="en-US" sz="2000" dirty="0">
                <a:latin typeface="Courier New" panose="02070309020205020404" pitchFamily="49" charset="0"/>
                <a:cs typeface="Courier New" panose="02070309020205020404" pitchFamily="49" charset="0"/>
              </a:rPr>
              <a:t>&gt;</a:t>
            </a:r>
            <a:r>
              <a:rPr lang="en-US" sz="2000" dirty="0" smtClean="0">
                <a:latin typeface="Courier New" panose="02070309020205020404" pitchFamily="49" charset="0"/>
                <a:cs typeface="Courier New" panose="02070309020205020404" pitchFamily="49" charset="0"/>
              </a:rPr>
              <a:t> b) 	</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(b &gt; c)	{ max = a;	min = c; }</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p>
          <a:p>
            <a:pPr marL="319088" lvl="1" indent="0" algn="just">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if </a:t>
            </a:r>
            <a:r>
              <a:rPr lang="en-US" sz="2000" dirty="0" smtClean="0">
                <a:latin typeface="Courier New" panose="02070309020205020404" pitchFamily="49" charset="0"/>
                <a:cs typeface="Courier New" panose="02070309020205020404" pitchFamily="49" charset="0"/>
              </a:rPr>
              <a:t>(a &gt; c) { max = a; min = b; }</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else</a:t>
            </a:r>
            <a:r>
              <a:rPr lang="en-US" sz="2000" dirty="0">
                <a:latin typeface="Courier New" panose="02070309020205020404" pitchFamily="49" charset="0"/>
                <a:cs typeface="Courier New" panose="02070309020205020404" pitchFamily="49" charset="0"/>
              </a:rPr>
              <a:t> { max = </a:t>
            </a:r>
            <a:r>
              <a:rPr lang="en-US" sz="2000" dirty="0" smtClean="0">
                <a:latin typeface="Courier New" panose="02070309020205020404" pitchFamily="49" charset="0"/>
                <a:cs typeface="Courier New" panose="02070309020205020404" pitchFamily="49" charset="0"/>
              </a:rPr>
              <a:t>c; </a:t>
            </a:r>
            <a:r>
              <a:rPr lang="en-US" sz="2000" dirty="0">
                <a:latin typeface="Courier New" panose="02070309020205020404" pitchFamily="49" charset="0"/>
                <a:cs typeface="Courier New" panose="02070309020205020404" pitchFamily="49" charset="0"/>
              </a:rPr>
              <a:t>min = b; </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r>
              <a:rPr lang="en-US" sz="2000" dirty="0" smtClean="0">
                <a:latin typeface="Courier New" panose="02070309020205020404" pitchFamily="49" charset="0"/>
                <a:cs typeface="Courier New" panose="02070309020205020404" pitchFamily="49" charset="0"/>
              </a:rPr>
              <a:t> </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 &gt; c)	</a:t>
            </a:r>
            <a:r>
              <a:rPr lang="en-US" sz="2000" dirty="0">
                <a:latin typeface="Courier New" panose="02070309020205020404" pitchFamily="49" charset="0"/>
                <a:cs typeface="Courier New" panose="02070309020205020404" pitchFamily="49" charset="0"/>
              </a:rPr>
              <a:t>{ max = </a:t>
            </a:r>
            <a:r>
              <a:rPr lang="en-US" sz="2000" dirty="0" smtClean="0">
                <a:latin typeface="Courier New" panose="02070309020205020404" pitchFamily="49" charset="0"/>
                <a:cs typeface="Courier New" panose="02070309020205020404" pitchFamily="49" charset="0"/>
              </a:rPr>
              <a:t>b;</a:t>
            </a:r>
            <a:r>
              <a:rPr lang="en-US" sz="2000" dirty="0">
                <a:latin typeface="Courier New" panose="02070309020205020404" pitchFamily="49" charset="0"/>
                <a:cs typeface="Courier New" panose="02070309020205020404" pitchFamily="49" charset="0"/>
              </a:rPr>
              <a:t>	min = c; </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r>
              <a:rPr lang="en-US" sz="2000" dirty="0" smtClean="0">
                <a:latin typeface="Courier New" panose="02070309020205020404" pitchFamily="49" charset="0"/>
                <a:cs typeface="Courier New" panose="02070309020205020404" pitchFamily="49" charset="0"/>
              </a:rPr>
              <a:t> </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(b &gt; c) { max = b;	min = a; }</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max = </a:t>
            </a:r>
            <a:r>
              <a:rPr lang="en-US" sz="2000" dirty="0" smtClean="0">
                <a:latin typeface="Courier New" panose="02070309020205020404" pitchFamily="49" charset="0"/>
                <a:cs typeface="Courier New" panose="02070309020205020404" pitchFamily="49" charset="0"/>
              </a:rPr>
              <a:t>c;</a:t>
            </a:r>
            <a:r>
              <a:rPr lang="en-US" sz="2000" dirty="0">
                <a:latin typeface="Courier New" panose="02070309020205020404" pitchFamily="49" charset="0"/>
                <a:cs typeface="Courier New" panose="02070309020205020404" pitchFamily="49" charset="0"/>
              </a:rPr>
              <a:t>	min = </a:t>
            </a:r>
            <a:r>
              <a:rPr lang="en-US" sz="2000" dirty="0" smtClean="0">
                <a:latin typeface="Courier New" panose="02070309020205020404" pitchFamily="49" charset="0"/>
                <a:cs typeface="Courier New" panose="02070309020205020404" pitchFamily="49" charset="0"/>
              </a:rPr>
              <a:t>a; </a:t>
            </a:r>
            <a:r>
              <a:rPr lang="en-US" sz="2000" dirty="0">
                <a:latin typeface="Courier New" panose="02070309020205020404" pitchFamily="49" charset="0"/>
                <a:cs typeface="Courier New" panose="02070309020205020404" pitchFamily="49" charset="0"/>
              </a:rPr>
              <a:t>}</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&lt;&lt;“So </a:t>
            </a:r>
            <a:r>
              <a:rPr lang="en-US" sz="2000" dirty="0" err="1" smtClean="0">
                <a:latin typeface="Courier New" panose="02070309020205020404" pitchFamily="49" charset="0"/>
                <a:cs typeface="Courier New" panose="02070309020205020404" pitchFamily="49" charset="0"/>
              </a:rPr>
              <a:t>lon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nhat</a:t>
            </a:r>
            <a:r>
              <a:rPr lang="en-US" sz="2000" dirty="0" smtClean="0">
                <a:latin typeface="Courier New" panose="02070309020205020404" pitchFamily="49" charset="0"/>
                <a:cs typeface="Courier New" panose="02070309020205020404" pitchFamily="49" charset="0"/>
              </a:rPr>
              <a:t> la: “&lt;&lt;max&lt;&lt;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&lt;&lt;“So </a:t>
            </a:r>
            <a:r>
              <a:rPr lang="en-US" sz="2000" dirty="0" err="1" smtClean="0">
                <a:latin typeface="Courier New" panose="02070309020205020404" pitchFamily="49" charset="0"/>
                <a:cs typeface="Courier New" panose="02070309020205020404" pitchFamily="49" charset="0"/>
              </a:rPr>
              <a:t>nho</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nhat</a:t>
            </a:r>
            <a:r>
              <a:rPr lang="en-US" sz="2000" dirty="0" smtClean="0">
                <a:latin typeface="Courier New" panose="02070309020205020404" pitchFamily="49" charset="0"/>
                <a:cs typeface="Courier New" panose="02070309020205020404" pitchFamily="49" charset="0"/>
              </a:rPr>
              <a:t> la: “&lt;&lt;min&lt;&lt;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t>	</a:t>
            </a:r>
            <a:r>
              <a:rPr lang="en-US" sz="2000" dirty="0" smtClean="0">
                <a:latin typeface="Courier New" panose="02070309020205020404" pitchFamily="49" charset="0"/>
                <a:cs typeface="Courier New" panose="02070309020205020404" pitchFamily="49" charset="0"/>
              </a:rPr>
              <a:t>return 0;	</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319088" lvl="1" indent="0" algn="just">
              <a:buNone/>
            </a:pP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27</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01</a:t>
            </a:r>
          </a:p>
        </p:txBody>
      </p:sp>
    </p:spTree>
    <p:extLst>
      <p:ext uri="{BB962C8B-B14F-4D97-AF65-F5344CB8AC3E}">
        <p14:creationId xmlns:p14="http://schemas.microsoft.com/office/powerpoint/2010/main" val="355668257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174171" y="990600"/>
            <a:ext cx="8665029" cy="6019800"/>
          </a:xfrm>
        </p:spPr>
        <p:txBody>
          <a:bodyPr rtlCol="0">
            <a:noAutofit/>
          </a:bodyPr>
          <a:lstStyle/>
          <a:p>
            <a:pPr marL="0" indent="0" algn="just">
              <a:buNone/>
            </a:pPr>
            <a:r>
              <a:rPr lang="en-US" sz="2800" b="1" dirty="0" err="1"/>
              <a:t>Bài</a:t>
            </a:r>
            <a:r>
              <a:rPr lang="en-US" sz="2800" b="1" dirty="0"/>
              <a:t> </a:t>
            </a:r>
            <a:r>
              <a:rPr lang="en-US" sz="2800" b="1" dirty="0" err="1" smtClean="0"/>
              <a:t>toán</a:t>
            </a:r>
            <a:r>
              <a:rPr lang="en-US" sz="2800" b="1" dirty="0"/>
              <a:t> </a:t>
            </a:r>
            <a:r>
              <a:rPr lang="en-US" sz="2800" b="1" dirty="0" smtClean="0"/>
              <a:t>:</a:t>
            </a:r>
            <a:endParaRPr lang="en-US" sz="2800" b="1" dirty="0"/>
          </a:p>
          <a:p>
            <a:pPr marL="290513" indent="0" algn="just">
              <a:lnSpc>
                <a:spcPct val="150000"/>
              </a:lnSpc>
              <a:buNone/>
            </a:pPr>
            <a:r>
              <a:rPr lang="vi-VN" sz="2400" dirty="0"/>
              <a:t>Viết chương trình </a:t>
            </a:r>
            <a:r>
              <a:rPr lang="en-US" sz="2400" dirty="0" err="1" smtClean="0"/>
              <a:t>giải</a:t>
            </a:r>
            <a:r>
              <a:rPr lang="en-US" sz="2400" dirty="0" smtClean="0"/>
              <a:t> </a:t>
            </a:r>
            <a:r>
              <a:rPr lang="en-US" sz="2400" dirty="0" err="1" smtClean="0"/>
              <a:t>phương</a:t>
            </a:r>
            <a:r>
              <a:rPr lang="en-US" sz="2400" dirty="0" smtClean="0"/>
              <a:t> </a:t>
            </a:r>
            <a:r>
              <a:rPr lang="en-US" sz="2400" dirty="0" err="1" smtClean="0"/>
              <a:t>trình</a:t>
            </a:r>
            <a:r>
              <a:rPr lang="en-US" sz="2400" dirty="0" smtClean="0"/>
              <a:t> </a:t>
            </a:r>
            <a:r>
              <a:rPr lang="en-US" sz="2400" dirty="0" err="1" smtClean="0"/>
              <a:t>bậc</a:t>
            </a:r>
            <a:r>
              <a:rPr lang="en-US" sz="2400" dirty="0" smtClean="0"/>
              <a:t> </a:t>
            </a:r>
            <a:r>
              <a:rPr lang="en-US" sz="2400" dirty="0" err="1" smtClean="0"/>
              <a:t>nhất</a:t>
            </a:r>
            <a:endParaRPr lang="en-US" sz="2400" dirty="0"/>
          </a:p>
          <a:p>
            <a:pPr marL="290513" indent="0" algn="just">
              <a:lnSpc>
                <a:spcPct val="150000"/>
              </a:lnSpc>
              <a:buNone/>
            </a:pPr>
            <a:r>
              <a:rPr lang="en-US" sz="2400" b="1" dirty="0" smtClean="0"/>
              <a:t>			ax + b = 0</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28</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dirty="0">
                <a:solidFill>
                  <a:srgbClr val="FF0000"/>
                </a:solidFill>
              </a:rPr>
              <a:t>1</a:t>
            </a:r>
            <a:r>
              <a:rPr lang="en-US" sz="3200" b="1" dirty="0">
                <a:solidFill>
                  <a:srgbClr val="FF0000"/>
                </a:solidFill>
              </a:rPr>
              <a:t>.3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02</a:t>
            </a:r>
            <a:endParaRPr lang="en-US" sz="3200" b="1" dirty="0">
              <a:solidFill>
                <a:srgbClr val="FF0000"/>
              </a:solidFill>
            </a:endParaRPr>
          </a:p>
        </p:txBody>
      </p:sp>
    </p:spTree>
    <p:extLst>
      <p:ext uri="{BB962C8B-B14F-4D97-AF65-F5344CB8AC3E}">
        <p14:creationId xmlns:p14="http://schemas.microsoft.com/office/powerpoint/2010/main" val="150795991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0" indent="0" algn="just">
              <a:buNone/>
            </a:pP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giai</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phuong</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trinh</a:t>
            </a:r>
            <a:r>
              <a:rPr lang="en-US" sz="2000" dirty="0" smtClean="0">
                <a:solidFill>
                  <a:srgbClr val="FF0000"/>
                </a:solidFill>
                <a:latin typeface="Courier New" panose="02070309020205020404" pitchFamily="49" charset="0"/>
                <a:cs typeface="Courier New" panose="02070309020205020404" pitchFamily="49" charset="0"/>
              </a:rPr>
              <a:t> ax + b = 0</a:t>
            </a:r>
          </a:p>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iostream.h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b="1" dirty="0" smtClean="0">
                <a:latin typeface="Courier New" panose="02070309020205020404" pitchFamily="49" charset="0"/>
                <a:cs typeface="Courier New" panose="02070309020205020404" pitchFamily="49" charset="0"/>
              </a:rPr>
              <a:t>void </a:t>
            </a:r>
            <a:r>
              <a:rPr lang="en-US" sz="2000" b="1" dirty="0">
                <a:latin typeface="Courier New" panose="02070309020205020404" pitchFamily="49" charset="0"/>
                <a:cs typeface="Courier New" panose="02070309020205020404" pitchFamily="49" charset="0"/>
              </a:rPr>
              <a:t>main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smtClean="0">
                <a:latin typeface="Courier New" panose="02070309020205020404" pitchFamily="49" charset="0"/>
                <a:cs typeface="Courier New" panose="02070309020205020404" pitchFamily="49" charset="0"/>
              </a:rPr>
              <a:t>{</a:t>
            </a:r>
            <a:r>
              <a:rPr lang="en-US" sz="2200" dirty="0" smtClean="0"/>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 b;</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nhap</a:t>
            </a:r>
            <a:r>
              <a:rPr lang="en-US" sz="2000" dirty="0" smtClean="0">
                <a:solidFill>
                  <a:srgbClr val="FF0000"/>
                </a:solidFill>
                <a:latin typeface="Courier New" panose="02070309020205020404" pitchFamily="49" charset="0"/>
                <a:cs typeface="Courier New" panose="02070309020205020404" pitchFamily="49" charset="0"/>
              </a:rPr>
              <a:t> du lieu</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2 he so a, b”&lt;&lt;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 “; </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&lt;&lt;“b=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&gt;&gt;b;</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 == 0)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(b == 0)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P</a:t>
            </a:r>
            <a:r>
              <a:rPr lang="en-US" sz="2000" dirty="0" err="1" smtClean="0">
                <a:latin typeface="Courier New" panose="02070309020205020404" pitchFamily="49" charset="0"/>
                <a:cs typeface="Courier New" panose="02070309020205020404" pitchFamily="49" charset="0"/>
              </a:rPr>
              <a:t>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vo</a:t>
            </a:r>
            <a:r>
              <a:rPr lang="en-US" sz="2000" dirty="0" smtClean="0">
                <a:latin typeface="Courier New" panose="02070309020205020404" pitchFamily="49" charset="0"/>
                <a:cs typeface="Courier New" panose="02070309020205020404" pitchFamily="49" charset="0"/>
              </a:rPr>
              <a:t> so </a:t>
            </a:r>
            <a:r>
              <a:rPr lang="en-US" sz="2000" dirty="0" err="1" smtClean="0">
                <a:latin typeface="Courier New" panose="02070309020205020404" pitchFamily="49" charset="0"/>
                <a:cs typeface="Courier New" panose="02070309020205020404" pitchFamily="49" charset="0"/>
              </a:rPr>
              <a:t>nghiem</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P</a:t>
            </a:r>
            <a:r>
              <a:rPr lang="en-US" sz="2000" dirty="0" err="1" smtClean="0">
                <a:latin typeface="Courier New" panose="02070309020205020404" pitchFamily="49" charset="0"/>
                <a:cs typeface="Courier New" panose="02070309020205020404" pitchFamily="49" charset="0"/>
              </a:rPr>
              <a:t>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vo</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nghiem</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p>
          <a:p>
            <a:pPr marL="319088" lvl="1" indent="0">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Pt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co </a:t>
            </a:r>
            <a:r>
              <a:rPr lang="en-US" sz="2000" dirty="0" err="1" smtClean="0">
                <a:latin typeface="Courier New" panose="02070309020205020404" pitchFamily="49" charset="0"/>
                <a:cs typeface="Courier New" panose="02070309020205020404" pitchFamily="49" charset="0"/>
              </a:rPr>
              <a:t>nghiem</a:t>
            </a:r>
            <a:r>
              <a:rPr lang="en-US" sz="2000" dirty="0" smtClean="0">
                <a:latin typeface="Courier New" panose="02070309020205020404" pitchFamily="49" charset="0"/>
                <a:cs typeface="Courier New" panose="02070309020205020404" pitchFamily="49" charset="0"/>
              </a:rPr>
              <a:t>  x= ”&lt;&lt;(float)-b/a&lt;&lt;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29</a:t>
            </a:fld>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02</a:t>
            </a:r>
            <a:endParaRPr lang="en-US" sz="3200" b="1" dirty="0">
              <a:solidFill>
                <a:srgbClr val="FF0000"/>
              </a:solidFill>
            </a:endParaRPr>
          </a:p>
        </p:txBody>
      </p:sp>
      <p:sp>
        <p:nvSpPr>
          <p:cNvPr id="6" name="Footer Placeholder 5"/>
          <p:cNvSpPr>
            <a:spLocks noGrp="1"/>
          </p:cNvSpPr>
          <p:nvPr>
            <p:ph type="ftr" sz="quarter" idx="11"/>
          </p:nvPr>
        </p:nvSpPr>
        <p:spPr/>
        <p:txBody>
          <a:bodyPr/>
          <a:lstStyle/>
          <a:p>
            <a:pPr>
              <a:defRPr/>
            </a:pPr>
            <a:r>
              <a:rPr lang="en-US" smtClean="0"/>
              <a:t>Thực tập lập trình cơ bản</a:t>
            </a:r>
            <a:endParaRPr lang="en-US" dirty="0"/>
          </a:p>
        </p:txBody>
      </p:sp>
    </p:spTree>
    <p:extLst>
      <p:ext uri="{BB962C8B-B14F-4D97-AF65-F5344CB8AC3E}">
        <p14:creationId xmlns:p14="http://schemas.microsoft.com/office/powerpoint/2010/main" val="7237512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948"/>
            <a:ext cx="8534400" cy="838200"/>
          </a:xfrm>
        </p:spPr>
        <p:txBody>
          <a:bodyPr/>
          <a:lstStyle/>
          <a:p>
            <a:pPr algn="ctr"/>
            <a:r>
              <a:rPr lang="en-US" sz="3600" b="1" dirty="0">
                <a:solidFill>
                  <a:srgbClr val="FF0000"/>
                </a:solidFill>
              </a:rPr>
              <a:t>NỘI DUNG</a:t>
            </a:r>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grpSp>
        <p:nvGrpSpPr>
          <p:cNvPr id="18" name="Group 46">
            <a:extLst>
              <a:ext uri="{FF2B5EF4-FFF2-40B4-BE49-F238E27FC236}">
                <a16:creationId xmlns:a16="http://schemas.microsoft.com/office/drawing/2014/main" id="{4B33A029-38FE-4D89-A5CE-08E665D02D2C}"/>
              </a:ext>
            </a:extLst>
          </p:cNvPr>
          <p:cNvGrpSpPr>
            <a:grpSpLocks/>
          </p:cNvGrpSpPr>
          <p:nvPr/>
        </p:nvGrpSpPr>
        <p:grpSpPr bwMode="auto">
          <a:xfrm>
            <a:off x="585356" y="1257472"/>
            <a:ext cx="6754087" cy="905418"/>
            <a:chOff x="1296" y="1824"/>
            <a:chExt cx="2976" cy="432"/>
          </a:xfrm>
        </p:grpSpPr>
        <p:sp>
          <p:nvSpPr>
            <p:cNvPr id="19" name="AutoShape 47">
              <a:extLst>
                <a:ext uri="{FF2B5EF4-FFF2-40B4-BE49-F238E27FC236}">
                  <a16:creationId xmlns:a16="http://schemas.microsoft.com/office/drawing/2014/main" id="{405BB7A8-6F81-4E6B-BE52-41E7C309D7FE}"/>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20" name="AutoShape 48">
              <a:extLst>
                <a:ext uri="{FF2B5EF4-FFF2-40B4-BE49-F238E27FC236}">
                  <a16:creationId xmlns:a16="http://schemas.microsoft.com/office/drawing/2014/main" id="{416CFD3A-A958-4FFA-830A-FB2BBFD82D09}"/>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21" name="Text Box 49">
              <a:extLst>
                <a:ext uri="{FF2B5EF4-FFF2-40B4-BE49-F238E27FC236}">
                  <a16:creationId xmlns:a16="http://schemas.microsoft.com/office/drawing/2014/main" id="{F0BA5F15-56EA-45E3-825C-D819285850C9}"/>
                </a:ext>
              </a:extLst>
            </p:cNvPr>
            <p:cNvSpPr txBox="1">
              <a:spLocks noChangeArrowheads="1"/>
            </p:cNvSpPr>
            <p:nvPr/>
          </p:nvSpPr>
          <p:spPr bwMode="gray">
            <a:xfrm>
              <a:off x="1824" y="1934"/>
              <a:ext cx="2448" cy="279"/>
            </a:xfrm>
            <a:prstGeom prst="rect">
              <a:avLst/>
            </a:prstGeom>
            <a:noFill/>
            <a:ln w="9525" algn="ctr">
              <a:noFill/>
              <a:miter lim="800000"/>
              <a:headEnd/>
              <a:tailEnd/>
            </a:ln>
          </p:spPr>
          <p:txBody>
            <a:bodyPr>
              <a:spAutoFit/>
            </a:bodyPr>
            <a:lstStyle/>
            <a:p>
              <a:pPr algn="l"/>
              <a:r>
                <a:rPr lang="en-US" sz="3200" b="1" dirty="0" err="1">
                  <a:solidFill>
                    <a:srgbClr val="000000"/>
                  </a:solidFill>
                  <a:latin typeface="Calibri" pitchFamily="34" charset="0"/>
                </a:rPr>
                <a:t>Giới</a:t>
              </a:r>
              <a:r>
                <a:rPr lang="en-US" sz="3200" b="1" dirty="0">
                  <a:solidFill>
                    <a:srgbClr val="000000"/>
                  </a:solidFill>
                  <a:latin typeface="Calibri" pitchFamily="34" charset="0"/>
                </a:rPr>
                <a:t> </a:t>
              </a:r>
              <a:r>
                <a:rPr lang="en-US" sz="3200" b="1" dirty="0" err="1">
                  <a:solidFill>
                    <a:srgbClr val="000000"/>
                  </a:solidFill>
                  <a:latin typeface="Calibri" pitchFamily="34" charset="0"/>
                </a:rPr>
                <a:t>thiệu</a:t>
              </a:r>
              <a:r>
                <a:rPr lang="en-US" sz="3200" b="1" dirty="0">
                  <a:solidFill>
                    <a:srgbClr val="000000"/>
                  </a:solidFill>
                  <a:latin typeface="Calibri" pitchFamily="34" charset="0"/>
                </a:rPr>
                <a:t> </a:t>
              </a:r>
              <a:r>
                <a:rPr lang="en-US" sz="3200" b="1" dirty="0" err="1">
                  <a:solidFill>
                    <a:srgbClr val="000000"/>
                  </a:solidFill>
                  <a:latin typeface="Calibri" pitchFamily="34" charset="0"/>
                </a:rPr>
                <a:t>m</a:t>
              </a:r>
              <a:r>
                <a:rPr lang="en-US" sz="3200" dirty="0" err="1">
                  <a:solidFill>
                    <a:srgbClr val="000000"/>
                  </a:solidFill>
                  <a:latin typeface="Calibri" pitchFamily="34" charset="0"/>
                </a:rPr>
                <a:t>ôn</a:t>
              </a:r>
              <a:r>
                <a:rPr lang="en-US" sz="3200" dirty="0">
                  <a:solidFill>
                    <a:srgbClr val="000000"/>
                  </a:solidFill>
                  <a:latin typeface="Calibri" pitchFamily="34" charset="0"/>
                </a:rPr>
                <a:t> </a:t>
              </a:r>
              <a:r>
                <a:rPr lang="en-US" sz="3200" dirty="0" err="1">
                  <a:solidFill>
                    <a:srgbClr val="000000"/>
                  </a:solidFill>
                  <a:latin typeface="Calibri" pitchFamily="34" charset="0"/>
                </a:rPr>
                <a:t>học</a:t>
              </a:r>
              <a:endParaRPr lang="en-US" sz="3200" b="1" dirty="0">
                <a:solidFill>
                  <a:srgbClr val="000000"/>
                </a:solidFill>
                <a:latin typeface="Calibri" pitchFamily="34" charset="0"/>
              </a:endParaRPr>
            </a:p>
          </p:txBody>
        </p:sp>
        <p:sp>
          <p:nvSpPr>
            <p:cNvPr id="22" name="Text Box 50">
              <a:extLst>
                <a:ext uri="{FF2B5EF4-FFF2-40B4-BE49-F238E27FC236}">
                  <a16:creationId xmlns:a16="http://schemas.microsoft.com/office/drawing/2014/main" id="{57AD5219-B5F8-414C-891C-593D54990D88}"/>
                </a:ext>
              </a:extLst>
            </p:cNvPr>
            <p:cNvSpPr txBox="1">
              <a:spLocks noChangeArrowheads="1"/>
            </p:cNvSpPr>
            <p:nvPr/>
          </p:nvSpPr>
          <p:spPr bwMode="gray">
            <a:xfrm>
              <a:off x="1393" y="1886"/>
              <a:ext cx="163" cy="235"/>
            </a:xfrm>
            <a:prstGeom prst="rect">
              <a:avLst/>
            </a:prstGeom>
            <a:noFill/>
            <a:ln w="9525" algn="ctr">
              <a:noFill/>
              <a:miter lim="800000"/>
              <a:headEnd/>
              <a:tailEnd/>
            </a:ln>
          </p:spPr>
          <p:txBody>
            <a:bodyPr wrap="none">
              <a:spAutoFit/>
            </a:bodyPr>
            <a:lstStyle/>
            <a:p>
              <a:pPr algn="l"/>
              <a:r>
                <a:rPr lang="en-US" sz="2600" b="1" dirty="0">
                  <a:solidFill>
                    <a:schemeClr val="bg1"/>
                  </a:solidFill>
                  <a:latin typeface="Calibri" pitchFamily="34" charset="0"/>
                </a:rPr>
                <a:t>1</a:t>
              </a:r>
            </a:p>
          </p:txBody>
        </p:sp>
      </p:grpSp>
      <p:grpSp>
        <p:nvGrpSpPr>
          <p:cNvPr id="53" name="Group 46">
            <a:extLst>
              <a:ext uri="{FF2B5EF4-FFF2-40B4-BE49-F238E27FC236}">
                <a16:creationId xmlns:a16="http://schemas.microsoft.com/office/drawing/2014/main" id="{91179FD8-9922-4FA4-A775-6A1C75B04E62}"/>
              </a:ext>
            </a:extLst>
          </p:cNvPr>
          <p:cNvGrpSpPr>
            <a:grpSpLocks/>
          </p:cNvGrpSpPr>
          <p:nvPr/>
        </p:nvGrpSpPr>
        <p:grpSpPr bwMode="auto">
          <a:xfrm>
            <a:off x="609600" y="2223655"/>
            <a:ext cx="6754087" cy="905418"/>
            <a:chOff x="1296" y="1824"/>
            <a:chExt cx="2976" cy="432"/>
          </a:xfrm>
        </p:grpSpPr>
        <p:sp>
          <p:nvSpPr>
            <p:cNvPr id="54" name="AutoShape 47">
              <a:extLst>
                <a:ext uri="{FF2B5EF4-FFF2-40B4-BE49-F238E27FC236}">
                  <a16:creationId xmlns:a16="http://schemas.microsoft.com/office/drawing/2014/main" id="{FF28C9CA-BD16-49C6-9428-D9F4A5224E99}"/>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55" name="AutoShape 48">
              <a:extLst>
                <a:ext uri="{FF2B5EF4-FFF2-40B4-BE49-F238E27FC236}">
                  <a16:creationId xmlns:a16="http://schemas.microsoft.com/office/drawing/2014/main" id="{E830B478-8A84-4658-8C91-C6A5FC5C2DD2}"/>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56" name="Text Box 49">
              <a:extLst>
                <a:ext uri="{FF2B5EF4-FFF2-40B4-BE49-F238E27FC236}">
                  <a16:creationId xmlns:a16="http://schemas.microsoft.com/office/drawing/2014/main" id="{661E8327-9150-48C0-8699-483044458DEA}"/>
                </a:ext>
              </a:extLst>
            </p:cNvPr>
            <p:cNvSpPr txBox="1">
              <a:spLocks noChangeArrowheads="1"/>
            </p:cNvSpPr>
            <p:nvPr/>
          </p:nvSpPr>
          <p:spPr bwMode="gray">
            <a:xfrm>
              <a:off x="1824" y="1934"/>
              <a:ext cx="2448" cy="279"/>
            </a:xfrm>
            <a:prstGeom prst="rect">
              <a:avLst/>
            </a:prstGeom>
            <a:noFill/>
            <a:ln w="9525" algn="ctr">
              <a:noFill/>
              <a:miter lim="800000"/>
              <a:headEnd/>
              <a:tailEnd/>
            </a:ln>
          </p:spPr>
          <p:txBody>
            <a:bodyPr>
              <a:spAutoFit/>
            </a:bodyPr>
            <a:lstStyle/>
            <a:p>
              <a:pPr algn="l"/>
              <a:r>
                <a:rPr lang="en-US" sz="3200" b="1" dirty="0" err="1">
                  <a:solidFill>
                    <a:srgbClr val="000000"/>
                  </a:solidFill>
                  <a:latin typeface="Calibri" pitchFamily="34" charset="0"/>
                </a:rPr>
                <a:t>Mục</a:t>
              </a:r>
              <a:r>
                <a:rPr lang="en-US" sz="3200" b="1" dirty="0">
                  <a:solidFill>
                    <a:srgbClr val="000000"/>
                  </a:solidFill>
                  <a:latin typeface="Calibri" pitchFamily="34" charset="0"/>
                </a:rPr>
                <a:t> </a:t>
              </a:r>
              <a:r>
                <a:rPr lang="en-US" sz="3200" b="1" dirty="0" err="1">
                  <a:solidFill>
                    <a:srgbClr val="000000"/>
                  </a:solidFill>
                  <a:latin typeface="Calibri" pitchFamily="34" charset="0"/>
                </a:rPr>
                <a:t>tiêu</a:t>
              </a:r>
              <a:r>
                <a:rPr lang="en-US" sz="3200" b="1" dirty="0">
                  <a:solidFill>
                    <a:srgbClr val="000000"/>
                  </a:solidFill>
                  <a:latin typeface="Calibri" pitchFamily="34" charset="0"/>
                </a:rPr>
                <a:t> </a:t>
              </a:r>
              <a:r>
                <a:rPr lang="en-US" sz="3200" b="1" dirty="0" err="1">
                  <a:solidFill>
                    <a:srgbClr val="000000"/>
                  </a:solidFill>
                  <a:latin typeface="Calibri" pitchFamily="34" charset="0"/>
                </a:rPr>
                <a:t>môn</a:t>
              </a:r>
              <a:r>
                <a:rPr lang="en-US" sz="3200" b="1" dirty="0">
                  <a:solidFill>
                    <a:srgbClr val="000000"/>
                  </a:solidFill>
                  <a:latin typeface="Calibri" pitchFamily="34" charset="0"/>
                </a:rPr>
                <a:t> </a:t>
              </a:r>
              <a:r>
                <a:rPr lang="en-US" sz="3200" b="1" dirty="0" err="1">
                  <a:solidFill>
                    <a:srgbClr val="000000"/>
                  </a:solidFill>
                  <a:latin typeface="Calibri" pitchFamily="34" charset="0"/>
                </a:rPr>
                <a:t>học</a:t>
              </a:r>
              <a:endParaRPr lang="en-US" sz="3200" b="1" dirty="0">
                <a:solidFill>
                  <a:srgbClr val="000000"/>
                </a:solidFill>
                <a:latin typeface="Calibri" pitchFamily="34" charset="0"/>
              </a:endParaRPr>
            </a:p>
          </p:txBody>
        </p:sp>
        <p:sp>
          <p:nvSpPr>
            <p:cNvPr id="57" name="Text Box 50">
              <a:extLst>
                <a:ext uri="{FF2B5EF4-FFF2-40B4-BE49-F238E27FC236}">
                  <a16:creationId xmlns:a16="http://schemas.microsoft.com/office/drawing/2014/main" id="{6248A304-5F36-4F3D-9AE5-0CD981523D35}"/>
                </a:ext>
              </a:extLst>
            </p:cNvPr>
            <p:cNvSpPr txBox="1">
              <a:spLocks noChangeArrowheads="1"/>
            </p:cNvSpPr>
            <p:nvPr/>
          </p:nvSpPr>
          <p:spPr bwMode="gray">
            <a:xfrm>
              <a:off x="1393" y="1886"/>
              <a:ext cx="156" cy="235"/>
            </a:xfrm>
            <a:prstGeom prst="rect">
              <a:avLst/>
            </a:prstGeom>
            <a:noFill/>
            <a:ln w="9525" algn="ctr">
              <a:noFill/>
              <a:miter lim="800000"/>
              <a:headEnd/>
              <a:tailEnd/>
            </a:ln>
          </p:spPr>
          <p:txBody>
            <a:bodyPr wrap="none">
              <a:spAutoFit/>
            </a:bodyPr>
            <a:lstStyle/>
            <a:p>
              <a:pPr algn="l"/>
              <a:r>
                <a:rPr lang="en-US" sz="2600" dirty="0">
                  <a:solidFill>
                    <a:schemeClr val="bg1"/>
                  </a:solidFill>
                  <a:latin typeface="Calibri" pitchFamily="34" charset="0"/>
                </a:rPr>
                <a:t>2</a:t>
              </a:r>
              <a:endParaRPr lang="en-US" sz="2600" b="1" dirty="0">
                <a:solidFill>
                  <a:schemeClr val="bg1"/>
                </a:solidFill>
                <a:latin typeface="Calibri" pitchFamily="34" charset="0"/>
              </a:endParaRPr>
            </a:p>
          </p:txBody>
        </p:sp>
      </p:grpSp>
      <p:grpSp>
        <p:nvGrpSpPr>
          <p:cNvPr id="58" name="Group 46">
            <a:extLst>
              <a:ext uri="{FF2B5EF4-FFF2-40B4-BE49-F238E27FC236}">
                <a16:creationId xmlns:a16="http://schemas.microsoft.com/office/drawing/2014/main" id="{149F4BC5-1146-4E39-AE88-75750BA14651}"/>
              </a:ext>
            </a:extLst>
          </p:cNvPr>
          <p:cNvGrpSpPr>
            <a:grpSpLocks/>
          </p:cNvGrpSpPr>
          <p:nvPr/>
        </p:nvGrpSpPr>
        <p:grpSpPr bwMode="auto">
          <a:xfrm>
            <a:off x="609600" y="3200400"/>
            <a:ext cx="6754087" cy="905418"/>
            <a:chOff x="1296" y="1824"/>
            <a:chExt cx="2976" cy="432"/>
          </a:xfrm>
        </p:grpSpPr>
        <p:sp>
          <p:nvSpPr>
            <p:cNvPr id="59" name="AutoShape 47">
              <a:extLst>
                <a:ext uri="{FF2B5EF4-FFF2-40B4-BE49-F238E27FC236}">
                  <a16:creationId xmlns:a16="http://schemas.microsoft.com/office/drawing/2014/main" id="{2C364CA2-8614-47ED-A7F4-D839EAB525EB}"/>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60" name="AutoShape 48">
              <a:extLst>
                <a:ext uri="{FF2B5EF4-FFF2-40B4-BE49-F238E27FC236}">
                  <a16:creationId xmlns:a16="http://schemas.microsoft.com/office/drawing/2014/main" id="{2015D38E-52C6-4D15-9F02-639323A8F3BB}"/>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61" name="Text Box 49">
              <a:extLst>
                <a:ext uri="{FF2B5EF4-FFF2-40B4-BE49-F238E27FC236}">
                  <a16:creationId xmlns:a16="http://schemas.microsoft.com/office/drawing/2014/main" id="{7F5924E9-D237-4380-8E9F-942B6AEF2F78}"/>
                </a:ext>
              </a:extLst>
            </p:cNvPr>
            <p:cNvSpPr txBox="1">
              <a:spLocks noChangeArrowheads="1"/>
            </p:cNvSpPr>
            <p:nvPr/>
          </p:nvSpPr>
          <p:spPr bwMode="gray">
            <a:xfrm>
              <a:off x="1824" y="1934"/>
              <a:ext cx="2448" cy="279"/>
            </a:xfrm>
            <a:prstGeom prst="rect">
              <a:avLst/>
            </a:prstGeom>
            <a:noFill/>
            <a:ln w="9525" algn="ctr">
              <a:noFill/>
              <a:miter lim="800000"/>
              <a:headEnd/>
              <a:tailEnd/>
            </a:ln>
          </p:spPr>
          <p:txBody>
            <a:bodyPr>
              <a:spAutoFit/>
            </a:bodyPr>
            <a:lstStyle/>
            <a:p>
              <a:pPr algn="l"/>
              <a:r>
                <a:rPr lang="en-US" sz="3200" dirty="0" err="1">
                  <a:solidFill>
                    <a:srgbClr val="000000"/>
                  </a:solidFill>
                  <a:latin typeface="Calibri" pitchFamily="34" charset="0"/>
                </a:rPr>
                <a:t>Nội</a:t>
              </a:r>
              <a:r>
                <a:rPr lang="en-US" sz="3200" dirty="0">
                  <a:solidFill>
                    <a:srgbClr val="000000"/>
                  </a:solidFill>
                  <a:latin typeface="Calibri" pitchFamily="34" charset="0"/>
                </a:rPr>
                <a:t> dung </a:t>
              </a:r>
              <a:r>
                <a:rPr lang="en-US" sz="3200" dirty="0" err="1">
                  <a:solidFill>
                    <a:srgbClr val="000000"/>
                  </a:solidFill>
                  <a:latin typeface="Calibri" pitchFamily="34" charset="0"/>
                </a:rPr>
                <a:t>môn</a:t>
              </a:r>
              <a:r>
                <a:rPr lang="en-US" sz="3200" dirty="0">
                  <a:solidFill>
                    <a:srgbClr val="000000"/>
                  </a:solidFill>
                  <a:latin typeface="Calibri" pitchFamily="34" charset="0"/>
                </a:rPr>
                <a:t> </a:t>
              </a:r>
              <a:r>
                <a:rPr lang="en-US" sz="3200" dirty="0" err="1">
                  <a:solidFill>
                    <a:srgbClr val="000000"/>
                  </a:solidFill>
                  <a:latin typeface="Calibri" pitchFamily="34" charset="0"/>
                </a:rPr>
                <a:t>học</a:t>
              </a:r>
              <a:endParaRPr lang="en-US" sz="3200" b="1" dirty="0">
                <a:solidFill>
                  <a:srgbClr val="000000"/>
                </a:solidFill>
                <a:latin typeface="Calibri" pitchFamily="34" charset="0"/>
              </a:endParaRPr>
            </a:p>
          </p:txBody>
        </p:sp>
        <p:sp>
          <p:nvSpPr>
            <p:cNvPr id="62" name="Text Box 50">
              <a:extLst>
                <a:ext uri="{FF2B5EF4-FFF2-40B4-BE49-F238E27FC236}">
                  <a16:creationId xmlns:a16="http://schemas.microsoft.com/office/drawing/2014/main" id="{422BFBAF-E1BF-475F-8982-474D66CB501E}"/>
                </a:ext>
              </a:extLst>
            </p:cNvPr>
            <p:cNvSpPr txBox="1">
              <a:spLocks noChangeArrowheads="1"/>
            </p:cNvSpPr>
            <p:nvPr/>
          </p:nvSpPr>
          <p:spPr bwMode="gray">
            <a:xfrm>
              <a:off x="1393" y="1886"/>
              <a:ext cx="156" cy="235"/>
            </a:xfrm>
            <a:prstGeom prst="rect">
              <a:avLst/>
            </a:prstGeom>
            <a:noFill/>
            <a:ln w="9525" algn="ctr">
              <a:noFill/>
              <a:miter lim="800000"/>
              <a:headEnd/>
              <a:tailEnd/>
            </a:ln>
          </p:spPr>
          <p:txBody>
            <a:bodyPr wrap="none">
              <a:spAutoFit/>
            </a:bodyPr>
            <a:lstStyle/>
            <a:p>
              <a:pPr algn="l"/>
              <a:r>
                <a:rPr lang="en-US" sz="2600" dirty="0">
                  <a:solidFill>
                    <a:schemeClr val="bg1"/>
                  </a:solidFill>
                  <a:latin typeface="Calibri" pitchFamily="34" charset="0"/>
                </a:rPr>
                <a:t>3</a:t>
              </a:r>
              <a:endParaRPr lang="en-US" sz="2600" b="1" dirty="0">
                <a:solidFill>
                  <a:schemeClr val="bg1"/>
                </a:solidFill>
                <a:latin typeface="Calibri" pitchFamily="34" charset="0"/>
              </a:endParaRPr>
            </a:p>
          </p:txBody>
        </p:sp>
      </p:grpSp>
      <p:grpSp>
        <p:nvGrpSpPr>
          <p:cNvPr id="63" name="Group 46">
            <a:extLst>
              <a:ext uri="{FF2B5EF4-FFF2-40B4-BE49-F238E27FC236}">
                <a16:creationId xmlns:a16="http://schemas.microsoft.com/office/drawing/2014/main" id="{7CF27E99-B22E-4FAD-9BAB-7E4F8E8CCA4A}"/>
              </a:ext>
            </a:extLst>
          </p:cNvPr>
          <p:cNvGrpSpPr>
            <a:grpSpLocks/>
          </p:cNvGrpSpPr>
          <p:nvPr/>
        </p:nvGrpSpPr>
        <p:grpSpPr bwMode="auto">
          <a:xfrm>
            <a:off x="640716" y="4191000"/>
            <a:ext cx="6754087" cy="905418"/>
            <a:chOff x="1296" y="1824"/>
            <a:chExt cx="2976" cy="432"/>
          </a:xfrm>
        </p:grpSpPr>
        <p:sp>
          <p:nvSpPr>
            <p:cNvPr id="64" name="AutoShape 47">
              <a:extLst>
                <a:ext uri="{FF2B5EF4-FFF2-40B4-BE49-F238E27FC236}">
                  <a16:creationId xmlns:a16="http://schemas.microsoft.com/office/drawing/2014/main" id="{8CA1D7B9-0870-41C0-946D-13A4A7AEE956}"/>
                </a:ext>
              </a:extLst>
            </p:cNvPr>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65" name="AutoShape 48">
              <a:extLst>
                <a:ext uri="{FF2B5EF4-FFF2-40B4-BE49-F238E27FC236}">
                  <a16:creationId xmlns:a16="http://schemas.microsoft.com/office/drawing/2014/main" id="{5D3DC72E-F961-46F1-BEEF-A0A793A5A9C3}"/>
                </a:ext>
              </a:extLst>
            </p:cNvPr>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lgn="l" eaLnBrk="1" fontAlgn="auto" hangingPunct="1">
                <a:spcBef>
                  <a:spcPts val="0"/>
                </a:spcBef>
                <a:spcAft>
                  <a:spcPts val="0"/>
                </a:spcAft>
                <a:defRPr/>
              </a:pPr>
              <a:endParaRPr lang="en-US" sz="2600" b="1">
                <a:latin typeface="+mn-lt"/>
                <a:cs typeface="+mn-cs"/>
              </a:endParaRPr>
            </a:p>
          </p:txBody>
        </p:sp>
        <p:sp>
          <p:nvSpPr>
            <p:cNvPr id="66" name="Text Box 49">
              <a:extLst>
                <a:ext uri="{FF2B5EF4-FFF2-40B4-BE49-F238E27FC236}">
                  <a16:creationId xmlns:a16="http://schemas.microsoft.com/office/drawing/2014/main" id="{BF9CA07A-E4B5-40DD-A67D-003D7E1FF7EA}"/>
                </a:ext>
              </a:extLst>
            </p:cNvPr>
            <p:cNvSpPr txBox="1">
              <a:spLocks noChangeArrowheads="1"/>
            </p:cNvSpPr>
            <p:nvPr/>
          </p:nvSpPr>
          <p:spPr bwMode="gray">
            <a:xfrm>
              <a:off x="1824" y="1934"/>
              <a:ext cx="2448" cy="279"/>
            </a:xfrm>
            <a:prstGeom prst="rect">
              <a:avLst/>
            </a:prstGeom>
            <a:noFill/>
            <a:ln w="9525" algn="ctr">
              <a:noFill/>
              <a:miter lim="800000"/>
              <a:headEnd/>
              <a:tailEnd/>
            </a:ln>
          </p:spPr>
          <p:txBody>
            <a:bodyPr>
              <a:spAutoFit/>
            </a:bodyPr>
            <a:lstStyle/>
            <a:p>
              <a:pPr algn="l"/>
              <a:r>
                <a:rPr lang="en-US" sz="3200" dirty="0" err="1">
                  <a:solidFill>
                    <a:srgbClr val="000000"/>
                  </a:solidFill>
                  <a:latin typeface="Calibri" pitchFamily="34" charset="0"/>
                </a:rPr>
                <a:t>Tài</a:t>
              </a:r>
              <a:r>
                <a:rPr lang="en-US" sz="3200" dirty="0">
                  <a:solidFill>
                    <a:srgbClr val="000000"/>
                  </a:solidFill>
                  <a:latin typeface="Calibri" pitchFamily="34" charset="0"/>
                </a:rPr>
                <a:t> </a:t>
              </a:r>
              <a:r>
                <a:rPr lang="en-US" sz="3200" dirty="0" err="1">
                  <a:solidFill>
                    <a:srgbClr val="000000"/>
                  </a:solidFill>
                  <a:latin typeface="Calibri" pitchFamily="34" charset="0"/>
                </a:rPr>
                <a:t>liệu</a:t>
              </a:r>
              <a:r>
                <a:rPr lang="en-US" sz="3200" dirty="0">
                  <a:solidFill>
                    <a:srgbClr val="000000"/>
                  </a:solidFill>
                  <a:latin typeface="Calibri" pitchFamily="34" charset="0"/>
                </a:rPr>
                <a:t> </a:t>
              </a:r>
              <a:r>
                <a:rPr lang="en-US" sz="3200" dirty="0" err="1">
                  <a:solidFill>
                    <a:srgbClr val="000000"/>
                  </a:solidFill>
                  <a:latin typeface="Calibri" pitchFamily="34" charset="0"/>
                </a:rPr>
                <a:t>tham</a:t>
              </a:r>
              <a:r>
                <a:rPr lang="en-US" sz="3200" dirty="0">
                  <a:solidFill>
                    <a:srgbClr val="000000"/>
                  </a:solidFill>
                  <a:latin typeface="Calibri" pitchFamily="34" charset="0"/>
                </a:rPr>
                <a:t> </a:t>
              </a:r>
              <a:r>
                <a:rPr lang="en-US" sz="3200" dirty="0" err="1">
                  <a:solidFill>
                    <a:srgbClr val="000000"/>
                  </a:solidFill>
                  <a:latin typeface="Calibri" pitchFamily="34" charset="0"/>
                </a:rPr>
                <a:t>khảo</a:t>
              </a:r>
              <a:endParaRPr lang="en-US" sz="3200" b="1" dirty="0">
                <a:solidFill>
                  <a:srgbClr val="000000"/>
                </a:solidFill>
                <a:latin typeface="Calibri" pitchFamily="34" charset="0"/>
              </a:endParaRPr>
            </a:p>
          </p:txBody>
        </p:sp>
        <p:sp>
          <p:nvSpPr>
            <p:cNvPr id="67" name="Text Box 50">
              <a:extLst>
                <a:ext uri="{FF2B5EF4-FFF2-40B4-BE49-F238E27FC236}">
                  <a16:creationId xmlns:a16="http://schemas.microsoft.com/office/drawing/2014/main" id="{E1CC418E-B0CF-4293-A591-D98ADC1DA8DE}"/>
                </a:ext>
              </a:extLst>
            </p:cNvPr>
            <p:cNvSpPr txBox="1">
              <a:spLocks noChangeArrowheads="1"/>
            </p:cNvSpPr>
            <p:nvPr/>
          </p:nvSpPr>
          <p:spPr bwMode="gray">
            <a:xfrm>
              <a:off x="1393" y="1886"/>
              <a:ext cx="156" cy="235"/>
            </a:xfrm>
            <a:prstGeom prst="rect">
              <a:avLst/>
            </a:prstGeom>
            <a:noFill/>
            <a:ln w="9525" algn="ctr">
              <a:noFill/>
              <a:miter lim="800000"/>
              <a:headEnd/>
              <a:tailEnd/>
            </a:ln>
          </p:spPr>
          <p:txBody>
            <a:bodyPr wrap="none">
              <a:spAutoFit/>
            </a:bodyPr>
            <a:lstStyle/>
            <a:p>
              <a:pPr algn="l"/>
              <a:r>
                <a:rPr lang="en-US" sz="2600" dirty="0">
                  <a:solidFill>
                    <a:schemeClr val="bg1"/>
                  </a:solidFill>
                  <a:latin typeface="Calibri" pitchFamily="34" charset="0"/>
                </a:rPr>
                <a:t>4</a:t>
              </a:r>
              <a:endParaRPr lang="en-US" sz="2600" b="1" dirty="0">
                <a:solidFill>
                  <a:schemeClr val="bg1"/>
                </a:solidFill>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anim calcmode="lin" valueType="num">
                                      <p:cBhvr>
                                        <p:cTn id="13" dur="500" fill="hold"/>
                                        <p:tgtEl>
                                          <p:spTgt spid="53"/>
                                        </p:tgtEl>
                                        <p:attrNameLst>
                                          <p:attrName>ppt_x</p:attrName>
                                        </p:attrNameLst>
                                      </p:cBhvr>
                                      <p:tavLst>
                                        <p:tav tm="0">
                                          <p:val>
                                            <p:strVal val="#ppt_x"/>
                                          </p:val>
                                        </p:tav>
                                        <p:tav tm="100000">
                                          <p:val>
                                            <p:strVal val="#ppt_x"/>
                                          </p:val>
                                        </p:tav>
                                      </p:tavLst>
                                    </p:anim>
                                    <p:anim calcmode="lin" valueType="num">
                                      <p:cBhvr>
                                        <p:cTn id="14" dur="500" fill="hold"/>
                                        <p:tgtEl>
                                          <p:spTgt spid="5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anim calcmode="lin" valueType="num">
                                      <p:cBhvr>
                                        <p:cTn id="18" dur="500" fill="hold"/>
                                        <p:tgtEl>
                                          <p:spTgt spid="58"/>
                                        </p:tgtEl>
                                        <p:attrNameLst>
                                          <p:attrName>ppt_x</p:attrName>
                                        </p:attrNameLst>
                                      </p:cBhvr>
                                      <p:tavLst>
                                        <p:tav tm="0">
                                          <p:val>
                                            <p:strVal val="#ppt_x"/>
                                          </p:val>
                                        </p:tav>
                                        <p:tav tm="100000">
                                          <p:val>
                                            <p:strVal val="#ppt_x"/>
                                          </p:val>
                                        </p:tav>
                                      </p:tavLst>
                                    </p:anim>
                                    <p:anim calcmode="lin" valueType="num">
                                      <p:cBhvr>
                                        <p:cTn id="19" dur="500" fill="hold"/>
                                        <p:tgtEl>
                                          <p:spTgt spid="58"/>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anim calcmode="lin" valueType="num">
                                      <p:cBhvr>
                                        <p:cTn id="23" dur="500" fill="hold"/>
                                        <p:tgtEl>
                                          <p:spTgt spid="63"/>
                                        </p:tgtEl>
                                        <p:attrNameLst>
                                          <p:attrName>ppt_x</p:attrName>
                                        </p:attrNameLst>
                                      </p:cBhvr>
                                      <p:tavLst>
                                        <p:tav tm="0">
                                          <p:val>
                                            <p:strVal val="#ppt_x"/>
                                          </p:val>
                                        </p:tav>
                                        <p:tav tm="100000">
                                          <p:val>
                                            <p:strVal val="#ppt_x"/>
                                          </p:val>
                                        </p:tav>
                                      </p:tavLst>
                                    </p:anim>
                                    <p:anim calcmode="lin" valueType="num">
                                      <p:cBhvr>
                                        <p:cTn id="24" dur="5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5740" y="931628"/>
            <a:ext cx="8305800" cy="6019800"/>
          </a:xfrm>
        </p:spPr>
        <p:txBody>
          <a:bodyPr rtlCol="0">
            <a:noAutofit/>
          </a:bodyPr>
          <a:lstStyle/>
          <a:p>
            <a:pPr marL="0" indent="0" algn="just">
              <a:buNone/>
            </a:pP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giai</a:t>
            </a:r>
            <a:r>
              <a:rPr lang="en-US" sz="2000" dirty="0" smtClean="0">
                <a:solidFill>
                  <a:srgbClr val="FF0000"/>
                </a:solidFill>
                <a:latin typeface="Courier New" panose="02070309020205020404" pitchFamily="49" charset="0"/>
                <a:cs typeface="Courier New" panose="02070309020205020404" pitchFamily="49" charset="0"/>
              </a:rPr>
              <a:t> bat </a:t>
            </a:r>
            <a:r>
              <a:rPr lang="en-US" sz="2000" dirty="0" err="1" smtClean="0">
                <a:solidFill>
                  <a:srgbClr val="FF0000"/>
                </a:solidFill>
                <a:latin typeface="Courier New" panose="02070309020205020404" pitchFamily="49" charset="0"/>
                <a:cs typeface="Courier New" panose="02070309020205020404" pitchFamily="49" charset="0"/>
              </a:rPr>
              <a:t>phuong</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trinh</a:t>
            </a:r>
            <a:r>
              <a:rPr lang="en-US" sz="2000" dirty="0" smtClean="0">
                <a:solidFill>
                  <a:srgbClr val="FF0000"/>
                </a:solidFill>
                <a:latin typeface="Courier New" panose="02070309020205020404" pitchFamily="49" charset="0"/>
                <a:cs typeface="Courier New" panose="02070309020205020404" pitchFamily="49" charset="0"/>
              </a:rPr>
              <a:t> ax + b &lt; c</a:t>
            </a:r>
          </a:p>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iostream.h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main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smtClean="0">
                <a:latin typeface="Courier New" panose="02070309020205020404" pitchFamily="49" charset="0"/>
                <a:cs typeface="Courier New" panose="02070309020205020404" pitchFamily="49" charset="0"/>
              </a:rPr>
              <a:t>{</a:t>
            </a:r>
            <a:r>
              <a:rPr lang="en-US" sz="2200" dirty="0" smtClean="0"/>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 b, c;</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nhap</a:t>
            </a:r>
            <a:r>
              <a:rPr lang="en-US" sz="2000" dirty="0" smtClean="0">
                <a:solidFill>
                  <a:srgbClr val="FF0000"/>
                </a:solidFill>
                <a:latin typeface="Courier New" panose="02070309020205020404" pitchFamily="49" charset="0"/>
                <a:cs typeface="Courier New" panose="02070309020205020404" pitchFamily="49" charset="0"/>
              </a:rPr>
              <a:t> du lieu</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3 he so a, b, c”&lt;&lt;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 “; </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nb</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&gt;&gt;b;</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nc</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&gt;&gt;c;</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 == 0)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(b &lt; c)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Bpt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vo</a:t>
            </a:r>
            <a:r>
              <a:rPr lang="en-US" sz="2000" dirty="0" smtClean="0">
                <a:latin typeface="Courier New" panose="02070309020205020404" pitchFamily="49" charset="0"/>
                <a:cs typeface="Courier New" panose="02070309020205020404" pitchFamily="49" charset="0"/>
              </a:rPr>
              <a:t> so </a:t>
            </a:r>
            <a:r>
              <a:rPr lang="en-US" sz="2000" dirty="0" err="1" smtClean="0">
                <a:latin typeface="Courier New" panose="02070309020205020404" pitchFamily="49" charset="0"/>
                <a:cs typeface="Courier New" panose="02070309020205020404" pitchFamily="49" charset="0"/>
              </a:rPr>
              <a:t>nghiem</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Bpt</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vo</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nghiem</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30</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03</a:t>
            </a:r>
            <a:endParaRPr lang="en-US" sz="3200" b="1" dirty="0">
              <a:solidFill>
                <a:srgbClr val="FF0000"/>
              </a:solidFill>
            </a:endParaRPr>
          </a:p>
        </p:txBody>
      </p:sp>
    </p:spTree>
    <p:extLst>
      <p:ext uri="{BB962C8B-B14F-4D97-AF65-F5344CB8AC3E}">
        <p14:creationId xmlns:p14="http://schemas.microsoft.com/office/powerpoint/2010/main" val="347647054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319088" lvl="1" indent="0">
              <a:buNone/>
            </a:pPr>
            <a:r>
              <a:rPr lang="en-US" sz="2000" b="1" dirty="0" smtClean="0">
                <a:latin typeface="Courier New" panose="02070309020205020404" pitchFamily="49" charset="0"/>
                <a:cs typeface="Courier New" panose="02070309020205020404" pitchFamily="49" charset="0"/>
              </a:rPr>
              <a:t>else</a:t>
            </a:r>
            <a:endParaRPr lang="en-US" sz="2000" b="1" dirty="0">
              <a:latin typeface="Courier New" panose="02070309020205020404" pitchFamily="49" charset="0"/>
              <a:cs typeface="Courier New" panose="02070309020205020404" pitchFamily="49" charset="0"/>
            </a:endParaRPr>
          </a:p>
          <a:p>
            <a:pPr marL="319088" lvl="1" indent="0">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 &gt; 0)	</a:t>
            </a:r>
            <a:endParaRPr lang="en-US" sz="2000" dirty="0" smtClean="0">
              <a:latin typeface="Courier New" panose="02070309020205020404" pitchFamily="49" charset="0"/>
              <a:cs typeface="Courier New" panose="02070309020205020404" pitchFamily="49" charset="0"/>
            </a:endParaRP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Bpt</a:t>
            </a:r>
            <a:r>
              <a:rPr lang="en-US" sz="2000" dirty="0">
                <a:latin typeface="Courier New" panose="02070309020205020404" pitchFamily="49" charset="0"/>
                <a:cs typeface="Courier New" panose="02070309020205020404" pitchFamily="49" charset="0"/>
              </a:rPr>
              <a:t> co </a:t>
            </a:r>
            <a:r>
              <a:rPr lang="en-US" sz="2000" dirty="0" err="1">
                <a:latin typeface="Courier New" panose="02070309020205020404" pitchFamily="49" charset="0"/>
                <a:cs typeface="Courier New" panose="02070309020205020404" pitchFamily="49" charset="0"/>
              </a:rPr>
              <a:t>n</a:t>
            </a:r>
            <a:r>
              <a:rPr lang="en-US" sz="2000" dirty="0" err="1" smtClean="0">
                <a:latin typeface="Courier New" panose="02070309020205020404" pitchFamily="49" charset="0"/>
                <a:cs typeface="Courier New" panose="02070309020205020404" pitchFamily="49" charset="0"/>
              </a:rPr>
              <a:t>ghiem</a:t>
            </a:r>
            <a:r>
              <a:rPr lang="en-US" sz="2000" dirty="0" smtClean="0">
                <a:latin typeface="Courier New" panose="02070309020205020404" pitchFamily="49" charset="0"/>
                <a:cs typeface="Courier New" panose="02070309020205020404" pitchFamily="49" charset="0"/>
              </a:rPr>
              <a:t> x&lt; ”&lt;&lt;(float)(c-b)/a</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endParaRPr lang="en-US" sz="2000" dirty="0"/>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Bpt</a:t>
            </a:r>
            <a:r>
              <a:rPr lang="en-US" sz="2000" dirty="0">
                <a:latin typeface="Courier New" panose="02070309020205020404" pitchFamily="49" charset="0"/>
                <a:cs typeface="Courier New" panose="02070309020205020404" pitchFamily="49" charset="0"/>
              </a:rPr>
              <a:t> co </a:t>
            </a:r>
            <a:r>
              <a:rPr lang="en-US" sz="2000" dirty="0" err="1">
                <a:latin typeface="Courier New" panose="02070309020205020404" pitchFamily="49" charset="0"/>
                <a:cs typeface="Courier New" panose="02070309020205020404" pitchFamily="49" charset="0"/>
              </a:rPr>
              <a:t>nghiem</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x&gt; ”&lt;&lt;(float)(c-b)/a</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endParaRPr lang="en-US" sz="2000" dirty="0"/>
          </a:p>
          <a:p>
            <a:pPr marL="319088" lvl="1" indent="0" algn="just">
              <a:buNone/>
            </a:pP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t>	</a:t>
            </a:r>
            <a:r>
              <a:rPr lang="en-US" sz="2000" dirty="0" smtClean="0">
                <a:latin typeface="Courier New" panose="02070309020205020404" pitchFamily="49" charset="0"/>
                <a:cs typeface="Courier New" panose="02070309020205020404" pitchFamily="49" charset="0"/>
              </a:rPr>
              <a:t>return 0;</a:t>
            </a:r>
            <a:r>
              <a:rPr lang="en-US" sz="2000" dirty="0" smtClean="0"/>
              <a:t>	</a:t>
            </a:r>
            <a:endParaRPr lang="en-US" sz="2000" dirty="0"/>
          </a:p>
          <a:p>
            <a:pPr marL="319088" lvl="1" indent="0" algn="just">
              <a:buNone/>
            </a:pPr>
            <a:r>
              <a:rPr lang="en-US" sz="2000" dirty="0"/>
              <a:t>}</a:t>
            </a:r>
            <a:r>
              <a:rPr lang="en-US" sz="2000" dirty="0" smtClean="0"/>
              <a:t>	</a:t>
            </a:r>
            <a:endParaRPr lang="en-US" sz="2000" dirty="0"/>
          </a:p>
          <a:p>
            <a:pPr marL="319088" lvl="1" indent="0" algn="just">
              <a:buNone/>
            </a:pP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31</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03</a:t>
            </a:r>
            <a:endParaRPr lang="en-US" sz="3200" b="1" dirty="0">
              <a:solidFill>
                <a:srgbClr val="FF0000"/>
              </a:solidFill>
            </a:endParaRPr>
          </a:p>
        </p:txBody>
      </p:sp>
    </p:spTree>
    <p:extLst>
      <p:ext uri="{BB962C8B-B14F-4D97-AF65-F5344CB8AC3E}">
        <p14:creationId xmlns:p14="http://schemas.microsoft.com/office/powerpoint/2010/main" val="368281991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0" indent="0" algn="just">
              <a:buNone/>
            </a:pP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Kiem</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tra</a:t>
            </a:r>
            <a:r>
              <a:rPr lang="en-US" sz="2000" dirty="0" smtClean="0">
                <a:solidFill>
                  <a:srgbClr val="FF0000"/>
                </a:solidFill>
                <a:latin typeface="Courier New" panose="02070309020205020404" pitchFamily="49" charset="0"/>
                <a:cs typeface="Courier New" panose="02070309020205020404" pitchFamily="49" charset="0"/>
              </a:rPr>
              <a:t> tam </a:t>
            </a:r>
            <a:r>
              <a:rPr lang="en-US" sz="2000" dirty="0" err="1" smtClean="0">
                <a:solidFill>
                  <a:srgbClr val="FF0000"/>
                </a:solidFill>
                <a:latin typeface="Courier New" panose="02070309020205020404" pitchFamily="49" charset="0"/>
                <a:cs typeface="Courier New" panose="02070309020205020404" pitchFamily="49" charset="0"/>
              </a:rPr>
              <a:t>giac</a:t>
            </a:r>
            <a:endParaRPr lang="en-US" sz="2000" dirty="0" smtClean="0">
              <a:solidFill>
                <a:srgbClr val="FF0000"/>
              </a:solidFill>
              <a:latin typeface="Courier New" panose="02070309020205020404" pitchFamily="49" charset="0"/>
              <a:cs typeface="Courier New" panose="02070309020205020404" pitchFamily="49" charset="0"/>
            </a:endParaRPr>
          </a:p>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iostream.h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math.h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main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smtClean="0">
                <a:latin typeface="Courier New" panose="02070309020205020404" pitchFamily="49" charset="0"/>
                <a:cs typeface="Courier New" panose="02070309020205020404" pitchFamily="49" charset="0"/>
              </a:rPr>
              <a:t>{</a:t>
            </a:r>
            <a:r>
              <a:rPr lang="en-US" sz="2200" dirty="0" smtClean="0"/>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 b, c;</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nhap</a:t>
            </a:r>
            <a:r>
              <a:rPr lang="en-US" sz="2000" dirty="0" smtClean="0">
                <a:solidFill>
                  <a:srgbClr val="FF0000"/>
                </a:solidFill>
                <a:latin typeface="Courier New" panose="02070309020205020404" pitchFamily="49" charset="0"/>
                <a:cs typeface="Courier New" panose="02070309020205020404" pitchFamily="49" charset="0"/>
              </a:rPr>
              <a:t> du lieu</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3 so </a:t>
            </a:r>
            <a:r>
              <a:rPr lang="en-US" sz="2000" dirty="0" err="1" smtClean="0">
                <a:latin typeface="Courier New" panose="02070309020205020404" pitchFamily="49" charset="0"/>
                <a:cs typeface="Courier New" panose="02070309020205020404" pitchFamily="49" charset="0"/>
              </a:rPr>
              <a:t>nguyen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duong</a:t>
            </a:r>
            <a:r>
              <a:rPr lang="en-US" sz="2000" dirty="0" smtClean="0">
                <a:latin typeface="Courier New" panose="02070309020205020404" pitchFamily="49" charset="0"/>
                <a:cs typeface="Courier New" panose="02070309020205020404" pitchFamily="49" charset="0"/>
              </a:rPr>
              <a:t> a, b, c”&lt;&lt;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 “; </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nb</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&gt;&gt;b;</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nc</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&gt;&gt;c;</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a+b</a:t>
            </a:r>
            <a:r>
              <a:rPr lang="en-US" sz="2000" dirty="0" smtClean="0">
                <a:latin typeface="Courier New" panose="02070309020205020404" pitchFamily="49" charset="0"/>
                <a:cs typeface="Courier New" panose="02070309020205020404" pitchFamily="49" charset="0"/>
              </a:rPr>
              <a:t> &gt; c) &amp;&amp; (</a:t>
            </a:r>
            <a:r>
              <a:rPr lang="en-US" sz="2000" dirty="0" err="1" smtClean="0">
                <a:latin typeface="Courier New" panose="02070309020205020404" pitchFamily="49" charset="0"/>
                <a:cs typeface="Courier New" panose="02070309020205020404" pitchFamily="49" charset="0"/>
              </a:rPr>
              <a:t>b+c</a:t>
            </a:r>
            <a:r>
              <a:rPr lang="en-US" sz="2000" dirty="0" smtClean="0">
                <a:latin typeface="Courier New" panose="02070309020205020404" pitchFamily="49" charset="0"/>
                <a:cs typeface="Courier New" panose="02070309020205020404" pitchFamily="49" charset="0"/>
              </a:rPr>
              <a:t> &gt; a) &amp;&amp; (</a:t>
            </a:r>
            <a:r>
              <a:rPr lang="en-US" sz="2000" dirty="0" err="1" smtClean="0">
                <a:latin typeface="Courier New" panose="02070309020205020404" pitchFamily="49" charset="0"/>
                <a:cs typeface="Courier New" panose="02070309020205020404" pitchFamily="49" charset="0"/>
              </a:rPr>
              <a:t>a+c</a:t>
            </a:r>
            <a:r>
              <a:rPr lang="en-US" sz="2000" dirty="0" smtClean="0">
                <a:latin typeface="Courier New" panose="02070309020205020404" pitchFamily="49" charset="0"/>
                <a:cs typeface="Courier New" panose="02070309020205020404" pitchFamily="49" charset="0"/>
              </a:rPr>
              <a:t> &gt; b))</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Thoa</a:t>
            </a:r>
            <a:r>
              <a:rPr lang="en-US" sz="2000" dirty="0" smtClean="0">
                <a:latin typeface="Courier New" panose="02070309020205020404" pitchFamily="49" charset="0"/>
                <a:cs typeface="Courier New" panose="02070309020205020404" pitchFamily="49" charset="0"/>
              </a:rPr>
              <a:t> man la 3 </a:t>
            </a:r>
            <a:r>
              <a:rPr lang="en-US" sz="2000" dirty="0" err="1" smtClean="0">
                <a:latin typeface="Courier New" panose="02070309020205020404" pitchFamily="49" charset="0"/>
                <a:cs typeface="Courier New" panose="02070309020205020404" pitchFamily="49" charset="0"/>
              </a:rPr>
              <a:t>canh</a:t>
            </a:r>
            <a:r>
              <a:rPr lang="en-US" sz="2000" dirty="0" smtClean="0">
                <a:latin typeface="Courier New" panose="02070309020205020404" pitchFamily="49" charset="0"/>
                <a:cs typeface="Courier New" panose="02070309020205020404" pitchFamily="49" charset="0"/>
              </a:rPr>
              <a:t> tam </a:t>
            </a:r>
            <a:r>
              <a:rPr lang="en-US" sz="2000" dirty="0" err="1" smtClean="0">
                <a:latin typeface="Courier New" panose="02070309020205020404" pitchFamily="49" charset="0"/>
                <a:cs typeface="Courier New" panose="02070309020205020404" pitchFamily="49" charset="0"/>
              </a:rPr>
              <a:t>giac</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((a==b) &amp;&amp; (b==c))</a:t>
            </a:r>
            <a:endParaRPr lang="en-US" sz="2000" dirty="0">
              <a:latin typeface="Courier New" panose="02070309020205020404" pitchFamily="49" charset="0"/>
              <a:cs typeface="Courier New" panose="02070309020205020404" pitchFamily="49" charset="0"/>
            </a:endParaRP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&lt;&lt;“Do la tam </a:t>
            </a:r>
            <a:r>
              <a:rPr lang="en-US" sz="2000" dirty="0" err="1" smtClean="0">
                <a:latin typeface="Courier New" panose="02070309020205020404" pitchFamily="49" charset="0"/>
                <a:cs typeface="Courier New" panose="02070309020205020404" pitchFamily="49" charset="0"/>
              </a:rPr>
              <a:t>giac</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deu</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32</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04</a:t>
            </a:r>
            <a:endParaRPr lang="en-US" sz="3200" b="1" dirty="0">
              <a:solidFill>
                <a:srgbClr val="FF0000"/>
              </a:solidFill>
            </a:endParaRPr>
          </a:p>
        </p:txBody>
      </p:sp>
    </p:spTree>
    <p:extLst>
      <p:ext uri="{BB962C8B-B14F-4D97-AF65-F5344CB8AC3E}">
        <p14:creationId xmlns:p14="http://schemas.microsoft.com/office/powerpoint/2010/main" val="410226727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319088" lvl="1" indent="0">
              <a:buNone/>
            </a:pPr>
            <a:r>
              <a:rPr lang="en-US" sz="2000"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else</a:t>
            </a:r>
          </a:p>
          <a:p>
            <a:pPr marL="319088" lvl="1"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if</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((a==b)||(b==c)||(c==a))</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&lt;&lt;“Do la tam </a:t>
            </a:r>
            <a:r>
              <a:rPr lang="en-US" sz="2000" dirty="0" err="1" smtClean="0">
                <a:latin typeface="Courier New" panose="02070309020205020404" pitchFamily="49" charset="0"/>
                <a:cs typeface="Courier New" panose="02070309020205020404" pitchFamily="49" charset="0"/>
              </a:rPr>
              <a:t>giac</a:t>
            </a:r>
            <a:r>
              <a:rPr lang="en-US" sz="2000" dirty="0" smtClean="0">
                <a:latin typeface="Courier New" panose="02070309020205020404" pitchFamily="49" charset="0"/>
                <a:cs typeface="Courier New" panose="02070309020205020404" pitchFamily="49" charset="0"/>
              </a:rPr>
              <a:t> can”&lt;&lt;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endParaRPr lang="en-US" sz="2000" dirty="0"/>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p>
          <a:p>
            <a:pPr marL="319088" lvl="1" indent="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if </a:t>
            </a:r>
            <a:r>
              <a:rPr lang="en-US" sz="2000" dirty="0" smtClean="0">
                <a:latin typeface="Courier New" panose="02070309020205020404" pitchFamily="49" charset="0"/>
                <a:cs typeface="Courier New" panose="02070309020205020404" pitchFamily="49" charset="0"/>
              </a:rPr>
              <a:t>((a*a + b*b == c*c)||(b*</a:t>
            </a:r>
            <a:r>
              <a:rPr lang="en-US" sz="2000" dirty="0" err="1" smtClean="0">
                <a:latin typeface="Courier New" panose="02070309020205020404" pitchFamily="49" charset="0"/>
                <a:cs typeface="Courier New" panose="02070309020205020404" pitchFamily="49" charset="0"/>
              </a:rPr>
              <a:t>b+c</a:t>
            </a:r>
            <a:r>
              <a:rPr lang="en-US" sz="2000" dirty="0" smtClean="0">
                <a:latin typeface="Courier New" panose="02070309020205020404" pitchFamily="49" charset="0"/>
                <a:cs typeface="Courier New" panose="02070309020205020404" pitchFamily="49" charset="0"/>
              </a:rPr>
              <a:t>*c==a*a) ||(a*a + c*c == b*b))</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&lt;&lt;“Do la tam </a:t>
            </a:r>
            <a:r>
              <a:rPr lang="en-US" sz="2000" dirty="0" err="1" smtClean="0">
                <a:latin typeface="Courier New" panose="02070309020205020404" pitchFamily="49" charset="0"/>
                <a:cs typeface="Courier New" panose="02070309020205020404" pitchFamily="49" charset="0"/>
              </a:rPr>
              <a:t>giac</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vuong</a:t>
            </a:r>
            <a:r>
              <a:rPr lang="en-US" sz="2000" dirty="0" smtClean="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&lt;&lt;“Do la tam </a:t>
            </a:r>
            <a:r>
              <a:rPr lang="en-US" sz="2000" dirty="0" err="1">
                <a:latin typeface="Courier New" panose="02070309020205020404" pitchFamily="49" charset="0"/>
                <a:cs typeface="Courier New" panose="02070309020205020404" pitchFamily="49" charset="0"/>
              </a:rPr>
              <a:t>giac</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thuong</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endParaRPr lang="en-US" sz="2000" dirty="0"/>
          </a:p>
          <a:p>
            <a:pPr marL="319088" lvl="1" indent="0" algn="just">
              <a:buNone/>
            </a:pPr>
            <a:r>
              <a:rPr lang="en-US" sz="2000" dirty="0" smtClean="0">
                <a:latin typeface="Courier New" panose="02070309020205020404" pitchFamily="49" charset="0"/>
                <a:cs typeface="Courier New" panose="02070309020205020404" pitchFamily="49" charset="0"/>
              </a:rPr>
              <a:t>	}</a:t>
            </a:r>
          </a:p>
          <a:p>
            <a:pPr marL="319088" lvl="1" indent="0" algn="just">
              <a:buNone/>
            </a:pPr>
            <a:r>
              <a:rPr lang="en-US" sz="2000" b="1" dirty="0">
                <a:latin typeface="Courier New" panose="02070309020205020404" pitchFamily="49" charset="0"/>
                <a:cs typeface="Courier New" panose="02070309020205020404" pitchFamily="49" charset="0"/>
              </a:rPr>
              <a:t>e</a:t>
            </a:r>
            <a:r>
              <a:rPr lang="en-US" sz="2000" b="1" dirty="0" smtClean="0">
                <a:latin typeface="Courier New" panose="02070309020205020404" pitchFamily="49" charset="0"/>
                <a:cs typeface="Courier New" panose="02070309020205020404" pitchFamily="49" charset="0"/>
              </a:rPr>
              <a:t>lse</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Khong</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thoa</a:t>
            </a:r>
            <a:r>
              <a:rPr lang="en-US" sz="2000" dirty="0" smtClean="0">
                <a:latin typeface="Courier New" panose="02070309020205020404" pitchFamily="49" charset="0"/>
                <a:cs typeface="Courier New" panose="02070309020205020404" pitchFamily="49" charset="0"/>
              </a:rPr>
              <a:t> man la 3 </a:t>
            </a:r>
            <a:r>
              <a:rPr lang="en-US" sz="2000" dirty="0" err="1" smtClean="0">
                <a:latin typeface="Courier New" panose="02070309020205020404" pitchFamily="49" charset="0"/>
                <a:cs typeface="Courier New" panose="02070309020205020404" pitchFamily="49" charset="0"/>
              </a:rPr>
              <a:t>canh</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tam </a:t>
            </a:r>
            <a:r>
              <a:rPr lang="en-US" sz="2000" dirty="0" err="1" smtClean="0">
                <a:latin typeface="Courier New" panose="02070309020205020404" pitchFamily="49" charset="0"/>
                <a:cs typeface="Courier New" panose="02070309020205020404" pitchFamily="49" charset="0"/>
              </a:rPr>
              <a:t>giac</a:t>
            </a:r>
            <a:r>
              <a:rPr lang="en-US" sz="2000" dirty="0" smtClean="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return 0;</a:t>
            </a:r>
            <a:r>
              <a:rPr lang="en-US" sz="2000" dirty="0" smtClean="0"/>
              <a:t>	</a:t>
            </a:r>
            <a:endParaRPr lang="en-US" sz="2000" dirty="0"/>
          </a:p>
          <a:p>
            <a:pPr marL="319088" lvl="1" indent="0" algn="just">
              <a:buNone/>
            </a:pPr>
            <a:r>
              <a:rPr lang="en-US" sz="2000" dirty="0"/>
              <a:t>}</a:t>
            </a:r>
            <a:r>
              <a:rPr lang="en-US" sz="2000" dirty="0" smtClean="0"/>
              <a:t>	</a:t>
            </a:r>
            <a:endParaRPr lang="en-US" sz="2000" dirty="0"/>
          </a:p>
          <a:p>
            <a:pPr marL="319088" lvl="1" indent="0" algn="just">
              <a:buNone/>
            </a:pP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33</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04</a:t>
            </a:r>
            <a:endParaRPr lang="en-US" sz="3200" b="1"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768480" y="4500720"/>
              <a:ext cx="360" cy="360"/>
            </p14:xfrm>
          </p:contentPart>
        </mc:Choice>
        <mc:Fallback xmlns="">
          <p:pic>
            <p:nvPicPr>
              <p:cNvPr id="2" name="Ink 1"/>
              <p:cNvPicPr/>
              <p:nvPr/>
            </p:nvPicPr>
            <p:blipFill>
              <a:blip r:embed="rId4"/>
              <a:stretch>
                <a:fillRect/>
              </a:stretch>
            </p:blipFill>
            <p:spPr>
              <a:xfrm>
                <a:off x="3752640" y="4437000"/>
                <a:ext cx="320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000080" y="4348800"/>
              <a:ext cx="464760" cy="107640"/>
            </p14:xfrm>
          </p:contentPart>
        </mc:Choice>
        <mc:Fallback xmlns="">
          <p:pic>
            <p:nvPicPr>
              <p:cNvPr id="3" name="Ink 2"/>
              <p:cNvPicPr/>
              <p:nvPr/>
            </p:nvPicPr>
            <p:blipFill>
              <a:blip r:embed="rId6"/>
              <a:stretch>
                <a:fillRect/>
              </a:stretch>
            </p:blipFill>
            <p:spPr>
              <a:xfrm>
                <a:off x="984240" y="4285080"/>
                <a:ext cx="496440" cy="234720"/>
              </a:xfrm>
              <a:prstGeom prst="rect">
                <a:avLst/>
              </a:prstGeom>
            </p:spPr>
          </p:pic>
        </mc:Fallback>
      </mc:AlternateContent>
    </p:spTree>
    <p:extLst>
      <p:ext uri="{BB962C8B-B14F-4D97-AF65-F5344CB8AC3E}">
        <p14:creationId xmlns:p14="http://schemas.microsoft.com/office/powerpoint/2010/main" val="48033546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0" indent="0" algn="just">
              <a:buNone/>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Tinh</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tien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dien</a:t>
            </a:r>
            <a:endParaRPr lang="en-US" sz="2000" dirty="0" smtClean="0">
              <a:latin typeface="Courier New" panose="02070309020205020404" pitchFamily="49" charset="0"/>
              <a:cs typeface="Courier New" panose="02070309020205020404" pitchFamily="49" charset="0"/>
            </a:endParaRPr>
          </a:p>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iostream.h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b="1" dirty="0" smtClean="0">
                <a:latin typeface="Courier New" panose="02070309020205020404" pitchFamily="49" charset="0"/>
                <a:cs typeface="Courier New" panose="02070309020205020404" pitchFamily="49" charset="0"/>
              </a:rPr>
              <a:t>void </a:t>
            </a:r>
            <a:r>
              <a:rPr lang="en-US" sz="2000" b="1" dirty="0">
                <a:latin typeface="Courier New" panose="02070309020205020404" pitchFamily="49" charset="0"/>
                <a:cs typeface="Courier New" panose="02070309020205020404" pitchFamily="49" charset="0"/>
              </a:rPr>
              <a:t>main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smtClean="0">
                <a:latin typeface="Courier New" panose="02070309020205020404" pitchFamily="49" charset="0"/>
                <a:cs typeface="Courier New" panose="02070309020205020404" pitchFamily="49" charset="0"/>
              </a:rPr>
              <a:t>{</a:t>
            </a:r>
            <a:r>
              <a:rPr lang="en-US" sz="2200" dirty="0" smtClean="0"/>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cs</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float </a:t>
            </a:r>
            <a:r>
              <a:rPr lang="en-US" sz="2000" dirty="0" err="1" smtClean="0">
                <a:latin typeface="Courier New" panose="02070309020205020404" pitchFamily="49" charset="0"/>
                <a:cs typeface="Courier New" panose="02070309020205020404" pitchFamily="49" charset="0"/>
              </a:rPr>
              <a:t>tiendien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do</a:t>
            </a:r>
            <a:r>
              <a:rPr lang="en-US" sz="2000" dirty="0" smtClean="0">
                <a:latin typeface="Courier New" panose="02070309020205020404" pitchFamily="49" charset="0"/>
                <a:cs typeface="Courier New" panose="02070309020205020404" pitchFamily="49" charset="0"/>
              </a:rPr>
              <a:t>{ </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chi so </a:t>
            </a:r>
            <a:r>
              <a:rPr lang="en-US" sz="2000" dirty="0" err="1" smtClean="0">
                <a:latin typeface="Courier New" panose="02070309020205020404" pitchFamily="49" charset="0"/>
                <a:cs typeface="Courier New" panose="02070309020205020404" pitchFamily="49" charset="0"/>
              </a:rPr>
              <a:t>dien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tieu</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thu</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t>
            </a:r>
            <a:r>
              <a:rPr lang="en-US" sz="2000" dirty="0" err="1" smtClean="0">
                <a:latin typeface="Courier New" panose="02070309020205020404" pitchFamily="49" charset="0"/>
                <a:cs typeface="Courier New" panose="02070309020205020404" pitchFamily="49" charset="0"/>
              </a:rPr>
              <a:t>cs</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cs</a:t>
            </a:r>
            <a:r>
              <a:rPr lang="en-US" sz="2000" dirty="0" smtClean="0">
                <a:latin typeface="Courier New" panose="02070309020205020404" pitchFamily="49" charset="0"/>
                <a:cs typeface="Courier New" panose="02070309020205020404" pitchFamily="49" charset="0"/>
              </a:rPr>
              <a:t>&lt;=0)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lai</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while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cs</a:t>
            </a:r>
            <a:r>
              <a:rPr lang="en-US" sz="2000" dirty="0" smtClean="0">
                <a:latin typeface="Courier New" panose="02070309020205020404" pitchFamily="49" charset="0"/>
                <a:cs typeface="Courier New" panose="02070309020205020404" pitchFamily="49" charset="0"/>
              </a:rPr>
              <a:t>&gt;0);</a:t>
            </a:r>
          </a:p>
          <a:p>
            <a:pPr marL="319088" lvl="1" indent="0" algn="just">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cs</a:t>
            </a:r>
            <a:r>
              <a:rPr lang="en-US" sz="2000" dirty="0" smtClean="0">
                <a:latin typeface="Courier New" panose="02070309020205020404" pitchFamily="49" charset="0"/>
                <a:cs typeface="Courier New" panose="02070309020205020404" pitchFamily="49" charset="0"/>
              </a:rPr>
              <a:t> &lt;= 100) </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tiendien</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cs</a:t>
            </a:r>
            <a:r>
              <a:rPr lang="en-US" sz="2000" dirty="0" smtClean="0">
                <a:latin typeface="Courier New" panose="02070309020205020404" pitchFamily="49" charset="0"/>
                <a:cs typeface="Courier New" panose="02070309020205020404" pitchFamily="49" charset="0"/>
              </a:rPr>
              <a:t>*500;</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	</a:t>
            </a:r>
            <a:r>
              <a:rPr lang="en-US" sz="2000" dirty="0" err="1" smtClean="0">
                <a:latin typeface="Courier New" panose="02070309020205020404" pitchFamily="49" charset="0"/>
                <a:cs typeface="Courier New" panose="02070309020205020404" pitchFamily="49" charset="0"/>
              </a:rPr>
              <a:t>tiendien</a:t>
            </a:r>
            <a:r>
              <a:rPr lang="en-US" sz="2000" dirty="0" smtClean="0">
                <a:latin typeface="Courier New" panose="02070309020205020404" pitchFamily="49" charset="0"/>
                <a:cs typeface="Courier New" panose="02070309020205020404" pitchFamily="49" charset="0"/>
              </a:rPr>
              <a:t> = 100*500 + (cs-100)*800;</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nSo</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tien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dien</a:t>
            </a:r>
            <a:r>
              <a:rPr lang="en-US" sz="2000" dirty="0" smtClean="0">
                <a:latin typeface="Courier New" panose="02070309020205020404" pitchFamily="49" charset="0"/>
                <a:cs typeface="Courier New" panose="02070309020205020404" pitchFamily="49" charset="0"/>
              </a:rPr>
              <a:t> ho do </a:t>
            </a:r>
            <a:r>
              <a:rPr lang="en-US" sz="2000" dirty="0" err="1" smtClean="0">
                <a:latin typeface="Courier New" panose="02070309020205020404" pitchFamily="49" charset="0"/>
                <a:cs typeface="Courier New" panose="02070309020205020404" pitchFamily="49" charset="0"/>
              </a:rPr>
              <a:t>phai</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tra</a:t>
            </a:r>
            <a:r>
              <a:rPr lang="en-US" sz="2000" dirty="0" smtClean="0">
                <a:latin typeface="Courier New" panose="02070309020205020404" pitchFamily="49" charset="0"/>
                <a:cs typeface="Courier New" panose="02070309020205020404" pitchFamily="49" charset="0"/>
              </a:rPr>
              <a:t> la:”&lt;&lt;</a:t>
            </a:r>
            <a:r>
              <a:rPr lang="en-US" sz="2000" dirty="0" err="1" smtClean="0">
                <a:latin typeface="Courier New" panose="02070309020205020404" pitchFamily="49" charset="0"/>
                <a:cs typeface="Courier New" panose="02070309020205020404" pitchFamily="49" charset="0"/>
              </a:rPr>
              <a:t>tiendien</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		</a:t>
            </a:r>
            <a:endParaRPr lang="en-US" sz="2000" dirty="0" smtClean="0"/>
          </a:p>
          <a:p>
            <a:pPr marL="0" indent="0" algn="just">
              <a:buNone/>
            </a:pP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34</a:t>
            </a:fld>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05</a:t>
            </a:r>
            <a:endParaRPr lang="en-US" sz="3200" b="1"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19" name="Ink 18"/>
              <p14:cNvContentPartPr/>
              <p14:nvPr/>
            </p14:nvContentPartPr>
            <p14:xfrm>
              <a:off x="7215480" y="2401920"/>
              <a:ext cx="360" cy="360"/>
            </p14:xfrm>
          </p:contentPart>
        </mc:Choice>
        <mc:Fallback xmlns="">
          <p:pic>
            <p:nvPicPr>
              <p:cNvPr id="19" name="Ink 18"/>
              <p:cNvPicPr/>
              <p:nvPr/>
            </p:nvPicPr>
            <p:blipFill>
              <a:blip r:embed="rId30"/>
              <a:stretch>
                <a:fillRect/>
              </a:stretch>
            </p:blipFill>
            <p:spPr>
              <a:xfrm>
                <a:off x="7199280" y="2338560"/>
                <a:ext cx="324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p14:cNvContentPartPr/>
              <p14:nvPr/>
            </p14:nvContentPartPr>
            <p14:xfrm>
              <a:off x="5991840" y="2357280"/>
              <a:ext cx="360" cy="360"/>
            </p14:xfrm>
          </p:contentPart>
        </mc:Choice>
        <mc:Fallback xmlns="">
          <p:pic>
            <p:nvPicPr>
              <p:cNvPr id="21" name="Ink 20"/>
              <p:cNvPicPr/>
              <p:nvPr/>
            </p:nvPicPr>
            <p:blipFill>
              <a:blip r:embed="rId34"/>
              <a:stretch>
                <a:fillRect/>
              </a:stretch>
            </p:blipFill>
            <p:spPr>
              <a:xfrm>
                <a:off x="5976000" y="2293920"/>
                <a:ext cx="320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p14:cNvContentPartPr/>
              <p14:nvPr/>
            </p14:nvContentPartPr>
            <p14:xfrm>
              <a:off x="5991840" y="2357280"/>
              <a:ext cx="360" cy="360"/>
            </p14:xfrm>
          </p:contentPart>
        </mc:Choice>
        <mc:Fallback xmlns="">
          <p:pic>
            <p:nvPicPr>
              <p:cNvPr id="22" name="Ink 21"/>
              <p:cNvPicPr/>
              <p:nvPr/>
            </p:nvPicPr>
            <p:blipFill>
              <a:blip r:embed="rId34"/>
              <a:stretch>
                <a:fillRect/>
              </a:stretch>
            </p:blipFill>
            <p:spPr>
              <a:xfrm>
                <a:off x="5976000" y="2293920"/>
                <a:ext cx="32040" cy="127440"/>
              </a:xfrm>
              <a:prstGeom prst="rect">
                <a:avLst/>
              </a:prstGeom>
            </p:spPr>
          </p:pic>
        </mc:Fallback>
      </mc:AlternateContent>
      <p:sp>
        <p:nvSpPr>
          <p:cNvPr id="23" name="Footer Placeholder 22"/>
          <p:cNvSpPr>
            <a:spLocks noGrp="1"/>
          </p:cNvSpPr>
          <p:nvPr>
            <p:ph type="ftr" sz="quarter" idx="11"/>
          </p:nvPr>
        </p:nvSpPr>
        <p:spPr/>
        <p:txBody>
          <a:bodyPr/>
          <a:lstStyle/>
          <a:p>
            <a:pPr>
              <a:defRPr/>
            </a:pPr>
            <a:r>
              <a:rPr lang="en-US" smtClean="0"/>
              <a:t>Thực tập lập trình cơ bản</a:t>
            </a:r>
            <a:endParaRPr lang="en-US" dirty="0"/>
          </a:p>
        </p:txBody>
      </p:sp>
    </p:spTree>
    <p:extLst>
      <p:ext uri="{BB962C8B-B14F-4D97-AF65-F5344CB8AC3E}">
        <p14:creationId xmlns:p14="http://schemas.microsoft.com/office/powerpoint/2010/main" val="321538293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0" indent="0" algn="just">
              <a:buNone/>
            </a:pP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Tinh</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tien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dien</a:t>
            </a:r>
            <a:endParaRPr lang="en-US" sz="2000" dirty="0" smtClean="0">
              <a:latin typeface="Courier New" panose="02070309020205020404" pitchFamily="49" charset="0"/>
              <a:cs typeface="Courier New" panose="02070309020205020404" pitchFamily="49" charset="0"/>
            </a:endParaRPr>
          </a:p>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iostream.h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conio.h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stdio.h</a:t>
            </a:r>
            <a:r>
              <a:rPr lang="en-US" sz="2000" dirty="0">
                <a:latin typeface="Courier New" panose="02070309020205020404" pitchFamily="49" charset="0"/>
                <a:cs typeface="Courier New" panose="02070309020205020404" pitchFamily="49" charset="0"/>
              </a:rPr>
              <a:t>&gt;</a:t>
            </a:r>
            <a:endParaRPr lang="en-US" sz="2000" dirty="0" smtClean="0">
              <a:latin typeface="Courier New" panose="02070309020205020404" pitchFamily="49" charset="0"/>
              <a:cs typeface="Courier New" panose="02070309020205020404" pitchFamily="49" charset="0"/>
            </a:endParaRPr>
          </a:p>
          <a:p>
            <a:pPr marL="0" indent="0" algn="just">
              <a:buNone/>
            </a:pPr>
            <a:r>
              <a:rPr lang="en-US" sz="2000" b="1" dirty="0" smtClean="0">
                <a:latin typeface="Courier New" panose="02070309020205020404" pitchFamily="49" charset="0"/>
                <a:cs typeface="Courier New" panose="02070309020205020404" pitchFamily="49" charset="0"/>
              </a:rPr>
              <a:t>void </a:t>
            </a:r>
            <a:r>
              <a:rPr lang="en-US" sz="2000" b="1" dirty="0">
                <a:latin typeface="Courier New" panose="02070309020205020404" pitchFamily="49" charset="0"/>
                <a:cs typeface="Courier New" panose="02070309020205020404" pitchFamily="49" charset="0"/>
              </a:rPr>
              <a:t>main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smtClean="0">
                <a:latin typeface="Courier New" panose="02070309020205020404" pitchFamily="49" charset="0"/>
                <a:cs typeface="Courier New" panose="02070309020205020404" pitchFamily="49" charset="0"/>
              </a:rPr>
              <a:t>{</a:t>
            </a:r>
            <a:r>
              <a:rPr lang="en-US" sz="2200" dirty="0" smtClean="0"/>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cs</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float </a:t>
            </a:r>
            <a:r>
              <a:rPr lang="en-US" sz="2000" dirty="0" err="1" smtClean="0">
                <a:latin typeface="Courier New" panose="02070309020205020404" pitchFamily="49" charset="0"/>
                <a:cs typeface="Courier New" panose="02070309020205020404" pitchFamily="49" charset="0"/>
              </a:rPr>
              <a:t>tiendien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cs</a:t>
            </a:r>
            <a:r>
              <a:rPr lang="en-US" sz="2000" dirty="0" smtClean="0">
                <a:latin typeface="Courier New" panose="02070309020205020404" pitchFamily="49" charset="0"/>
                <a:cs typeface="Courier New" panose="02070309020205020404" pitchFamily="49" charset="0"/>
              </a:rPr>
              <a:t> &lt;= 100) </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tiendien</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cs</a:t>
            </a:r>
            <a:r>
              <a:rPr lang="en-US" sz="2000" dirty="0" smtClean="0">
                <a:latin typeface="Courier New" panose="02070309020205020404" pitchFamily="49" charset="0"/>
                <a:cs typeface="Courier New" panose="02070309020205020404" pitchFamily="49" charset="0"/>
              </a:rPr>
              <a:t>*500;</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	</a:t>
            </a:r>
            <a:r>
              <a:rPr lang="en-US" sz="2000" dirty="0" err="1" smtClean="0">
                <a:latin typeface="Courier New" panose="02070309020205020404" pitchFamily="49" charset="0"/>
                <a:cs typeface="Courier New" panose="02070309020205020404" pitchFamily="49" charset="0"/>
              </a:rPr>
              <a:t>tiendien</a:t>
            </a:r>
            <a:r>
              <a:rPr lang="en-US" sz="2000" dirty="0" smtClean="0">
                <a:latin typeface="Courier New" panose="02070309020205020404" pitchFamily="49" charset="0"/>
                <a:cs typeface="Courier New" panose="02070309020205020404" pitchFamily="49" charset="0"/>
              </a:rPr>
              <a:t> = 100*500 + (cs-100)*800;</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nSo</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tien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dien</a:t>
            </a:r>
            <a:r>
              <a:rPr lang="en-US" sz="2000" dirty="0" smtClean="0">
                <a:latin typeface="Courier New" panose="02070309020205020404" pitchFamily="49" charset="0"/>
                <a:cs typeface="Courier New" panose="02070309020205020404" pitchFamily="49" charset="0"/>
              </a:rPr>
              <a:t> ho do </a:t>
            </a:r>
            <a:r>
              <a:rPr lang="en-US" sz="2000" dirty="0" err="1" smtClean="0">
                <a:latin typeface="Courier New" panose="02070309020205020404" pitchFamily="49" charset="0"/>
                <a:cs typeface="Courier New" panose="02070309020205020404" pitchFamily="49" charset="0"/>
              </a:rPr>
              <a:t>phai</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tra</a:t>
            </a:r>
            <a:r>
              <a:rPr lang="en-US" sz="2000" dirty="0" smtClean="0">
                <a:latin typeface="Courier New" panose="02070309020205020404" pitchFamily="49" charset="0"/>
                <a:cs typeface="Courier New" panose="02070309020205020404" pitchFamily="49" charset="0"/>
              </a:rPr>
              <a:t> la:”&lt;&lt;</a:t>
            </a:r>
            <a:r>
              <a:rPr lang="en-US" sz="2000" dirty="0" err="1" smtClean="0">
                <a:latin typeface="Courier New" panose="02070309020205020404" pitchFamily="49" charset="0"/>
                <a:cs typeface="Courier New" panose="02070309020205020404" pitchFamily="49" charset="0"/>
              </a:rPr>
              <a:t>tiendien</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	</a:t>
            </a:r>
          </a:p>
          <a:p>
            <a:pPr marL="319088" lvl="1" indent="0">
              <a:buNone/>
            </a:pPr>
            <a:r>
              <a:rPr lang="en-US" sz="2000" dirty="0" err="1">
                <a:latin typeface="Courier New" panose="02070309020205020404" pitchFamily="49" charset="0"/>
                <a:cs typeface="Courier New" panose="02070309020205020404" pitchFamily="49" charset="0"/>
              </a:rPr>
              <a:t>g</a:t>
            </a:r>
            <a:r>
              <a:rPr lang="en-US" sz="2000" dirty="0" err="1" smtClean="0">
                <a:latin typeface="Courier New" panose="02070309020205020404" pitchFamily="49" charset="0"/>
                <a:cs typeface="Courier New" panose="02070309020205020404" pitchFamily="49" charset="0"/>
              </a:rPr>
              <a:t>etch</a:t>
            </a:r>
            <a:r>
              <a:rPr lang="en-US" sz="2000" dirty="0" smtClean="0">
                <a:latin typeface="Courier New" panose="02070309020205020404" pitchFamily="49" charset="0"/>
                <a:cs typeface="Courier New" panose="02070309020205020404" pitchFamily="49" charset="0"/>
              </a:rPr>
              <a:t>();	</a:t>
            </a:r>
            <a:endParaRPr lang="en-US" sz="2000" dirty="0" smtClean="0"/>
          </a:p>
          <a:p>
            <a:pPr marL="0" indent="0" algn="just">
              <a:buNone/>
            </a:pP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35</a:t>
            </a:fld>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05</a:t>
            </a:r>
            <a:endParaRPr lang="en-US" sz="3200" b="1" dirty="0">
              <a:solidFill>
                <a:srgbClr val="FF0000"/>
              </a:solidFill>
            </a:endParaRPr>
          </a:p>
        </p:txBody>
      </p:sp>
      <p:sp>
        <p:nvSpPr>
          <p:cNvPr id="2" name="Footer Placeholder 1"/>
          <p:cNvSpPr>
            <a:spLocks noGrp="1"/>
          </p:cNvSpPr>
          <p:nvPr>
            <p:ph type="ftr" sz="quarter" idx="11"/>
          </p:nvPr>
        </p:nvSpPr>
        <p:spPr/>
        <p:txBody>
          <a:bodyPr/>
          <a:lstStyle/>
          <a:p>
            <a:pPr>
              <a:defRPr/>
            </a:pPr>
            <a:r>
              <a:rPr lang="en-US" smtClean="0"/>
              <a:t>Thực tập lập trình cơ bản</a:t>
            </a:r>
            <a:endParaRPr lang="en-US" dirty="0"/>
          </a:p>
        </p:txBody>
      </p:sp>
    </p:spTree>
    <p:extLst>
      <p:ext uri="{BB962C8B-B14F-4D97-AF65-F5344CB8AC3E}">
        <p14:creationId xmlns:p14="http://schemas.microsoft.com/office/powerpoint/2010/main" val="354924295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174171" y="990600"/>
            <a:ext cx="8665029" cy="6019800"/>
          </a:xfrm>
        </p:spPr>
        <p:txBody>
          <a:bodyPr rtlCol="0">
            <a:noAutofit/>
          </a:bodyPr>
          <a:lstStyle/>
          <a:p>
            <a:pPr marL="0" indent="0" algn="just">
              <a:buNone/>
            </a:pPr>
            <a:r>
              <a:rPr lang="en-US" sz="2800" b="1" dirty="0" err="1"/>
              <a:t>Bài</a:t>
            </a:r>
            <a:r>
              <a:rPr lang="en-US" sz="2800" b="1" dirty="0"/>
              <a:t> </a:t>
            </a:r>
            <a:r>
              <a:rPr lang="en-US" sz="2800" b="1" dirty="0" err="1" smtClean="0"/>
              <a:t>toán</a:t>
            </a:r>
            <a:r>
              <a:rPr lang="en-US" sz="2800" b="1" dirty="0"/>
              <a:t> </a:t>
            </a:r>
            <a:r>
              <a:rPr lang="en-US" sz="2800" b="1" dirty="0" smtClean="0"/>
              <a:t>:</a:t>
            </a:r>
            <a:endParaRPr lang="en-US" sz="2800" b="1" dirty="0"/>
          </a:p>
          <a:p>
            <a:pPr marL="290513" indent="0" algn="just">
              <a:lnSpc>
                <a:spcPct val="150000"/>
              </a:lnSpc>
              <a:buNone/>
            </a:pPr>
            <a:r>
              <a:rPr lang="vi-VN" sz="2400" dirty="0"/>
              <a:t>Viết chương </a:t>
            </a:r>
            <a:r>
              <a:rPr lang="vi-VN" sz="2400" dirty="0" smtClean="0"/>
              <a:t>trình</a:t>
            </a:r>
            <a:r>
              <a:rPr lang="en-US" sz="2400" dirty="0" smtClean="0"/>
              <a:t> </a:t>
            </a:r>
            <a:r>
              <a:rPr lang="en-US" sz="2400" dirty="0" err="1" smtClean="0"/>
              <a:t>nhập</a:t>
            </a:r>
            <a:r>
              <a:rPr lang="en-US" sz="2400" dirty="0" smtClean="0"/>
              <a:t> </a:t>
            </a:r>
            <a:r>
              <a:rPr lang="en-US" sz="2400" dirty="0" err="1" smtClean="0"/>
              <a:t>vào</a:t>
            </a:r>
            <a:r>
              <a:rPr lang="en-US" sz="2400" dirty="0" smtClean="0"/>
              <a:t> </a:t>
            </a:r>
            <a:r>
              <a:rPr lang="en-US" sz="2400" dirty="0" err="1" smtClean="0"/>
              <a:t>điểm</a:t>
            </a:r>
            <a:r>
              <a:rPr lang="en-US" sz="2400" dirty="0" smtClean="0"/>
              <a:t> </a:t>
            </a:r>
            <a:r>
              <a:rPr lang="en-US" sz="2400" dirty="0" err="1" smtClean="0"/>
              <a:t>toán</a:t>
            </a:r>
            <a:r>
              <a:rPr lang="en-US" sz="2400" dirty="0" smtClean="0"/>
              <a:t>, </a:t>
            </a:r>
            <a:r>
              <a:rPr lang="en-US" sz="2400" dirty="0" err="1" smtClean="0"/>
              <a:t>lý</a:t>
            </a:r>
            <a:r>
              <a:rPr lang="en-US" sz="2400" dirty="0" smtClean="0"/>
              <a:t>, </a:t>
            </a:r>
            <a:r>
              <a:rPr lang="en-US" sz="2400" dirty="0" err="1" smtClean="0"/>
              <a:t>hóa</a:t>
            </a:r>
            <a:r>
              <a:rPr lang="en-US" sz="2400" dirty="0" smtClean="0"/>
              <a:t> </a:t>
            </a:r>
            <a:r>
              <a:rPr lang="en-US" sz="2400" dirty="0" err="1" smtClean="0"/>
              <a:t>của</a:t>
            </a:r>
            <a:r>
              <a:rPr lang="en-US" sz="2400" dirty="0" smtClean="0"/>
              <a:t> </a:t>
            </a:r>
            <a:r>
              <a:rPr lang="en-US" sz="2400" dirty="0" err="1" smtClean="0"/>
              <a:t>một</a:t>
            </a:r>
            <a:r>
              <a:rPr lang="en-US" sz="2400" dirty="0" smtClean="0"/>
              <a:t> </a:t>
            </a:r>
            <a:r>
              <a:rPr lang="en-US" sz="2400" dirty="0" err="1" smtClean="0"/>
              <a:t>học</a:t>
            </a:r>
            <a:r>
              <a:rPr lang="en-US" sz="2400" dirty="0" smtClean="0"/>
              <a:t> </a:t>
            </a:r>
            <a:r>
              <a:rPr lang="en-US" sz="2400" dirty="0" err="1" smtClean="0"/>
              <a:t>sinh</a:t>
            </a:r>
            <a:r>
              <a:rPr lang="en-US" sz="2400" dirty="0" smtClean="0"/>
              <a:t>. </a:t>
            </a:r>
            <a:r>
              <a:rPr lang="en-US" sz="2400" dirty="0" err="1" smtClean="0"/>
              <a:t>Tính</a:t>
            </a:r>
            <a:r>
              <a:rPr lang="en-US" sz="2400" dirty="0" smtClean="0"/>
              <a:t> </a:t>
            </a:r>
            <a:r>
              <a:rPr lang="en-US" sz="2400" dirty="0" err="1" smtClean="0"/>
              <a:t>điểm</a:t>
            </a:r>
            <a:r>
              <a:rPr lang="en-US" sz="2400" dirty="0" smtClean="0"/>
              <a:t> </a:t>
            </a:r>
            <a:r>
              <a:rPr lang="en-US" sz="2400" dirty="0" err="1" smtClean="0"/>
              <a:t>trung</a:t>
            </a:r>
            <a:r>
              <a:rPr lang="en-US" sz="2400" dirty="0" smtClean="0"/>
              <a:t> </a:t>
            </a:r>
            <a:r>
              <a:rPr lang="en-US" sz="2400" dirty="0" err="1" smtClean="0"/>
              <a:t>bình</a:t>
            </a:r>
            <a:r>
              <a:rPr lang="en-US" sz="2400" dirty="0" smtClean="0"/>
              <a:t> </a:t>
            </a:r>
            <a:r>
              <a:rPr lang="en-US" sz="2400" dirty="0" err="1" smtClean="0"/>
              <a:t>biết</a:t>
            </a:r>
            <a:r>
              <a:rPr lang="en-US" sz="2400" dirty="0" smtClean="0"/>
              <a:t> </a:t>
            </a:r>
            <a:r>
              <a:rPr lang="en-US" sz="2400" dirty="0" err="1" smtClean="0"/>
              <a:t>điểm</a:t>
            </a:r>
            <a:r>
              <a:rPr lang="en-US" sz="2400" dirty="0" smtClean="0"/>
              <a:t> </a:t>
            </a:r>
            <a:r>
              <a:rPr lang="en-US" sz="2400" dirty="0" err="1" smtClean="0"/>
              <a:t>toán</a:t>
            </a:r>
            <a:r>
              <a:rPr lang="en-US" sz="2400" dirty="0" smtClean="0"/>
              <a:t> </a:t>
            </a:r>
            <a:r>
              <a:rPr lang="en-US" sz="2400" dirty="0" err="1" smtClean="0"/>
              <a:t>hệ</a:t>
            </a:r>
            <a:r>
              <a:rPr lang="en-US" sz="2400" dirty="0" smtClean="0"/>
              <a:t> </a:t>
            </a:r>
            <a:r>
              <a:rPr lang="en-US" sz="2400" dirty="0" err="1" smtClean="0"/>
              <a:t>số</a:t>
            </a:r>
            <a:r>
              <a:rPr lang="en-US" sz="2400" dirty="0" smtClean="0"/>
              <a:t> 4, </a:t>
            </a:r>
            <a:r>
              <a:rPr lang="en-US" sz="2400" dirty="0" err="1" smtClean="0"/>
              <a:t>lý</a:t>
            </a:r>
            <a:r>
              <a:rPr lang="en-US" sz="2400" dirty="0" smtClean="0"/>
              <a:t> </a:t>
            </a:r>
            <a:r>
              <a:rPr lang="en-US" sz="2400" dirty="0" err="1" smtClean="0"/>
              <a:t>hệ</a:t>
            </a:r>
            <a:r>
              <a:rPr lang="en-US" sz="2400" dirty="0" smtClean="0"/>
              <a:t> </a:t>
            </a:r>
            <a:r>
              <a:rPr lang="en-US" sz="2400" dirty="0" err="1" smtClean="0"/>
              <a:t>số</a:t>
            </a:r>
            <a:r>
              <a:rPr lang="en-US" sz="2400" dirty="0" smtClean="0"/>
              <a:t> 3, </a:t>
            </a:r>
            <a:r>
              <a:rPr lang="en-US" sz="2400" dirty="0" err="1" smtClean="0"/>
              <a:t>hóa</a:t>
            </a:r>
            <a:r>
              <a:rPr lang="en-US" sz="2400" dirty="0" smtClean="0"/>
              <a:t> </a:t>
            </a:r>
            <a:r>
              <a:rPr lang="en-US" sz="2400" dirty="0" err="1" smtClean="0"/>
              <a:t>hệ</a:t>
            </a:r>
            <a:r>
              <a:rPr lang="en-US" sz="2400" dirty="0" smtClean="0"/>
              <a:t> </a:t>
            </a:r>
            <a:r>
              <a:rPr lang="en-US" sz="2400" dirty="0" err="1" smtClean="0"/>
              <a:t>số</a:t>
            </a:r>
            <a:r>
              <a:rPr lang="en-US" sz="2400" dirty="0" smtClean="0"/>
              <a:t> 2. </a:t>
            </a:r>
            <a:r>
              <a:rPr lang="en-US" sz="2400" dirty="0" err="1" smtClean="0"/>
              <a:t>Và</a:t>
            </a:r>
            <a:r>
              <a:rPr lang="en-US" sz="2400" dirty="0" smtClean="0"/>
              <a:t> in </a:t>
            </a:r>
            <a:r>
              <a:rPr lang="en-US" sz="2400" dirty="0" err="1" smtClean="0"/>
              <a:t>ra</a:t>
            </a:r>
            <a:r>
              <a:rPr lang="en-US" sz="2400" dirty="0" smtClean="0"/>
              <a:t> </a:t>
            </a:r>
            <a:r>
              <a:rPr lang="en-US" sz="2400" dirty="0" err="1" smtClean="0"/>
              <a:t>xếp</a:t>
            </a:r>
            <a:r>
              <a:rPr lang="en-US" sz="2400" dirty="0" smtClean="0"/>
              <a:t> </a:t>
            </a:r>
            <a:r>
              <a:rPr lang="en-US" sz="2400" dirty="0" err="1" smtClean="0"/>
              <a:t>loại</a:t>
            </a:r>
            <a:r>
              <a:rPr lang="en-US" sz="2400" dirty="0" smtClean="0"/>
              <a:t> </a:t>
            </a:r>
            <a:r>
              <a:rPr lang="en-US" sz="2400" dirty="0" err="1" smtClean="0"/>
              <a:t>của</a:t>
            </a:r>
            <a:r>
              <a:rPr lang="en-US" sz="2400" dirty="0" smtClean="0"/>
              <a:t> </a:t>
            </a:r>
            <a:r>
              <a:rPr lang="en-US" sz="2400" dirty="0" err="1" smtClean="0"/>
              <a:t>hs</a:t>
            </a:r>
            <a:r>
              <a:rPr lang="en-US" sz="2400" dirty="0" smtClean="0"/>
              <a:t> </a:t>
            </a:r>
            <a:r>
              <a:rPr lang="en-US" sz="2400" dirty="0" err="1" smtClean="0"/>
              <a:t>đó</a:t>
            </a:r>
            <a:r>
              <a:rPr lang="en-US" sz="2400" dirty="0" smtClean="0"/>
              <a:t> </a:t>
            </a:r>
            <a:r>
              <a:rPr lang="en-US" sz="2400" dirty="0" err="1" smtClean="0"/>
              <a:t>biết</a:t>
            </a:r>
            <a:r>
              <a:rPr lang="en-US" sz="2400" dirty="0" smtClean="0"/>
              <a:t>:</a:t>
            </a:r>
          </a:p>
          <a:p>
            <a:pPr marL="633413" indent="-342900" algn="just">
              <a:lnSpc>
                <a:spcPct val="150000"/>
              </a:lnSpc>
              <a:buFontTx/>
              <a:buChar char="-"/>
            </a:pPr>
            <a:r>
              <a:rPr lang="en-US" sz="2400" b="1" dirty="0" err="1" smtClean="0"/>
              <a:t>Nếu</a:t>
            </a:r>
            <a:r>
              <a:rPr lang="en-US" sz="2400" b="1" dirty="0" smtClean="0"/>
              <a:t> </a:t>
            </a:r>
            <a:r>
              <a:rPr lang="en-US" sz="2400" b="1" dirty="0" err="1" smtClean="0"/>
              <a:t>dtb</a:t>
            </a:r>
            <a:r>
              <a:rPr lang="en-US" sz="2400" b="1" dirty="0" smtClean="0"/>
              <a:t> &gt;= 9   		=&gt;  </a:t>
            </a:r>
            <a:r>
              <a:rPr lang="en-US" sz="2400" b="1" dirty="0" err="1" smtClean="0"/>
              <a:t>Xếp</a:t>
            </a:r>
            <a:r>
              <a:rPr lang="en-US" sz="2400" b="1" dirty="0" smtClean="0"/>
              <a:t> </a:t>
            </a:r>
            <a:r>
              <a:rPr lang="en-US" sz="2400" b="1" dirty="0" err="1" smtClean="0"/>
              <a:t>loại</a:t>
            </a:r>
            <a:r>
              <a:rPr lang="en-US" sz="2400" b="1" dirty="0" smtClean="0"/>
              <a:t> </a:t>
            </a:r>
            <a:r>
              <a:rPr lang="en-US" sz="2400" b="1" dirty="0" err="1" smtClean="0"/>
              <a:t>Xuất</a:t>
            </a:r>
            <a:r>
              <a:rPr lang="en-US" sz="2400" b="1" dirty="0" smtClean="0"/>
              <a:t> </a:t>
            </a:r>
            <a:r>
              <a:rPr lang="en-US" sz="2400" b="1" dirty="0" err="1" smtClean="0"/>
              <a:t>sắc</a:t>
            </a:r>
            <a:endParaRPr lang="en-US" sz="2400" b="1" dirty="0" smtClean="0"/>
          </a:p>
          <a:p>
            <a:pPr marL="747713" indent="-457200" algn="just">
              <a:lnSpc>
                <a:spcPct val="150000"/>
              </a:lnSpc>
              <a:buFontTx/>
              <a:buChar char="-"/>
            </a:pPr>
            <a:r>
              <a:rPr lang="en-US" sz="2400" b="1" dirty="0" err="1" smtClean="0"/>
              <a:t>Nếu</a:t>
            </a:r>
            <a:r>
              <a:rPr lang="en-US" sz="2400" b="1" dirty="0" smtClean="0"/>
              <a:t> 8 &lt;= </a:t>
            </a:r>
            <a:r>
              <a:rPr lang="en-US" sz="2400" b="1" dirty="0" err="1" smtClean="0"/>
              <a:t>dtb</a:t>
            </a:r>
            <a:r>
              <a:rPr lang="en-US" sz="2400" b="1" dirty="0" smtClean="0"/>
              <a:t> &lt;9	 =&gt; </a:t>
            </a:r>
            <a:r>
              <a:rPr lang="en-US" sz="2400" b="1" dirty="0" err="1" smtClean="0"/>
              <a:t>Xếp</a:t>
            </a:r>
            <a:r>
              <a:rPr lang="en-US" sz="2400" b="1" dirty="0" smtClean="0"/>
              <a:t> </a:t>
            </a:r>
            <a:r>
              <a:rPr lang="en-US" sz="2400" b="1" dirty="0" err="1" smtClean="0"/>
              <a:t>loại</a:t>
            </a:r>
            <a:r>
              <a:rPr lang="en-US" sz="2400" b="1" dirty="0" smtClean="0"/>
              <a:t> </a:t>
            </a:r>
            <a:r>
              <a:rPr lang="en-US" sz="2400" b="1" dirty="0" err="1" smtClean="0"/>
              <a:t>Giỏi</a:t>
            </a:r>
            <a:endParaRPr lang="en-US" sz="2400" b="1" dirty="0" smtClean="0"/>
          </a:p>
          <a:p>
            <a:pPr marL="747713" indent="-457200" algn="just">
              <a:lnSpc>
                <a:spcPct val="150000"/>
              </a:lnSpc>
              <a:buFontTx/>
              <a:buChar char="-"/>
            </a:pPr>
            <a:r>
              <a:rPr lang="en-US" sz="2400" b="1" dirty="0" err="1" smtClean="0"/>
              <a:t>Nếu</a:t>
            </a:r>
            <a:r>
              <a:rPr lang="en-US" sz="2400" b="1" dirty="0" smtClean="0"/>
              <a:t> 6.5 &lt;= </a:t>
            </a:r>
            <a:r>
              <a:rPr lang="en-US" sz="2400" b="1" dirty="0" err="1" smtClean="0"/>
              <a:t>dtb</a:t>
            </a:r>
            <a:r>
              <a:rPr lang="en-US" sz="2400" b="1" dirty="0" smtClean="0"/>
              <a:t> &lt;8 	 =&gt; </a:t>
            </a:r>
            <a:r>
              <a:rPr lang="en-US" sz="2400" b="1" dirty="0" err="1" smtClean="0"/>
              <a:t>Xếp</a:t>
            </a:r>
            <a:r>
              <a:rPr lang="en-US" sz="2400" b="1" dirty="0" smtClean="0"/>
              <a:t> </a:t>
            </a:r>
            <a:r>
              <a:rPr lang="en-US" sz="2400" b="1" dirty="0" err="1" smtClean="0"/>
              <a:t>loại</a:t>
            </a:r>
            <a:r>
              <a:rPr lang="en-US" sz="2400" b="1" dirty="0" smtClean="0"/>
              <a:t> </a:t>
            </a:r>
            <a:r>
              <a:rPr lang="en-US" sz="2400" b="1" dirty="0" err="1" smtClean="0"/>
              <a:t>Khá</a:t>
            </a:r>
            <a:endParaRPr lang="en-US" sz="2400" b="1" dirty="0" smtClean="0"/>
          </a:p>
          <a:p>
            <a:pPr marL="747713" indent="-457200" algn="just">
              <a:lnSpc>
                <a:spcPct val="150000"/>
              </a:lnSpc>
              <a:buFontTx/>
              <a:buChar char="-"/>
            </a:pPr>
            <a:r>
              <a:rPr lang="en-US" sz="2400" b="1" dirty="0" err="1" smtClean="0"/>
              <a:t>Nếu</a:t>
            </a:r>
            <a:r>
              <a:rPr lang="en-US" sz="2400" b="1" dirty="0" smtClean="0"/>
              <a:t> 5 &lt;= </a:t>
            </a:r>
            <a:r>
              <a:rPr lang="en-US" sz="2400" b="1" dirty="0" err="1" smtClean="0"/>
              <a:t>dtb</a:t>
            </a:r>
            <a:r>
              <a:rPr lang="en-US" sz="2400" b="1" dirty="0" smtClean="0"/>
              <a:t> &lt;6.5   	 =&gt; </a:t>
            </a:r>
            <a:r>
              <a:rPr lang="en-US" sz="2400" b="1" dirty="0" err="1" smtClean="0"/>
              <a:t>Xếp</a:t>
            </a:r>
            <a:r>
              <a:rPr lang="en-US" sz="2400" b="1" dirty="0" smtClean="0"/>
              <a:t> </a:t>
            </a:r>
            <a:r>
              <a:rPr lang="en-US" sz="2400" b="1" dirty="0" err="1" smtClean="0"/>
              <a:t>loại</a:t>
            </a:r>
            <a:r>
              <a:rPr lang="en-US" sz="2400" b="1" dirty="0" smtClean="0"/>
              <a:t> </a:t>
            </a:r>
            <a:r>
              <a:rPr lang="en-US" sz="2400" b="1" dirty="0" err="1" smtClean="0"/>
              <a:t>Trung</a:t>
            </a:r>
            <a:r>
              <a:rPr lang="en-US" sz="2400" b="1" dirty="0" smtClean="0"/>
              <a:t> </a:t>
            </a:r>
            <a:r>
              <a:rPr lang="en-US" sz="2400" b="1" dirty="0" err="1" smtClean="0"/>
              <a:t>bình</a:t>
            </a:r>
            <a:endParaRPr lang="en-US" sz="2400" b="1" dirty="0" smtClean="0"/>
          </a:p>
          <a:p>
            <a:pPr marL="747713" indent="-457200" algn="just">
              <a:lnSpc>
                <a:spcPct val="150000"/>
              </a:lnSpc>
              <a:buFontTx/>
              <a:buChar char="-"/>
            </a:pPr>
            <a:r>
              <a:rPr lang="en-US" sz="2400" b="1" dirty="0" err="1" smtClean="0"/>
              <a:t>Nếu</a:t>
            </a:r>
            <a:r>
              <a:rPr lang="en-US" sz="2400" b="1" dirty="0" smtClean="0"/>
              <a:t> </a:t>
            </a:r>
            <a:r>
              <a:rPr lang="en-US" sz="2400" b="1" dirty="0" err="1" smtClean="0"/>
              <a:t>dtb</a:t>
            </a:r>
            <a:r>
              <a:rPr lang="en-US" sz="2400" b="1" dirty="0" smtClean="0"/>
              <a:t> &lt; 5             	 =&gt; </a:t>
            </a:r>
            <a:r>
              <a:rPr lang="en-US" sz="2400" b="1" dirty="0" err="1" smtClean="0"/>
              <a:t>Xếp</a:t>
            </a:r>
            <a:r>
              <a:rPr lang="en-US" sz="2400" b="1" dirty="0" smtClean="0"/>
              <a:t> </a:t>
            </a:r>
            <a:r>
              <a:rPr lang="en-US" sz="2400" b="1" dirty="0" err="1" smtClean="0"/>
              <a:t>loại</a:t>
            </a:r>
            <a:r>
              <a:rPr lang="en-US" sz="2400" b="1" dirty="0" smtClean="0"/>
              <a:t> </a:t>
            </a:r>
            <a:r>
              <a:rPr lang="en-US" sz="2400" b="1" dirty="0" err="1" smtClean="0"/>
              <a:t>Yếu</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36</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dirty="0">
                <a:solidFill>
                  <a:srgbClr val="FF0000"/>
                </a:solidFill>
              </a:rPr>
              <a:t>1</a:t>
            </a:r>
            <a:r>
              <a:rPr lang="en-US" sz="3200" b="1" dirty="0">
                <a:solidFill>
                  <a:srgbClr val="FF0000"/>
                </a:solidFill>
              </a:rPr>
              <a:t>.3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02</a:t>
            </a:r>
            <a:endParaRPr lang="en-US" sz="3200" b="1" dirty="0">
              <a:solidFill>
                <a:srgbClr val="FF0000"/>
              </a:solidFill>
            </a:endParaRPr>
          </a:p>
        </p:txBody>
      </p:sp>
    </p:spTree>
    <p:extLst>
      <p:ext uri="{BB962C8B-B14F-4D97-AF65-F5344CB8AC3E}">
        <p14:creationId xmlns:p14="http://schemas.microsoft.com/office/powerpoint/2010/main" val="7059812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319088" lvl="1" indent="0">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iostream.h</a:t>
            </a:r>
            <a:r>
              <a:rPr lang="en-US" sz="2000" dirty="0">
                <a:latin typeface="Courier New" panose="02070309020205020404" pitchFamily="49" charset="0"/>
                <a:cs typeface="Courier New" panose="02070309020205020404" pitchFamily="49" charset="0"/>
              </a:rPr>
              <a:t>&gt;</a:t>
            </a:r>
          </a:p>
          <a:p>
            <a:pPr marL="319088" lvl="1" indent="0">
              <a:buNone/>
            </a:pPr>
            <a:r>
              <a:rPr lang="en-US" sz="2000" dirty="0" smtClean="0">
                <a:latin typeface="Courier New" panose="02070309020205020404" pitchFamily="49" charset="0"/>
                <a:cs typeface="Courier New" panose="02070309020205020404" pitchFamily="49" charset="0"/>
              </a:rPr>
              <a:t>void main</a:t>
            </a:r>
            <a:r>
              <a:rPr lang="en-US" sz="2000" dirty="0">
                <a:latin typeface="Courier New" panose="02070309020205020404" pitchFamily="49" charset="0"/>
                <a:cs typeface="Courier New" panose="02070309020205020404" pitchFamily="49" charset="0"/>
              </a:rPr>
              <a:t>()</a:t>
            </a:r>
          </a:p>
          <a:p>
            <a:pPr marL="319088" lvl="1" indent="0">
              <a:buNone/>
            </a:pPr>
            <a:r>
              <a:rPr lang="en-US" sz="2000" dirty="0">
                <a:latin typeface="Courier New" panose="02070309020205020404" pitchFamily="49" charset="0"/>
                <a:cs typeface="Courier New" panose="02070309020205020404" pitchFamily="49" charset="0"/>
              </a:rPr>
              <a:t>{</a:t>
            </a:r>
          </a:p>
          <a:p>
            <a:pPr marL="319088" lvl="1" indent="0">
              <a:buNone/>
            </a:pPr>
            <a:r>
              <a:rPr lang="en-US" sz="2000" dirty="0">
                <a:latin typeface="Courier New" panose="02070309020205020404" pitchFamily="49" charset="0"/>
                <a:cs typeface="Courier New" panose="02070309020205020404" pitchFamily="49" charset="0"/>
              </a:rPr>
              <a:t>	float a, b, </a:t>
            </a:r>
            <a:r>
              <a:rPr lang="en-US" sz="2000" dirty="0" smtClean="0">
                <a:latin typeface="Courier New" panose="02070309020205020404" pitchFamily="49" charset="0"/>
                <a:cs typeface="Courier New" panose="02070309020205020404" pitchFamily="49" charset="0"/>
              </a:rPr>
              <a:t>c, </a:t>
            </a:r>
            <a:r>
              <a:rPr lang="en-US" sz="2000" dirty="0" err="1" smtClean="0">
                <a:latin typeface="Courier New" panose="02070309020205020404" pitchFamily="49" charset="0"/>
                <a:cs typeface="Courier New" panose="02070309020205020404" pitchFamily="49" charset="0"/>
              </a:rPr>
              <a:t>dtb</a:t>
            </a:r>
            <a:r>
              <a:rPr lang="en-US" sz="2000" dirty="0">
                <a:latin typeface="Courier New" panose="02070309020205020404" pitchFamily="49" charset="0"/>
                <a:cs typeface="Courier New" panose="02070309020205020404" pitchFamily="49" charset="0"/>
              </a:rPr>
              <a:t>;</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Nhap</a:t>
            </a:r>
            <a:r>
              <a:rPr lang="en-US" sz="2000" dirty="0">
                <a:latin typeface="Courier New" panose="02070309020205020404" pitchFamily="49" charset="0"/>
                <a:cs typeface="Courier New" panose="02070309020205020404" pitchFamily="49" charset="0"/>
              </a:rPr>
              <a:t> diem </a:t>
            </a:r>
            <a:r>
              <a:rPr lang="en-US" sz="2000" dirty="0" err="1">
                <a:latin typeface="Courier New" panose="02070309020205020404" pitchFamily="49" charset="0"/>
                <a:cs typeface="Courier New" panose="02070309020205020404" pitchFamily="49" charset="0"/>
              </a:rPr>
              <a:t>Toan</a:t>
            </a:r>
            <a:r>
              <a:rPr lang="en-US" sz="2000" dirty="0">
                <a:latin typeface="Courier New" panose="02070309020205020404" pitchFamily="49" charset="0"/>
                <a:cs typeface="Courier New" panose="02070309020205020404" pitchFamily="49" charset="0"/>
              </a:rPr>
              <a:t>: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a:latin typeface="Courier New" panose="02070309020205020404" pitchFamily="49" charset="0"/>
                <a:cs typeface="Courier New" panose="02070309020205020404" pitchFamily="49" charset="0"/>
              </a:rPr>
              <a:t> &gt;&gt; a;</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nNhap</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diem Ly: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a:latin typeface="Courier New" panose="02070309020205020404" pitchFamily="49" charset="0"/>
                <a:cs typeface="Courier New" panose="02070309020205020404" pitchFamily="49" charset="0"/>
              </a:rPr>
              <a:t> &gt;&gt; b;</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nNhap</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diem </a:t>
            </a:r>
            <a:r>
              <a:rPr lang="en-US" sz="2000" dirty="0" err="1">
                <a:latin typeface="Courier New" panose="02070309020205020404" pitchFamily="49" charset="0"/>
                <a:cs typeface="Courier New" panose="02070309020205020404" pitchFamily="49" charset="0"/>
              </a:rPr>
              <a:t>Hoa</a:t>
            </a:r>
            <a:r>
              <a:rPr lang="en-US" sz="2000" dirty="0">
                <a:latin typeface="Courier New" panose="02070309020205020404" pitchFamily="49" charset="0"/>
                <a:cs typeface="Courier New" panose="02070309020205020404" pitchFamily="49" charset="0"/>
              </a:rPr>
              <a:t>: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a:latin typeface="Courier New" panose="02070309020205020404" pitchFamily="49" charset="0"/>
                <a:cs typeface="Courier New" panose="02070309020205020404" pitchFamily="49" charset="0"/>
              </a:rPr>
              <a:t> &gt;&gt; c;</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dtb</a:t>
            </a:r>
            <a:r>
              <a:rPr lang="en-US" sz="2000" dirty="0">
                <a:latin typeface="Courier New" panose="02070309020205020404" pitchFamily="49" charset="0"/>
                <a:cs typeface="Courier New" panose="02070309020205020404" pitchFamily="49" charset="0"/>
              </a:rPr>
              <a:t> = ((a * 4)  + (b * 3) + (c * 2)) / 9;</a:t>
            </a:r>
          </a:p>
          <a:p>
            <a:pPr marL="319088" lvl="1"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37</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06</a:t>
            </a:r>
            <a:endParaRPr lang="en-US" sz="3200" b="1"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232280" y="2277000"/>
              <a:ext cx="714960" cy="72000"/>
            </p14:xfrm>
          </p:contentPart>
        </mc:Choice>
        <mc:Fallback xmlns="">
          <p:pic>
            <p:nvPicPr>
              <p:cNvPr id="2" name="Ink 1"/>
              <p:cNvPicPr/>
              <p:nvPr/>
            </p:nvPicPr>
            <p:blipFill>
              <a:blip r:embed="rId4"/>
              <a:stretch>
                <a:fillRect/>
              </a:stretch>
            </p:blipFill>
            <p:spPr>
              <a:xfrm>
                <a:off x="1216440" y="2213640"/>
                <a:ext cx="74664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223640" y="2304000"/>
              <a:ext cx="598680" cy="36000"/>
            </p14:xfrm>
          </p:contentPart>
        </mc:Choice>
        <mc:Fallback xmlns="">
          <p:pic>
            <p:nvPicPr>
              <p:cNvPr id="3" name="Ink 2"/>
              <p:cNvPicPr/>
              <p:nvPr/>
            </p:nvPicPr>
            <p:blipFill>
              <a:blip r:embed="rId6"/>
              <a:stretch>
                <a:fillRect/>
              </a:stretch>
            </p:blipFill>
            <p:spPr>
              <a:xfrm>
                <a:off x="1207440" y="2240280"/>
                <a:ext cx="6307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1232280" y="4777560"/>
              <a:ext cx="447120" cy="36000"/>
            </p14:xfrm>
          </p:contentPart>
        </mc:Choice>
        <mc:Fallback xmlns="">
          <p:pic>
            <p:nvPicPr>
              <p:cNvPr id="6" name="Ink 5"/>
              <p:cNvPicPr/>
              <p:nvPr/>
            </p:nvPicPr>
            <p:blipFill>
              <a:blip r:embed="rId8"/>
              <a:stretch>
                <a:fillRect/>
              </a:stretch>
            </p:blipFill>
            <p:spPr>
              <a:xfrm>
                <a:off x="1216440" y="4713840"/>
                <a:ext cx="4788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3045240" y="4741560"/>
              <a:ext cx="178920" cy="81000"/>
            </p14:xfrm>
          </p:contentPart>
        </mc:Choice>
        <mc:Fallback xmlns="">
          <p:pic>
            <p:nvPicPr>
              <p:cNvPr id="7" name="Ink 6"/>
              <p:cNvPicPr/>
              <p:nvPr/>
            </p:nvPicPr>
            <p:blipFill>
              <a:blip r:embed="rId10"/>
              <a:stretch>
                <a:fillRect/>
              </a:stretch>
            </p:blipFill>
            <p:spPr>
              <a:xfrm>
                <a:off x="3029400" y="4678200"/>
                <a:ext cx="21060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4714920" y="4750560"/>
              <a:ext cx="178920" cy="63000"/>
            </p14:xfrm>
          </p:contentPart>
        </mc:Choice>
        <mc:Fallback xmlns="">
          <p:pic>
            <p:nvPicPr>
              <p:cNvPr id="9" name="Ink 8"/>
              <p:cNvPicPr/>
              <p:nvPr/>
            </p:nvPicPr>
            <p:blipFill>
              <a:blip r:embed="rId12"/>
              <a:stretch>
                <a:fillRect/>
              </a:stretch>
            </p:blipFill>
            <p:spPr>
              <a:xfrm>
                <a:off x="4699080" y="4687200"/>
                <a:ext cx="210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p14:cNvContentPartPr/>
              <p14:nvPr/>
            </p14:nvContentPartPr>
            <p14:xfrm>
              <a:off x="6224040" y="4741560"/>
              <a:ext cx="250560" cy="81000"/>
            </p14:xfrm>
          </p:contentPart>
        </mc:Choice>
        <mc:Fallback xmlns="">
          <p:pic>
            <p:nvPicPr>
              <p:cNvPr id="10" name="Ink 9"/>
              <p:cNvPicPr/>
              <p:nvPr/>
            </p:nvPicPr>
            <p:blipFill>
              <a:blip r:embed="rId14"/>
              <a:stretch>
                <a:fillRect/>
              </a:stretch>
            </p:blipFill>
            <p:spPr>
              <a:xfrm>
                <a:off x="6208200" y="4678200"/>
                <a:ext cx="2822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p14:cNvContentPartPr/>
              <p14:nvPr/>
            </p14:nvContentPartPr>
            <p14:xfrm>
              <a:off x="7170840" y="4804200"/>
              <a:ext cx="360" cy="360"/>
            </p14:xfrm>
          </p:contentPart>
        </mc:Choice>
        <mc:Fallback xmlns="">
          <p:pic>
            <p:nvPicPr>
              <p:cNvPr id="11" name="Ink 10"/>
              <p:cNvPicPr/>
              <p:nvPr/>
            </p:nvPicPr>
            <p:blipFill>
              <a:blip r:embed="rId16"/>
              <a:stretch>
                <a:fillRect/>
              </a:stretch>
            </p:blipFill>
            <p:spPr>
              <a:xfrm>
                <a:off x="7154640" y="4740840"/>
                <a:ext cx="324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p14:cNvContentPartPr/>
              <p14:nvPr/>
            </p14:nvContentPartPr>
            <p14:xfrm>
              <a:off x="7152840" y="4777560"/>
              <a:ext cx="160920" cy="71640"/>
            </p14:xfrm>
          </p:contentPart>
        </mc:Choice>
        <mc:Fallback xmlns="">
          <p:pic>
            <p:nvPicPr>
              <p:cNvPr id="14" name="Ink 13"/>
              <p:cNvPicPr/>
              <p:nvPr/>
            </p:nvPicPr>
            <p:blipFill>
              <a:blip r:embed="rId18"/>
              <a:stretch>
                <a:fillRect/>
              </a:stretch>
            </p:blipFill>
            <p:spPr>
              <a:xfrm>
                <a:off x="7137000" y="4713840"/>
                <a:ext cx="1926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p14:cNvContentPartPr/>
              <p14:nvPr/>
            </p14:nvContentPartPr>
            <p14:xfrm>
              <a:off x="651960" y="1589400"/>
              <a:ext cx="607680" cy="125280"/>
            </p14:xfrm>
          </p:contentPart>
        </mc:Choice>
        <mc:Fallback xmlns="">
          <p:pic>
            <p:nvPicPr>
              <p:cNvPr id="15" name="Ink 14"/>
              <p:cNvPicPr/>
              <p:nvPr/>
            </p:nvPicPr>
            <p:blipFill>
              <a:blip r:embed="rId20"/>
              <a:stretch>
                <a:fillRect/>
              </a:stretch>
            </p:blipFill>
            <p:spPr>
              <a:xfrm>
                <a:off x="636120" y="1526040"/>
                <a:ext cx="639360" cy="252360"/>
              </a:xfrm>
              <a:prstGeom prst="rect">
                <a:avLst/>
              </a:prstGeom>
            </p:spPr>
          </p:pic>
        </mc:Fallback>
      </mc:AlternateContent>
    </p:spTree>
    <p:extLst>
      <p:ext uri="{BB962C8B-B14F-4D97-AF65-F5344CB8AC3E}">
        <p14:creationId xmlns:p14="http://schemas.microsoft.com/office/powerpoint/2010/main" val="147050259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319088" lvl="1" indent="0">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dtb</a:t>
            </a:r>
            <a:r>
              <a:rPr lang="en-US" sz="2000" dirty="0">
                <a:latin typeface="Courier New" panose="02070309020205020404" pitchFamily="49" charset="0"/>
                <a:cs typeface="Courier New" panose="02070309020205020404" pitchFamily="49" charset="0"/>
              </a:rPr>
              <a:t> &gt;= </a:t>
            </a:r>
            <a:r>
              <a:rPr lang="en-US" sz="2000" dirty="0" smtClean="0">
                <a:latin typeface="Courier New" panose="02070309020205020404" pitchFamily="49" charset="0"/>
                <a:cs typeface="Courier New" panose="02070309020205020404" pitchFamily="49" charset="0"/>
              </a:rPr>
              <a:t>9.0)</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&lt;&lt; "</a:t>
            </a:r>
            <a:r>
              <a:rPr lang="en-US" sz="2000" dirty="0" err="1">
                <a:latin typeface="Courier New" panose="02070309020205020404" pitchFamily="49" charset="0"/>
                <a:cs typeface="Courier New" panose="02070309020205020404" pitchFamily="49" charset="0"/>
              </a:rPr>
              <a:t>Xep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loai</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Xuat</a:t>
            </a:r>
            <a:r>
              <a:rPr lang="en-US" sz="2000" dirty="0" smtClean="0">
                <a:latin typeface="Courier New" panose="02070309020205020404" pitchFamily="49" charset="0"/>
                <a:cs typeface="Courier New" panose="02070309020205020404" pitchFamily="49" charset="0"/>
              </a:rPr>
              <a:t> sac</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p>
          <a:p>
            <a:pPr marL="319088" lvl="1" indent="0">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r>
              <a:rPr lang="en-US" sz="2000" dirty="0" smtClean="0">
                <a:latin typeface="Courier New" panose="02070309020205020404" pitchFamily="49" charset="0"/>
                <a:cs typeface="Courier New" panose="02070309020205020404" pitchFamily="49" charset="0"/>
              </a:rPr>
              <a:t>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dtb</a:t>
            </a:r>
            <a:r>
              <a:rPr lang="en-US" sz="2000" dirty="0">
                <a:latin typeface="Courier New" panose="02070309020205020404" pitchFamily="49" charset="0"/>
                <a:cs typeface="Courier New" panose="02070309020205020404" pitchFamily="49" charset="0"/>
              </a:rPr>
              <a:t> &gt;= 8.0) </a:t>
            </a:r>
            <a:endParaRPr lang="en-US" sz="2000" dirty="0" smtClean="0">
              <a:latin typeface="Courier New" panose="02070309020205020404" pitchFamily="49" charset="0"/>
              <a:cs typeface="Courier New" panose="02070309020205020404" pitchFamily="49" charset="0"/>
            </a:endParaRP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Xep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loai</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Gioi</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p>
          <a:p>
            <a:pPr marL="319088" lvl="1"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else</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dtb</a:t>
            </a:r>
            <a:r>
              <a:rPr lang="en-US" sz="2000" dirty="0">
                <a:latin typeface="Courier New" panose="02070309020205020404" pitchFamily="49" charset="0"/>
                <a:cs typeface="Courier New" panose="02070309020205020404" pitchFamily="49" charset="0"/>
              </a:rPr>
              <a:t> &gt;= 6.5) </a:t>
            </a:r>
            <a:endParaRPr lang="en-US" sz="2000" dirty="0" smtClean="0">
              <a:latin typeface="Courier New" panose="02070309020205020404" pitchFamily="49" charset="0"/>
              <a:cs typeface="Courier New" panose="02070309020205020404" pitchFamily="49" charset="0"/>
            </a:endParaRP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&lt;&lt; "</a:t>
            </a:r>
            <a:r>
              <a:rPr lang="en-US" sz="2000" dirty="0" err="1">
                <a:latin typeface="Courier New" panose="02070309020205020404" pitchFamily="49" charset="0"/>
                <a:cs typeface="Courier New" panose="02070309020205020404" pitchFamily="49" charset="0"/>
              </a:rPr>
              <a:t>Xep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loai</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Kha</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r>
              <a:rPr lang="en-US" sz="2000" dirty="0" smtClean="0">
                <a:latin typeface="Courier New" panose="02070309020205020404" pitchFamily="49" charset="0"/>
                <a:cs typeface="Courier New" panose="02070309020205020404" pitchFamily="49" charset="0"/>
              </a:rPr>
              <a:t>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dtb</a:t>
            </a:r>
            <a:r>
              <a:rPr lang="en-US" sz="2000" dirty="0">
                <a:latin typeface="Courier New" panose="02070309020205020404" pitchFamily="49" charset="0"/>
                <a:cs typeface="Courier New" panose="02070309020205020404" pitchFamily="49" charset="0"/>
              </a:rPr>
              <a:t> &gt;= 5.0)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&lt;&lt; "</a:t>
            </a:r>
            <a:r>
              <a:rPr lang="en-US" sz="2000" dirty="0" err="1">
                <a:latin typeface="Courier New" panose="02070309020205020404" pitchFamily="49" charset="0"/>
                <a:cs typeface="Courier New" panose="02070309020205020404" pitchFamily="49" charset="0"/>
              </a:rPr>
              <a:t>Xep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loai</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Trung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binh</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endParaRPr lang="en-US" sz="2000" b="1" dirty="0">
              <a:latin typeface="Courier New" panose="02070309020205020404" pitchFamily="49" charset="0"/>
              <a:cs typeface="Courier New" panose="02070309020205020404" pitchFamily="49" charset="0"/>
            </a:endParaRP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Xep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loai</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Yeu</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p>
          <a:p>
            <a:pPr marL="319088" lvl="1" indent="0">
              <a:buNone/>
            </a:pPr>
            <a:r>
              <a:rPr lang="en-US" sz="2000" dirty="0">
                <a:latin typeface="Courier New" panose="02070309020205020404" pitchFamily="49" charset="0"/>
                <a:cs typeface="Courier New" panose="02070309020205020404" pitchFamily="49" charset="0"/>
              </a:rPr>
              <a:t>	</a:t>
            </a:r>
          </a:p>
          <a:p>
            <a:pPr marL="319088" lvl="1" indent="0">
              <a:buNone/>
            </a:pPr>
            <a:r>
              <a:rPr lang="en-US" sz="2000" dirty="0">
                <a:latin typeface="Courier New" panose="02070309020205020404" pitchFamily="49" charset="0"/>
                <a:cs typeface="Courier New" panose="02070309020205020404" pitchFamily="49" charset="0"/>
              </a:rPr>
              <a:t>}</a:t>
            </a:r>
          </a:p>
          <a:p>
            <a:pPr marL="319088" lvl="1" indent="0">
              <a:buNone/>
            </a:pPr>
            <a:endParaRPr lang="en-US" sz="2000" dirty="0">
              <a:latin typeface="Courier New" panose="02070309020205020404" pitchFamily="49" charset="0"/>
              <a:cs typeface="Courier New" panose="02070309020205020404" pitchFamily="49" charset="0"/>
            </a:endParaRPr>
          </a:p>
          <a:p>
            <a:pPr marL="319088" lvl="1" indent="0">
              <a:buNone/>
            </a:pPr>
            <a:r>
              <a:rPr lang="en-US" sz="2000" dirty="0">
                <a:latin typeface="Courier New" panose="02070309020205020404" pitchFamily="49" charset="0"/>
                <a:cs typeface="Courier New" panose="02070309020205020404" pitchFamily="49" charset="0"/>
              </a:rPr>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38</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06</a:t>
            </a:r>
            <a:endParaRPr lang="en-US" sz="3200" b="1" dirty="0">
              <a:solidFill>
                <a:srgbClr val="FF0000"/>
              </a:solidFill>
            </a:endParaRPr>
          </a:p>
        </p:txBody>
      </p:sp>
    </p:spTree>
    <p:extLst>
      <p:ext uri="{BB962C8B-B14F-4D97-AF65-F5344CB8AC3E}">
        <p14:creationId xmlns:p14="http://schemas.microsoft.com/office/powerpoint/2010/main" val="152655786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305800" cy="6019800"/>
          </a:xfrm>
        </p:spPr>
        <p:txBody>
          <a:bodyPr rtlCol="0">
            <a:noAutofit/>
          </a:bodyPr>
          <a:lstStyle/>
          <a:p>
            <a:pPr marL="0" indent="0" algn="just">
              <a:buNone/>
            </a:pP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giai</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phuong</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trinh</a:t>
            </a:r>
            <a:r>
              <a:rPr lang="en-US" sz="2000" dirty="0" smtClean="0">
                <a:solidFill>
                  <a:srgbClr val="FF0000"/>
                </a:solidFill>
                <a:latin typeface="Courier New" panose="02070309020205020404" pitchFamily="49" charset="0"/>
                <a:cs typeface="Courier New" panose="02070309020205020404" pitchFamily="49" charset="0"/>
              </a:rPr>
              <a:t> ax2 + </a:t>
            </a:r>
            <a:r>
              <a:rPr lang="en-US" sz="2000" dirty="0" err="1" smtClean="0">
                <a:solidFill>
                  <a:srgbClr val="FF0000"/>
                </a:solidFill>
                <a:latin typeface="Courier New" panose="02070309020205020404" pitchFamily="49" charset="0"/>
                <a:cs typeface="Courier New" panose="02070309020205020404" pitchFamily="49" charset="0"/>
              </a:rPr>
              <a:t>bx</a:t>
            </a:r>
            <a:r>
              <a:rPr lang="en-US" sz="2000" dirty="0" smtClean="0">
                <a:solidFill>
                  <a:srgbClr val="FF0000"/>
                </a:solidFill>
                <a:latin typeface="Courier New" panose="02070309020205020404" pitchFamily="49" charset="0"/>
                <a:cs typeface="Courier New" panose="02070309020205020404" pitchFamily="49" charset="0"/>
              </a:rPr>
              <a:t> + c </a:t>
            </a:r>
            <a:r>
              <a:rPr lang="en-US" sz="2000" dirty="0">
                <a:solidFill>
                  <a:srgbClr val="FF0000"/>
                </a:solidFill>
                <a:latin typeface="Courier New" panose="02070309020205020404" pitchFamily="49" charset="0"/>
                <a:cs typeface="Courier New" panose="02070309020205020404" pitchFamily="49" charset="0"/>
              </a:rPr>
              <a:t>=</a:t>
            </a:r>
            <a:r>
              <a:rPr lang="en-US" sz="2000" dirty="0" smtClean="0">
                <a:solidFill>
                  <a:srgbClr val="FF0000"/>
                </a:solidFill>
                <a:latin typeface="Courier New" panose="02070309020205020404" pitchFamily="49" charset="0"/>
                <a:cs typeface="Courier New" panose="02070309020205020404" pitchFamily="49" charset="0"/>
              </a:rPr>
              <a:t> 0</a:t>
            </a:r>
          </a:p>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iostream.h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math.h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main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smtClean="0">
                <a:latin typeface="Courier New" panose="02070309020205020404" pitchFamily="49" charset="0"/>
                <a:cs typeface="Courier New" panose="02070309020205020404" pitchFamily="49" charset="0"/>
              </a:rPr>
              <a:t>{</a:t>
            </a:r>
            <a:r>
              <a:rPr lang="en-US" sz="2200" dirty="0" smtClean="0"/>
              <a:t>	</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 b, c; </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float d;</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nhap</a:t>
            </a:r>
            <a:r>
              <a:rPr lang="en-US" sz="2000" dirty="0" smtClean="0">
                <a:solidFill>
                  <a:srgbClr val="FF0000"/>
                </a:solidFill>
                <a:latin typeface="Courier New" panose="02070309020205020404" pitchFamily="49" charset="0"/>
                <a:cs typeface="Courier New" panose="02070309020205020404" pitchFamily="49" charset="0"/>
              </a:rPr>
              <a:t> du lieu</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3 he so a, </a:t>
            </a:r>
            <a:r>
              <a:rPr lang="en-US" sz="2000" dirty="0" err="1" smtClean="0">
                <a:latin typeface="Courier New" panose="02070309020205020404" pitchFamily="49" charset="0"/>
                <a:cs typeface="Courier New" panose="02070309020205020404" pitchFamily="49" charset="0"/>
              </a:rPr>
              <a:t>b,c</a:t>
            </a:r>
            <a:r>
              <a:rPr lang="en-US" sz="2000" dirty="0" smtClean="0">
                <a:latin typeface="Courier New" panose="02070309020205020404" pitchFamily="49" charset="0"/>
                <a:cs typeface="Courier New" panose="02070309020205020404" pitchFamily="49" charset="0"/>
              </a:rPr>
              <a:t> ”&lt;&lt;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 “; </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&lt;&lt;“b=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&gt;&gt;b;</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&lt;&lt;“c=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&gt;&gt;c; </a:t>
            </a:r>
          </a:p>
          <a:p>
            <a:pPr marL="319088" lvl="1" indent="0" algn="just">
              <a:buNone/>
            </a:pPr>
            <a:r>
              <a:rPr lang="en-US" sz="2000" b="1" dirty="0" smtClean="0">
                <a:latin typeface="Courier New" panose="02070309020205020404" pitchFamily="49" charset="0"/>
                <a:cs typeface="Courier New" panose="02070309020205020404" pitchFamily="49" charset="0"/>
              </a:rPr>
              <a:t>	if</a:t>
            </a:r>
            <a:r>
              <a:rPr lang="en-US" sz="2000" dirty="0" smtClean="0">
                <a:latin typeface="Courier New" panose="02070309020205020404" pitchFamily="49" charset="0"/>
                <a:cs typeface="Courier New" panose="02070309020205020404" pitchFamily="49" charset="0"/>
              </a:rPr>
              <a:t> (a == 0)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(b == 0)</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(c==0) </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P</a:t>
            </a:r>
            <a:r>
              <a:rPr lang="en-US" sz="2000" dirty="0" err="1" smtClean="0">
                <a:latin typeface="Courier New" panose="02070309020205020404" pitchFamily="49" charset="0"/>
                <a:cs typeface="Courier New" panose="02070309020205020404" pitchFamily="49" charset="0"/>
              </a:rPr>
              <a:t>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vo</a:t>
            </a:r>
            <a:r>
              <a:rPr lang="en-US" sz="2000" dirty="0" smtClean="0">
                <a:latin typeface="Courier New" panose="02070309020205020404" pitchFamily="49" charset="0"/>
                <a:cs typeface="Courier New" panose="02070309020205020404" pitchFamily="49" charset="0"/>
              </a:rPr>
              <a:t> so </a:t>
            </a:r>
            <a:r>
              <a:rPr lang="en-US" sz="2000" dirty="0" err="1" smtClean="0">
                <a:latin typeface="Courier New" panose="02070309020205020404" pitchFamily="49" charset="0"/>
                <a:cs typeface="Courier New" panose="02070309020205020404" pitchFamily="49" charset="0"/>
              </a:rPr>
              <a:t>nghiem</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39</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07</a:t>
            </a:r>
            <a:endParaRPr lang="en-US" sz="3200" b="1" dirty="0">
              <a:solidFill>
                <a:srgbClr val="FF0000"/>
              </a:solidFill>
            </a:endParaRPr>
          </a:p>
        </p:txBody>
      </p:sp>
    </p:spTree>
    <p:extLst>
      <p:ext uri="{BB962C8B-B14F-4D97-AF65-F5344CB8AC3E}">
        <p14:creationId xmlns:p14="http://schemas.microsoft.com/office/powerpoint/2010/main" val="54886959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948"/>
            <a:ext cx="8534400" cy="838200"/>
          </a:xfrm>
        </p:spPr>
        <p:txBody>
          <a:bodyPr/>
          <a:lstStyle/>
          <a:p>
            <a:pPr algn="ctr"/>
            <a:r>
              <a:rPr lang="en-US" sz="3200" b="1" dirty="0">
                <a:solidFill>
                  <a:srgbClr val="FF0000"/>
                </a:solidFill>
              </a:rPr>
              <a:t>GIỚI THIỆU MÔN HỌC</a:t>
            </a:r>
          </a:p>
        </p:txBody>
      </p:sp>
      <p:sp>
        <p:nvSpPr>
          <p:cNvPr id="4" name="Content Placeholder 2"/>
          <p:cNvSpPr>
            <a:spLocks noGrp="1"/>
          </p:cNvSpPr>
          <p:nvPr>
            <p:ph sz="quarter" idx="1"/>
          </p:nvPr>
        </p:nvSpPr>
        <p:spPr>
          <a:xfrm>
            <a:off x="381000" y="1219200"/>
            <a:ext cx="8305800" cy="6019800"/>
          </a:xfrm>
        </p:spPr>
        <p:txBody>
          <a:bodyPr rtlCol="0">
            <a:noAutofit/>
          </a:bodyPr>
          <a:lstStyle/>
          <a:p>
            <a:pPr marL="0" indent="0" algn="just">
              <a:lnSpc>
                <a:spcPct val="150000"/>
              </a:lnSpc>
              <a:buNone/>
              <a:tabLst>
                <a:tab pos="571500" algn="l"/>
              </a:tabLst>
            </a:pPr>
            <a:r>
              <a:rPr lang="de-DE" sz="2200" dirty="0"/>
              <a:t>	</a:t>
            </a:r>
            <a:r>
              <a:rPr lang="de-DE" sz="2400" dirty="0" smtClean="0"/>
              <a:t>Thực </a:t>
            </a:r>
            <a:r>
              <a:rPr lang="de-DE" sz="2400" dirty="0"/>
              <a:t>tập lập trình cơ bản là học phần bắt buộc trong nhóm học phần thực tập chung của ngành của chương trình đào tạo đại học ngành công nghệ thông tin. </a:t>
            </a:r>
            <a:endParaRPr lang="de-DE" sz="2400" dirty="0" smtClean="0"/>
          </a:p>
          <a:p>
            <a:pPr marL="0" indent="0" algn="just">
              <a:lnSpc>
                <a:spcPct val="150000"/>
              </a:lnSpc>
              <a:buNone/>
              <a:tabLst>
                <a:tab pos="571500" algn="l"/>
              </a:tabLst>
            </a:pPr>
            <a:r>
              <a:rPr lang="de-DE" sz="2400" dirty="0"/>
              <a:t>	</a:t>
            </a:r>
            <a:r>
              <a:rPr lang="de-DE" sz="2400" dirty="0" smtClean="0"/>
              <a:t>Học </a:t>
            </a:r>
            <a:r>
              <a:rPr lang="de-DE" sz="2400" dirty="0"/>
              <a:t>phần giúp sinh viên có được kỹ năng lập trình từ cơ bản đến nâng cao trên nền tảng ngôn ngữ lập trình C/C</a:t>
            </a:r>
            <a:r>
              <a:rPr lang="de-DE" sz="2400" dirty="0" smtClean="0"/>
              <a:t>++.</a:t>
            </a:r>
          </a:p>
          <a:p>
            <a:pPr marL="0" indent="0" algn="just">
              <a:lnSpc>
                <a:spcPct val="150000"/>
              </a:lnSpc>
              <a:buNone/>
              <a:tabLst>
                <a:tab pos="571500" algn="l"/>
              </a:tabLst>
            </a:pPr>
            <a:r>
              <a:rPr lang="de-DE" sz="2200" dirty="0"/>
              <a:t>	</a:t>
            </a:r>
            <a:endParaRPr lang="en-US" sz="2200"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4</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Tree>
    <p:extLst>
      <p:ext uri="{BB962C8B-B14F-4D97-AF65-F5344CB8AC3E}">
        <p14:creationId xmlns:p14="http://schemas.microsoft.com/office/powerpoint/2010/main" val="274663464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948029"/>
            <a:ext cx="8783782" cy="6019800"/>
          </a:xfrm>
        </p:spPr>
        <p:txBody>
          <a:bodyPr rtlCol="0">
            <a:noAutofit/>
          </a:bodyPr>
          <a:lstStyle/>
          <a:p>
            <a:pPr marL="319088" lvl="1" indent="0">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P</a:t>
            </a:r>
            <a:r>
              <a:rPr lang="en-US" sz="2000" dirty="0" err="1" smtClean="0">
                <a:latin typeface="Courier New" panose="02070309020205020404" pitchFamily="49" charset="0"/>
                <a:cs typeface="Courier New" panose="02070309020205020404" pitchFamily="49" charset="0"/>
              </a:rPr>
              <a:t>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vo</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nghiem</a:t>
            </a:r>
            <a:r>
              <a:rPr lang="en-US" sz="2000" dirty="0" smtClean="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Pt</a:t>
            </a:r>
            <a:r>
              <a:rPr lang="en-US" sz="2000" dirty="0" smtClean="0">
                <a:latin typeface="Courier New" panose="02070309020205020404" pitchFamily="49" charset="0"/>
                <a:cs typeface="Courier New" panose="02070309020205020404" pitchFamily="49" charset="0"/>
              </a:rPr>
              <a:t> co 1 </a:t>
            </a:r>
            <a:r>
              <a:rPr lang="en-US" sz="2000" dirty="0" err="1" smtClean="0">
                <a:latin typeface="Courier New" panose="02070309020205020404" pitchFamily="49" charset="0"/>
                <a:cs typeface="Courier New" panose="02070309020205020404" pitchFamily="49" charset="0"/>
              </a:rPr>
              <a:t>nghiem</a:t>
            </a:r>
            <a:r>
              <a:rPr lang="en-US" sz="2000" dirty="0" smtClean="0">
                <a:latin typeface="Courier New" panose="02070309020205020404" pitchFamily="49" charset="0"/>
                <a:cs typeface="Courier New" panose="02070309020205020404" pitchFamily="49" charset="0"/>
              </a:rPr>
              <a:t> x = “&lt;&lt;(float)-c/b&lt;&lt;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endParaRPr lang="en-US" sz="2000" dirty="0"/>
          </a:p>
          <a:p>
            <a:pPr marL="319088" lvl="1" indent="0" algn="just">
              <a:buNone/>
            </a:pPr>
            <a:r>
              <a:rPr lang="en-US" sz="2000" b="1" dirty="0">
                <a:latin typeface="Courier New" panose="02070309020205020404" pitchFamily="49" charset="0"/>
                <a:cs typeface="Courier New" panose="02070309020205020404" pitchFamily="49" charset="0"/>
              </a:rPr>
              <a:t>e</a:t>
            </a:r>
            <a:r>
              <a:rPr lang="en-US" sz="2000" b="1" dirty="0" smtClean="0">
                <a:latin typeface="Courier New" panose="02070309020205020404" pitchFamily="49" charset="0"/>
                <a:cs typeface="Courier New" panose="02070309020205020404" pitchFamily="49" charset="0"/>
              </a:rPr>
              <a:t>lse </a:t>
            </a:r>
            <a:r>
              <a:rPr lang="en-US" sz="2000" dirty="0" smtClean="0">
                <a:solidFill>
                  <a:srgbClr val="FF0000"/>
                </a:solidFill>
                <a:latin typeface="Courier New" panose="02070309020205020404" pitchFamily="49" charset="0"/>
                <a:cs typeface="Courier New" panose="02070309020205020404" pitchFamily="49" charset="0"/>
              </a:rPr>
              <a:t>//(a != 0)</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d = b*b – 4*a*c;</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(d &lt; 0)</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Pt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vo</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nghiem</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endParaRPr lang="en-US" sz="2000" dirty="0"/>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(d==0)</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P</a:t>
            </a:r>
            <a:r>
              <a:rPr lang="en-US" sz="2000" dirty="0" err="1" smtClean="0">
                <a:latin typeface="Courier New" panose="02070309020205020404" pitchFamily="49" charset="0"/>
                <a:cs typeface="Courier New" panose="02070309020205020404" pitchFamily="49" charset="0"/>
              </a:rPr>
              <a:t>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co </a:t>
            </a:r>
            <a:r>
              <a:rPr lang="en-US" sz="2000" dirty="0" err="1">
                <a:latin typeface="Courier New" panose="02070309020205020404" pitchFamily="49" charset="0"/>
                <a:cs typeface="Courier New" panose="02070309020205020404" pitchFamily="49" charset="0"/>
              </a:rPr>
              <a:t>nghiem</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x= ”&lt;&lt;-</a:t>
            </a:r>
            <a:r>
              <a:rPr lang="en-US" sz="2000" dirty="0">
                <a:latin typeface="Courier New" panose="02070309020205020404" pitchFamily="49" charset="0"/>
                <a:cs typeface="Courier New" panose="02070309020205020404" pitchFamily="49" charset="0"/>
              </a:rPr>
              <a:t>b</a:t>
            </a:r>
            <a:r>
              <a:rPr lang="en-US" sz="2000" dirty="0" smtClean="0">
                <a:latin typeface="Courier New" panose="02070309020205020404" pitchFamily="49" charset="0"/>
                <a:cs typeface="Courier New" panose="02070309020205020404" pitchFamily="49" charset="0"/>
              </a:rPr>
              <a:t>/(2*a)&lt;&lt;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endParaRPr lang="en-US" sz="2000" dirty="0"/>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Pt</a:t>
            </a:r>
            <a:r>
              <a:rPr lang="en-US" sz="2000" dirty="0" smtClean="0">
                <a:latin typeface="Courier New" panose="02070309020205020404" pitchFamily="49" charset="0"/>
                <a:cs typeface="Courier New" panose="02070309020205020404" pitchFamily="49" charset="0"/>
              </a:rPr>
              <a:t> co 2 </a:t>
            </a:r>
            <a:r>
              <a:rPr lang="en-US" sz="2000" dirty="0" err="1">
                <a:latin typeface="Courier New" panose="02070309020205020404" pitchFamily="49" charset="0"/>
                <a:cs typeface="Courier New" panose="02070309020205020404" pitchFamily="49" charset="0"/>
              </a:rPr>
              <a:t>n</a:t>
            </a:r>
            <a:r>
              <a:rPr lang="en-US" sz="2000" dirty="0" err="1" smtClean="0">
                <a:latin typeface="Courier New" panose="02070309020205020404" pitchFamily="49" charset="0"/>
                <a:cs typeface="Courier New" panose="02070309020205020404" pitchFamily="49" charset="0"/>
              </a:rPr>
              <a:t>ghiem</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&lt;&lt;“x1 = “&lt;&lt;(-b – </a:t>
            </a:r>
            <a:r>
              <a:rPr lang="en-US" sz="2000" dirty="0" err="1" smtClean="0">
                <a:latin typeface="Courier New" panose="02070309020205020404" pitchFamily="49" charset="0"/>
                <a:cs typeface="Courier New" panose="02070309020205020404" pitchFamily="49" charset="0"/>
              </a:rPr>
              <a:t>sqrt</a:t>
            </a:r>
            <a:r>
              <a:rPr lang="en-US" sz="2000" dirty="0" smtClean="0">
                <a:latin typeface="Courier New" panose="02070309020205020404" pitchFamily="49" charset="0"/>
                <a:cs typeface="Courier New" panose="02070309020205020404" pitchFamily="49" charset="0"/>
              </a:rPr>
              <a:t>(d))/(2*a)&lt;&lt;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a:t>
            </a:r>
            <a:r>
              <a:rPr lang="en-US" sz="2000" dirty="0" smtClean="0">
                <a:latin typeface="Courier New" panose="02070309020205020404" pitchFamily="49" charset="0"/>
                <a:cs typeface="Courier New" panose="02070309020205020404" pitchFamily="49" charset="0"/>
              </a:rPr>
              <a:t>x2 </a:t>
            </a:r>
            <a:r>
              <a:rPr lang="en-US" sz="2000" dirty="0">
                <a:latin typeface="Courier New" panose="02070309020205020404" pitchFamily="49" charset="0"/>
                <a:cs typeface="Courier New" panose="02070309020205020404" pitchFamily="49" charset="0"/>
              </a:rPr>
              <a:t>= “&lt;&lt;(-b </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sqrt</a:t>
            </a:r>
            <a:r>
              <a:rPr lang="en-US" sz="2000" dirty="0">
                <a:latin typeface="Courier New" panose="02070309020205020404" pitchFamily="49" charset="0"/>
                <a:cs typeface="Courier New" panose="02070309020205020404" pitchFamily="49" charset="0"/>
              </a:rPr>
              <a:t>(d))/(2*a)&lt;&lt;</a:t>
            </a:r>
            <a:r>
              <a:rPr lang="en-US" sz="2000" dirty="0" err="1">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  		}</a:t>
            </a:r>
          </a:p>
          <a:p>
            <a:pPr marL="319088" lvl="1" indent="0" algn="just">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return 0;</a:t>
            </a:r>
            <a:r>
              <a:rPr lang="en-US" sz="2000" dirty="0" smtClean="0"/>
              <a:t>	</a:t>
            </a:r>
            <a:endParaRPr lang="en-US" sz="2000" dirty="0"/>
          </a:p>
          <a:p>
            <a:pPr marL="319088" lvl="1" indent="0" algn="just">
              <a:buNone/>
            </a:pPr>
            <a:r>
              <a:rPr lang="en-US" sz="2000" dirty="0"/>
              <a:t>}</a:t>
            </a:r>
            <a:r>
              <a:rPr lang="en-US" sz="2000" dirty="0" smtClean="0"/>
              <a:t>	</a:t>
            </a:r>
            <a:endParaRPr lang="en-US" sz="2000" dirty="0"/>
          </a:p>
          <a:p>
            <a:pPr marL="319088" lvl="1" indent="0" algn="just">
              <a:buNone/>
            </a:pPr>
            <a:endParaRPr lang="en-US" sz="2000" dirty="0">
              <a:latin typeface="Courier New" panose="02070309020205020404" pitchFamily="49" charset="0"/>
              <a:cs typeface="Courier New" panose="02070309020205020404" pitchFamily="49" charset="0"/>
            </a:endParaRPr>
          </a:p>
          <a:p>
            <a:pPr marL="0" indent="0">
              <a:buNone/>
            </a:pPr>
            <a:endParaRPr lang="en-US" sz="2200" dirty="0"/>
          </a:p>
          <a:p>
            <a:pPr marL="0" indent="0" algn="just">
              <a:buNone/>
            </a:pPr>
            <a:r>
              <a:rPr lang="en-US" sz="2000" dirty="0"/>
              <a:t>	</a:t>
            </a:r>
            <a:endParaRPr lang="en-US"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40</a:t>
            </a:fld>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07</a:t>
            </a:r>
            <a:endParaRPr lang="en-US" sz="3200" b="1" dirty="0">
              <a:solidFill>
                <a:srgbClr val="FF0000"/>
              </a:solidFill>
            </a:endParaRPr>
          </a:p>
        </p:txBody>
      </p:sp>
      <p:sp>
        <p:nvSpPr>
          <p:cNvPr id="2" name="Footer Placeholder 1"/>
          <p:cNvSpPr>
            <a:spLocks noGrp="1"/>
          </p:cNvSpPr>
          <p:nvPr>
            <p:ph type="ftr" sz="quarter" idx="11"/>
          </p:nvPr>
        </p:nvSpPr>
        <p:spPr/>
        <p:txBody>
          <a:bodyPr/>
          <a:lstStyle/>
          <a:p>
            <a:pPr>
              <a:defRPr/>
            </a:pPr>
            <a:r>
              <a:rPr lang="en-US" smtClean="0"/>
              <a:t>Thực tập lập trình cơ bản</a:t>
            </a:r>
            <a:endParaRPr lang="en-US" dirty="0"/>
          </a:p>
        </p:txBody>
      </p:sp>
    </p:spTree>
    <p:extLst>
      <p:ext uri="{BB962C8B-B14F-4D97-AF65-F5344CB8AC3E}">
        <p14:creationId xmlns:p14="http://schemas.microsoft.com/office/powerpoint/2010/main" val="260087449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0" indent="0" algn="just">
              <a:buNone/>
            </a:pP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Tinh</a:t>
            </a:r>
            <a:r>
              <a:rPr lang="en-US" sz="2000" dirty="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hoa</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hong</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duoc</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huong</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cua</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cua</a:t>
            </a:r>
            <a:r>
              <a:rPr lang="en-US" sz="2000" dirty="0" smtClean="0">
                <a:solidFill>
                  <a:srgbClr val="FF0000"/>
                </a:solidFill>
                <a:latin typeface="Courier New" panose="02070309020205020404" pitchFamily="49" charset="0"/>
                <a:cs typeface="Courier New" panose="02070309020205020404" pitchFamily="49" charset="0"/>
              </a:rPr>
              <a:t> hang A</a:t>
            </a:r>
          </a:p>
          <a:p>
            <a:pPr marL="0" indent="0" algn="just">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iostream.h</a:t>
            </a:r>
            <a:r>
              <a:rPr lang="en-US" sz="2000" dirty="0" smtClean="0">
                <a:latin typeface="Courier New" panose="02070309020205020404" pitchFamily="49" charset="0"/>
                <a:cs typeface="Courier New" panose="02070309020205020404" pitchFamily="49" charset="0"/>
              </a:rPr>
              <a:t>&gt;</a:t>
            </a:r>
          </a:p>
          <a:p>
            <a:pPr marL="0" indent="0" algn="just">
              <a:buNone/>
            </a:pP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main</a:t>
            </a:r>
            <a:r>
              <a:rPr lang="en-US" sz="2000" dirty="0" smtClean="0">
                <a:latin typeface="Courier New" panose="02070309020205020404" pitchFamily="49" charset="0"/>
                <a:cs typeface="Courier New" panose="02070309020205020404" pitchFamily="49" charset="0"/>
              </a:rPr>
              <a:t>()</a:t>
            </a:r>
          </a:p>
          <a:p>
            <a:pPr marL="0" indent="0" algn="just">
              <a:buNone/>
            </a:pP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float </a:t>
            </a:r>
            <a:r>
              <a:rPr lang="en-US" sz="2000" dirty="0" err="1" smtClean="0">
                <a:latin typeface="Courier New" panose="02070309020205020404" pitchFamily="49" charset="0"/>
                <a:cs typeface="Courier New" panose="02070309020205020404" pitchFamily="49" charset="0"/>
              </a:rPr>
              <a:t>hh</a:t>
            </a:r>
            <a:r>
              <a:rPr lang="en-US" sz="2000" dirty="0" smtClean="0">
                <a:latin typeface="Courier New" panose="02070309020205020404" pitchFamily="49" charset="0"/>
                <a:cs typeface="Courier New" panose="02070309020205020404" pitchFamily="49" charset="0"/>
              </a:rPr>
              <a:t>, ds;</a:t>
            </a:r>
          </a:p>
          <a:p>
            <a:pPr marL="0" indent="0" algn="just">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doanh</a:t>
            </a:r>
            <a:r>
              <a:rPr lang="en-US" sz="2000" dirty="0" smtClean="0">
                <a:latin typeface="Courier New" panose="02070309020205020404" pitchFamily="49" charset="0"/>
                <a:cs typeface="Courier New" panose="02070309020205020404" pitchFamily="49" charset="0"/>
              </a:rPr>
              <a:t> so </a:t>
            </a:r>
            <a:r>
              <a:rPr lang="en-US" sz="2000" dirty="0" err="1" smtClean="0">
                <a:latin typeface="Courier New" panose="02070309020205020404" pitchFamily="49" charset="0"/>
                <a:cs typeface="Courier New" panose="02070309020205020404" pitchFamily="49" charset="0"/>
              </a:rPr>
              <a:t>cua</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cua</a:t>
            </a:r>
            <a:r>
              <a:rPr lang="en-US" sz="2000" dirty="0" smtClean="0">
                <a:latin typeface="Courier New" panose="02070309020205020404" pitchFamily="49" charset="0"/>
                <a:cs typeface="Courier New" panose="02070309020205020404" pitchFamily="49" charset="0"/>
              </a:rPr>
              <a:t> hang A”;</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&gt;&gt;ds;</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if</a:t>
            </a:r>
            <a:r>
              <a:rPr lang="en-US" sz="2000" dirty="0" smtClean="0">
                <a:latin typeface="Courier New" panose="02070309020205020404" pitchFamily="49" charset="0"/>
                <a:cs typeface="Courier New" panose="02070309020205020404" pitchFamily="49" charset="0"/>
              </a:rPr>
              <a:t> (ds &lt;= 100) </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hh</a:t>
            </a:r>
            <a:r>
              <a:rPr lang="en-US" sz="2000" dirty="0" smtClean="0">
                <a:latin typeface="Courier New" panose="02070309020205020404" pitchFamily="49" charset="0"/>
                <a:cs typeface="Courier New" panose="02070309020205020404" pitchFamily="49" charset="0"/>
              </a:rPr>
              <a:t> = ds*5/100;</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p>
          <a:p>
            <a:pPr marL="319088" lvl="1" indent="0" algn="just">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if </a:t>
            </a:r>
            <a:r>
              <a:rPr lang="en-US" sz="2000" dirty="0" smtClean="0">
                <a:latin typeface="Courier New" panose="02070309020205020404" pitchFamily="49" charset="0"/>
                <a:cs typeface="Courier New" panose="02070309020205020404" pitchFamily="49" charset="0"/>
              </a:rPr>
              <a:t>(ds &lt;= 300)</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hh</a:t>
            </a:r>
            <a:r>
              <a:rPr lang="en-US" sz="2000" dirty="0" smtClean="0">
                <a:latin typeface="Courier New" panose="02070309020205020404" pitchFamily="49" charset="0"/>
                <a:cs typeface="Courier New" panose="02070309020205020404" pitchFamily="49" charset="0"/>
              </a:rPr>
              <a:t> =  ds*10/100;</a:t>
            </a:r>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else</a:t>
            </a:r>
            <a:r>
              <a:rPr lang="en-US" sz="2000" dirty="0" smtClean="0">
                <a:latin typeface="Courier New" panose="02070309020205020404" pitchFamily="49" charset="0"/>
                <a:cs typeface="Courier New" panose="02070309020205020404" pitchFamily="49" charset="0"/>
              </a:rPr>
              <a:t> </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hh</a:t>
            </a:r>
            <a:r>
              <a:rPr lang="en-US" sz="2000" dirty="0" smtClean="0">
                <a:latin typeface="Courier New" panose="02070309020205020404" pitchFamily="49" charset="0"/>
                <a:cs typeface="Courier New" panose="02070309020205020404" pitchFamily="49" charset="0"/>
              </a:rPr>
              <a:t> = ds*20/100;</a:t>
            </a:r>
          </a:p>
          <a:p>
            <a:pPr marL="319088" lvl="1" indent="0">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nHoa</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hong</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cua</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cty</a:t>
            </a:r>
            <a:r>
              <a:rPr lang="en-US" sz="2000" dirty="0" smtClean="0">
                <a:latin typeface="Courier New" panose="02070309020205020404" pitchFamily="49" charset="0"/>
                <a:cs typeface="Courier New" panose="02070309020205020404" pitchFamily="49" charset="0"/>
              </a:rPr>
              <a:t> A la:”&lt;&lt;</a:t>
            </a:r>
            <a:r>
              <a:rPr lang="en-US" sz="2000" dirty="0" err="1" smtClean="0">
                <a:latin typeface="Courier New" panose="02070309020205020404" pitchFamily="49" charset="0"/>
                <a:cs typeface="Courier New" panose="02070309020205020404" pitchFamily="49" charset="0"/>
              </a:rPr>
              <a:t>hh</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r>
              <a:rPr lang="en-US" sz="2000" dirty="0" smtClean="0">
                <a:latin typeface="Courier New" panose="02070309020205020404" pitchFamily="49" charset="0"/>
                <a:cs typeface="Courier New" panose="02070309020205020404" pitchFamily="49" charset="0"/>
              </a:rPr>
              <a:t>	</a:t>
            </a:r>
            <a:endParaRPr lang="en-US" sz="2200" dirty="0"/>
          </a:p>
          <a:p>
            <a:pPr marL="0" indent="0" algn="just">
              <a:buNone/>
            </a:pPr>
            <a:r>
              <a:rPr lang="en-US" sz="2000" dirty="0" smtClean="0">
                <a:latin typeface="Courier New" panose="02070309020205020404" pitchFamily="49" charset="0"/>
                <a:cs typeface="Courier New" panose="02070309020205020404" pitchFamily="49" charset="0"/>
              </a:rPr>
              <a:t>	return 0;</a:t>
            </a:r>
          </a:p>
          <a:p>
            <a:pPr marL="0" indent="0" algn="just">
              <a:buNone/>
            </a:pP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41</a:t>
            </a:fld>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08</a:t>
            </a:r>
            <a:endParaRPr lang="en-US" sz="3200" b="1" dirty="0">
              <a:solidFill>
                <a:srgbClr val="FF0000"/>
              </a:solidFill>
            </a:endParaRPr>
          </a:p>
        </p:txBody>
      </p:sp>
      <p:sp>
        <p:nvSpPr>
          <p:cNvPr id="2" name="Footer Placeholder 1"/>
          <p:cNvSpPr>
            <a:spLocks noGrp="1"/>
          </p:cNvSpPr>
          <p:nvPr>
            <p:ph type="ftr" sz="quarter" idx="11"/>
          </p:nvPr>
        </p:nvSpPr>
        <p:spPr/>
        <p:txBody>
          <a:bodyPr/>
          <a:lstStyle/>
          <a:p>
            <a:pPr>
              <a:defRPr/>
            </a:pPr>
            <a:r>
              <a:rPr lang="en-US" smtClean="0"/>
              <a:t>Thực tập lập trình cơ bản</a:t>
            </a:r>
            <a:endParaRPr lang="en-US" dirty="0"/>
          </a:p>
        </p:txBody>
      </p:sp>
    </p:spTree>
    <p:extLst>
      <p:ext uri="{BB962C8B-B14F-4D97-AF65-F5344CB8AC3E}">
        <p14:creationId xmlns:p14="http://schemas.microsoft.com/office/powerpoint/2010/main" val="380496451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783782" cy="6019800"/>
          </a:xfrm>
        </p:spPr>
        <p:txBody>
          <a:bodyPr rtlCol="0">
            <a:noAutofit/>
          </a:bodyPr>
          <a:lstStyle/>
          <a:p>
            <a:pPr marL="0" indent="0" algn="just">
              <a:lnSpc>
                <a:spcPct val="120000"/>
              </a:lnSpc>
              <a:buNone/>
            </a:pP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Tính</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chu</a:t>
            </a:r>
            <a:r>
              <a:rPr lang="en-US" sz="2000" dirty="0" smtClean="0">
                <a:solidFill>
                  <a:srgbClr val="FF0000"/>
                </a:solidFill>
                <a:latin typeface="Courier New" panose="02070309020205020404" pitchFamily="49" charset="0"/>
                <a:cs typeface="Courier New" panose="02070309020205020404" pitchFamily="49" charset="0"/>
              </a:rPr>
              <a:t> vi, </a:t>
            </a:r>
            <a:r>
              <a:rPr lang="en-US" sz="2000" dirty="0" err="1" smtClean="0">
                <a:solidFill>
                  <a:srgbClr val="FF0000"/>
                </a:solidFill>
                <a:latin typeface="Courier New" panose="02070309020205020404" pitchFamily="49" charset="0"/>
                <a:cs typeface="Courier New" panose="02070309020205020404" pitchFamily="49" charset="0"/>
              </a:rPr>
              <a:t>diện</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tích</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hình</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tròn</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bán</a:t>
            </a:r>
            <a:r>
              <a:rPr lang="en-US" sz="2000" dirty="0" smtClean="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kính</a:t>
            </a:r>
            <a:r>
              <a:rPr lang="en-US" sz="2000" dirty="0" smtClean="0">
                <a:solidFill>
                  <a:srgbClr val="FF0000"/>
                </a:solidFill>
                <a:latin typeface="Courier New" panose="02070309020205020404" pitchFamily="49" charset="0"/>
                <a:cs typeface="Courier New" panose="02070309020205020404" pitchFamily="49" charset="0"/>
              </a:rPr>
              <a:t> r</a:t>
            </a:r>
          </a:p>
          <a:p>
            <a:pPr marL="0" indent="0" algn="just">
              <a:lnSpc>
                <a:spcPct val="120000"/>
              </a:lnSpc>
              <a:buNone/>
            </a:pPr>
            <a:r>
              <a:rPr lang="en-US" sz="2000" dirty="0" smtClean="0">
                <a:latin typeface="Courier New" panose="02070309020205020404" pitchFamily="49" charset="0"/>
                <a:cs typeface="Courier New" panose="02070309020205020404" pitchFamily="49" charset="0"/>
              </a:rPr>
              <a:t>#include&lt;</a:t>
            </a:r>
            <a:r>
              <a:rPr lang="en-US" sz="2000" dirty="0" err="1" smtClean="0">
                <a:latin typeface="Courier New" panose="02070309020205020404" pitchFamily="49" charset="0"/>
                <a:cs typeface="Courier New" panose="02070309020205020404" pitchFamily="49" charset="0"/>
              </a:rPr>
              <a:t>iostream.h</a:t>
            </a:r>
            <a:r>
              <a:rPr lang="en-US" sz="2000" dirty="0" smtClean="0">
                <a:latin typeface="Courier New" panose="02070309020205020404" pitchFamily="49" charset="0"/>
                <a:cs typeface="Courier New" panose="02070309020205020404" pitchFamily="49" charset="0"/>
              </a:rPr>
              <a:t>&gt;</a:t>
            </a:r>
          </a:p>
          <a:p>
            <a:pPr marL="0" indent="0" algn="just">
              <a:lnSpc>
                <a:spcPct val="120000"/>
              </a:lnSpc>
              <a:buNone/>
            </a:pPr>
            <a:r>
              <a:rPr lang="en-US" sz="2000" dirty="0" smtClean="0">
                <a:latin typeface="Courier New" panose="02070309020205020404" pitchFamily="49" charset="0"/>
                <a:cs typeface="Courier New" panose="02070309020205020404" pitchFamily="49" charset="0"/>
              </a:rPr>
              <a:t>#define  pi 3.14;</a:t>
            </a:r>
          </a:p>
          <a:p>
            <a:pPr marL="0" indent="0" algn="just">
              <a:lnSpc>
                <a:spcPct val="120000"/>
              </a:lnSpc>
              <a:buNone/>
            </a:pPr>
            <a:r>
              <a:rPr lang="en-US" sz="2000" dirty="0" smtClean="0">
                <a:solidFill>
                  <a:srgbClr val="FF0000"/>
                </a:solidFill>
                <a:latin typeface="Courier New" panose="02070309020205020404" pitchFamily="49" charset="0"/>
                <a:cs typeface="Courier New" panose="02070309020205020404" pitchFamily="49" charset="0"/>
              </a:rPr>
              <a:t>//</a:t>
            </a:r>
            <a:r>
              <a:rPr lang="en-US" sz="2000" dirty="0" err="1" smtClean="0">
                <a:solidFill>
                  <a:srgbClr val="FF0000"/>
                </a:solidFill>
                <a:latin typeface="Courier New" panose="02070309020205020404" pitchFamily="49" charset="0"/>
                <a:cs typeface="Courier New" panose="02070309020205020404" pitchFamily="49" charset="0"/>
              </a:rPr>
              <a:t>const</a:t>
            </a:r>
            <a:r>
              <a:rPr lang="en-US" sz="2000" dirty="0" smtClean="0">
                <a:solidFill>
                  <a:srgbClr val="FF0000"/>
                </a:solidFill>
                <a:latin typeface="Courier New" panose="02070309020205020404" pitchFamily="49" charset="0"/>
                <a:cs typeface="Courier New" panose="02070309020205020404" pitchFamily="49" charset="0"/>
              </a:rPr>
              <a:t>  float pi=3.14;</a:t>
            </a:r>
          </a:p>
          <a:p>
            <a:pPr marL="0" indent="0" algn="just">
              <a:lnSpc>
                <a:spcPct val="120000"/>
              </a:lnSpc>
              <a:buNone/>
            </a:pPr>
            <a:r>
              <a:rPr lang="en-US" sz="2000" b="1" dirty="0" err="1" smtClean="0">
                <a:latin typeface="Courier New" panose="02070309020205020404" pitchFamily="49" charset="0"/>
                <a:cs typeface="Courier New" panose="02070309020205020404" pitchFamily="49" charset="0"/>
              </a:rPr>
              <a:t>int</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main</a:t>
            </a:r>
            <a:r>
              <a:rPr lang="en-US" sz="2000" dirty="0" smtClean="0">
                <a:latin typeface="Courier New" panose="02070309020205020404" pitchFamily="49" charset="0"/>
                <a:cs typeface="Courier New" panose="02070309020205020404" pitchFamily="49" charset="0"/>
              </a:rPr>
              <a:t>()</a:t>
            </a:r>
          </a:p>
          <a:p>
            <a:pPr marL="0" indent="0" algn="just">
              <a:lnSpc>
                <a:spcPct val="120000"/>
              </a:lnSpc>
              <a:buNone/>
            </a:pP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float r, c, s;</a:t>
            </a:r>
          </a:p>
          <a:p>
            <a:pPr marL="0" indent="0" algn="just">
              <a:lnSpc>
                <a:spcPct val="120000"/>
              </a:lnSpc>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ban </a:t>
            </a:r>
            <a:r>
              <a:rPr lang="en-US" sz="2000" dirty="0" err="1" smtClean="0">
                <a:latin typeface="Courier New" panose="02070309020205020404" pitchFamily="49" charset="0"/>
                <a:cs typeface="Courier New" panose="02070309020205020404" pitchFamily="49" charset="0"/>
              </a:rPr>
              <a:t>kinh</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hinh</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tron</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t>
            </a:r>
            <a:r>
              <a:rPr lang="en-US" sz="2000" dirty="0">
                <a:latin typeface="Courier New" panose="02070309020205020404" pitchFamily="49" charset="0"/>
                <a:cs typeface="Courier New" panose="02070309020205020404" pitchFamily="49" charset="0"/>
              </a:rPr>
              <a:t>r</a:t>
            </a:r>
            <a:r>
              <a:rPr lang="en-US" sz="2000" dirty="0" smtClean="0">
                <a:latin typeface="Courier New" panose="02070309020205020404" pitchFamily="49" charset="0"/>
                <a:cs typeface="Courier New" panose="02070309020205020404" pitchFamily="49" charset="0"/>
              </a:rPr>
              <a:t>;</a:t>
            </a:r>
          </a:p>
          <a:p>
            <a:pPr marL="0" indent="0" algn="just">
              <a:lnSpc>
                <a:spcPct val="12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c = pi * 2 * r;</a:t>
            </a:r>
          </a:p>
          <a:p>
            <a:pPr marL="0" indent="0" algn="just">
              <a:lnSpc>
                <a:spcPct val="12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s = pi * r * r;</a:t>
            </a:r>
          </a:p>
          <a:p>
            <a:pPr marL="319088" lvl="1" indent="0" algn="just">
              <a:lnSpc>
                <a:spcPct val="120000"/>
              </a:lnSpc>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nChu</a:t>
            </a:r>
            <a:r>
              <a:rPr lang="en-US" sz="2000" dirty="0" smtClean="0">
                <a:latin typeface="Courier New" panose="02070309020205020404" pitchFamily="49" charset="0"/>
                <a:cs typeface="Courier New" panose="02070309020205020404" pitchFamily="49" charset="0"/>
              </a:rPr>
              <a:t> vi </a:t>
            </a:r>
            <a:r>
              <a:rPr lang="en-US" sz="2000" dirty="0" err="1" smtClean="0">
                <a:latin typeface="Courier New" panose="02070309020205020404" pitchFamily="49" charset="0"/>
                <a:cs typeface="Courier New" panose="02070309020205020404" pitchFamily="49" charset="0"/>
              </a:rPr>
              <a:t>hinh</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tron</a:t>
            </a:r>
            <a:r>
              <a:rPr lang="en-US" sz="2000" dirty="0" smtClean="0">
                <a:latin typeface="Courier New" panose="02070309020205020404" pitchFamily="49" charset="0"/>
                <a:cs typeface="Courier New" panose="02070309020205020404" pitchFamily="49" charset="0"/>
              </a:rPr>
              <a:t> la:”&lt;&lt;c&lt;&lt;</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319088" lvl="1" indent="0" algn="just">
              <a:lnSpc>
                <a:spcPct val="120000"/>
              </a:lnSpc>
              <a:buNone/>
            </a:pP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nDien</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tich</a:t>
            </a: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hinh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tron</a:t>
            </a:r>
            <a:r>
              <a:rPr lang="en-US" sz="2000" dirty="0">
                <a:latin typeface="Courier New" panose="02070309020205020404" pitchFamily="49" charset="0"/>
                <a:cs typeface="Courier New" panose="02070309020205020404" pitchFamily="49" charset="0"/>
              </a:rPr>
              <a:t> la</a:t>
            </a:r>
            <a:r>
              <a:rPr lang="en-US" sz="2000" dirty="0" smtClean="0">
                <a:latin typeface="Courier New" panose="02070309020205020404" pitchFamily="49" charset="0"/>
                <a:cs typeface="Courier New" panose="02070309020205020404" pitchFamily="49" charset="0"/>
              </a:rPr>
              <a:t>:”&lt;&lt;s&lt;&lt;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endParaRPr lang="en-US" sz="2200" dirty="0"/>
          </a:p>
          <a:p>
            <a:pPr marL="0" indent="0" algn="just">
              <a:lnSpc>
                <a:spcPct val="120000"/>
              </a:lnSpc>
              <a:buNone/>
            </a:pPr>
            <a:r>
              <a:rPr lang="en-US" sz="2000" dirty="0" smtClean="0">
                <a:latin typeface="Courier New" panose="02070309020205020404" pitchFamily="49" charset="0"/>
                <a:cs typeface="Courier New" panose="02070309020205020404" pitchFamily="49" charset="0"/>
              </a:rPr>
              <a:t>	return 0;</a:t>
            </a:r>
          </a:p>
          <a:p>
            <a:pPr marL="0" indent="0" algn="just">
              <a:lnSpc>
                <a:spcPct val="120000"/>
              </a:lnSpc>
              <a:buNone/>
            </a:pP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42</a:t>
            </a:fld>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 3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09</a:t>
            </a:r>
            <a:endParaRPr lang="en-US" sz="3200" b="1" dirty="0">
              <a:solidFill>
                <a:srgbClr val="FF0000"/>
              </a:solidFill>
            </a:endParaRPr>
          </a:p>
        </p:txBody>
      </p:sp>
      <p:sp>
        <p:nvSpPr>
          <p:cNvPr id="2" name="Footer Placeholder 1"/>
          <p:cNvSpPr>
            <a:spLocks noGrp="1"/>
          </p:cNvSpPr>
          <p:nvPr>
            <p:ph type="ftr" sz="quarter" idx="11"/>
          </p:nvPr>
        </p:nvSpPr>
        <p:spPr/>
        <p:txBody>
          <a:bodyPr/>
          <a:lstStyle/>
          <a:p>
            <a:pPr>
              <a:defRPr/>
            </a:pPr>
            <a:r>
              <a:rPr lang="en-US" smtClean="0"/>
              <a:t>Thực tập lập trình cơ bản</a:t>
            </a:r>
            <a:endParaRPr lang="en-US" dirty="0"/>
          </a:p>
        </p:txBody>
      </p:sp>
    </p:spTree>
    <p:extLst>
      <p:ext uri="{BB962C8B-B14F-4D97-AF65-F5344CB8AC3E}">
        <p14:creationId xmlns:p14="http://schemas.microsoft.com/office/powerpoint/2010/main" val="418221905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305800" cy="6019800"/>
          </a:xfrm>
        </p:spPr>
        <p:txBody>
          <a:bodyPr rtlCol="0">
            <a:noAutofit/>
          </a:bodyPr>
          <a:lstStyle/>
          <a:p>
            <a:pPr algn="just">
              <a:buFontTx/>
              <a:buChar char="-"/>
            </a:pPr>
            <a:r>
              <a:rPr lang="en-US" sz="2200" b="1" dirty="0" smtClean="0"/>
              <a:t>B</a:t>
            </a:r>
            <a:r>
              <a:rPr lang="vi-VN" sz="2200" b="1" dirty="0" smtClean="0"/>
              <a:t>ư</a:t>
            </a:r>
            <a:r>
              <a:rPr lang="en-US" sz="2200" b="1" dirty="0" err="1" smtClean="0"/>
              <a:t>ớc</a:t>
            </a:r>
            <a:r>
              <a:rPr lang="en-US" sz="2200" b="1" dirty="0" smtClean="0"/>
              <a:t> 6: </a:t>
            </a:r>
            <a:r>
              <a:rPr lang="en-US" sz="2200" b="1" dirty="0" err="1" smtClean="0"/>
              <a:t>Viết</a:t>
            </a:r>
            <a:r>
              <a:rPr lang="en-US" sz="2200" b="1" dirty="0" smtClean="0"/>
              <a:t> </a:t>
            </a:r>
            <a:r>
              <a:rPr lang="en-US" sz="2200" b="1" dirty="0" err="1" smtClean="0"/>
              <a:t>các</a:t>
            </a:r>
            <a:r>
              <a:rPr lang="en-US" sz="2200" b="1" dirty="0" smtClean="0"/>
              <a:t> </a:t>
            </a:r>
            <a:r>
              <a:rPr lang="en-US" sz="2200" b="1" dirty="0" err="1" smtClean="0"/>
              <a:t>câu</a:t>
            </a:r>
            <a:r>
              <a:rPr lang="en-US" sz="2200" b="1" dirty="0" smtClean="0"/>
              <a:t> </a:t>
            </a:r>
            <a:r>
              <a:rPr lang="en-US" sz="2200" b="1" dirty="0" err="1" smtClean="0"/>
              <a:t>lệnh</a:t>
            </a:r>
            <a:r>
              <a:rPr lang="en-US" sz="2200" b="1" dirty="0" smtClean="0"/>
              <a:t> </a:t>
            </a:r>
            <a:r>
              <a:rPr lang="en-US" sz="2200" b="1" dirty="0" err="1" smtClean="0"/>
              <a:t>thực</a:t>
            </a:r>
            <a:r>
              <a:rPr lang="en-US" sz="2200" b="1" dirty="0" smtClean="0"/>
              <a:t> </a:t>
            </a:r>
            <a:r>
              <a:rPr lang="en-US" sz="2200" b="1" dirty="0" err="1" smtClean="0"/>
              <a:t>hiện</a:t>
            </a:r>
            <a:r>
              <a:rPr lang="en-US" sz="2200" b="1" dirty="0" smtClean="0"/>
              <a:t> </a:t>
            </a:r>
            <a:r>
              <a:rPr lang="en-US" sz="2200" b="1" dirty="0" err="1" smtClean="0"/>
              <a:t>việc</a:t>
            </a:r>
            <a:r>
              <a:rPr lang="en-US" sz="2200" b="1" dirty="0" smtClean="0"/>
              <a:t> </a:t>
            </a:r>
            <a:r>
              <a:rPr lang="en-US" sz="2200" b="1" dirty="0" err="1" smtClean="0"/>
              <a:t>tính</a:t>
            </a:r>
            <a:r>
              <a:rPr lang="en-US" sz="2200" b="1" dirty="0" smtClean="0"/>
              <a:t> </a:t>
            </a:r>
            <a:r>
              <a:rPr lang="en-US" sz="2200" b="1" dirty="0" err="1" smtClean="0"/>
              <a:t>toán</a:t>
            </a:r>
            <a:r>
              <a:rPr lang="en-US" sz="2200" b="1" dirty="0" smtClean="0"/>
              <a:t> </a:t>
            </a:r>
            <a:r>
              <a:rPr lang="en-US" sz="2200" b="1" dirty="0" err="1" smtClean="0"/>
              <a:t>tổng</a:t>
            </a:r>
            <a:r>
              <a:rPr lang="en-US" sz="2200" b="1" dirty="0" smtClean="0"/>
              <a:t>, </a:t>
            </a:r>
            <a:r>
              <a:rPr lang="en-US" sz="2200" b="1" dirty="0" err="1" smtClean="0"/>
              <a:t>hiệu</a:t>
            </a:r>
            <a:r>
              <a:rPr lang="en-US" sz="2200" b="1" dirty="0" smtClean="0"/>
              <a:t>, </a:t>
            </a:r>
            <a:r>
              <a:rPr lang="en-US" sz="2200" b="1" dirty="0" err="1" smtClean="0"/>
              <a:t>tích</a:t>
            </a:r>
            <a:r>
              <a:rPr lang="en-US" sz="2200" b="1" dirty="0" smtClean="0"/>
              <a:t> </a:t>
            </a:r>
            <a:r>
              <a:rPr lang="en-US" sz="2200" b="1" dirty="0" err="1" smtClean="0"/>
              <a:t>của</a:t>
            </a:r>
            <a:r>
              <a:rPr lang="en-US" sz="2200" b="1" dirty="0" smtClean="0"/>
              <a:t> </a:t>
            </a:r>
            <a:r>
              <a:rPr lang="en-US" sz="2200" b="1" dirty="0" err="1" smtClean="0"/>
              <a:t>hai</a:t>
            </a:r>
            <a:r>
              <a:rPr lang="en-US" sz="2200" b="1" dirty="0" smtClean="0"/>
              <a:t> </a:t>
            </a:r>
            <a:r>
              <a:rPr lang="en-US" sz="2200" b="1" dirty="0" err="1" smtClean="0"/>
              <a:t>sô</a:t>
            </a:r>
            <a:r>
              <a:rPr lang="en-US" sz="2200" b="1" dirty="0" smtClean="0"/>
              <a:t>́ </a:t>
            </a:r>
            <a:r>
              <a:rPr lang="en-US" sz="2200" b="1" dirty="0" err="1" smtClean="0"/>
              <a:t>nguyên</a:t>
            </a:r>
            <a:r>
              <a:rPr lang="en-US" sz="2200" b="1" dirty="0" smtClean="0"/>
              <a:t>:</a:t>
            </a:r>
          </a:p>
          <a:p>
            <a:pPr lvl="1" algn="just">
              <a:buFontTx/>
              <a:buChar char="-"/>
            </a:pPr>
            <a:r>
              <a:rPr lang="en-US" sz="2000" b="1" i="1" dirty="0" err="1" smtClean="0"/>
              <a:t>Tính</a:t>
            </a:r>
            <a:r>
              <a:rPr lang="en-US" sz="2000" b="1" i="1" dirty="0" smtClean="0"/>
              <a:t> </a:t>
            </a:r>
            <a:r>
              <a:rPr lang="en-US" sz="2000" b="1" i="1" dirty="0" err="1" smtClean="0"/>
              <a:t>tổng</a:t>
            </a:r>
            <a:r>
              <a:rPr lang="en-US" sz="2000" b="1" i="1" dirty="0" smtClean="0"/>
              <a:t> 	</a:t>
            </a:r>
          </a:p>
          <a:p>
            <a:pPr marL="319088" lvl="1" indent="0" algn="just">
              <a:buNone/>
            </a:pPr>
            <a:r>
              <a:rPr lang="en-US" sz="2000" b="1" i="1" dirty="0"/>
              <a:t>	</a:t>
            </a:r>
            <a:r>
              <a:rPr lang="en-US" sz="2000" dirty="0" err="1" smtClean="0">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&lt;&lt;”Tong </a:t>
            </a:r>
            <a:r>
              <a:rPr lang="en-US" sz="2000" dirty="0" err="1">
                <a:latin typeface="Courier New" panose="02070309020205020404" pitchFamily="49" charset="0"/>
                <a:cs typeface="Courier New" panose="02070309020205020404" pitchFamily="49" charset="0"/>
              </a:rPr>
              <a:t>cua</a:t>
            </a:r>
            <a:r>
              <a:rPr lang="en-US" sz="2000" dirty="0">
                <a:latin typeface="Courier New" panose="02070309020205020404" pitchFamily="49" charset="0"/>
                <a:cs typeface="Courier New" panose="02070309020205020404" pitchFamily="49" charset="0"/>
              </a:rPr>
              <a:t> 2 so </a:t>
            </a:r>
            <a:r>
              <a:rPr lang="en-US" sz="2000" dirty="0" err="1">
                <a:latin typeface="Courier New" panose="02070309020205020404" pitchFamily="49" charset="0"/>
                <a:cs typeface="Courier New" panose="02070309020205020404" pitchFamily="49" charset="0"/>
              </a:rPr>
              <a:t>vua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nhap</a:t>
            </a:r>
            <a:r>
              <a:rPr lang="en-US" sz="2000" dirty="0">
                <a:latin typeface="Courier New" panose="02070309020205020404" pitchFamily="49" charset="0"/>
                <a:cs typeface="Courier New" panose="02070309020205020404" pitchFamily="49" charset="0"/>
              </a:rPr>
              <a:t> la: ”&lt;&lt;</a:t>
            </a:r>
            <a:r>
              <a:rPr lang="en-US" sz="2000" dirty="0" err="1">
                <a:latin typeface="Courier New" panose="02070309020205020404" pitchFamily="49" charset="0"/>
                <a:cs typeface="Courier New" panose="02070309020205020404" pitchFamily="49" charset="0"/>
              </a:rPr>
              <a:t>a+b</a:t>
            </a:r>
            <a:r>
              <a:rPr lang="en-US" sz="2000" dirty="0">
                <a:latin typeface="Courier New" panose="02070309020205020404" pitchFamily="49" charset="0"/>
                <a:cs typeface="Courier New" panose="02070309020205020404" pitchFamily="49" charset="0"/>
              </a:rPr>
              <a:t>&lt;&lt;”\n”;</a:t>
            </a:r>
          </a:p>
          <a:p>
            <a:pPr lvl="1" algn="just">
              <a:buFontTx/>
              <a:buChar char="-"/>
            </a:pPr>
            <a:r>
              <a:rPr lang="en-US" sz="2200" b="1" i="1" dirty="0" err="1" smtClean="0"/>
              <a:t>Tính</a:t>
            </a:r>
            <a:r>
              <a:rPr lang="en-US" sz="2200" b="1" i="1" dirty="0" smtClean="0"/>
              <a:t> </a:t>
            </a:r>
            <a:r>
              <a:rPr lang="en-US" sz="2200" b="1" i="1" dirty="0" err="1" smtClean="0"/>
              <a:t>hiệu</a:t>
            </a:r>
            <a:endParaRPr lang="en-US" sz="2200" b="1" i="1" dirty="0"/>
          </a:p>
          <a:p>
            <a:pPr marL="319088" lvl="1" indent="0" algn="just">
              <a:buNone/>
            </a:pPr>
            <a:r>
              <a:rPr lang="en-US" sz="2200" b="1" i="1"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Hieu</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cua</a:t>
            </a:r>
            <a:r>
              <a:rPr lang="en-US" sz="2000" dirty="0">
                <a:latin typeface="Courier New" panose="02070309020205020404" pitchFamily="49" charset="0"/>
                <a:cs typeface="Courier New" panose="02070309020205020404" pitchFamily="49" charset="0"/>
              </a:rPr>
              <a:t> 2 so </a:t>
            </a:r>
            <a:r>
              <a:rPr lang="en-US" sz="2000" dirty="0" err="1">
                <a:latin typeface="Courier New" panose="02070309020205020404" pitchFamily="49" charset="0"/>
                <a:cs typeface="Courier New" panose="02070309020205020404" pitchFamily="49" charset="0"/>
              </a:rPr>
              <a:t>vua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nhap</a:t>
            </a:r>
            <a:r>
              <a:rPr lang="en-US" sz="2000" dirty="0">
                <a:latin typeface="Courier New" panose="02070309020205020404" pitchFamily="49" charset="0"/>
                <a:cs typeface="Courier New" panose="02070309020205020404" pitchFamily="49" charset="0"/>
              </a:rPr>
              <a:t> la: ”&lt;&lt;a-b&lt;&lt;”\n</a:t>
            </a:r>
            <a:r>
              <a:rPr lang="en-US" sz="2000" dirty="0" smtClean="0">
                <a:latin typeface="Courier New" panose="02070309020205020404" pitchFamily="49" charset="0"/>
                <a:cs typeface="Courier New" panose="02070309020205020404" pitchFamily="49" charset="0"/>
              </a:rPr>
              <a:t>”;</a:t>
            </a:r>
            <a:endParaRPr lang="en-US" sz="1600" b="1" i="1" dirty="0" smtClean="0"/>
          </a:p>
          <a:p>
            <a:pPr lvl="1" algn="just">
              <a:buFontTx/>
              <a:buChar char="-"/>
            </a:pPr>
            <a:r>
              <a:rPr lang="en-US" sz="2200" b="1" i="1" dirty="0" err="1" smtClean="0"/>
              <a:t>Tính</a:t>
            </a:r>
            <a:r>
              <a:rPr lang="en-US" sz="2200" b="1" i="1" dirty="0" smtClean="0"/>
              <a:t> </a:t>
            </a:r>
            <a:r>
              <a:rPr lang="en-US" sz="2200" b="1" i="1" dirty="0" err="1" smtClean="0"/>
              <a:t>tích</a:t>
            </a:r>
            <a:endParaRPr lang="en-US" sz="2200" b="1" i="1" dirty="0" smtClean="0"/>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&lt;&lt;”</a:t>
            </a:r>
            <a:r>
              <a:rPr lang="en-US" sz="2000" dirty="0" err="1">
                <a:latin typeface="Courier New" panose="02070309020205020404" pitchFamily="49" charset="0"/>
                <a:cs typeface="Courier New" panose="02070309020205020404" pitchFamily="49" charset="0"/>
              </a:rPr>
              <a:t>Tich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cua</a:t>
            </a:r>
            <a:r>
              <a:rPr lang="en-US" sz="2000" dirty="0">
                <a:latin typeface="Courier New" panose="02070309020205020404" pitchFamily="49" charset="0"/>
                <a:cs typeface="Courier New" panose="02070309020205020404" pitchFamily="49" charset="0"/>
              </a:rPr>
              <a:t> 2 so </a:t>
            </a:r>
            <a:r>
              <a:rPr lang="en-US" sz="2000" dirty="0" err="1">
                <a:latin typeface="Courier New" panose="02070309020205020404" pitchFamily="49" charset="0"/>
                <a:cs typeface="Courier New" panose="02070309020205020404" pitchFamily="49" charset="0"/>
              </a:rPr>
              <a:t>vua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nhap</a:t>
            </a:r>
            <a:r>
              <a:rPr lang="en-US" sz="2000" dirty="0">
                <a:latin typeface="Courier New" panose="02070309020205020404" pitchFamily="49" charset="0"/>
                <a:cs typeface="Courier New" panose="02070309020205020404" pitchFamily="49" charset="0"/>
              </a:rPr>
              <a:t> la: ”&lt;&lt;a*b&lt;&lt;”\n</a:t>
            </a:r>
            <a:r>
              <a:rPr lang="en-US" sz="2000" dirty="0" smtClean="0">
                <a:latin typeface="Courier New" panose="02070309020205020404" pitchFamily="49" charset="0"/>
                <a:cs typeface="Courier New" panose="02070309020205020404" pitchFamily="49" charset="0"/>
              </a:rPr>
              <a:t>”;</a:t>
            </a:r>
          </a:p>
          <a:p>
            <a:pPr algn="just">
              <a:buFontTx/>
              <a:buChar char="-"/>
            </a:pPr>
            <a:r>
              <a:rPr lang="en-US" sz="2200" b="1" dirty="0" smtClean="0"/>
              <a:t>B</a:t>
            </a:r>
            <a:r>
              <a:rPr lang="vi-VN" sz="2200" b="1" dirty="0" smtClean="0"/>
              <a:t>ư</a:t>
            </a:r>
            <a:r>
              <a:rPr lang="en-US" sz="2200" b="1" dirty="0" err="1" smtClean="0"/>
              <a:t>ớc</a:t>
            </a:r>
            <a:r>
              <a:rPr lang="en-US" sz="2200" b="1" dirty="0" smtClean="0"/>
              <a:t> 7: </a:t>
            </a:r>
            <a:r>
              <a:rPr lang="en-US" sz="2200" b="1" dirty="0" err="1" smtClean="0"/>
              <a:t>Sư</a:t>
            </a:r>
            <a:r>
              <a:rPr lang="en-US" sz="2200" b="1" dirty="0" smtClean="0"/>
              <a:t>̉ </a:t>
            </a:r>
            <a:r>
              <a:rPr lang="en-US" sz="2200" b="1" dirty="0" err="1" smtClean="0"/>
              <a:t>dụng</a:t>
            </a:r>
            <a:r>
              <a:rPr lang="en-US" sz="2200" b="1" dirty="0" smtClean="0"/>
              <a:t> </a:t>
            </a:r>
            <a:r>
              <a:rPr lang="en-US" sz="2200" b="1" dirty="0" err="1" smtClean="0"/>
              <a:t>câu</a:t>
            </a:r>
            <a:r>
              <a:rPr lang="en-US" sz="2200" b="1" dirty="0" smtClean="0"/>
              <a:t> </a:t>
            </a:r>
            <a:r>
              <a:rPr lang="en-US" sz="2200" b="1" dirty="0" err="1" smtClean="0"/>
              <a:t>lệnh</a:t>
            </a:r>
            <a:r>
              <a:rPr lang="en-US" sz="2200" b="1" dirty="0" smtClean="0"/>
              <a:t> if </a:t>
            </a:r>
            <a:r>
              <a:rPr lang="en-US" sz="2200" b="1" dirty="0" err="1" smtClean="0"/>
              <a:t>đê</a:t>
            </a:r>
            <a:r>
              <a:rPr lang="en-US" sz="2200" b="1" dirty="0" smtClean="0"/>
              <a:t>̉ </a:t>
            </a:r>
            <a:r>
              <a:rPr lang="en-US" sz="2200" b="1" dirty="0" err="1" smtClean="0"/>
              <a:t>kiểm</a:t>
            </a:r>
            <a:r>
              <a:rPr lang="en-US" sz="2200" b="1" dirty="0" smtClean="0"/>
              <a:t> </a:t>
            </a:r>
            <a:r>
              <a:rPr lang="en-US" sz="2200" b="1" dirty="0" err="1" smtClean="0"/>
              <a:t>tra</a:t>
            </a:r>
            <a:r>
              <a:rPr lang="en-US" sz="2200" b="1" dirty="0" smtClean="0"/>
              <a:t> </a:t>
            </a:r>
            <a:r>
              <a:rPr lang="en-US" sz="2200" b="1" dirty="0" err="1" smtClean="0"/>
              <a:t>điều</a:t>
            </a:r>
            <a:r>
              <a:rPr lang="en-US" sz="2200" b="1" dirty="0" smtClean="0"/>
              <a:t> </a:t>
            </a:r>
            <a:r>
              <a:rPr lang="en-US" sz="2200" b="1" dirty="0" err="1" smtClean="0"/>
              <a:t>kiện</a:t>
            </a:r>
            <a:r>
              <a:rPr lang="en-US" sz="2200" b="1" dirty="0" smtClean="0"/>
              <a:t> </a:t>
            </a:r>
            <a:r>
              <a:rPr lang="en-US" sz="2200" b="1" dirty="0" err="1" smtClean="0"/>
              <a:t>với</a:t>
            </a:r>
            <a:r>
              <a:rPr lang="en-US" sz="2200" b="1" dirty="0" smtClean="0"/>
              <a:t> </a:t>
            </a:r>
            <a:r>
              <a:rPr lang="en-US" sz="2200" b="1" dirty="0" err="1" smtClean="0"/>
              <a:t>sô</a:t>
            </a:r>
            <a:r>
              <a:rPr lang="en-US" sz="2200" b="1" dirty="0" smtClean="0"/>
              <a:t>́ </a:t>
            </a:r>
            <a:r>
              <a:rPr lang="en-US" sz="2200" b="1" dirty="0" err="1" smtClean="0"/>
              <a:t>nguyên</a:t>
            </a:r>
            <a:r>
              <a:rPr lang="en-US" sz="2200" b="1" dirty="0" smtClean="0"/>
              <a:t> </a:t>
            </a:r>
            <a:r>
              <a:rPr lang="en-US" sz="2200" b="1" dirty="0" err="1" smtClean="0"/>
              <a:t>trong</a:t>
            </a:r>
            <a:r>
              <a:rPr lang="en-US" sz="2200" b="1" dirty="0" smtClean="0"/>
              <a:t> </a:t>
            </a:r>
            <a:r>
              <a:rPr lang="en-US" sz="2200" b="1" dirty="0" err="1" smtClean="0"/>
              <a:t>biểu</a:t>
            </a:r>
            <a:r>
              <a:rPr lang="en-US" sz="2200" b="1" dirty="0" smtClean="0"/>
              <a:t> </a:t>
            </a:r>
            <a:r>
              <a:rPr lang="en-US" sz="2200" b="1" dirty="0" err="1" smtClean="0"/>
              <a:t>thức</a:t>
            </a:r>
            <a:r>
              <a:rPr lang="en-US" sz="2200" b="1" dirty="0" smtClean="0"/>
              <a:t> </a:t>
            </a:r>
            <a:r>
              <a:rPr lang="en-US" sz="2200" b="1" dirty="0" err="1" smtClean="0"/>
              <a:t>tính</a:t>
            </a:r>
            <a:r>
              <a:rPr lang="en-US" sz="2200" b="1" dirty="0" smtClean="0"/>
              <a:t> </a:t>
            </a:r>
            <a:r>
              <a:rPr lang="en-US" sz="2200" b="1" dirty="0" err="1" smtClean="0"/>
              <a:t>thương</a:t>
            </a:r>
            <a:r>
              <a:rPr lang="en-US" sz="2200" b="1" dirty="0" smtClean="0"/>
              <a:t> </a:t>
            </a:r>
            <a:r>
              <a:rPr lang="en-US" sz="2200" b="1" dirty="0" err="1" smtClean="0"/>
              <a:t>hai</a:t>
            </a:r>
            <a:r>
              <a:rPr lang="en-US" sz="2200" b="1" dirty="0" smtClean="0"/>
              <a:t> </a:t>
            </a:r>
            <a:r>
              <a:rPr lang="en-US" sz="2200" b="1" dirty="0" err="1" smtClean="0"/>
              <a:t>sô</a:t>
            </a:r>
            <a:r>
              <a:rPr lang="en-US" sz="2200" b="1" dirty="0" smtClean="0"/>
              <a:t>́:</a:t>
            </a:r>
          </a:p>
          <a:p>
            <a:pPr marL="319088" lvl="1" indent="0" algn="just">
              <a:buNone/>
            </a:pPr>
            <a:r>
              <a:rPr lang="en-US" sz="2000" dirty="0" smtClean="0">
                <a:latin typeface="Courier New" panose="02070309020205020404" pitchFamily="49" charset="0"/>
                <a:cs typeface="Courier New" panose="02070309020205020404" pitchFamily="49" charset="0"/>
              </a:rPr>
              <a:t>	if (b!=0)</a:t>
            </a: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&lt;&lt;”</a:t>
            </a:r>
            <a:r>
              <a:rPr lang="en-US" sz="2000" dirty="0" err="1" smtClean="0">
                <a:latin typeface="Courier New" panose="02070309020205020404" pitchFamily="49" charset="0"/>
                <a:cs typeface="Courier New" panose="02070309020205020404" pitchFamily="49" charset="0"/>
              </a:rPr>
              <a:t>Thuong</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cua</a:t>
            </a:r>
            <a:r>
              <a:rPr lang="en-US" sz="2000" dirty="0" smtClean="0">
                <a:latin typeface="Courier New" panose="02070309020205020404" pitchFamily="49" charset="0"/>
                <a:cs typeface="Courier New" panose="02070309020205020404" pitchFamily="49" charset="0"/>
              </a:rPr>
              <a:t> 2 so </a:t>
            </a:r>
            <a:r>
              <a:rPr lang="en-US" sz="2000" dirty="0" err="1" smtClean="0">
                <a:latin typeface="Courier New" panose="02070309020205020404" pitchFamily="49" charset="0"/>
                <a:cs typeface="Courier New" panose="02070309020205020404" pitchFamily="49" charset="0"/>
              </a:rPr>
              <a:t>vua</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nhap</a:t>
            </a:r>
            <a:r>
              <a:rPr lang="en-US" sz="2000" dirty="0" smtClean="0">
                <a:latin typeface="Courier New" panose="02070309020205020404" pitchFamily="49" charset="0"/>
                <a:cs typeface="Courier New" panose="02070309020205020404" pitchFamily="49" charset="0"/>
              </a:rPr>
              <a:t> la: ”&lt;&lt;a/b;</a:t>
            </a:r>
          </a:p>
          <a:p>
            <a:pPr marL="0" indent="0" algn="just">
              <a:buNone/>
              <a:tabLst>
                <a:tab pos="457200" algn="l"/>
              </a:tabLst>
            </a:pPr>
            <a:r>
              <a:rPr lang="fr-FR" sz="2200" b="1" dirty="0" err="1" smtClean="0">
                <a:solidFill>
                  <a:srgbClr val="C00000"/>
                </a:solidFill>
                <a:cs typeface="Courier New" panose="02070309020205020404" pitchFamily="49" charset="0"/>
              </a:rPr>
              <a:t>Ch</a:t>
            </a:r>
            <a:r>
              <a:rPr lang="vi-VN" sz="2200" b="1" dirty="0" smtClean="0">
                <a:solidFill>
                  <a:srgbClr val="C00000"/>
                </a:solidFill>
                <a:cs typeface="Courier New" panose="02070309020205020404" pitchFamily="49" charset="0"/>
              </a:rPr>
              <a:t>ư</a:t>
            </a:r>
            <a:r>
              <a:rPr lang="en-US" sz="2200" b="1" dirty="0" err="1" smtClean="0">
                <a:solidFill>
                  <a:srgbClr val="C00000"/>
                </a:solidFill>
                <a:cs typeface="Courier New" panose="02070309020205020404" pitchFamily="49" charset="0"/>
              </a:rPr>
              <a:t>ơng</a:t>
            </a:r>
            <a:r>
              <a:rPr lang="en-US" sz="2200" b="1" dirty="0" smtClean="0">
                <a:solidFill>
                  <a:srgbClr val="C00000"/>
                </a:solidFill>
                <a:cs typeface="Courier New" panose="02070309020205020404" pitchFamily="49" charset="0"/>
              </a:rPr>
              <a:t> </a:t>
            </a:r>
            <a:r>
              <a:rPr lang="en-US" sz="2200" b="1" dirty="0" err="1" smtClean="0">
                <a:solidFill>
                  <a:srgbClr val="C00000"/>
                </a:solidFill>
                <a:cs typeface="Courier New" panose="02070309020205020404" pitchFamily="49" charset="0"/>
              </a:rPr>
              <a:t>trình</a:t>
            </a:r>
            <a:r>
              <a:rPr lang="en-US" sz="2200" b="1" dirty="0" smtClean="0">
                <a:solidFill>
                  <a:srgbClr val="C00000"/>
                </a:solidFill>
                <a:cs typeface="Courier New" panose="02070309020205020404" pitchFamily="49" charset="0"/>
              </a:rPr>
              <a:t> </a:t>
            </a:r>
            <a:r>
              <a:rPr lang="en-US" sz="2200" b="1" dirty="0" err="1" smtClean="0">
                <a:solidFill>
                  <a:srgbClr val="C00000"/>
                </a:solidFill>
                <a:cs typeface="Courier New" panose="02070309020205020404" pitchFamily="49" charset="0"/>
              </a:rPr>
              <a:t>hoàn</a:t>
            </a:r>
            <a:r>
              <a:rPr lang="en-US" sz="2200" b="1" dirty="0" smtClean="0">
                <a:solidFill>
                  <a:srgbClr val="C00000"/>
                </a:solidFill>
                <a:cs typeface="Courier New" panose="02070309020205020404" pitchFamily="49" charset="0"/>
              </a:rPr>
              <a:t> </a:t>
            </a:r>
            <a:r>
              <a:rPr lang="en-US" sz="2200" b="1" dirty="0" err="1" smtClean="0">
                <a:solidFill>
                  <a:srgbClr val="C00000"/>
                </a:solidFill>
                <a:cs typeface="Courier New" panose="02070309020205020404" pitchFamily="49" charset="0"/>
              </a:rPr>
              <a:t>chỉnh</a:t>
            </a:r>
            <a:r>
              <a:rPr lang="en-US" sz="2200" b="1" dirty="0" smtClean="0">
                <a:solidFill>
                  <a:srgbClr val="C00000"/>
                </a:solidFill>
                <a:cs typeface="Courier New" panose="02070309020205020404" pitchFamily="49" charset="0"/>
              </a:rPr>
              <a:t> </a:t>
            </a:r>
            <a:r>
              <a:rPr lang="en-US" sz="2200" b="1" dirty="0" err="1" smtClean="0">
                <a:solidFill>
                  <a:srgbClr val="C00000"/>
                </a:solidFill>
                <a:cs typeface="Courier New" panose="02070309020205020404" pitchFamily="49" charset="0"/>
              </a:rPr>
              <a:t>sinh</a:t>
            </a:r>
            <a:r>
              <a:rPr lang="en-US" sz="2200" b="1" dirty="0" smtClean="0">
                <a:solidFill>
                  <a:srgbClr val="C00000"/>
                </a:solidFill>
                <a:cs typeface="Courier New" panose="02070309020205020404" pitchFamily="49" charset="0"/>
              </a:rPr>
              <a:t> </a:t>
            </a:r>
            <a:r>
              <a:rPr lang="en-US" sz="2200" b="1" dirty="0" err="1" smtClean="0">
                <a:solidFill>
                  <a:srgbClr val="C00000"/>
                </a:solidFill>
                <a:cs typeface="Courier New" panose="02070309020205020404" pitchFamily="49" charset="0"/>
              </a:rPr>
              <a:t>viên</a:t>
            </a:r>
            <a:r>
              <a:rPr lang="en-US" sz="2200" b="1" dirty="0" smtClean="0">
                <a:solidFill>
                  <a:srgbClr val="C00000"/>
                </a:solidFill>
                <a:cs typeface="Courier New" panose="02070309020205020404" pitchFamily="49" charset="0"/>
              </a:rPr>
              <a:t> </a:t>
            </a:r>
            <a:r>
              <a:rPr lang="en-US" sz="2200" b="1" dirty="0" err="1" smtClean="0">
                <a:solidFill>
                  <a:srgbClr val="C00000"/>
                </a:solidFill>
                <a:cs typeface="Courier New" panose="02070309020205020404" pitchFamily="49" charset="0"/>
              </a:rPr>
              <a:t>xem</a:t>
            </a:r>
            <a:r>
              <a:rPr lang="en-US" sz="2200" b="1" dirty="0" smtClean="0">
                <a:solidFill>
                  <a:srgbClr val="C00000"/>
                </a:solidFill>
                <a:cs typeface="Courier New" panose="02070309020205020404" pitchFamily="49" charset="0"/>
              </a:rPr>
              <a:t> </a:t>
            </a:r>
            <a:r>
              <a:rPr lang="en-US" sz="2200" b="1" dirty="0" err="1" smtClean="0">
                <a:solidFill>
                  <a:srgbClr val="C00000"/>
                </a:solidFill>
                <a:cs typeface="Courier New" panose="02070309020205020404" pitchFamily="49" charset="0"/>
              </a:rPr>
              <a:t>trong</a:t>
            </a:r>
            <a:r>
              <a:rPr lang="en-US" sz="2200" b="1" dirty="0" smtClean="0">
                <a:solidFill>
                  <a:srgbClr val="C00000"/>
                </a:solidFill>
                <a:cs typeface="Courier New" panose="02070309020205020404" pitchFamily="49" charset="0"/>
              </a:rPr>
              <a:t> </a:t>
            </a:r>
            <a:r>
              <a:rPr lang="en-US" sz="2200" b="1" dirty="0" err="1" smtClean="0">
                <a:solidFill>
                  <a:srgbClr val="C00000"/>
                </a:solidFill>
                <a:cs typeface="Courier New" panose="02070309020205020404" pitchFamily="49" charset="0"/>
              </a:rPr>
              <a:t>tài</a:t>
            </a:r>
            <a:r>
              <a:rPr lang="en-US" sz="2200" b="1" dirty="0" smtClean="0">
                <a:solidFill>
                  <a:srgbClr val="C00000"/>
                </a:solidFill>
                <a:cs typeface="Courier New" panose="02070309020205020404" pitchFamily="49" charset="0"/>
              </a:rPr>
              <a:t> </a:t>
            </a:r>
            <a:r>
              <a:rPr lang="en-US" sz="2200" b="1" dirty="0" err="1" smtClean="0">
                <a:solidFill>
                  <a:srgbClr val="C00000"/>
                </a:solidFill>
                <a:cs typeface="Courier New" panose="02070309020205020404" pitchFamily="49" charset="0"/>
              </a:rPr>
              <a:t>liệu</a:t>
            </a:r>
            <a:r>
              <a:rPr lang="en-US" sz="2200" b="1" dirty="0" smtClean="0">
                <a:solidFill>
                  <a:srgbClr val="C00000"/>
                </a:solidFill>
                <a:cs typeface="Courier New" panose="02070309020205020404" pitchFamily="49" charset="0"/>
              </a:rPr>
              <a:t> “B1_</a:t>
            </a:r>
            <a:r>
              <a:rPr lang="vi-VN" sz="2200" b="1" dirty="0" smtClean="0">
                <a:solidFill>
                  <a:srgbClr val="C00000"/>
                </a:solidFill>
                <a:cs typeface="Courier New" panose="02070309020205020404" pitchFamily="49" charset="0"/>
              </a:rPr>
              <a:t>Tai lieu_TTLTCB"</a:t>
            </a:r>
            <a:endParaRPr lang="en-US" sz="2200"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43</a:t>
            </a:fld>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1.3 H</a:t>
            </a:r>
            <a:r>
              <a:rPr lang="vi-VN" sz="3200" b="1" dirty="0">
                <a:solidFill>
                  <a:srgbClr val="FF0000"/>
                </a:solidFill>
              </a:rPr>
              <a:t>Ư</a:t>
            </a:r>
            <a:r>
              <a:rPr lang="en-US" sz="3200" b="1" dirty="0">
                <a:solidFill>
                  <a:srgbClr val="FF0000"/>
                </a:solidFill>
              </a:rPr>
              <a:t>ỚNG DẪN THỰC HÀNH BÀI 01</a:t>
            </a:r>
          </a:p>
        </p:txBody>
      </p:sp>
      <p:sp>
        <p:nvSpPr>
          <p:cNvPr id="2" name="Footer Placeholder 1"/>
          <p:cNvSpPr>
            <a:spLocks noGrp="1"/>
          </p:cNvSpPr>
          <p:nvPr>
            <p:ph type="ftr" sz="quarter" idx="11"/>
          </p:nvPr>
        </p:nvSpPr>
        <p:spPr/>
        <p:txBody>
          <a:bodyPr/>
          <a:lstStyle/>
          <a:p>
            <a:pPr>
              <a:defRPr/>
            </a:pPr>
            <a:r>
              <a:rPr lang="en-US" smtClean="0"/>
              <a:t>Thực tập lập trình cơ bản</a:t>
            </a:r>
            <a:endParaRPr lang="en-US" dirty="0"/>
          </a:p>
        </p:txBody>
      </p:sp>
    </p:spTree>
    <p:extLst>
      <p:ext uri="{BB962C8B-B14F-4D97-AF65-F5344CB8AC3E}">
        <p14:creationId xmlns:p14="http://schemas.microsoft.com/office/powerpoint/2010/main" val="121690598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304800" y="1066800"/>
            <a:ext cx="8305800" cy="6019800"/>
          </a:xfrm>
        </p:spPr>
        <p:txBody>
          <a:bodyPr rtlCol="0">
            <a:noAutofit/>
          </a:bodyPr>
          <a:lstStyle/>
          <a:p>
            <a:pPr algn="just">
              <a:buFontTx/>
              <a:buChar char="-"/>
            </a:pPr>
            <a:r>
              <a:rPr lang="en-US" sz="2200" b="1" dirty="0"/>
              <a:t>B</a:t>
            </a:r>
            <a:r>
              <a:rPr lang="vi-VN" sz="2200" b="1" dirty="0"/>
              <a:t>ư</a:t>
            </a:r>
            <a:r>
              <a:rPr lang="en-US" sz="2200" b="1" dirty="0" err="1"/>
              <a:t>ớc</a:t>
            </a:r>
            <a:r>
              <a:rPr lang="en-US" sz="2200" b="1" dirty="0"/>
              <a:t> </a:t>
            </a:r>
            <a:r>
              <a:rPr lang="en-US" sz="2200" b="1" dirty="0" smtClean="0"/>
              <a:t>8: </a:t>
            </a:r>
            <a:r>
              <a:rPr lang="en-US" sz="2200" dirty="0" err="1"/>
              <a:t>Lưu</a:t>
            </a:r>
            <a:r>
              <a:rPr lang="en-US" sz="2200" dirty="0"/>
              <a:t> </a:t>
            </a:r>
            <a:r>
              <a:rPr lang="en-US" sz="2200" dirty="0" err="1"/>
              <a:t>bài</a:t>
            </a:r>
            <a:r>
              <a:rPr lang="en-US" sz="2200" dirty="0"/>
              <a:t>, </a:t>
            </a:r>
            <a:r>
              <a:rPr lang="en-US" sz="2200" dirty="0" err="1"/>
              <a:t>chạy</a:t>
            </a:r>
            <a:r>
              <a:rPr lang="en-US" sz="2200" dirty="0"/>
              <a:t> </a:t>
            </a:r>
            <a:r>
              <a:rPr lang="en-US" sz="2200" dirty="0" err="1"/>
              <a:t>kiểm</a:t>
            </a:r>
            <a:r>
              <a:rPr lang="en-US" sz="2200" dirty="0"/>
              <a:t> </a:t>
            </a:r>
            <a:r>
              <a:rPr lang="en-US" sz="2200" dirty="0" err="1"/>
              <a:t>tra</a:t>
            </a:r>
            <a:r>
              <a:rPr lang="en-US" sz="2200" dirty="0"/>
              <a:t> </a:t>
            </a:r>
            <a:r>
              <a:rPr lang="en-US" sz="2200" dirty="0" err="1"/>
              <a:t>ch</a:t>
            </a:r>
            <a:r>
              <a:rPr lang="vi-VN" sz="2200" dirty="0"/>
              <a:t>ư</a:t>
            </a:r>
            <a:r>
              <a:rPr lang="en-US" sz="2200" dirty="0" err="1"/>
              <a:t>ơng</a:t>
            </a:r>
            <a:r>
              <a:rPr lang="en-US" sz="2200" dirty="0"/>
              <a:t> </a:t>
            </a:r>
            <a:r>
              <a:rPr lang="en-US" sz="2200" dirty="0" err="1"/>
              <a:t>trình</a:t>
            </a:r>
            <a:endParaRPr lang="en-US" sz="2200" dirty="0"/>
          </a:p>
          <a:p>
            <a:pPr marL="0" indent="0" algn="just">
              <a:buNone/>
            </a:pPr>
            <a:r>
              <a:rPr lang="en-US" sz="2200" dirty="0" err="1"/>
              <a:t>Sinh</a:t>
            </a:r>
            <a:r>
              <a:rPr lang="en-US" sz="2200" dirty="0"/>
              <a:t> </a:t>
            </a:r>
            <a:r>
              <a:rPr lang="en-US" sz="2200" dirty="0" err="1"/>
              <a:t>viên</a:t>
            </a:r>
            <a:r>
              <a:rPr lang="en-US" sz="2200" dirty="0"/>
              <a:t> </a:t>
            </a:r>
            <a:r>
              <a:rPr lang="en-US" sz="2200" dirty="0" err="1"/>
              <a:t>chọn</a:t>
            </a:r>
            <a:r>
              <a:rPr lang="en-US" sz="2200" dirty="0"/>
              <a:t> </a:t>
            </a:r>
            <a:r>
              <a:rPr lang="en-US" sz="2200" dirty="0" err="1"/>
              <a:t>trên</a:t>
            </a:r>
            <a:r>
              <a:rPr lang="en-US" sz="2200" dirty="0"/>
              <a:t> </a:t>
            </a:r>
            <a:r>
              <a:rPr lang="en-US" sz="2200" dirty="0" err="1"/>
              <a:t>thanh</a:t>
            </a:r>
            <a:r>
              <a:rPr lang="en-US" sz="2200" dirty="0"/>
              <a:t> </a:t>
            </a:r>
            <a:r>
              <a:rPr lang="en-US" sz="2200" dirty="0" err="1"/>
              <a:t>công</a:t>
            </a:r>
            <a:r>
              <a:rPr lang="en-US" sz="2200" dirty="0"/>
              <a:t> </a:t>
            </a:r>
            <a:r>
              <a:rPr lang="en-US" sz="2200" dirty="0" err="1"/>
              <a:t>cụ</a:t>
            </a:r>
            <a:r>
              <a:rPr lang="en-US" sz="2200" dirty="0"/>
              <a:t>: File\Save\</a:t>
            </a:r>
            <a:r>
              <a:rPr lang="en-US" sz="2200" dirty="0" err="1"/>
              <a:t>Gõ</a:t>
            </a:r>
            <a:r>
              <a:rPr lang="en-US" sz="2200" dirty="0"/>
              <a:t> </a:t>
            </a:r>
            <a:r>
              <a:rPr lang="en-US" sz="2200" dirty="0" err="1"/>
              <a:t>tên</a:t>
            </a:r>
            <a:r>
              <a:rPr lang="en-US" sz="2200" dirty="0"/>
              <a:t> file </a:t>
            </a:r>
            <a:r>
              <a:rPr lang="en-US" sz="2200" dirty="0" err="1"/>
              <a:t>cần</a:t>
            </a:r>
            <a:r>
              <a:rPr lang="en-US" sz="2200" dirty="0"/>
              <a:t> l</a:t>
            </a:r>
            <a:r>
              <a:rPr lang="vi-VN" sz="2200" dirty="0"/>
              <a:t>ư</a:t>
            </a:r>
            <a:r>
              <a:rPr lang="en-US" sz="2200" dirty="0"/>
              <a:t>u\Save</a:t>
            </a:r>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r>
              <a:rPr lang="en-US" sz="2200" dirty="0"/>
              <a:t>   </a:t>
            </a:r>
            <a:r>
              <a:rPr lang="en-US" sz="2200" dirty="0" err="1"/>
              <a:t>Ấn</a:t>
            </a:r>
            <a:r>
              <a:rPr lang="en-US" sz="2200" dirty="0"/>
              <a:t> F5 </a:t>
            </a:r>
            <a:r>
              <a:rPr lang="en-US" sz="2200" dirty="0" err="1"/>
              <a:t>để</a:t>
            </a:r>
            <a:r>
              <a:rPr lang="en-US" sz="2200" dirty="0"/>
              <a:t> </a:t>
            </a:r>
            <a:r>
              <a:rPr lang="en-US" sz="2200" dirty="0" err="1"/>
              <a:t>chạy</a:t>
            </a:r>
            <a:r>
              <a:rPr lang="en-US" sz="2200" dirty="0"/>
              <a:t> </a:t>
            </a:r>
            <a:r>
              <a:rPr lang="en-US" sz="2200" dirty="0" err="1"/>
              <a:t>và</a:t>
            </a:r>
            <a:r>
              <a:rPr lang="en-US" sz="2200" dirty="0"/>
              <a:t> </a:t>
            </a:r>
            <a:r>
              <a:rPr lang="en-US" sz="2200" dirty="0" err="1"/>
              <a:t>kiểm</a:t>
            </a:r>
            <a:r>
              <a:rPr lang="en-US" sz="2200" dirty="0"/>
              <a:t> </a:t>
            </a:r>
            <a:r>
              <a:rPr lang="en-US" sz="2200" dirty="0" err="1"/>
              <a:t>tra</a:t>
            </a:r>
            <a:r>
              <a:rPr lang="en-US" sz="2200" dirty="0"/>
              <a:t> </a:t>
            </a:r>
            <a:r>
              <a:rPr lang="en-US" sz="2200" dirty="0" err="1"/>
              <a:t>ch</a:t>
            </a:r>
            <a:r>
              <a:rPr lang="vi-VN" sz="2200" dirty="0"/>
              <a:t>ư</a:t>
            </a:r>
            <a:r>
              <a:rPr lang="en-US" sz="2200" dirty="0" err="1"/>
              <a:t>ơng</a:t>
            </a:r>
            <a:r>
              <a:rPr lang="en-US" sz="2200" dirty="0"/>
              <a:t> </a:t>
            </a:r>
            <a:r>
              <a:rPr lang="en-US" sz="2200" dirty="0" err="1"/>
              <a:t>trình</a:t>
            </a:r>
            <a:endParaRPr lang="en-US" sz="2200" dirty="0"/>
          </a:p>
          <a:p>
            <a:pPr marL="0" indent="0" algn="just">
              <a:buNone/>
            </a:pPr>
            <a:r>
              <a:rPr lang="en-US" sz="2200" dirty="0"/>
              <a:t>	</a:t>
            </a:r>
          </a:p>
          <a:p>
            <a:pPr marL="593725" lvl="2" indent="0" algn="just">
              <a:buNone/>
            </a:pPr>
            <a:endParaRPr lang="en-US" sz="2200" b="1" dirty="0"/>
          </a:p>
        </p:txBody>
      </p:sp>
      <p:sp>
        <p:nvSpPr>
          <p:cNvPr id="12" name="Slide Number Placeholder 11"/>
          <p:cNvSpPr>
            <a:spLocks noGrp="1"/>
          </p:cNvSpPr>
          <p:nvPr>
            <p:ph type="sldNum" sz="quarter" idx="12"/>
          </p:nvPr>
        </p:nvSpPr>
        <p:spPr>
          <a:xfrm>
            <a:off x="8382000" y="6261652"/>
            <a:ext cx="533400" cy="533400"/>
          </a:xfrm>
        </p:spPr>
        <p:txBody>
          <a:bodyPr/>
          <a:lstStyle/>
          <a:p>
            <a:pPr>
              <a:defRPr/>
            </a:pPr>
            <a:fld id="{39DE64FB-66AC-43B4-904B-B7353FDA049D}" type="slidenum">
              <a:rPr lang="en-US" smtClean="0"/>
              <a:pPr>
                <a:defRPr/>
              </a:pPr>
              <a:t>44</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1.3 H</a:t>
            </a:r>
            <a:r>
              <a:rPr lang="vi-VN" sz="3200" b="1" dirty="0">
                <a:solidFill>
                  <a:srgbClr val="FF0000"/>
                </a:solidFill>
              </a:rPr>
              <a:t>Ư</a:t>
            </a:r>
            <a:r>
              <a:rPr lang="en-US" sz="3200" b="1" dirty="0">
                <a:solidFill>
                  <a:srgbClr val="FF0000"/>
                </a:solidFill>
              </a:rPr>
              <a:t>ỚNG DẪN THỰC HÀNH BÀI 01</a:t>
            </a:r>
          </a:p>
        </p:txBody>
      </p:sp>
      <p:pic>
        <p:nvPicPr>
          <p:cNvPr id="2" name="Picture 1">
            <a:extLst>
              <a:ext uri="{FF2B5EF4-FFF2-40B4-BE49-F238E27FC236}">
                <a16:creationId xmlns:a16="http://schemas.microsoft.com/office/drawing/2014/main" id="{1F0E6429-B43B-4AAF-A994-28B612BB8C0C}"/>
              </a:ext>
            </a:extLst>
          </p:cNvPr>
          <p:cNvPicPr>
            <a:picLocks noChangeAspect="1"/>
          </p:cNvPicPr>
          <p:nvPr/>
        </p:nvPicPr>
        <p:blipFill rotWithShape="1">
          <a:blip r:embed="rId3"/>
          <a:srcRect l="-1667" t="-683" r="22500" b="21578"/>
          <a:stretch/>
        </p:blipFill>
        <p:spPr>
          <a:xfrm>
            <a:off x="952500" y="2244562"/>
            <a:ext cx="7239000" cy="4066786"/>
          </a:xfrm>
          <a:prstGeom prst="rect">
            <a:avLst/>
          </a:prstGeom>
          <a:ln w="12700">
            <a:solidFill>
              <a:schemeClr val="tx1"/>
            </a:solidFill>
          </a:ln>
        </p:spPr>
      </p:pic>
    </p:spTree>
    <p:extLst>
      <p:ext uri="{BB962C8B-B14F-4D97-AF65-F5344CB8AC3E}">
        <p14:creationId xmlns:p14="http://schemas.microsoft.com/office/powerpoint/2010/main" val="44515284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C1A9-808C-4019-8964-4A4C176C5F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4224CD-1338-4156-9214-F55C02305E52}"/>
              </a:ext>
            </a:extLst>
          </p:cNvPr>
          <p:cNvSpPr>
            <a:spLocks noGrp="1"/>
          </p:cNvSpPr>
          <p:nvPr>
            <p:ph sz="quarter" idx="1"/>
          </p:nvPr>
        </p:nvSpPr>
        <p:spPr/>
        <p:txBody>
          <a:bodyPr/>
          <a:lstStyle/>
          <a:p>
            <a:pPr marL="0" indent="0" algn="just">
              <a:spcBef>
                <a:spcPts val="0"/>
              </a:spcBef>
              <a:buNone/>
            </a:pPr>
            <a:r>
              <a:rPr lang="en-US" dirty="0"/>
              <a:t>  </a:t>
            </a:r>
            <a:r>
              <a:rPr lang="vi-VN" dirty="0"/>
              <a:t>L</a:t>
            </a:r>
            <a:r>
              <a:rPr lang="vi-VN" sz="2200" dirty="0"/>
              <a:t>ưu bài, </a:t>
            </a:r>
            <a:r>
              <a:rPr lang="en-US" sz="2200" dirty="0" err="1"/>
              <a:t>biên</a:t>
            </a:r>
            <a:r>
              <a:rPr lang="en-US" sz="2200" dirty="0"/>
              <a:t> </a:t>
            </a:r>
            <a:r>
              <a:rPr lang="vi-VN" sz="2200" dirty="0"/>
              <a:t>dịch chương trình, nếu có lỗi phải sửa lỗi, nếu chương trình chạy đúng sẽ cho kết quả như sau </a:t>
            </a:r>
            <a:r>
              <a:rPr lang="vi-VN" sz="2200" b="1" dirty="0"/>
              <a:t>(</a:t>
            </a:r>
            <a:r>
              <a:rPr lang="vi-VN" sz="2200" dirty="0"/>
              <a:t>trong đó nhập </a:t>
            </a:r>
            <a:r>
              <a:rPr lang="en-US" sz="2200" dirty="0" err="1" smtClean="0"/>
              <a:t>hai</a:t>
            </a:r>
            <a:r>
              <a:rPr lang="en-US" sz="2200" dirty="0" smtClean="0"/>
              <a:t> </a:t>
            </a:r>
            <a:r>
              <a:rPr lang="en-US" sz="2200" dirty="0" err="1" smtClean="0"/>
              <a:t>sô</a:t>
            </a:r>
            <a:r>
              <a:rPr lang="en-US" sz="2200" dirty="0" smtClean="0"/>
              <a:t>́ </a:t>
            </a:r>
            <a:r>
              <a:rPr lang="en-US" sz="2200" dirty="0" err="1" smtClean="0"/>
              <a:t>nguyên</a:t>
            </a:r>
            <a:r>
              <a:rPr lang="en-US" sz="2200" dirty="0" smtClean="0"/>
              <a:t> có </a:t>
            </a:r>
            <a:r>
              <a:rPr lang="en-US" sz="2200" dirty="0" err="1" smtClean="0"/>
              <a:t>gia</a:t>
            </a:r>
            <a:r>
              <a:rPr lang="en-US" sz="2200" dirty="0" smtClean="0"/>
              <a:t>́ trị là 3 </a:t>
            </a:r>
            <a:r>
              <a:rPr lang="en-US" sz="2200" dirty="0" err="1" smtClean="0"/>
              <a:t>va</a:t>
            </a:r>
            <a:r>
              <a:rPr lang="en-US" sz="2200" dirty="0" smtClean="0"/>
              <a:t>̀  5 </a:t>
            </a:r>
            <a:r>
              <a:rPr lang="vi-VN" sz="2200" dirty="0" smtClean="0"/>
              <a:t>từ </a:t>
            </a:r>
            <a:r>
              <a:rPr lang="vi-VN" sz="2200" dirty="0"/>
              <a:t>bàn phím):</a:t>
            </a:r>
            <a:endParaRPr lang="en-US" sz="2200" dirty="0"/>
          </a:p>
          <a:p>
            <a:pPr marL="0" indent="0" algn="just">
              <a:buNone/>
            </a:pPr>
            <a:endParaRPr lang="en-US" sz="2200" dirty="0"/>
          </a:p>
          <a:p>
            <a:pPr marL="0" indent="0" algn="just">
              <a:buNone/>
            </a:pPr>
            <a:endParaRPr lang="en-US" sz="2200" dirty="0"/>
          </a:p>
          <a:p>
            <a:pPr algn="just"/>
            <a:endParaRPr lang="en-US" sz="2200" dirty="0"/>
          </a:p>
          <a:p>
            <a:pPr algn="just"/>
            <a:endParaRPr lang="en-US" sz="2200" dirty="0"/>
          </a:p>
          <a:p>
            <a:pPr algn="just"/>
            <a:endParaRPr lang="en-US" sz="2200" dirty="0"/>
          </a:p>
          <a:p>
            <a:pPr marL="0" indent="0" algn="just">
              <a:lnSpc>
                <a:spcPct val="150000"/>
              </a:lnSpc>
              <a:spcBef>
                <a:spcPts val="0"/>
              </a:spcBef>
              <a:buNone/>
            </a:pPr>
            <a:r>
              <a:rPr lang="en-US" sz="2200" b="1" dirty="0" err="1">
                <a:solidFill>
                  <a:srgbClr val="C00000"/>
                </a:solidFill>
              </a:rPr>
              <a:t>Tóm</a:t>
            </a:r>
            <a:r>
              <a:rPr lang="en-US" sz="2200" b="1" dirty="0">
                <a:solidFill>
                  <a:srgbClr val="C00000"/>
                </a:solidFill>
              </a:rPr>
              <a:t> </a:t>
            </a:r>
            <a:r>
              <a:rPr lang="en-US" sz="2200" b="1" dirty="0" err="1">
                <a:solidFill>
                  <a:srgbClr val="C00000"/>
                </a:solidFill>
              </a:rPr>
              <a:t>lại</a:t>
            </a:r>
            <a:r>
              <a:rPr lang="en-US" sz="2200" b="1" dirty="0">
                <a:solidFill>
                  <a:srgbClr val="C00000"/>
                </a:solidFill>
              </a:rPr>
              <a:t>: </a:t>
            </a:r>
            <a:r>
              <a:rPr lang="en-US" sz="2200" dirty="0" err="1">
                <a:solidFill>
                  <a:srgbClr val="C00000"/>
                </a:solidFill>
              </a:rPr>
              <a:t>Trong</a:t>
            </a:r>
            <a:r>
              <a:rPr lang="en-US" sz="2200" dirty="0">
                <a:solidFill>
                  <a:srgbClr val="C00000"/>
                </a:solidFill>
              </a:rPr>
              <a:t> </a:t>
            </a:r>
            <a:r>
              <a:rPr lang="en-US" sz="2200" dirty="0" err="1">
                <a:solidFill>
                  <a:srgbClr val="C00000"/>
                </a:solidFill>
              </a:rPr>
              <a:t>bài</a:t>
            </a:r>
            <a:r>
              <a:rPr lang="en-US" sz="2200" dirty="0">
                <a:solidFill>
                  <a:srgbClr val="C00000"/>
                </a:solidFill>
              </a:rPr>
              <a:t> </a:t>
            </a:r>
            <a:r>
              <a:rPr lang="en-US" sz="2200" dirty="0" err="1">
                <a:solidFill>
                  <a:srgbClr val="C00000"/>
                </a:solidFill>
              </a:rPr>
              <a:t>thực</a:t>
            </a:r>
            <a:r>
              <a:rPr lang="en-US" sz="2200" dirty="0">
                <a:solidFill>
                  <a:srgbClr val="C00000"/>
                </a:solidFill>
              </a:rPr>
              <a:t> </a:t>
            </a:r>
            <a:r>
              <a:rPr lang="en-US" sz="2200" dirty="0" err="1">
                <a:solidFill>
                  <a:srgbClr val="C00000"/>
                </a:solidFill>
              </a:rPr>
              <a:t>hành</a:t>
            </a:r>
            <a:r>
              <a:rPr lang="en-US" sz="2200" dirty="0">
                <a:solidFill>
                  <a:srgbClr val="C00000"/>
                </a:solidFill>
              </a:rPr>
              <a:t> 01 </a:t>
            </a:r>
            <a:r>
              <a:rPr lang="en-US" sz="2200" dirty="0" err="1">
                <a:solidFill>
                  <a:srgbClr val="C00000"/>
                </a:solidFill>
              </a:rPr>
              <a:t>chúng</a:t>
            </a:r>
            <a:r>
              <a:rPr lang="en-US" sz="2200" dirty="0">
                <a:solidFill>
                  <a:srgbClr val="C00000"/>
                </a:solidFill>
              </a:rPr>
              <a:t> ta </a:t>
            </a:r>
            <a:r>
              <a:rPr lang="en-US" sz="2200" dirty="0" err="1">
                <a:solidFill>
                  <a:srgbClr val="C00000"/>
                </a:solidFill>
              </a:rPr>
              <a:t>đã</a:t>
            </a:r>
            <a:r>
              <a:rPr lang="en-US" sz="2200" dirty="0">
                <a:solidFill>
                  <a:srgbClr val="C00000"/>
                </a:solidFill>
              </a:rPr>
              <a:t> </a:t>
            </a:r>
            <a:r>
              <a:rPr lang="en-US" sz="2200" dirty="0" err="1">
                <a:solidFill>
                  <a:srgbClr val="C00000"/>
                </a:solidFill>
              </a:rPr>
              <a:t>biết</a:t>
            </a:r>
            <a:r>
              <a:rPr lang="en-US" sz="2200" dirty="0">
                <a:solidFill>
                  <a:srgbClr val="C00000"/>
                </a:solidFill>
              </a:rPr>
              <a:t> </a:t>
            </a:r>
            <a:r>
              <a:rPr lang="en-US" sz="2200" dirty="0" err="1">
                <a:solidFill>
                  <a:srgbClr val="C00000"/>
                </a:solidFill>
              </a:rPr>
              <a:t>cách</a:t>
            </a:r>
            <a:r>
              <a:rPr lang="en-US" sz="2200" dirty="0">
                <a:solidFill>
                  <a:srgbClr val="C00000"/>
                </a:solidFill>
              </a:rPr>
              <a:t> </a:t>
            </a:r>
            <a:r>
              <a:rPr lang="en-US" sz="2200" dirty="0" err="1" smtClean="0">
                <a:solidFill>
                  <a:srgbClr val="C00000"/>
                </a:solidFill>
              </a:rPr>
              <a:t>xây</a:t>
            </a:r>
            <a:r>
              <a:rPr lang="en-US" sz="2200" dirty="0" smtClean="0">
                <a:solidFill>
                  <a:srgbClr val="C00000"/>
                </a:solidFill>
              </a:rPr>
              <a:t> </a:t>
            </a:r>
            <a:r>
              <a:rPr lang="en-US" sz="2200" dirty="0" err="1" smtClean="0">
                <a:solidFill>
                  <a:srgbClr val="C00000"/>
                </a:solidFill>
              </a:rPr>
              <a:t>dựng</a:t>
            </a:r>
            <a:r>
              <a:rPr lang="en-US" sz="2200" dirty="0" smtClean="0">
                <a:solidFill>
                  <a:srgbClr val="C00000"/>
                </a:solidFill>
              </a:rPr>
              <a:t> </a:t>
            </a:r>
            <a:r>
              <a:rPr lang="en-US" sz="2200" dirty="0" err="1" smtClean="0">
                <a:solidFill>
                  <a:srgbClr val="C00000"/>
                </a:solidFill>
              </a:rPr>
              <a:t>một</a:t>
            </a:r>
            <a:r>
              <a:rPr lang="en-US" sz="2200" dirty="0" smtClean="0">
                <a:solidFill>
                  <a:srgbClr val="C00000"/>
                </a:solidFill>
              </a:rPr>
              <a:t> </a:t>
            </a:r>
            <a:r>
              <a:rPr lang="en-US" sz="2200" dirty="0" err="1" smtClean="0">
                <a:solidFill>
                  <a:srgbClr val="C00000"/>
                </a:solidFill>
              </a:rPr>
              <a:t>chương</a:t>
            </a:r>
            <a:r>
              <a:rPr lang="en-US" sz="2200" dirty="0" smtClean="0">
                <a:solidFill>
                  <a:srgbClr val="C00000"/>
                </a:solidFill>
              </a:rPr>
              <a:t> </a:t>
            </a:r>
            <a:r>
              <a:rPr lang="en-US" sz="2200" dirty="0" err="1" smtClean="0">
                <a:solidFill>
                  <a:srgbClr val="C00000"/>
                </a:solidFill>
              </a:rPr>
              <a:t>trình</a:t>
            </a:r>
            <a:r>
              <a:rPr lang="en-US" sz="2200" dirty="0" smtClean="0">
                <a:solidFill>
                  <a:srgbClr val="C00000"/>
                </a:solidFill>
              </a:rPr>
              <a:t> </a:t>
            </a:r>
            <a:r>
              <a:rPr lang="en-US" sz="2200" dirty="0" err="1" smtClean="0">
                <a:solidFill>
                  <a:srgbClr val="C00000"/>
                </a:solidFill>
              </a:rPr>
              <a:t>cơ</a:t>
            </a:r>
            <a:r>
              <a:rPr lang="en-US" sz="2200" dirty="0" smtClean="0">
                <a:solidFill>
                  <a:srgbClr val="C00000"/>
                </a:solidFill>
              </a:rPr>
              <a:t> </a:t>
            </a:r>
            <a:r>
              <a:rPr lang="en-US" sz="2200" dirty="0" err="1" smtClean="0">
                <a:solidFill>
                  <a:srgbClr val="C00000"/>
                </a:solidFill>
              </a:rPr>
              <a:t>bản</a:t>
            </a:r>
            <a:r>
              <a:rPr lang="en-US" sz="2200" dirty="0" smtClean="0">
                <a:solidFill>
                  <a:srgbClr val="C00000"/>
                </a:solidFill>
              </a:rPr>
              <a:t> </a:t>
            </a:r>
            <a:r>
              <a:rPr lang="en-US" sz="2200" dirty="0" err="1" smtClean="0">
                <a:solidFill>
                  <a:srgbClr val="C00000"/>
                </a:solidFill>
              </a:rPr>
              <a:t>của</a:t>
            </a:r>
            <a:r>
              <a:rPr lang="en-US" sz="2200" dirty="0" smtClean="0">
                <a:solidFill>
                  <a:srgbClr val="C00000"/>
                </a:solidFill>
              </a:rPr>
              <a:t> C++, </a:t>
            </a:r>
            <a:r>
              <a:rPr lang="en-US" sz="2200" dirty="0" err="1" smtClean="0">
                <a:solidFill>
                  <a:srgbClr val="C00000"/>
                </a:solidFill>
              </a:rPr>
              <a:t>cách</a:t>
            </a:r>
            <a:r>
              <a:rPr lang="en-US" sz="2200" dirty="0" smtClean="0">
                <a:solidFill>
                  <a:srgbClr val="C00000"/>
                </a:solidFill>
              </a:rPr>
              <a:t> </a:t>
            </a:r>
            <a:r>
              <a:rPr lang="en-US" sz="2200" dirty="0" err="1" smtClean="0">
                <a:solidFill>
                  <a:srgbClr val="C00000"/>
                </a:solidFill>
              </a:rPr>
              <a:t>khai</a:t>
            </a:r>
            <a:r>
              <a:rPr lang="en-US" sz="2200" dirty="0" smtClean="0">
                <a:solidFill>
                  <a:srgbClr val="C00000"/>
                </a:solidFill>
              </a:rPr>
              <a:t> </a:t>
            </a:r>
            <a:r>
              <a:rPr lang="en-US" sz="2200" dirty="0" err="1">
                <a:solidFill>
                  <a:srgbClr val="C00000"/>
                </a:solidFill>
              </a:rPr>
              <a:t>báo</a:t>
            </a:r>
            <a:r>
              <a:rPr lang="en-US" sz="2200" dirty="0">
                <a:solidFill>
                  <a:srgbClr val="C00000"/>
                </a:solidFill>
              </a:rPr>
              <a:t> </a:t>
            </a:r>
            <a:r>
              <a:rPr lang="en-US" sz="2200" dirty="0" err="1">
                <a:solidFill>
                  <a:srgbClr val="C00000"/>
                </a:solidFill>
              </a:rPr>
              <a:t>các</a:t>
            </a:r>
            <a:r>
              <a:rPr lang="en-US" sz="2200" dirty="0">
                <a:solidFill>
                  <a:srgbClr val="C00000"/>
                </a:solidFill>
              </a:rPr>
              <a:t> </a:t>
            </a:r>
            <a:r>
              <a:rPr lang="en-US" sz="2200" dirty="0" err="1" smtClean="0">
                <a:solidFill>
                  <a:srgbClr val="C00000"/>
                </a:solidFill>
              </a:rPr>
              <a:t>biến</a:t>
            </a:r>
            <a:r>
              <a:rPr lang="en-US" sz="2200" dirty="0" smtClean="0">
                <a:solidFill>
                  <a:srgbClr val="C00000"/>
                </a:solidFill>
              </a:rPr>
              <a:t>, </a:t>
            </a:r>
            <a:r>
              <a:rPr lang="en-US" sz="2200" dirty="0" err="1" smtClean="0">
                <a:solidFill>
                  <a:srgbClr val="C00000"/>
                </a:solidFill>
              </a:rPr>
              <a:t>cách</a:t>
            </a:r>
            <a:r>
              <a:rPr lang="en-US" sz="2200" dirty="0" smtClean="0">
                <a:solidFill>
                  <a:srgbClr val="C00000"/>
                </a:solidFill>
              </a:rPr>
              <a:t> </a:t>
            </a:r>
            <a:r>
              <a:rPr lang="vi-VN" sz="2200" dirty="0" smtClean="0">
                <a:solidFill>
                  <a:srgbClr val="C00000"/>
                </a:solidFill>
              </a:rPr>
              <a:t>sử </a:t>
            </a:r>
            <a:r>
              <a:rPr lang="en-US" sz="2200" dirty="0" err="1" smtClean="0">
                <a:solidFill>
                  <a:srgbClr val="C00000"/>
                </a:solidFill>
              </a:rPr>
              <a:t>dụng</a:t>
            </a:r>
            <a:r>
              <a:rPr lang="en-US" sz="2200" dirty="0" smtClean="0">
                <a:solidFill>
                  <a:srgbClr val="C00000"/>
                </a:solidFill>
              </a:rPr>
              <a:t> </a:t>
            </a:r>
            <a:r>
              <a:rPr lang="en-US" sz="2200" dirty="0" err="1" smtClean="0">
                <a:solidFill>
                  <a:srgbClr val="C00000"/>
                </a:solidFill>
              </a:rPr>
              <a:t>câu</a:t>
            </a:r>
            <a:r>
              <a:rPr lang="en-US" sz="2200" dirty="0" smtClean="0">
                <a:solidFill>
                  <a:srgbClr val="C00000"/>
                </a:solidFill>
              </a:rPr>
              <a:t> </a:t>
            </a:r>
            <a:r>
              <a:rPr lang="en-US" sz="2200" dirty="0" err="1" smtClean="0">
                <a:solidFill>
                  <a:srgbClr val="C00000"/>
                </a:solidFill>
              </a:rPr>
              <a:t>lệnh</a:t>
            </a:r>
            <a:r>
              <a:rPr lang="en-US" sz="2200" dirty="0" smtClean="0">
                <a:solidFill>
                  <a:srgbClr val="C00000"/>
                </a:solidFill>
              </a:rPr>
              <a:t> </a:t>
            </a:r>
            <a:r>
              <a:rPr lang="en-US" sz="2200" dirty="0" err="1" smtClean="0">
                <a:solidFill>
                  <a:srgbClr val="C00000"/>
                </a:solidFill>
              </a:rPr>
              <a:t>nhập</a:t>
            </a:r>
            <a:r>
              <a:rPr lang="en-US" sz="2200" dirty="0" smtClean="0">
                <a:solidFill>
                  <a:srgbClr val="C00000"/>
                </a:solidFill>
              </a:rPr>
              <a:t> v</a:t>
            </a:r>
            <a:r>
              <a:rPr lang="vi-VN" sz="2200" dirty="0" smtClean="0">
                <a:solidFill>
                  <a:srgbClr val="C00000"/>
                </a:solidFill>
              </a:rPr>
              <a:t>à</a:t>
            </a:r>
            <a:r>
              <a:rPr lang="en-US" sz="2200" dirty="0" smtClean="0">
                <a:solidFill>
                  <a:srgbClr val="C00000"/>
                </a:solidFill>
              </a:rPr>
              <a:t> </a:t>
            </a:r>
            <a:r>
              <a:rPr lang="en-US" sz="2200" dirty="0" err="1" smtClean="0">
                <a:solidFill>
                  <a:srgbClr val="C00000"/>
                </a:solidFill>
              </a:rPr>
              <a:t>xuất</a:t>
            </a:r>
            <a:r>
              <a:rPr lang="en-US" sz="2200" dirty="0" smtClean="0">
                <a:solidFill>
                  <a:srgbClr val="C00000"/>
                </a:solidFill>
              </a:rPr>
              <a:t> d</a:t>
            </a:r>
            <a:r>
              <a:rPr lang="vi-VN" sz="2200" dirty="0" smtClean="0">
                <a:solidFill>
                  <a:srgbClr val="C00000"/>
                </a:solidFill>
              </a:rPr>
              <a:t>ữ </a:t>
            </a:r>
            <a:r>
              <a:rPr lang="en-US" sz="2200" dirty="0" err="1" smtClean="0">
                <a:solidFill>
                  <a:srgbClr val="C00000"/>
                </a:solidFill>
              </a:rPr>
              <a:t>liệu</a:t>
            </a:r>
            <a:r>
              <a:rPr lang="en-US" sz="2200" dirty="0" smtClean="0">
                <a:solidFill>
                  <a:srgbClr val="C00000"/>
                </a:solidFill>
              </a:rPr>
              <a:t>.</a:t>
            </a:r>
            <a:endParaRPr lang="en-US" sz="2200" dirty="0"/>
          </a:p>
          <a:p>
            <a:endParaRPr lang="en-US" dirty="0"/>
          </a:p>
        </p:txBody>
      </p:sp>
      <p:sp>
        <p:nvSpPr>
          <p:cNvPr id="4" name="Footer Placeholder 3">
            <a:extLst>
              <a:ext uri="{FF2B5EF4-FFF2-40B4-BE49-F238E27FC236}">
                <a16:creationId xmlns:a16="http://schemas.microsoft.com/office/drawing/2014/main" id="{510D77DE-1BA1-4A89-8D9B-8B17A1118B2A}"/>
              </a:ext>
            </a:extLst>
          </p:cNvPr>
          <p:cNvSpPr>
            <a:spLocks noGrp="1"/>
          </p:cNvSpPr>
          <p:nvPr>
            <p:ph type="ftr" sz="quarter" idx="11"/>
          </p:nvPr>
        </p:nvSpPr>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4CE34D2C-DEFD-44EB-9605-BFB491BCC394}"/>
              </a:ext>
            </a:extLst>
          </p:cNvPr>
          <p:cNvSpPr>
            <a:spLocks noGrp="1"/>
          </p:cNvSpPr>
          <p:nvPr>
            <p:ph type="sldNum" sz="quarter" idx="12"/>
          </p:nvPr>
        </p:nvSpPr>
        <p:spPr/>
        <p:txBody>
          <a:bodyPr/>
          <a:lstStyle/>
          <a:p>
            <a:pPr>
              <a:defRPr/>
            </a:pPr>
            <a:fld id="{39DE64FB-66AC-43B4-904B-B7353FDA049D}" type="slidenum">
              <a:rPr lang="en-US" smtClean="0"/>
              <a:pPr>
                <a:defRPr/>
              </a:pPr>
              <a:t>45</a:t>
            </a:fld>
            <a:endParaRPr lang="en-US" dirty="0"/>
          </a:p>
        </p:txBody>
      </p:sp>
      <p:sp>
        <p:nvSpPr>
          <p:cNvPr id="16" name="Title 1">
            <a:extLst>
              <a:ext uri="{FF2B5EF4-FFF2-40B4-BE49-F238E27FC236}">
                <a16:creationId xmlns:a16="http://schemas.microsoft.com/office/drawing/2014/main" id="{A909E422-9B45-40A4-8F2E-F16E3E74AB0B}"/>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1.3 H</a:t>
            </a:r>
            <a:r>
              <a:rPr lang="vi-VN" sz="3200" b="1" dirty="0">
                <a:solidFill>
                  <a:srgbClr val="FF0000"/>
                </a:solidFill>
              </a:rPr>
              <a:t>Ư</a:t>
            </a:r>
            <a:r>
              <a:rPr lang="en-US" sz="3200" b="1" dirty="0">
                <a:solidFill>
                  <a:srgbClr val="FF0000"/>
                </a:solidFill>
              </a:rPr>
              <a:t>ỚNG DẪN THỰC HÀNH BÀI 01</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973931" y="2286000"/>
            <a:ext cx="7196138" cy="1766888"/>
          </a:xfrm>
          <a:prstGeom prst="rect">
            <a:avLst/>
          </a:prstGeom>
          <a:noFill/>
          <a:ln>
            <a:noFill/>
          </a:ln>
        </p:spPr>
      </p:pic>
    </p:spTree>
    <p:extLst>
      <p:ext uri="{BB962C8B-B14F-4D97-AF65-F5344CB8AC3E}">
        <p14:creationId xmlns:p14="http://schemas.microsoft.com/office/powerpoint/2010/main" val="230962848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CCDE-7399-41B7-8499-BBBF0FD5A23D}"/>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1E699DFC-C77D-4B3D-8411-CEEBB99E2C9C}"/>
              </a:ext>
            </a:extLst>
          </p:cNvPr>
          <p:cNvSpPr>
            <a:spLocks noGrp="1"/>
          </p:cNvSpPr>
          <p:nvPr>
            <p:ph type="ftr" sz="quarter" idx="11"/>
          </p:nvPr>
        </p:nvSpPr>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0FB85BC3-6B2A-43AF-999E-0EC0629CAF68}"/>
              </a:ext>
            </a:extLst>
          </p:cNvPr>
          <p:cNvSpPr>
            <a:spLocks noGrp="1"/>
          </p:cNvSpPr>
          <p:nvPr>
            <p:ph type="sldNum" sz="quarter" idx="12"/>
          </p:nvPr>
        </p:nvSpPr>
        <p:spPr/>
        <p:txBody>
          <a:bodyPr/>
          <a:lstStyle/>
          <a:p>
            <a:pPr>
              <a:defRPr/>
            </a:pPr>
            <a:fld id="{39DE64FB-66AC-43B4-904B-B7353FDA049D}" type="slidenum">
              <a:rPr lang="en-US" smtClean="0"/>
              <a:pPr>
                <a:defRPr/>
              </a:pPr>
              <a:t>46</a:t>
            </a:fld>
            <a:endParaRPr lang="en-US" dirty="0"/>
          </a:p>
        </p:txBody>
      </p:sp>
      <p:sp>
        <p:nvSpPr>
          <p:cNvPr id="8" name="Title 1">
            <a:extLst>
              <a:ext uri="{FF2B5EF4-FFF2-40B4-BE49-F238E27FC236}">
                <a16:creationId xmlns:a16="http://schemas.microsoft.com/office/drawing/2014/main" id="{9B2304D2-B886-413A-A21B-F7059CFAE9C1}"/>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1.4 H</a:t>
            </a:r>
            <a:r>
              <a:rPr lang="vi-VN" sz="3200" b="1" dirty="0">
                <a:solidFill>
                  <a:srgbClr val="FF0000"/>
                </a:solidFill>
              </a:rPr>
              <a:t>Ư</a:t>
            </a:r>
            <a:r>
              <a:rPr lang="en-US" sz="3200" b="1" dirty="0">
                <a:solidFill>
                  <a:srgbClr val="FF0000"/>
                </a:solidFill>
              </a:rPr>
              <a:t>ỚNG DẪN THỰC HÀNH BÀI 02</a:t>
            </a:r>
          </a:p>
        </p:txBody>
      </p:sp>
      <p:sp>
        <p:nvSpPr>
          <p:cNvPr id="13" name="Rectangle 12">
            <a:extLst>
              <a:ext uri="{FF2B5EF4-FFF2-40B4-BE49-F238E27FC236}">
                <a16:creationId xmlns:a16="http://schemas.microsoft.com/office/drawing/2014/main" id="{4C588EE9-E185-479F-A03A-6BBE6FCC4766}"/>
              </a:ext>
            </a:extLst>
          </p:cNvPr>
          <p:cNvSpPr/>
          <p:nvPr/>
        </p:nvSpPr>
        <p:spPr>
          <a:xfrm>
            <a:off x="76200" y="1036638"/>
            <a:ext cx="8991600" cy="4370427"/>
          </a:xfrm>
          <a:prstGeom prst="rect">
            <a:avLst/>
          </a:prstGeom>
        </p:spPr>
        <p:txBody>
          <a:bodyPr wrap="square">
            <a:spAutoFit/>
          </a:bodyPr>
          <a:lstStyle/>
          <a:p>
            <a:pPr marL="0" indent="0" algn="just">
              <a:lnSpc>
                <a:spcPct val="150000"/>
              </a:lnSpc>
              <a:buNone/>
              <a:tabLst>
                <a:tab pos="465138" algn="l"/>
              </a:tabLst>
            </a:pPr>
            <a:r>
              <a:rPr lang="en-US" sz="2200" b="0" dirty="0"/>
              <a:t>	</a:t>
            </a:r>
            <a:r>
              <a:rPr lang="en-US" sz="2200" b="0" dirty="0" err="1">
                <a:solidFill>
                  <a:srgbClr val="C00000"/>
                </a:solidFill>
              </a:rPr>
              <a:t>Trong</a:t>
            </a:r>
            <a:r>
              <a:rPr lang="en-US" sz="2200" b="0" dirty="0">
                <a:solidFill>
                  <a:srgbClr val="C00000"/>
                </a:solidFill>
              </a:rPr>
              <a:t> </a:t>
            </a:r>
            <a:r>
              <a:rPr lang="en-US" sz="2200" b="0" dirty="0" err="1">
                <a:solidFill>
                  <a:srgbClr val="C00000"/>
                </a:solidFill>
              </a:rPr>
              <a:t>bài</a:t>
            </a:r>
            <a:r>
              <a:rPr lang="en-US" sz="2200" b="0" dirty="0">
                <a:solidFill>
                  <a:srgbClr val="C00000"/>
                </a:solidFill>
              </a:rPr>
              <a:t> </a:t>
            </a:r>
            <a:r>
              <a:rPr lang="en-US" sz="2200" b="0" dirty="0" err="1">
                <a:solidFill>
                  <a:srgbClr val="C00000"/>
                </a:solidFill>
              </a:rPr>
              <a:t>thực</a:t>
            </a:r>
            <a:r>
              <a:rPr lang="en-US" sz="2200" b="0" dirty="0">
                <a:solidFill>
                  <a:srgbClr val="C00000"/>
                </a:solidFill>
              </a:rPr>
              <a:t> </a:t>
            </a:r>
            <a:r>
              <a:rPr lang="en-US" sz="2200" b="0" dirty="0" err="1">
                <a:solidFill>
                  <a:srgbClr val="C00000"/>
                </a:solidFill>
              </a:rPr>
              <a:t>hành</a:t>
            </a:r>
            <a:r>
              <a:rPr lang="en-US" sz="2200" b="0" dirty="0">
                <a:solidFill>
                  <a:srgbClr val="C00000"/>
                </a:solidFill>
              </a:rPr>
              <a:t> </a:t>
            </a:r>
            <a:r>
              <a:rPr lang="en-US" sz="2200" b="0" dirty="0" err="1">
                <a:solidFill>
                  <a:srgbClr val="C00000"/>
                </a:solidFill>
              </a:rPr>
              <a:t>này</a:t>
            </a:r>
            <a:r>
              <a:rPr lang="en-US" sz="2200" b="0" dirty="0">
                <a:solidFill>
                  <a:srgbClr val="C00000"/>
                </a:solidFill>
              </a:rPr>
              <a:t> </a:t>
            </a:r>
            <a:r>
              <a:rPr lang="en-US" sz="2200" b="0" dirty="0" err="1">
                <a:solidFill>
                  <a:srgbClr val="C00000"/>
                </a:solidFill>
              </a:rPr>
              <a:t>sinh</a:t>
            </a:r>
            <a:r>
              <a:rPr lang="en-US" sz="2200" b="0" dirty="0">
                <a:solidFill>
                  <a:srgbClr val="C00000"/>
                </a:solidFill>
              </a:rPr>
              <a:t> </a:t>
            </a:r>
            <a:r>
              <a:rPr lang="en-US" sz="2200" b="0" dirty="0" err="1" smtClean="0">
                <a:solidFill>
                  <a:srgbClr val="C00000"/>
                </a:solidFill>
              </a:rPr>
              <a:t>viên</a:t>
            </a:r>
            <a:r>
              <a:rPr lang="en-US" sz="2200" b="0" dirty="0" smtClean="0">
                <a:solidFill>
                  <a:srgbClr val="C00000"/>
                </a:solidFill>
              </a:rPr>
              <a:t> </a:t>
            </a:r>
            <a:r>
              <a:rPr lang="en-US" sz="2200" b="0" dirty="0" err="1" smtClean="0">
                <a:solidFill>
                  <a:srgbClr val="C00000"/>
                </a:solidFill>
              </a:rPr>
              <a:t>tìm</a:t>
            </a:r>
            <a:r>
              <a:rPr lang="en-US" sz="2200" b="0" dirty="0" smtClean="0">
                <a:solidFill>
                  <a:srgbClr val="C00000"/>
                </a:solidFill>
              </a:rPr>
              <a:t> </a:t>
            </a:r>
            <a:r>
              <a:rPr lang="en-US" sz="2200" b="0" dirty="0" err="1">
                <a:solidFill>
                  <a:srgbClr val="C00000"/>
                </a:solidFill>
              </a:rPr>
              <a:t>hiểu</a:t>
            </a:r>
            <a:r>
              <a:rPr lang="en-US" sz="2200" b="0" dirty="0">
                <a:solidFill>
                  <a:srgbClr val="C00000"/>
                </a:solidFill>
              </a:rPr>
              <a:t> </a:t>
            </a:r>
            <a:r>
              <a:rPr lang="en-US" sz="2200" b="0" dirty="0" err="1">
                <a:solidFill>
                  <a:srgbClr val="C00000"/>
                </a:solidFill>
              </a:rPr>
              <a:t>và</a:t>
            </a:r>
            <a:r>
              <a:rPr lang="en-US" sz="2200" b="0" dirty="0">
                <a:solidFill>
                  <a:srgbClr val="C00000"/>
                </a:solidFill>
              </a:rPr>
              <a:t> </a:t>
            </a:r>
            <a:r>
              <a:rPr lang="en-US" sz="2200" b="0" dirty="0" err="1">
                <a:solidFill>
                  <a:srgbClr val="C00000"/>
                </a:solidFill>
              </a:rPr>
              <a:t>thực</a:t>
            </a:r>
            <a:r>
              <a:rPr lang="en-US" sz="2200" b="0" dirty="0">
                <a:solidFill>
                  <a:srgbClr val="C00000"/>
                </a:solidFill>
              </a:rPr>
              <a:t> </a:t>
            </a:r>
            <a:r>
              <a:rPr lang="en-US" sz="2200" b="0" dirty="0" err="1">
                <a:solidFill>
                  <a:srgbClr val="C00000"/>
                </a:solidFill>
              </a:rPr>
              <a:t>hành</a:t>
            </a:r>
            <a:r>
              <a:rPr lang="en-US" sz="2200" b="0" dirty="0">
                <a:solidFill>
                  <a:srgbClr val="C00000"/>
                </a:solidFill>
              </a:rPr>
              <a:t> </a:t>
            </a:r>
            <a:r>
              <a:rPr lang="en-US" sz="2200" b="0" dirty="0" err="1" smtClean="0">
                <a:solidFill>
                  <a:srgbClr val="C00000"/>
                </a:solidFill>
              </a:rPr>
              <a:t>cách</a:t>
            </a:r>
            <a:r>
              <a:rPr lang="en-US" sz="2200" b="0" dirty="0" smtClean="0">
                <a:solidFill>
                  <a:srgbClr val="C00000"/>
                </a:solidFill>
              </a:rPr>
              <a:t> </a:t>
            </a:r>
            <a:r>
              <a:rPr lang="en-US" sz="2200" b="0" dirty="0" err="1" smtClean="0">
                <a:solidFill>
                  <a:srgbClr val="C00000"/>
                </a:solidFill>
              </a:rPr>
              <a:t>sư</a:t>
            </a:r>
            <a:r>
              <a:rPr lang="en-US" sz="2200" b="0" dirty="0" smtClean="0">
                <a:solidFill>
                  <a:srgbClr val="C00000"/>
                </a:solidFill>
              </a:rPr>
              <a:t>̉ </a:t>
            </a:r>
            <a:r>
              <a:rPr lang="en-US" sz="2200" b="0" dirty="0" err="1" smtClean="0">
                <a:solidFill>
                  <a:srgbClr val="C00000"/>
                </a:solidFill>
              </a:rPr>
              <a:t>dụng</a:t>
            </a:r>
            <a:r>
              <a:rPr lang="en-US" sz="2200" b="0" dirty="0" smtClean="0">
                <a:solidFill>
                  <a:srgbClr val="C00000"/>
                </a:solidFill>
              </a:rPr>
              <a:t> </a:t>
            </a:r>
            <a:r>
              <a:rPr lang="en-US" sz="2200" b="0" dirty="0" err="1" smtClean="0">
                <a:solidFill>
                  <a:srgbClr val="C00000"/>
                </a:solidFill>
              </a:rPr>
              <a:t>câu</a:t>
            </a:r>
            <a:r>
              <a:rPr lang="en-US" sz="2200" b="0" dirty="0" smtClean="0">
                <a:solidFill>
                  <a:srgbClr val="C00000"/>
                </a:solidFill>
              </a:rPr>
              <a:t> </a:t>
            </a:r>
            <a:r>
              <a:rPr lang="en-US" sz="2200" b="0" dirty="0" err="1" smtClean="0">
                <a:solidFill>
                  <a:srgbClr val="C00000"/>
                </a:solidFill>
              </a:rPr>
              <a:t>lệnh</a:t>
            </a:r>
            <a:r>
              <a:rPr lang="en-US" sz="2200" b="0" dirty="0" smtClean="0">
                <a:solidFill>
                  <a:srgbClr val="C00000"/>
                </a:solidFill>
              </a:rPr>
              <a:t> if </a:t>
            </a:r>
            <a:r>
              <a:rPr lang="en-US" sz="2200" b="0" dirty="0" err="1" smtClean="0">
                <a:solidFill>
                  <a:srgbClr val="C00000"/>
                </a:solidFill>
              </a:rPr>
              <a:t>đầy</a:t>
            </a:r>
            <a:r>
              <a:rPr lang="en-US" sz="2200" b="0" dirty="0" smtClean="0">
                <a:solidFill>
                  <a:srgbClr val="C00000"/>
                </a:solidFill>
              </a:rPr>
              <a:t> </a:t>
            </a:r>
            <a:r>
              <a:rPr lang="en-US" sz="2200" b="0" dirty="0" err="1" smtClean="0">
                <a:solidFill>
                  <a:srgbClr val="C00000"/>
                </a:solidFill>
              </a:rPr>
              <a:t>đu</a:t>
            </a:r>
            <a:r>
              <a:rPr lang="en-US" sz="2200" b="0" dirty="0" smtClean="0">
                <a:solidFill>
                  <a:srgbClr val="C00000"/>
                </a:solidFill>
              </a:rPr>
              <a:t>̉.</a:t>
            </a:r>
            <a:endParaRPr lang="en-US" sz="2200" b="0" dirty="0">
              <a:solidFill>
                <a:srgbClr val="C00000"/>
              </a:solidFill>
            </a:endParaRPr>
          </a:p>
          <a:p>
            <a:pPr marL="0" indent="0" algn="just">
              <a:buNone/>
            </a:pPr>
            <a:endParaRPr lang="en-US" sz="2200" dirty="0"/>
          </a:p>
          <a:p>
            <a:pPr marL="0" indent="0" algn="just">
              <a:lnSpc>
                <a:spcPct val="150000"/>
              </a:lnSpc>
              <a:buNone/>
            </a:pPr>
            <a:r>
              <a:rPr lang="en-US" sz="2400" dirty="0" err="1"/>
              <a:t>Bài</a:t>
            </a:r>
            <a:r>
              <a:rPr lang="en-US" sz="2400" dirty="0"/>
              <a:t> </a:t>
            </a:r>
            <a:r>
              <a:rPr lang="en-US" sz="2400" dirty="0" err="1"/>
              <a:t>toán</a:t>
            </a:r>
            <a:r>
              <a:rPr lang="en-US" sz="2400" dirty="0"/>
              <a:t>: </a:t>
            </a:r>
          </a:p>
          <a:p>
            <a:pPr algn="just">
              <a:lnSpc>
                <a:spcPct val="150000"/>
              </a:lnSpc>
              <a:tabLst>
                <a:tab pos="406400" algn="l"/>
                <a:tab pos="465138" algn="l"/>
              </a:tabLst>
            </a:pPr>
            <a:r>
              <a:rPr lang="en-US" sz="2200" b="0" dirty="0"/>
              <a:t>	</a:t>
            </a:r>
            <a:r>
              <a:rPr lang="vi-VN" sz="2200" b="0" dirty="0"/>
              <a:t>Tính năm nhuận. Năm thứ n là nhuận nếu nó chia hết cho 4, nhưng không chia hết cho 100 hoặc chia hết 400. </a:t>
            </a:r>
            <a:endParaRPr lang="en-US" sz="2200" b="0" dirty="0" smtClean="0"/>
          </a:p>
          <a:p>
            <a:pPr algn="just">
              <a:lnSpc>
                <a:spcPct val="150000"/>
              </a:lnSpc>
              <a:tabLst>
                <a:tab pos="406400" algn="l"/>
                <a:tab pos="465138" algn="l"/>
              </a:tabLst>
            </a:pPr>
            <a:r>
              <a:rPr lang="en-US" sz="2200" i="1" u="sng" dirty="0" err="1" smtClean="0"/>
              <a:t>Gợi</a:t>
            </a:r>
            <a:r>
              <a:rPr lang="en-US" sz="2200" i="1" u="sng" dirty="0" smtClean="0"/>
              <a:t> ý: </a:t>
            </a:r>
            <a:r>
              <a:rPr lang="vi-VN" sz="2200" b="0" dirty="0" smtClean="0"/>
              <a:t>: </a:t>
            </a:r>
            <a:r>
              <a:rPr lang="vi-VN" sz="2200" b="0" dirty="0"/>
              <a:t>một số nguyên a là chia hết cho b nếu phần dư của phép chia bằng 0, tức a%b == </a:t>
            </a:r>
            <a:r>
              <a:rPr lang="vi-VN" sz="2200" b="0" dirty="0" smtClean="0"/>
              <a:t>0</a:t>
            </a:r>
            <a:r>
              <a:rPr lang="en-US" sz="2200" b="0" dirty="0"/>
              <a:t>.</a:t>
            </a:r>
          </a:p>
          <a:p>
            <a:pPr marL="593725" lvl="2" indent="0" algn="just">
              <a:buNone/>
            </a:pPr>
            <a:endParaRPr lang="en-US" sz="2200" b="0" dirty="0"/>
          </a:p>
        </p:txBody>
      </p:sp>
    </p:spTree>
    <p:extLst>
      <p:ext uri="{BB962C8B-B14F-4D97-AF65-F5344CB8AC3E}">
        <p14:creationId xmlns:p14="http://schemas.microsoft.com/office/powerpoint/2010/main" val="279149787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14744" y="1057420"/>
            <a:ext cx="8776856" cy="6019800"/>
          </a:xfrm>
        </p:spPr>
        <p:txBody>
          <a:bodyPr rtlCol="0">
            <a:noAutofit/>
          </a:bodyPr>
          <a:lstStyle/>
          <a:p>
            <a:pPr marL="174625" indent="-174625" algn="just">
              <a:buFontTx/>
              <a:buChar char="-"/>
            </a:pPr>
            <a:r>
              <a:rPr lang="en-US" sz="2200" b="1" dirty="0"/>
              <a:t>B</a:t>
            </a:r>
            <a:r>
              <a:rPr lang="vi-VN" sz="2200" b="1" dirty="0"/>
              <a:t>ư</a:t>
            </a:r>
            <a:r>
              <a:rPr lang="en-US" sz="2200" b="1" dirty="0" err="1"/>
              <a:t>ớc</a:t>
            </a:r>
            <a:r>
              <a:rPr lang="en-US" sz="2200" b="1" dirty="0"/>
              <a:t> 1:</a:t>
            </a:r>
            <a:r>
              <a:rPr lang="en-US" sz="2200" dirty="0"/>
              <a:t> </a:t>
            </a:r>
            <a:r>
              <a:rPr lang="en-US" sz="2200" dirty="0" err="1"/>
              <a:t>Tạo</a:t>
            </a:r>
            <a:r>
              <a:rPr lang="en-US" sz="2200" dirty="0"/>
              <a:t> file </a:t>
            </a:r>
            <a:r>
              <a:rPr lang="en-US" sz="2200" dirty="0" err="1"/>
              <a:t>mới</a:t>
            </a:r>
            <a:r>
              <a:rPr lang="en-US" sz="2200" dirty="0"/>
              <a:t>: t</a:t>
            </a:r>
            <a:r>
              <a:rPr lang="vi-VN" sz="2200" dirty="0"/>
              <a:t>ư</a:t>
            </a:r>
            <a:r>
              <a:rPr lang="en-US" sz="2200" dirty="0" err="1"/>
              <a:t>ơng</a:t>
            </a:r>
            <a:r>
              <a:rPr lang="en-US" sz="2200" dirty="0"/>
              <a:t> </a:t>
            </a:r>
            <a:r>
              <a:rPr lang="en-US" sz="2200" dirty="0" err="1"/>
              <a:t>tự</a:t>
            </a:r>
            <a:r>
              <a:rPr lang="en-US" sz="2200" dirty="0"/>
              <a:t> </a:t>
            </a:r>
            <a:r>
              <a:rPr lang="en-US" sz="2200" dirty="0" err="1"/>
              <a:t>như</a:t>
            </a:r>
            <a:r>
              <a:rPr lang="en-US" sz="2200" dirty="0"/>
              <a:t> h</a:t>
            </a:r>
            <a:r>
              <a:rPr lang="vi-VN" sz="2200" dirty="0"/>
              <a:t>ư</a:t>
            </a:r>
            <a:r>
              <a:rPr lang="en-US" sz="2200" dirty="0" err="1"/>
              <a:t>ớng</a:t>
            </a:r>
            <a:r>
              <a:rPr lang="en-US" sz="2200" dirty="0"/>
              <a:t> </a:t>
            </a:r>
            <a:r>
              <a:rPr lang="en-US" sz="2200" dirty="0" err="1"/>
              <a:t>dẫn</a:t>
            </a:r>
            <a:r>
              <a:rPr lang="en-US" sz="2200" dirty="0"/>
              <a:t> ở </a:t>
            </a:r>
            <a:r>
              <a:rPr lang="en-US" sz="2200" dirty="0" err="1"/>
              <a:t>bài</a:t>
            </a:r>
            <a:r>
              <a:rPr lang="en-US" sz="2200" dirty="0"/>
              <a:t> </a:t>
            </a:r>
            <a:r>
              <a:rPr lang="en-US" sz="2200" dirty="0" err="1"/>
              <a:t>thực</a:t>
            </a:r>
            <a:r>
              <a:rPr lang="en-US" sz="2200" dirty="0"/>
              <a:t> </a:t>
            </a:r>
            <a:r>
              <a:rPr lang="en-US" sz="2200" dirty="0" err="1"/>
              <a:t>hành</a:t>
            </a:r>
            <a:r>
              <a:rPr lang="en-US" sz="2200" dirty="0"/>
              <a:t> 01</a:t>
            </a:r>
          </a:p>
          <a:p>
            <a:pPr marL="0" indent="0" algn="just">
              <a:buNone/>
            </a:pPr>
            <a:r>
              <a:rPr lang="en-US" sz="2200" dirty="0"/>
              <a:t>- </a:t>
            </a:r>
            <a:r>
              <a:rPr lang="en-US" sz="2200" b="1" dirty="0"/>
              <a:t>B</a:t>
            </a:r>
            <a:r>
              <a:rPr lang="vi-VN" sz="2200" b="1" dirty="0"/>
              <a:t>ư</a:t>
            </a:r>
            <a:r>
              <a:rPr lang="en-US" sz="2200" b="1" dirty="0" err="1"/>
              <a:t>ớc</a:t>
            </a:r>
            <a:r>
              <a:rPr lang="en-US" sz="2200" b="1" dirty="0"/>
              <a:t> 2:</a:t>
            </a:r>
            <a:r>
              <a:rPr lang="en-US" sz="2200" dirty="0"/>
              <a:t> </a:t>
            </a:r>
            <a:r>
              <a:rPr lang="en-US" sz="2200" dirty="0" err="1"/>
              <a:t>Khai</a:t>
            </a:r>
            <a:r>
              <a:rPr lang="en-US" sz="2200" dirty="0"/>
              <a:t> </a:t>
            </a:r>
            <a:r>
              <a:rPr lang="en-US" sz="2200" dirty="0" err="1"/>
              <a:t>báo</a:t>
            </a:r>
            <a:r>
              <a:rPr lang="en-US" sz="2200" dirty="0"/>
              <a:t> </a:t>
            </a:r>
            <a:r>
              <a:rPr lang="en-US" sz="2200" dirty="0" err="1"/>
              <a:t>th</a:t>
            </a:r>
            <a:r>
              <a:rPr lang="vi-VN" sz="2200" dirty="0"/>
              <a:t>ư</a:t>
            </a:r>
            <a:r>
              <a:rPr lang="en-US" sz="2200" dirty="0"/>
              <a:t> </a:t>
            </a:r>
            <a:r>
              <a:rPr lang="en-US" sz="2200" dirty="0" err="1"/>
              <a:t>viện</a:t>
            </a:r>
            <a:r>
              <a:rPr lang="en-US" sz="2200" dirty="0"/>
              <a:t> </a:t>
            </a:r>
            <a:r>
              <a:rPr lang="en-US" sz="2200" dirty="0" err="1"/>
              <a:t>cần</a:t>
            </a:r>
            <a:r>
              <a:rPr lang="en-US" sz="2200" dirty="0"/>
              <a:t> </a:t>
            </a:r>
            <a:r>
              <a:rPr lang="en-US" sz="2200" dirty="0" err="1"/>
              <a:t>dùng</a:t>
            </a:r>
            <a:r>
              <a:rPr lang="en-US" sz="2200" dirty="0"/>
              <a:t>	</a:t>
            </a:r>
          </a:p>
          <a:p>
            <a:pPr marL="319088" lvl="1" indent="0" algn="just">
              <a:buNone/>
            </a:pPr>
            <a:r>
              <a:rPr lang="en-US" sz="20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#include&lt;</a:t>
            </a:r>
            <a:r>
              <a:rPr lang="en-US" sz="1800" dirty="0" err="1">
                <a:latin typeface="Courier New" panose="02070309020205020404" pitchFamily="49" charset="0"/>
                <a:cs typeface="Courier New" panose="02070309020205020404" pitchFamily="49" charset="0"/>
              </a:rPr>
              <a:t>iostream.h</a:t>
            </a:r>
            <a:r>
              <a:rPr lang="en-US" sz="1800" dirty="0" smtClean="0">
                <a:latin typeface="Courier New" panose="02070309020205020404" pitchFamily="49" charset="0"/>
                <a:cs typeface="Courier New" panose="02070309020205020404" pitchFamily="49" charset="0"/>
              </a:rPr>
              <a:t>&gt;</a:t>
            </a:r>
          </a:p>
          <a:p>
            <a:pPr marL="319088" lvl="1" indent="0" algn="just">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conio.h</a:t>
            </a:r>
            <a:r>
              <a:rPr lang="en-US" sz="1800" dirty="0">
                <a:latin typeface="Courier New" panose="02070309020205020404" pitchFamily="49" charset="0"/>
                <a:cs typeface="Courier New" panose="02070309020205020404" pitchFamily="49" charset="0"/>
              </a:rPr>
              <a:t>&gt;</a:t>
            </a:r>
          </a:p>
          <a:p>
            <a:pPr marL="319088" lvl="1" indent="0" algn="just">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math.h</a:t>
            </a:r>
            <a:r>
              <a:rPr lang="en-US" sz="1800" dirty="0">
                <a:latin typeface="Courier New" panose="02070309020205020404" pitchFamily="49" charset="0"/>
                <a:cs typeface="Courier New" panose="02070309020205020404" pitchFamily="49" charset="0"/>
              </a:rPr>
              <a:t>&gt;</a:t>
            </a:r>
          </a:p>
          <a:p>
            <a:pPr algn="just">
              <a:buFontTx/>
              <a:buChar char="-"/>
            </a:pPr>
            <a:r>
              <a:rPr lang="en-US" sz="2200" b="1" dirty="0" smtClean="0"/>
              <a:t>B</a:t>
            </a:r>
            <a:r>
              <a:rPr lang="vi-VN" sz="2200" b="1" dirty="0"/>
              <a:t>ư</a:t>
            </a:r>
            <a:r>
              <a:rPr lang="en-US" sz="2200" b="1" dirty="0" err="1"/>
              <a:t>ớc</a:t>
            </a:r>
            <a:r>
              <a:rPr lang="en-US" sz="2200" b="1" dirty="0"/>
              <a:t> 3: </a:t>
            </a:r>
            <a:r>
              <a:rPr lang="en-US" sz="2200" dirty="0" err="1"/>
              <a:t>Khai</a:t>
            </a:r>
            <a:r>
              <a:rPr lang="en-US" sz="2200" dirty="0"/>
              <a:t> </a:t>
            </a:r>
            <a:r>
              <a:rPr lang="en-US" sz="2200" dirty="0" err="1"/>
              <a:t>báo</a:t>
            </a:r>
            <a:r>
              <a:rPr lang="en-US" sz="2200" dirty="0"/>
              <a:t> </a:t>
            </a:r>
            <a:r>
              <a:rPr lang="en-US" sz="2200" dirty="0" err="1"/>
              <a:t>hàm</a:t>
            </a:r>
            <a:r>
              <a:rPr lang="en-US" sz="2200" dirty="0"/>
              <a:t> main() là </a:t>
            </a:r>
            <a:r>
              <a:rPr lang="en-US" sz="2200" dirty="0" err="1"/>
              <a:t>hàm</a:t>
            </a:r>
            <a:r>
              <a:rPr lang="en-US" sz="2200" dirty="0"/>
              <a:t> </a:t>
            </a:r>
            <a:r>
              <a:rPr lang="en-US" sz="2200" dirty="0" err="1"/>
              <a:t>chính</a:t>
            </a:r>
            <a:r>
              <a:rPr lang="en-US" sz="2200" dirty="0"/>
              <a:t> </a:t>
            </a:r>
            <a:r>
              <a:rPr lang="en-US" sz="2200" dirty="0" err="1"/>
              <a:t>của</a:t>
            </a:r>
            <a:r>
              <a:rPr lang="en-US" sz="2200" dirty="0"/>
              <a:t> </a:t>
            </a:r>
            <a:r>
              <a:rPr lang="en-US" sz="2200" dirty="0" err="1"/>
              <a:t>chương</a:t>
            </a:r>
            <a:r>
              <a:rPr lang="en-US" sz="2200" dirty="0"/>
              <a:t> </a:t>
            </a:r>
            <a:r>
              <a:rPr lang="en-US" sz="2200" dirty="0" err="1"/>
              <a:t>trình</a:t>
            </a:r>
            <a:endParaRPr lang="en-US" sz="2200" dirty="0"/>
          </a:p>
          <a:p>
            <a:pPr marL="319088" lvl="1" indent="0" algn="just">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a:t>
            </a:r>
          </a:p>
          <a:p>
            <a:pPr algn="just">
              <a:buFontTx/>
              <a:buChar char="-"/>
            </a:pPr>
            <a:r>
              <a:rPr lang="en-US" sz="2200" b="1" dirty="0"/>
              <a:t>B</a:t>
            </a:r>
            <a:r>
              <a:rPr lang="vi-VN" sz="2200" b="1" dirty="0"/>
              <a:t>ư</a:t>
            </a:r>
            <a:r>
              <a:rPr lang="en-US" sz="2200" b="1" dirty="0" err="1"/>
              <a:t>ớc</a:t>
            </a:r>
            <a:r>
              <a:rPr lang="en-US" sz="2200" b="1" dirty="0"/>
              <a:t> 4: </a:t>
            </a:r>
            <a:r>
              <a:rPr lang="en-US" sz="2200" b="1" dirty="0" err="1"/>
              <a:t>Khai</a:t>
            </a:r>
            <a:r>
              <a:rPr lang="en-US" sz="2200" b="1" dirty="0"/>
              <a:t> </a:t>
            </a:r>
            <a:r>
              <a:rPr lang="en-US" sz="2200" b="1" dirty="0" err="1"/>
              <a:t>báo</a:t>
            </a:r>
            <a:r>
              <a:rPr lang="en-US" sz="2200" b="1" dirty="0"/>
              <a:t> </a:t>
            </a:r>
            <a:r>
              <a:rPr lang="en-US" sz="2200" b="1" dirty="0" err="1" smtClean="0"/>
              <a:t>biến</a:t>
            </a:r>
            <a:r>
              <a:rPr lang="en-US" sz="2200" b="1" dirty="0" smtClean="0"/>
              <a:t> </a:t>
            </a:r>
            <a:r>
              <a:rPr lang="en-US" sz="2200" b="1" dirty="0" err="1" smtClean="0"/>
              <a:t>đê</a:t>
            </a:r>
            <a:r>
              <a:rPr lang="en-US" sz="2200" b="1" dirty="0" smtClean="0"/>
              <a:t>̉ </a:t>
            </a:r>
            <a:r>
              <a:rPr lang="en-US" sz="2200" b="1" dirty="0" err="1" smtClean="0"/>
              <a:t>nhập</a:t>
            </a:r>
            <a:r>
              <a:rPr lang="en-US" sz="2200" b="1" dirty="0" smtClean="0"/>
              <a:t> </a:t>
            </a:r>
            <a:r>
              <a:rPr lang="en-US" sz="2200" b="1" dirty="0" err="1" smtClean="0"/>
              <a:t>năm</a:t>
            </a:r>
            <a:endParaRPr lang="en-US" sz="2200" b="1" dirty="0"/>
          </a:p>
          <a:p>
            <a:pPr marL="319088" lvl="1" indent="0" algn="just">
              <a:buNone/>
            </a:pPr>
            <a:r>
              <a:rPr lang="en-US" sz="2200" dirty="0"/>
              <a: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nam</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319088" lvl="1" indent="0" algn="just">
              <a:buNone/>
            </a:pPr>
            <a:r>
              <a:rPr lang="en-US" sz="2200" b="1" dirty="0"/>
              <a:t>B</a:t>
            </a:r>
            <a:r>
              <a:rPr lang="vi-VN" sz="2200" b="1" dirty="0"/>
              <a:t>ư</a:t>
            </a:r>
            <a:r>
              <a:rPr lang="en-US" sz="2200" b="1" dirty="0" err="1"/>
              <a:t>ớc</a:t>
            </a:r>
            <a:r>
              <a:rPr lang="en-US" sz="2200" b="1" dirty="0"/>
              <a:t> 5: </a:t>
            </a:r>
            <a:r>
              <a:rPr lang="en-US" sz="2000" b="1" dirty="0" err="1"/>
              <a:t>Nhập</a:t>
            </a:r>
            <a:r>
              <a:rPr lang="en-US" sz="2000" b="1" dirty="0"/>
              <a:t> </a:t>
            </a:r>
            <a:r>
              <a:rPr lang="en-US" sz="2000" b="1" dirty="0" err="1"/>
              <a:t>gia</a:t>
            </a:r>
            <a:r>
              <a:rPr lang="en-US" sz="2000" b="1" dirty="0"/>
              <a:t>́ trị </a:t>
            </a:r>
            <a:r>
              <a:rPr lang="en-US" sz="2000" b="1" dirty="0" err="1"/>
              <a:t>cho</a:t>
            </a:r>
            <a:r>
              <a:rPr lang="en-US" sz="2000" b="1" dirty="0"/>
              <a:t> </a:t>
            </a:r>
            <a:r>
              <a:rPr lang="en-US" sz="2000" b="1" dirty="0" err="1" smtClean="0"/>
              <a:t>biến</a:t>
            </a:r>
            <a:r>
              <a:rPr lang="en-US" sz="2000" b="1" dirty="0" smtClean="0"/>
              <a:t> </a:t>
            </a:r>
            <a:r>
              <a:rPr lang="en-US" sz="2000" dirty="0" err="1">
                <a:latin typeface="Courier New" panose="02070309020205020404" pitchFamily="49" charset="0"/>
                <a:cs typeface="Courier New" panose="02070309020205020404" pitchFamily="49" charset="0"/>
              </a:rPr>
              <a:t>nam</a:t>
            </a:r>
            <a:r>
              <a:rPr lang="en-US" sz="2000" dirty="0">
                <a:latin typeface="Courier New" panose="02070309020205020404" pitchFamily="49" charset="0"/>
                <a:cs typeface="Courier New" panose="02070309020205020404" pitchFamily="49" charset="0"/>
              </a:rPr>
              <a:t> </a:t>
            </a:r>
            <a:r>
              <a:rPr lang="en-US" sz="2000" b="1" dirty="0" err="1"/>
              <a:t>tư</a:t>
            </a:r>
            <a:r>
              <a:rPr lang="en-US" sz="2000" b="1" dirty="0"/>
              <a:t>̀ </a:t>
            </a:r>
            <a:r>
              <a:rPr lang="en-US" sz="2000" b="1" dirty="0" err="1"/>
              <a:t>bàn</a:t>
            </a:r>
            <a:r>
              <a:rPr lang="en-US" sz="2000" b="1" dirty="0"/>
              <a:t> </a:t>
            </a:r>
            <a:r>
              <a:rPr lang="en-US" sz="2000" b="1" dirty="0" err="1"/>
              <a:t>phím</a:t>
            </a:r>
            <a:r>
              <a:rPr lang="en-US" sz="2000" b="1" dirty="0"/>
              <a:t>	</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pPr marL="319088" lvl="1" indent="0" algn="just">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cin</a:t>
            </a:r>
            <a:r>
              <a:rPr lang="en-US" sz="2000" dirty="0" smtClean="0">
                <a:latin typeface="Courier New" panose="02070309020205020404" pitchFamily="49" charset="0"/>
                <a:cs typeface="Courier New" panose="02070309020205020404" pitchFamily="49" charset="0"/>
              </a:rPr>
              <a:t>&gt;&gt;</a:t>
            </a:r>
            <a:r>
              <a:rPr lang="en-US" sz="2000" dirty="0" err="1" smtClean="0">
                <a:latin typeface="Courier New" panose="02070309020205020404" pitchFamily="49" charset="0"/>
                <a:cs typeface="Courier New" panose="02070309020205020404" pitchFamily="49" charset="0"/>
              </a:rPr>
              <a:t>nam</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algn="just">
              <a:buFontTx/>
              <a:buChar char="-"/>
            </a:pPr>
            <a:endParaRPr lang="en-US" sz="2200" dirty="0"/>
          </a:p>
          <a:p>
            <a:pPr marL="593725" lvl="2" indent="0" algn="just">
              <a:buNone/>
            </a:pPr>
            <a:endParaRPr lang="en-US" sz="2200"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47</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1.4 H</a:t>
            </a:r>
            <a:r>
              <a:rPr lang="vi-VN" sz="3200" b="1" dirty="0">
                <a:solidFill>
                  <a:srgbClr val="FF0000"/>
                </a:solidFill>
              </a:rPr>
              <a:t>Ư</a:t>
            </a:r>
            <a:r>
              <a:rPr lang="en-US" sz="3200" b="1" dirty="0">
                <a:solidFill>
                  <a:srgbClr val="FF0000"/>
                </a:solidFill>
              </a:rPr>
              <a:t>ỚNG DẪN THỰC HÀNH BÀI 02</a:t>
            </a:r>
          </a:p>
        </p:txBody>
      </p:sp>
    </p:spTree>
    <p:extLst>
      <p:ext uri="{BB962C8B-B14F-4D97-AF65-F5344CB8AC3E}">
        <p14:creationId xmlns:p14="http://schemas.microsoft.com/office/powerpoint/2010/main" val="267001771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07818" y="1043565"/>
            <a:ext cx="8305800" cy="6019800"/>
          </a:xfrm>
        </p:spPr>
        <p:txBody>
          <a:bodyPr rtlCol="0">
            <a:noAutofit/>
          </a:bodyPr>
          <a:lstStyle/>
          <a:p>
            <a:pPr algn="just">
              <a:buFontTx/>
              <a:buChar char="-"/>
            </a:pPr>
            <a:r>
              <a:rPr lang="en-US" sz="2200" b="1" dirty="0"/>
              <a:t>B</a:t>
            </a:r>
            <a:r>
              <a:rPr lang="vi-VN" sz="2200" b="1" dirty="0"/>
              <a:t>ư</a:t>
            </a:r>
            <a:r>
              <a:rPr lang="en-US" sz="2200" b="1" dirty="0" err="1"/>
              <a:t>ớc</a:t>
            </a:r>
            <a:r>
              <a:rPr lang="en-US" sz="2200" b="1" dirty="0"/>
              <a:t> 6: </a:t>
            </a:r>
            <a:r>
              <a:rPr lang="en-US" sz="2200" dirty="0" err="1" smtClean="0"/>
              <a:t>Sư</a:t>
            </a:r>
            <a:r>
              <a:rPr lang="en-US" sz="2200" dirty="0" smtClean="0"/>
              <a:t>̉ </a:t>
            </a:r>
            <a:r>
              <a:rPr lang="en-US" sz="2200" dirty="0" err="1" smtClean="0"/>
              <a:t>dụng</a:t>
            </a:r>
            <a:r>
              <a:rPr lang="en-US" sz="2200" dirty="0" smtClean="0"/>
              <a:t> </a:t>
            </a:r>
            <a:r>
              <a:rPr lang="en-US" sz="2200" dirty="0" err="1" smtClean="0"/>
              <a:t>câu</a:t>
            </a:r>
            <a:r>
              <a:rPr lang="en-US" sz="2200" dirty="0" smtClean="0"/>
              <a:t> </a:t>
            </a:r>
            <a:r>
              <a:rPr lang="en-US" sz="2200" dirty="0" err="1" smtClean="0"/>
              <a:t>lệnh</a:t>
            </a:r>
            <a:r>
              <a:rPr lang="en-US" sz="2200" dirty="0" smtClean="0"/>
              <a:t> if </a:t>
            </a:r>
            <a:r>
              <a:rPr lang="en-US" sz="2200" dirty="0" err="1" smtClean="0"/>
              <a:t>đầy</a:t>
            </a:r>
            <a:r>
              <a:rPr lang="en-US" sz="2200" dirty="0" smtClean="0"/>
              <a:t> </a:t>
            </a:r>
            <a:r>
              <a:rPr lang="en-US" sz="2200" dirty="0" err="1" smtClean="0"/>
              <a:t>đu</a:t>
            </a:r>
            <a:r>
              <a:rPr lang="en-US" sz="2200" dirty="0" smtClean="0"/>
              <a:t>̉ </a:t>
            </a:r>
            <a:r>
              <a:rPr lang="en-US" sz="2200" dirty="0" err="1" smtClean="0"/>
              <a:t>đê</a:t>
            </a:r>
            <a:r>
              <a:rPr lang="en-US" sz="2200" dirty="0" smtClean="0"/>
              <a:t>̉ </a:t>
            </a:r>
            <a:r>
              <a:rPr lang="en-US" sz="2200" dirty="0" err="1" smtClean="0"/>
              <a:t>kiểm</a:t>
            </a:r>
            <a:r>
              <a:rPr lang="en-US" sz="2200" dirty="0" smtClean="0"/>
              <a:t> </a:t>
            </a:r>
            <a:r>
              <a:rPr lang="en-US" sz="2200" dirty="0" err="1" smtClean="0"/>
              <a:t>tra</a:t>
            </a:r>
            <a:r>
              <a:rPr lang="en-US" sz="2200" dirty="0" smtClean="0"/>
              <a:t> </a:t>
            </a:r>
            <a:r>
              <a:rPr lang="en-US" sz="2200" dirty="0" err="1" smtClean="0"/>
              <a:t>điều</a:t>
            </a:r>
            <a:r>
              <a:rPr lang="en-US" sz="2200" dirty="0" smtClean="0"/>
              <a:t> </a:t>
            </a:r>
            <a:r>
              <a:rPr lang="en-US" sz="2200" dirty="0" err="1" smtClean="0"/>
              <a:t>kiện</a:t>
            </a:r>
            <a:r>
              <a:rPr lang="en-US" sz="2200" dirty="0" smtClean="0"/>
              <a:t> </a:t>
            </a:r>
            <a:r>
              <a:rPr lang="en-US" sz="2200" dirty="0" err="1" smtClean="0"/>
              <a:t>năm</a:t>
            </a:r>
            <a:r>
              <a:rPr lang="en-US" sz="2200" dirty="0" smtClean="0"/>
              <a:t> </a:t>
            </a:r>
            <a:r>
              <a:rPr lang="en-US" sz="2200" dirty="0" err="1" smtClean="0"/>
              <a:t>nhập</a:t>
            </a:r>
            <a:r>
              <a:rPr lang="en-US" sz="2200" dirty="0" smtClean="0"/>
              <a:t> </a:t>
            </a:r>
            <a:r>
              <a:rPr lang="en-US" sz="2200" dirty="0" err="1" smtClean="0"/>
              <a:t>vào</a:t>
            </a:r>
            <a:r>
              <a:rPr lang="en-US" sz="2200" dirty="0" smtClean="0"/>
              <a:t> là </a:t>
            </a:r>
            <a:r>
              <a:rPr lang="en-US" sz="2200" dirty="0" err="1" smtClean="0"/>
              <a:t>năm</a:t>
            </a:r>
            <a:r>
              <a:rPr lang="en-US" sz="2200" dirty="0" smtClean="0"/>
              <a:t> </a:t>
            </a:r>
            <a:r>
              <a:rPr lang="en-US" sz="2200" dirty="0" err="1" smtClean="0"/>
              <a:t>nhuận</a:t>
            </a:r>
            <a:r>
              <a:rPr lang="en-US" sz="2200" dirty="0" smtClean="0"/>
              <a:t> hay </a:t>
            </a:r>
            <a:r>
              <a:rPr lang="en-US" sz="2200" dirty="0" err="1" smtClean="0"/>
              <a:t>không</a:t>
            </a:r>
            <a:r>
              <a:rPr lang="en-US" sz="2200" dirty="0" smtClean="0"/>
              <a:t> (</a:t>
            </a:r>
            <a:r>
              <a:rPr lang="en-US" sz="2200" dirty="0" err="1" smtClean="0"/>
              <a:t>năm</a:t>
            </a:r>
            <a:r>
              <a:rPr lang="en-US" sz="2200" dirty="0" smtClean="0"/>
              <a:t> chia </a:t>
            </a:r>
            <a:r>
              <a:rPr lang="en-US" sz="2200" dirty="0" err="1" smtClean="0"/>
              <a:t>hết</a:t>
            </a:r>
            <a:r>
              <a:rPr lang="en-US" sz="2200" dirty="0" smtClean="0"/>
              <a:t> </a:t>
            </a:r>
            <a:r>
              <a:rPr lang="en-US" sz="2200" dirty="0" err="1" smtClean="0"/>
              <a:t>cho</a:t>
            </a:r>
            <a:r>
              <a:rPr lang="en-US" sz="2200" dirty="0" smtClean="0"/>
              <a:t> </a:t>
            </a:r>
            <a:r>
              <a:rPr lang="en-US" sz="2200" dirty="0" err="1" smtClean="0"/>
              <a:t>cho</a:t>
            </a:r>
            <a:r>
              <a:rPr lang="en-US" sz="2200" dirty="0" smtClean="0"/>
              <a:t> 4 </a:t>
            </a:r>
            <a:r>
              <a:rPr lang="en-US" sz="2200" dirty="0" err="1" smtClean="0"/>
              <a:t>nhưng</a:t>
            </a:r>
            <a:r>
              <a:rPr lang="en-US" sz="2200" dirty="0" smtClean="0"/>
              <a:t> </a:t>
            </a:r>
            <a:r>
              <a:rPr lang="en-US" sz="2200" dirty="0" err="1" smtClean="0"/>
              <a:t>không</a:t>
            </a:r>
            <a:r>
              <a:rPr lang="en-US" sz="2200" dirty="0" smtClean="0"/>
              <a:t> chia </a:t>
            </a:r>
            <a:r>
              <a:rPr lang="en-US" sz="2200" dirty="0" err="1" smtClean="0"/>
              <a:t>hết</a:t>
            </a:r>
            <a:r>
              <a:rPr lang="en-US" sz="2200" dirty="0" smtClean="0"/>
              <a:t> </a:t>
            </a:r>
            <a:r>
              <a:rPr lang="en-US" sz="2200" dirty="0" err="1" smtClean="0"/>
              <a:t>cho</a:t>
            </a:r>
            <a:r>
              <a:rPr lang="en-US" sz="2200" dirty="0" smtClean="0"/>
              <a:t> 100 </a:t>
            </a:r>
            <a:r>
              <a:rPr lang="en-US" sz="2200" dirty="0" err="1" smtClean="0"/>
              <a:t>hoặc</a:t>
            </a:r>
            <a:r>
              <a:rPr lang="en-US" sz="2200" dirty="0" smtClean="0"/>
              <a:t> chia </a:t>
            </a:r>
            <a:r>
              <a:rPr lang="en-US" sz="2200" dirty="0" err="1" smtClean="0"/>
              <a:t>hết</a:t>
            </a:r>
            <a:r>
              <a:rPr lang="en-US" sz="2200" dirty="0" smtClean="0"/>
              <a:t> </a:t>
            </a:r>
            <a:r>
              <a:rPr lang="en-US" sz="2200" dirty="0" err="1" smtClean="0"/>
              <a:t>cho</a:t>
            </a:r>
            <a:r>
              <a:rPr lang="en-US" sz="2200" dirty="0" smtClean="0"/>
              <a:t> 400)</a:t>
            </a:r>
          </a:p>
          <a:p>
            <a:pPr marL="969963" indent="0">
              <a:buNone/>
            </a:pPr>
            <a:r>
              <a:rPr lang="en-US" sz="1800" dirty="0">
                <a:latin typeface="Courier New" panose="02070309020205020404" pitchFamily="49" charset="0"/>
                <a:cs typeface="Courier New" panose="02070309020205020404" pitchFamily="49" charset="0"/>
              </a:rPr>
              <a:t>if (nam%4 == 0 &amp;&amp; nam%100 !=0 || nam%400 == 0) </a:t>
            </a:r>
          </a:p>
          <a:p>
            <a:pPr marL="969963"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cout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&lt;&lt; </a:t>
            </a:r>
            <a:r>
              <a:rPr lang="en-US" sz="1800" dirty="0" err="1">
                <a:latin typeface="Courier New" panose="02070309020205020404" pitchFamily="49" charset="0"/>
                <a:cs typeface="Courier New" panose="02070309020205020404" pitchFamily="49" charset="0"/>
              </a:rPr>
              <a:t>nam</a:t>
            </a:r>
            <a:r>
              <a:rPr lang="en-US" sz="1800" dirty="0">
                <a:latin typeface="Courier New" panose="02070309020205020404" pitchFamily="49" charset="0"/>
                <a:cs typeface="Courier New" panose="02070309020205020404" pitchFamily="49" charset="0"/>
              </a:rPr>
              <a:t> &lt;&lt; "la </a:t>
            </a:r>
            <a:r>
              <a:rPr lang="en-US" sz="1800" dirty="0" err="1">
                <a:latin typeface="Courier New" panose="02070309020205020404" pitchFamily="49" charset="0"/>
                <a:cs typeface="Courier New" panose="02070309020205020404" pitchFamily="49" charset="0"/>
              </a:rPr>
              <a:t>nam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nhuan</a:t>
            </a:r>
            <a:r>
              <a:rPr lang="en-US" sz="1800" dirty="0">
                <a:latin typeface="Courier New" panose="02070309020205020404" pitchFamily="49" charset="0"/>
                <a:cs typeface="Courier New" panose="02070309020205020404" pitchFamily="49" charset="0"/>
              </a:rPr>
              <a:t>” ; </a:t>
            </a:r>
          </a:p>
          <a:p>
            <a:pPr marL="969963" indent="0">
              <a:buNone/>
            </a:pPr>
            <a:r>
              <a:rPr lang="en-US" sz="1800" dirty="0">
                <a:latin typeface="Courier New" panose="02070309020205020404" pitchFamily="49" charset="0"/>
                <a:cs typeface="Courier New" panose="02070309020205020404" pitchFamily="49" charset="0"/>
              </a:rPr>
              <a:t>else </a:t>
            </a:r>
          </a:p>
          <a:p>
            <a:pPr marL="969963"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cout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&lt;&lt; </a:t>
            </a:r>
            <a:r>
              <a:rPr lang="en-US" sz="1800" dirty="0" err="1">
                <a:latin typeface="Courier New" panose="02070309020205020404" pitchFamily="49" charset="0"/>
                <a:cs typeface="Courier New" panose="02070309020205020404" pitchFamily="49" charset="0"/>
              </a:rPr>
              <a:t>nam</a:t>
            </a:r>
            <a:r>
              <a:rPr lang="en-US" sz="1800" dirty="0">
                <a:latin typeface="Courier New" panose="02070309020205020404" pitchFamily="49" charset="0"/>
                <a:cs typeface="Courier New" panose="02070309020205020404" pitchFamily="49" charset="0"/>
              </a:rPr>
              <a:t> &lt;&lt; "la </a:t>
            </a:r>
            <a:r>
              <a:rPr lang="en-US" sz="1800" dirty="0" err="1">
                <a:latin typeface="Courier New" panose="02070309020205020404" pitchFamily="49" charset="0"/>
                <a:cs typeface="Courier New" panose="02070309020205020404" pitchFamily="49" charset="0"/>
              </a:rPr>
              <a:t>nam</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khong</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nhuan</a:t>
            </a:r>
            <a:r>
              <a:rPr lang="en-US" sz="1800" dirty="0">
                <a:latin typeface="Courier New" panose="02070309020205020404" pitchFamily="49" charset="0"/>
                <a:cs typeface="Courier New" panose="02070309020205020404" pitchFamily="49" charset="0"/>
              </a:rPr>
              <a:t>” ; </a:t>
            </a:r>
          </a:p>
          <a:p>
            <a:pPr algn="just">
              <a:buFontTx/>
              <a:buChar char="-"/>
            </a:pPr>
            <a:endParaRPr lang="en-US" sz="2200" dirty="0"/>
          </a:p>
          <a:p>
            <a:pPr marL="0" indent="0" algn="just">
              <a:buNone/>
              <a:tabLst>
                <a:tab pos="457200" algn="l"/>
              </a:tabLst>
            </a:pPr>
            <a:r>
              <a:rPr lang="fr-FR" sz="2200" b="1" dirty="0" err="1" smtClean="0">
                <a:solidFill>
                  <a:srgbClr val="C00000"/>
                </a:solidFill>
                <a:cs typeface="Courier New" panose="02070309020205020404" pitchFamily="49" charset="0"/>
              </a:rPr>
              <a:t>Ch</a:t>
            </a:r>
            <a:r>
              <a:rPr lang="vi-VN" sz="2200" b="1" dirty="0">
                <a:solidFill>
                  <a:srgbClr val="C00000"/>
                </a:solidFill>
                <a:cs typeface="Courier New" panose="02070309020205020404" pitchFamily="49" charset="0"/>
              </a:rPr>
              <a:t>ư</a:t>
            </a:r>
            <a:r>
              <a:rPr lang="en-US" sz="2200" b="1" dirty="0" err="1">
                <a:solidFill>
                  <a:srgbClr val="C00000"/>
                </a:solidFill>
                <a:cs typeface="Courier New" panose="02070309020205020404" pitchFamily="49" charset="0"/>
              </a:rPr>
              <a:t>ơng</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trình</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hoàn</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chỉnh</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sinh</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viên</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xem</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trong</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tài</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liệu</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Bài</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Thực</a:t>
            </a:r>
            <a:r>
              <a:rPr lang="en-US" sz="2200" b="1" dirty="0">
                <a:solidFill>
                  <a:srgbClr val="C00000"/>
                </a:solidFill>
                <a:cs typeface="Courier New" panose="02070309020205020404" pitchFamily="49" charset="0"/>
              </a:rPr>
              <a:t> </a:t>
            </a:r>
            <a:r>
              <a:rPr lang="en-US" sz="2200" b="1" dirty="0" err="1">
                <a:solidFill>
                  <a:srgbClr val="C00000"/>
                </a:solidFill>
                <a:cs typeface="Courier New" panose="02070309020205020404" pitchFamily="49" charset="0"/>
              </a:rPr>
              <a:t>Tập</a:t>
            </a:r>
            <a:r>
              <a:rPr lang="en-US" sz="2200" b="1" dirty="0">
                <a:solidFill>
                  <a:srgbClr val="C00000"/>
                </a:solidFill>
                <a:cs typeface="Courier New" panose="02070309020205020404" pitchFamily="49" charset="0"/>
              </a:rPr>
              <a:t> </a:t>
            </a:r>
            <a:r>
              <a:rPr lang="en-US" sz="2200" b="1" dirty="0" smtClean="0">
                <a:solidFill>
                  <a:srgbClr val="C00000"/>
                </a:solidFill>
                <a:cs typeface="Courier New" panose="02070309020205020404" pitchFamily="49" charset="0"/>
              </a:rPr>
              <a:t>02.</a:t>
            </a:r>
            <a:endParaRPr lang="en-US" sz="2200"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48</a:t>
            </a:fld>
            <a:endParaRPr lang="en-US" dirty="0"/>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1.4 H</a:t>
            </a:r>
            <a:r>
              <a:rPr lang="vi-VN" sz="3200" b="1" dirty="0">
                <a:solidFill>
                  <a:srgbClr val="FF0000"/>
                </a:solidFill>
              </a:rPr>
              <a:t>Ư</a:t>
            </a:r>
            <a:r>
              <a:rPr lang="en-US" sz="3200" b="1" dirty="0">
                <a:solidFill>
                  <a:srgbClr val="FF0000"/>
                </a:solidFill>
              </a:rPr>
              <a:t>ỚNG DẪN THỰC HÀNH BÀI 02</a:t>
            </a:r>
          </a:p>
        </p:txBody>
      </p:sp>
      <p:sp>
        <p:nvSpPr>
          <p:cNvPr id="2" name="Footer Placeholder 1"/>
          <p:cNvSpPr>
            <a:spLocks noGrp="1"/>
          </p:cNvSpPr>
          <p:nvPr>
            <p:ph type="ftr" sz="quarter" idx="11"/>
          </p:nvPr>
        </p:nvSpPr>
        <p:spPr/>
        <p:txBody>
          <a:bodyPr/>
          <a:lstStyle/>
          <a:p>
            <a:pPr>
              <a:defRPr/>
            </a:pPr>
            <a:r>
              <a:rPr lang="en-US" smtClean="0"/>
              <a:t>Thực tập lập trình cơ bản</a:t>
            </a:r>
            <a:endParaRPr lang="en-US" dirty="0"/>
          </a:p>
        </p:txBody>
      </p:sp>
    </p:spTree>
    <p:extLst>
      <p:ext uri="{BB962C8B-B14F-4D97-AF65-F5344CB8AC3E}">
        <p14:creationId xmlns:p14="http://schemas.microsoft.com/office/powerpoint/2010/main" val="123529721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C1A9-808C-4019-8964-4A4C176C5F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4224CD-1338-4156-9214-F55C02305E52}"/>
              </a:ext>
            </a:extLst>
          </p:cNvPr>
          <p:cNvSpPr>
            <a:spLocks noGrp="1"/>
          </p:cNvSpPr>
          <p:nvPr>
            <p:ph sz="quarter" idx="1"/>
          </p:nvPr>
        </p:nvSpPr>
        <p:spPr/>
        <p:txBody>
          <a:bodyPr/>
          <a:lstStyle/>
          <a:p>
            <a:pPr algn="just">
              <a:buFontTx/>
              <a:buChar char="-"/>
            </a:pPr>
            <a:r>
              <a:rPr lang="en-US" sz="2200" b="1" dirty="0"/>
              <a:t>B</a:t>
            </a:r>
            <a:r>
              <a:rPr lang="vi-VN" sz="2200" b="1" dirty="0"/>
              <a:t>ư</a:t>
            </a:r>
            <a:r>
              <a:rPr lang="en-US" sz="2200" b="1" dirty="0" err="1"/>
              <a:t>ớc</a:t>
            </a:r>
            <a:r>
              <a:rPr lang="en-US" sz="2200" b="1" dirty="0"/>
              <a:t> 7: </a:t>
            </a:r>
            <a:r>
              <a:rPr lang="en-US" sz="2200" dirty="0" err="1"/>
              <a:t>Thực</a:t>
            </a:r>
            <a:r>
              <a:rPr lang="en-US" sz="2200" dirty="0"/>
              <a:t> </a:t>
            </a:r>
            <a:r>
              <a:rPr lang="en-US" sz="2200" dirty="0" err="1"/>
              <a:t>hiện</a:t>
            </a:r>
            <a:r>
              <a:rPr lang="en-US" sz="2200" dirty="0"/>
              <a:t> t</a:t>
            </a:r>
            <a:r>
              <a:rPr lang="vi-VN" sz="2200" dirty="0"/>
              <a:t>ư</a:t>
            </a:r>
            <a:r>
              <a:rPr lang="en-US" sz="2200" dirty="0" err="1"/>
              <a:t>ơng</a:t>
            </a:r>
            <a:r>
              <a:rPr lang="en-US" sz="2200" dirty="0"/>
              <a:t> </a:t>
            </a:r>
            <a:r>
              <a:rPr lang="en-US" sz="2200" dirty="0" err="1"/>
              <a:t>tự</a:t>
            </a:r>
            <a:r>
              <a:rPr lang="en-US" sz="2200" dirty="0"/>
              <a:t> </a:t>
            </a:r>
            <a:r>
              <a:rPr lang="en-US" sz="2200" dirty="0" err="1"/>
              <a:t>như</a:t>
            </a:r>
            <a:r>
              <a:rPr lang="en-US" sz="2200" dirty="0"/>
              <a:t> </a:t>
            </a:r>
            <a:r>
              <a:rPr lang="en-US" sz="2200" dirty="0" err="1"/>
              <a:t>bài</a:t>
            </a:r>
            <a:r>
              <a:rPr lang="en-US" sz="2200" dirty="0"/>
              <a:t> </a:t>
            </a:r>
            <a:r>
              <a:rPr lang="en-US" sz="2200" dirty="0" err="1"/>
              <a:t>thực</a:t>
            </a:r>
            <a:r>
              <a:rPr lang="en-US" sz="2200" dirty="0"/>
              <a:t> </a:t>
            </a:r>
            <a:r>
              <a:rPr lang="en-US" sz="2200" dirty="0" err="1"/>
              <a:t>hành</a:t>
            </a:r>
            <a:r>
              <a:rPr lang="en-US" sz="2200" dirty="0"/>
              <a:t> 01	</a:t>
            </a:r>
            <a:r>
              <a:rPr lang="en-US" dirty="0"/>
              <a:t> </a:t>
            </a:r>
          </a:p>
          <a:p>
            <a:pPr marL="0" indent="0" algn="just">
              <a:buNone/>
            </a:pPr>
            <a:r>
              <a:rPr lang="en-US" sz="2200" dirty="0" err="1"/>
              <a:t>Biên</a:t>
            </a:r>
            <a:r>
              <a:rPr lang="en-US" sz="2200" dirty="0"/>
              <a:t> </a:t>
            </a:r>
            <a:r>
              <a:rPr lang="vi-VN" sz="2200" dirty="0"/>
              <a:t>dịch chương trình, nếu có lỗi phải sửa lỗi, nếu chương trình chạy đúng sẽ cho kết quả như</a:t>
            </a:r>
            <a:r>
              <a:rPr lang="en-US" sz="2200" dirty="0"/>
              <a:t> </a:t>
            </a:r>
            <a:r>
              <a:rPr lang="en-US" sz="2200" dirty="0" err="1"/>
              <a:t>sau</a:t>
            </a:r>
            <a:r>
              <a:rPr lang="en-US" sz="2200" dirty="0"/>
              <a:t>:</a:t>
            </a:r>
          </a:p>
          <a:p>
            <a:endParaRPr lang="en-US" dirty="0"/>
          </a:p>
          <a:p>
            <a:endParaRPr lang="en-US" dirty="0"/>
          </a:p>
          <a:p>
            <a:endParaRPr lang="en-US" dirty="0"/>
          </a:p>
          <a:p>
            <a:endParaRPr lang="en-US" dirty="0"/>
          </a:p>
          <a:p>
            <a:endParaRPr lang="en-US" dirty="0"/>
          </a:p>
          <a:p>
            <a:pPr marL="0" indent="0" algn="just">
              <a:lnSpc>
                <a:spcPct val="150000"/>
              </a:lnSpc>
              <a:buNone/>
            </a:pPr>
            <a:r>
              <a:rPr lang="en-US" sz="2200" b="1" dirty="0" err="1">
                <a:solidFill>
                  <a:srgbClr val="C00000"/>
                </a:solidFill>
              </a:rPr>
              <a:t>Tóm</a:t>
            </a:r>
            <a:r>
              <a:rPr lang="en-US" sz="2200" b="1" dirty="0">
                <a:solidFill>
                  <a:srgbClr val="C00000"/>
                </a:solidFill>
              </a:rPr>
              <a:t> </a:t>
            </a:r>
            <a:r>
              <a:rPr lang="en-US" sz="2200" b="1" dirty="0" err="1">
                <a:solidFill>
                  <a:srgbClr val="C00000"/>
                </a:solidFill>
              </a:rPr>
              <a:t>lại</a:t>
            </a:r>
            <a:r>
              <a:rPr lang="en-US" sz="2200" b="1" dirty="0">
                <a:solidFill>
                  <a:srgbClr val="C00000"/>
                </a:solidFill>
              </a:rPr>
              <a:t>: </a:t>
            </a:r>
            <a:r>
              <a:rPr lang="en-US" sz="2200" dirty="0" err="1">
                <a:solidFill>
                  <a:srgbClr val="C00000"/>
                </a:solidFill>
              </a:rPr>
              <a:t>Trong</a:t>
            </a:r>
            <a:r>
              <a:rPr lang="en-US" sz="2200" dirty="0">
                <a:solidFill>
                  <a:srgbClr val="C00000"/>
                </a:solidFill>
              </a:rPr>
              <a:t> </a:t>
            </a:r>
            <a:r>
              <a:rPr lang="en-US" sz="2200" dirty="0" err="1">
                <a:solidFill>
                  <a:srgbClr val="C00000"/>
                </a:solidFill>
              </a:rPr>
              <a:t>bài</a:t>
            </a:r>
            <a:r>
              <a:rPr lang="en-US" sz="2200" dirty="0">
                <a:solidFill>
                  <a:srgbClr val="C00000"/>
                </a:solidFill>
              </a:rPr>
              <a:t> </a:t>
            </a:r>
            <a:r>
              <a:rPr lang="en-US" sz="2200" dirty="0" err="1">
                <a:solidFill>
                  <a:srgbClr val="C00000"/>
                </a:solidFill>
              </a:rPr>
              <a:t>thực</a:t>
            </a:r>
            <a:r>
              <a:rPr lang="en-US" sz="2200" dirty="0">
                <a:solidFill>
                  <a:srgbClr val="C00000"/>
                </a:solidFill>
              </a:rPr>
              <a:t> </a:t>
            </a:r>
            <a:r>
              <a:rPr lang="en-US" sz="2200" dirty="0" err="1">
                <a:solidFill>
                  <a:srgbClr val="C00000"/>
                </a:solidFill>
              </a:rPr>
              <a:t>hành</a:t>
            </a:r>
            <a:r>
              <a:rPr lang="en-US" sz="2200" dirty="0">
                <a:solidFill>
                  <a:srgbClr val="C00000"/>
                </a:solidFill>
              </a:rPr>
              <a:t> </a:t>
            </a:r>
            <a:r>
              <a:rPr lang="en-US" sz="2200" dirty="0" err="1">
                <a:solidFill>
                  <a:srgbClr val="C00000"/>
                </a:solidFill>
              </a:rPr>
              <a:t>này</a:t>
            </a:r>
            <a:r>
              <a:rPr lang="en-US" sz="2200" dirty="0">
                <a:solidFill>
                  <a:srgbClr val="C00000"/>
                </a:solidFill>
              </a:rPr>
              <a:t> </a:t>
            </a:r>
            <a:r>
              <a:rPr lang="en-US" sz="2200" dirty="0" err="1">
                <a:solidFill>
                  <a:srgbClr val="C00000"/>
                </a:solidFill>
              </a:rPr>
              <a:t>chúng</a:t>
            </a:r>
            <a:r>
              <a:rPr lang="en-US" sz="2200" dirty="0">
                <a:solidFill>
                  <a:srgbClr val="C00000"/>
                </a:solidFill>
              </a:rPr>
              <a:t> ta </a:t>
            </a:r>
            <a:r>
              <a:rPr lang="en-US" sz="2200" dirty="0" err="1">
                <a:solidFill>
                  <a:srgbClr val="C00000"/>
                </a:solidFill>
              </a:rPr>
              <a:t>đã</a:t>
            </a:r>
            <a:r>
              <a:rPr lang="en-US" sz="2200" dirty="0">
                <a:solidFill>
                  <a:srgbClr val="C00000"/>
                </a:solidFill>
              </a:rPr>
              <a:t> </a:t>
            </a:r>
            <a:r>
              <a:rPr lang="en-US" sz="2200" dirty="0" err="1">
                <a:solidFill>
                  <a:srgbClr val="C00000"/>
                </a:solidFill>
              </a:rPr>
              <a:t>biết</a:t>
            </a:r>
            <a:r>
              <a:rPr lang="en-US" sz="2200" dirty="0">
                <a:solidFill>
                  <a:srgbClr val="C00000"/>
                </a:solidFill>
              </a:rPr>
              <a:t> </a:t>
            </a:r>
            <a:r>
              <a:rPr lang="en-US" sz="2200" dirty="0" err="1">
                <a:solidFill>
                  <a:srgbClr val="C00000"/>
                </a:solidFill>
              </a:rPr>
              <a:t>viết</a:t>
            </a:r>
            <a:r>
              <a:rPr lang="en-US" sz="2200" dirty="0">
                <a:solidFill>
                  <a:srgbClr val="C00000"/>
                </a:solidFill>
              </a:rPr>
              <a:t> </a:t>
            </a:r>
            <a:r>
              <a:rPr lang="en-US" sz="2200" dirty="0" err="1">
                <a:solidFill>
                  <a:srgbClr val="C00000"/>
                </a:solidFill>
              </a:rPr>
              <a:t>các</a:t>
            </a:r>
            <a:r>
              <a:rPr lang="en-US" sz="2200" dirty="0">
                <a:solidFill>
                  <a:srgbClr val="C00000"/>
                </a:solidFill>
              </a:rPr>
              <a:t> </a:t>
            </a:r>
            <a:r>
              <a:rPr lang="en-US" sz="2200" dirty="0" err="1">
                <a:solidFill>
                  <a:srgbClr val="C00000"/>
                </a:solidFill>
              </a:rPr>
              <a:t>hàm</a:t>
            </a:r>
            <a:r>
              <a:rPr lang="en-US" sz="2200" dirty="0">
                <a:solidFill>
                  <a:srgbClr val="C00000"/>
                </a:solidFill>
              </a:rPr>
              <a:t> </a:t>
            </a:r>
            <a:r>
              <a:rPr lang="en-US" sz="2200" dirty="0" err="1">
                <a:solidFill>
                  <a:srgbClr val="C00000"/>
                </a:solidFill>
              </a:rPr>
              <a:t>tạo</a:t>
            </a:r>
            <a:r>
              <a:rPr lang="en-US" sz="2200" dirty="0">
                <a:solidFill>
                  <a:srgbClr val="C00000"/>
                </a:solidFill>
              </a:rPr>
              <a:t>, </a:t>
            </a:r>
            <a:r>
              <a:rPr lang="en-US" sz="2200" dirty="0" err="1">
                <a:solidFill>
                  <a:srgbClr val="C00000"/>
                </a:solidFill>
              </a:rPr>
              <a:t>hủy</a:t>
            </a:r>
            <a:r>
              <a:rPr lang="en-US" sz="2200" dirty="0">
                <a:solidFill>
                  <a:srgbClr val="C00000"/>
                </a:solidFill>
              </a:rPr>
              <a:t> </a:t>
            </a:r>
            <a:r>
              <a:rPr lang="en-US" sz="2200" dirty="0" err="1">
                <a:solidFill>
                  <a:srgbClr val="C00000"/>
                </a:solidFill>
              </a:rPr>
              <a:t>và</a:t>
            </a:r>
            <a:r>
              <a:rPr lang="en-US" sz="2200" dirty="0">
                <a:solidFill>
                  <a:srgbClr val="C00000"/>
                </a:solidFill>
              </a:rPr>
              <a:t> </a:t>
            </a:r>
            <a:r>
              <a:rPr lang="en-US" sz="2200" dirty="0" err="1">
                <a:solidFill>
                  <a:srgbClr val="C00000"/>
                </a:solidFill>
              </a:rPr>
              <a:t>sử</a:t>
            </a:r>
            <a:r>
              <a:rPr lang="en-US" sz="2200" dirty="0">
                <a:solidFill>
                  <a:srgbClr val="C00000"/>
                </a:solidFill>
              </a:rPr>
              <a:t> </a:t>
            </a:r>
            <a:r>
              <a:rPr lang="en-US" sz="2200" dirty="0" err="1">
                <a:solidFill>
                  <a:srgbClr val="C00000"/>
                </a:solidFill>
              </a:rPr>
              <a:t>dụng</a:t>
            </a:r>
            <a:r>
              <a:rPr lang="en-US" sz="2200" dirty="0">
                <a:solidFill>
                  <a:srgbClr val="C00000"/>
                </a:solidFill>
              </a:rPr>
              <a:t> </a:t>
            </a:r>
            <a:r>
              <a:rPr lang="en-US" sz="2200" dirty="0" err="1">
                <a:solidFill>
                  <a:srgbClr val="C00000"/>
                </a:solidFill>
              </a:rPr>
              <a:t>chúng</a:t>
            </a:r>
            <a:r>
              <a:rPr lang="en-US" sz="2200" dirty="0">
                <a:solidFill>
                  <a:srgbClr val="C00000"/>
                </a:solidFill>
              </a:rPr>
              <a:t> </a:t>
            </a:r>
            <a:r>
              <a:rPr lang="en-US" sz="2200" dirty="0" err="1">
                <a:solidFill>
                  <a:srgbClr val="C00000"/>
                </a:solidFill>
              </a:rPr>
              <a:t>khi</a:t>
            </a:r>
            <a:r>
              <a:rPr lang="en-US" sz="2200" dirty="0">
                <a:solidFill>
                  <a:srgbClr val="C00000"/>
                </a:solidFill>
              </a:rPr>
              <a:t> </a:t>
            </a:r>
            <a:r>
              <a:rPr lang="en-US" sz="2200" dirty="0" err="1">
                <a:solidFill>
                  <a:srgbClr val="C00000"/>
                </a:solidFill>
              </a:rPr>
              <a:t>chạy</a:t>
            </a:r>
            <a:r>
              <a:rPr lang="en-US" sz="2200" dirty="0">
                <a:solidFill>
                  <a:srgbClr val="C00000"/>
                </a:solidFill>
              </a:rPr>
              <a:t> </a:t>
            </a:r>
            <a:r>
              <a:rPr lang="en-US" sz="2200" dirty="0" err="1">
                <a:solidFill>
                  <a:srgbClr val="C00000"/>
                </a:solidFill>
              </a:rPr>
              <a:t>ch</a:t>
            </a:r>
            <a:r>
              <a:rPr lang="vi-VN" sz="2200" dirty="0">
                <a:solidFill>
                  <a:srgbClr val="C00000"/>
                </a:solidFill>
              </a:rPr>
              <a:t>ư</a:t>
            </a:r>
            <a:r>
              <a:rPr lang="en-US" sz="2200" dirty="0" err="1">
                <a:solidFill>
                  <a:srgbClr val="C00000"/>
                </a:solidFill>
              </a:rPr>
              <a:t>ơng</a:t>
            </a:r>
            <a:r>
              <a:rPr lang="en-US" sz="2200" dirty="0">
                <a:solidFill>
                  <a:srgbClr val="C00000"/>
                </a:solidFill>
              </a:rPr>
              <a:t> </a:t>
            </a:r>
            <a:r>
              <a:rPr lang="en-US" sz="2200" dirty="0" err="1">
                <a:solidFill>
                  <a:srgbClr val="C00000"/>
                </a:solidFill>
              </a:rPr>
              <a:t>trình</a:t>
            </a:r>
            <a:r>
              <a:rPr lang="en-US" sz="2200" dirty="0">
                <a:solidFill>
                  <a:srgbClr val="C00000"/>
                </a:solidFill>
              </a:rPr>
              <a:t>.</a:t>
            </a:r>
            <a:endParaRPr lang="en-US" dirty="0"/>
          </a:p>
        </p:txBody>
      </p:sp>
      <p:sp>
        <p:nvSpPr>
          <p:cNvPr id="4" name="Footer Placeholder 3">
            <a:extLst>
              <a:ext uri="{FF2B5EF4-FFF2-40B4-BE49-F238E27FC236}">
                <a16:creationId xmlns:a16="http://schemas.microsoft.com/office/drawing/2014/main" id="{510D77DE-1BA1-4A89-8D9B-8B17A1118B2A}"/>
              </a:ext>
            </a:extLst>
          </p:cNvPr>
          <p:cNvSpPr>
            <a:spLocks noGrp="1"/>
          </p:cNvSpPr>
          <p:nvPr>
            <p:ph type="ftr" sz="quarter" idx="11"/>
          </p:nvPr>
        </p:nvSpPr>
        <p:spPr>
          <a:xfrm>
            <a:off x="322006" y="6248400"/>
            <a:ext cx="3733800" cy="457200"/>
          </a:xfrm>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4CE34D2C-DEFD-44EB-9605-BFB491BCC394}"/>
              </a:ext>
            </a:extLst>
          </p:cNvPr>
          <p:cNvSpPr>
            <a:spLocks noGrp="1"/>
          </p:cNvSpPr>
          <p:nvPr>
            <p:ph type="sldNum" sz="quarter" idx="12"/>
          </p:nvPr>
        </p:nvSpPr>
        <p:spPr/>
        <p:txBody>
          <a:bodyPr/>
          <a:lstStyle/>
          <a:p>
            <a:pPr>
              <a:defRPr/>
            </a:pPr>
            <a:fld id="{39DE64FB-66AC-43B4-904B-B7353FDA049D}" type="slidenum">
              <a:rPr lang="en-US" smtClean="0"/>
              <a:pPr>
                <a:defRPr/>
              </a:pPr>
              <a:t>49</a:t>
            </a:fld>
            <a:endParaRPr lang="en-US" dirty="0"/>
          </a:p>
        </p:txBody>
      </p:sp>
      <p:sp>
        <p:nvSpPr>
          <p:cNvPr id="16" name="Title 1">
            <a:extLst>
              <a:ext uri="{FF2B5EF4-FFF2-40B4-BE49-F238E27FC236}">
                <a16:creationId xmlns:a16="http://schemas.microsoft.com/office/drawing/2014/main" id="{A909E422-9B45-40A4-8F2E-F16E3E74AB0B}"/>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1.4 H</a:t>
            </a:r>
            <a:r>
              <a:rPr lang="vi-VN" sz="3200" b="1" dirty="0">
                <a:solidFill>
                  <a:srgbClr val="FF0000"/>
                </a:solidFill>
              </a:rPr>
              <a:t>Ư</a:t>
            </a:r>
            <a:r>
              <a:rPr lang="en-US" sz="3200" b="1" dirty="0">
                <a:solidFill>
                  <a:srgbClr val="FF0000"/>
                </a:solidFill>
              </a:rPr>
              <a:t>ỚNG DẪN THỰC HÀNH BÀI 02</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102518" y="2590800"/>
            <a:ext cx="6938963" cy="1533525"/>
          </a:xfrm>
          <a:prstGeom prst="rect">
            <a:avLst/>
          </a:prstGeom>
          <a:noFill/>
          <a:ln>
            <a:noFill/>
          </a:ln>
        </p:spPr>
      </p:pic>
    </p:spTree>
    <p:extLst>
      <p:ext uri="{BB962C8B-B14F-4D97-AF65-F5344CB8AC3E}">
        <p14:creationId xmlns:p14="http://schemas.microsoft.com/office/powerpoint/2010/main" val="170403847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B477A2E5-94F9-4B5C-87D1-E80B853FFCF5}"/>
              </a:ext>
            </a:extLst>
          </p:cNvPr>
          <p:cNvGraphicFramePr>
            <a:graphicFrameLocks noGrp="1"/>
          </p:cNvGraphicFramePr>
          <p:nvPr>
            <p:extLst>
              <p:ext uri="{D42A27DB-BD31-4B8C-83A1-F6EECF244321}">
                <p14:modId xmlns:p14="http://schemas.microsoft.com/office/powerpoint/2010/main" val="3682235254"/>
              </p:ext>
            </p:extLst>
          </p:nvPr>
        </p:nvGraphicFramePr>
        <p:xfrm>
          <a:off x="876300" y="1254760"/>
          <a:ext cx="7391400" cy="5013960"/>
        </p:xfrm>
        <a:graphic>
          <a:graphicData uri="http://schemas.openxmlformats.org/drawingml/2006/table">
            <a:tbl>
              <a:tblPr firstRow="1" bandRow="1">
                <a:tableStyleId>{21E4AEA4-8DFA-4A89-87EB-49C32662AFE0}</a:tableStyleId>
              </a:tblPr>
              <a:tblGrid>
                <a:gridCol w="876300">
                  <a:extLst>
                    <a:ext uri="{9D8B030D-6E8A-4147-A177-3AD203B41FA5}">
                      <a16:colId xmlns:a16="http://schemas.microsoft.com/office/drawing/2014/main" val="662616817"/>
                    </a:ext>
                  </a:extLst>
                </a:gridCol>
                <a:gridCol w="5498783">
                  <a:extLst>
                    <a:ext uri="{9D8B030D-6E8A-4147-A177-3AD203B41FA5}">
                      <a16:colId xmlns:a16="http://schemas.microsoft.com/office/drawing/2014/main" val="1467703862"/>
                    </a:ext>
                  </a:extLst>
                </a:gridCol>
                <a:gridCol w="1016317">
                  <a:extLst>
                    <a:ext uri="{9D8B030D-6E8A-4147-A177-3AD203B41FA5}">
                      <a16:colId xmlns:a16="http://schemas.microsoft.com/office/drawing/2014/main" val="4020572746"/>
                    </a:ext>
                  </a:extLst>
                </a:gridCol>
              </a:tblGrid>
              <a:tr h="497840">
                <a:tc>
                  <a:txBody>
                    <a:bodyPr/>
                    <a:lstStyle/>
                    <a:p>
                      <a:pPr algn="ctr"/>
                      <a:r>
                        <a:rPr lang="en-US" b="0" dirty="0" err="1"/>
                        <a:t>Tuần</a:t>
                      </a:r>
                      <a:endParaRPr lang="en-US" b="0" dirty="0">
                        <a:solidFill>
                          <a:srgbClr val="FFFF00"/>
                        </a:solidFill>
                      </a:endParaRPr>
                    </a:p>
                  </a:txBody>
                  <a:tcPr/>
                </a:tc>
                <a:tc>
                  <a:txBody>
                    <a:bodyPr/>
                    <a:lstStyle/>
                    <a:p>
                      <a:pPr algn="ctr"/>
                      <a:r>
                        <a:rPr lang="en-US" b="0" dirty="0" err="1"/>
                        <a:t>Nội</a:t>
                      </a:r>
                      <a:r>
                        <a:rPr lang="en-US" b="0" baseline="0" dirty="0"/>
                        <a:t> dung</a:t>
                      </a:r>
                      <a:endParaRPr lang="en-US" b="0" dirty="0">
                        <a:solidFill>
                          <a:srgbClr val="FFFF00"/>
                        </a:solidFill>
                      </a:endParaRPr>
                    </a:p>
                  </a:txBody>
                  <a:tcPr/>
                </a:tc>
                <a:tc>
                  <a:txBody>
                    <a:bodyPr/>
                    <a:lstStyle/>
                    <a:p>
                      <a:pPr algn="ctr"/>
                      <a:r>
                        <a:rPr lang="en-US" b="0" dirty="0" err="1"/>
                        <a:t>Số</a:t>
                      </a:r>
                      <a:r>
                        <a:rPr lang="en-US" b="0" baseline="0" dirty="0"/>
                        <a:t> </a:t>
                      </a:r>
                      <a:r>
                        <a:rPr lang="en-US" b="0" baseline="0" dirty="0" err="1"/>
                        <a:t>tiết</a:t>
                      </a:r>
                      <a:endParaRPr lang="en-US" b="0" dirty="0">
                        <a:solidFill>
                          <a:srgbClr val="FFFF00"/>
                        </a:solidFill>
                      </a:endParaRPr>
                    </a:p>
                  </a:txBody>
                  <a:tcPr/>
                </a:tc>
                <a:extLst>
                  <a:ext uri="{0D108BD9-81ED-4DB2-BD59-A6C34878D82A}">
                    <a16:rowId xmlns:a16="http://schemas.microsoft.com/office/drawing/2014/main" val="1403287626"/>
                  </a:ext>
                </a:extLst>
              </a:tr>
              <a:tr h="370840">
                <a:tc>
                  <a:txBody>
                    <a:bodyPr/>
                    <a:lstStyle/>
                    <a:p>
                      <a:pPr algn="ctr"/>
                      <a:r>
                        <a:rPr lang="en-US" b="0" dirty="0"/>
                        <a:t>1</a:t>
                      </a:r>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1: </a:t>
                      </a:r>
                      <a:r>
                        <a:rPr kumimoji="0" lang="en-US" sz="1800" b="0" kern="1200" dirty="0" err="1" smtClean="0">
                          <a:solidFill>
                            <a:schemeClr val="dk1"/>
                          </a:solidFill>
                          <a:effectLst/>
                          <a:latin typeface="+mn-lt"/>
                          <a:ea typeface="+mn-ea"/>
                          <a:cs typeface="+mn-cs"/>
                        </a:rPr>
                        <a:t>Giải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với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cấu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trúc</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lệnh</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cơ</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bản</a:t>
                      </a:r>
                      <a:r>
                        <a:rPr kumimoji="0" lang="en-US" sz="1800" b="0" kern="1200" dirty="0" smtClean="0">
                          <a:solidFill>
                            <a:schemeClr val="dk1"/>
                          </a:solidFill>
                          <a:effectLst/>
                          <a:latin typeface="+mn-lt"/>
                          <a:ea typeface="+mn-ea"/>
                          <a:cs typeface="+mn-cs"/>
                        </a:rPr>
                        <a:t> - </a:t>
                      </a:r>
                      <a:r>
                        <a:rPr kumimoji="0" lang="en-US" sz="1800" b="0" kern="1200" dirty="0" err="1" smtClean="0">
                          <a:solidFill>
                            <a:schemeClr val="dk1"/>
                          </a:solidFill>
                          <a:effectLst/>
                          <a:latin typeface="+mn-lt"/>
                          <a:ea typeface="+mn-ea"/>
                          <a:cs typeface="+mn-cs"/>
                        </a:rPr>
                        <a:t>Câu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lệnh</a:t>
                      </a:r>
                      <a:r>
                        <a:rPr kumimoji="0" lang="en-US" sz="1800" b="0" kern="1200" dirty="0" smtClean="0">
                          <a:solidFill>
                            <a:schemeClr val="dk1"/>
                          </a:solidFill>
                          <a:effectLst/>
                          <a:latin typeface="+mn-lt"/>
                          <a:ea typeface="+mn-ea"/>
                          <a:cs typeface="+mn-cs"/>
                        </a:rPr>
                        <a:t> if</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3820594912"/>
                  </a:ext>
                </a:extLst>
              </a:tr>
              <a:tr h="370840">
                <a:tc>
                  <a:txBody>
                    <a:bodyPr/>
                    <a:lstStyle/>
                    <a:p>
                      <a:pPr algn="ctr"/>
                      <a:r>
                        <a:rPr lang="en-US" b="0" dirty="0"/>
                        <a:t>2</a:t>
                      </a:r>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2: </a:t>
                      </a:r>
                      <a:r>
                        <a:rPr kumimoji="0" lang="en-US" sz="1800" b="0" kern="1200" dirty="0" err="1" smtClean="0">
                          <a:solidFill>
                            <a:schemeClr val="dk1"/>
                          </a:solidFill>
                          <a:effectLst/>
                          <a:latin typeface="+mn-lt"/>
                          <a:ea typeface="+mn-ea"/>
                          <a:cs typeface="+mn-cs"/>
                        </a:rPr>
                        <a:t>Giải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với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cấu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trúc</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lệnh</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cơ</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bản</a:t>
                      </a:r>
                      <a:r>
                        <a:rPr kumimoji="0" lang="en-US" sz="1800" b="0" kern="1200" dirty="0" smtClean="0">
                          <a:solidFill>
                            <a:schemeClr val="dk1"/>
                          </a:solidFill>
                          <a:effectLst/>
                          <a:latin typeface="+mn-lt"/>
                          <a:ea typeface="+mn-ea"/>
                          <a:cs typeface="+mn-cs"/>
                        </a:rPr>
                        <a:t> – </a:t>
                      </a:r>
                      <a:r>
                        <a:rPr kumimoji="0" lang="en-US" sz="1800" b="0" kern="1200" dirty="0" err="1" smtClean="0">
                          <a:solidFill>
                            <a:schemeClr val="dk1"/>
                          </a:solidFill>
                          <a:effectLst/>
                          <a:latin typeface="+mn-lt"/>
                          <a:ea typeface="+mn-ea"/>
                          <a:cs typeface="+mn-cs"/>
                        </a:rPr>
                        <a:t>Câu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lệnh</a:t>
                      </a:r>
                      <a:r>
                        <a:rPr kumimoji="0" lang="en-US" sz="1800" b="0" kern="1200" dirty="0" smtClean="0">
                          <a:solidFill>
                            <a:schemeClr val="dk1"/>
                          </a:solidFill>
                          <a:effectLst/>
                          <a:latin typeface="+mn-lt"/>
                          <a:ea typeface="+mn-ea"/>
                          <a:cs typeface="+mn-cs"/>
                        </a:rPr>
                        <a:t> switch</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3521143383"/>
                  </a:ext>
                </a:extLst>
              </a:tr>
              <a:tr h="370840">
                <a:tc>
                  <a:txBody>
                    <a:bodyPr/>
                    <a:lstStyle/>
                    <a:p>
                      <a:pPr algn="ctr"/>
                      <a:r>
                        <a:rPr lang="en-US" b="0" dirty="0"/>
                        <a:t>3</a:t>
                      </a:r>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3: </a:t>
                      </a:r>
                      <a:r>
                        <a:rPr kumimoji="0" lang="en-US" sz="1800" b="0" kern="1200" dirty="0" err="1" smtClean="0">
                          <a:solidFill>
                            <a:schemeClr val="dk1"/>
                          </a:solidFill>
                          <a:effectLst/>
                          <a:latin typeface="+mn-lt"/>
                          <a:ea typeface="+mn-ea"/>
                          <a:cs typeface="+mn-cs"/>
                        </a:rPr>
                        <a:t>Giải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với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Cấu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trúc</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lặp</a:t>
                      </a:r>
                      <a:r>
                        <a:rPr kumimoji="0" lang="en-US" sz="1800" b="0" kern="1200" dirty="0" smtClean="0">
                          <a:solidFill>
                            <a:schemeClr val="dk1"/>
                          </a:solidFill>
                          <a:effectLst/>
                          <a:latin typeface="+mn-lt"/>
                          <a:ea typeface="+mn-ea"/>
                          <a:cs typeface="+mn-cs"/>
                        </a:rPr>
                        <a:t> – </a:t>
                      </a:r>
                      <a:r>
                        <a:rPr kumimoji="0" lang="en-US" sz="1800" b="0" kern="1200" dirty="0" err="1" smtClean="0">
                          <a:solidFill>
                            <a:schemeClr val="dk1"/>
                          </a:solidFill>
                          <a:effectLst/>
                          <a:latin typeface="+mn-lt"/>
                          <a:ea typeface="+mn-ea"/>
                          <a:cs typeface="+mn-cs"/>
                        </a:rPr>
                        <a:t>Câu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lệnh</a:t>
                      </a:r>
                      <a:r>
                        <a:rPr kumimoji="0" lang="en-US" sz="1800" b="0" kern="1200" dirty="0" smtClean="0">
                          <a:solidFill>
                            <a:schemeClr val="dk1"/>
                          </a:solidFill>
                          <a:effectLst/>
                          <a:latin typeface="+mn-lt"/>
                          <a:ea typeface="+mn-ea"/>
                          <a:cs typeface="+mn-cs"/>
                        </a:rPr>
                        <a:t> for</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4003297547"/>
                  </a:ext>
                </a:extLst>
              </a:tr>
              <a:tr h="370840">
                <a:tc>
                  <a:txBody>
                    <a:bodyPr/>
                    <a:lstStyle/>
                    <a:p>
                      <a:pPr algn="ctr"/>
                      <a:r>
                        <a:rPr lang="en-US" b="0" dirty="0"/>
                        <a:t>4</a:t>
                      </a:r>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4: </a:t>
                      </a:r>
                      <a:r>
                        <a:rPr kumimoji="0" lang="en-US" sz="1800" b="0" kern="1200" dirty="0" err="1" smtClean="0">
                          <a:solidFill>
                            <a:schemeClr val="dk1"/>
                          </a:solidFill>
                          <a:effectLst/>
                          <a:latin typeface="+mn-lt"/>
                          <a:ea typeface="+mn-ea"/>
                          <a:cs typeface="+mn-cs"/>
                        </a:rPr>
                        <a:t>Giải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với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Cấu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trúc</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lặp</a:t>
                      </a:r>
                      <a:r>
                        <a:rPr kumimoji="0" lang="en-US" sz="1800" b="0" kern="1200" dirty="0" smtClean="0">
                          <a:solidFill>
                            <a:schemeClr val="dk1"/>
                          </a:solidFill>
                          <a:effectLst/>
                          <a:latin typeface="+mn-lt"/>
                          <a:ea typeface="+mn-ea"/>
                          <a:cs typeface="+mn-cs"/>
                        </a:rPr>
                        <a:t> – </a:t>
                      </a:r>
                      <a:r>
                        <a:rPr kumimoji="0" lang="en-US" sz="1800" b="0" kern="1200" dirty="0" err="1" smtClean="0">
                          <a:solidFill>
                            <a:schemeClr val="dk1"/>
                          </a:solidFill>
                          <a:effectLst/>
                          <a:latin typeface="+mn-lt"/>
                          <a:ea typeface="+mn-ea"/>
                          <a:cs typeface="+mn-cs"/>
                        </a:rPr>
                        <a:t>câu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lệnh</a:t>
                      </a:r>
                      <a:r>
                        <a:rPr kumimoji="0" lang="en-US" sz="1800" b="0" kern="1200" dirty="0" smtClean="0">
                          <a:solidFill>
                            <a:schemeClr val="dk1"/>
                          </a:solidFill>
                          <a:effectLst/>
                          <a:latin typeface="+mn-lt"/>
                          <a:ea typeface="+mn-ea"/>
                          <a:cs typeface="+mn-cs"/>
                        </a:rPr>
                        <a:t> while, do … while</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3446771120"/>
                  </a:ext>
                </a:extLst>
              </a:tr>
              <a:tr h="370840">
                <a:tc>
                  <a:txBody>
                    <a:bodyPr/>
                    <a:lstStyle/>
                    <a:p>
                      <a:pPr algn="ctr"/>
                      <a:r>
                        <a:rPr lang="en-US" b="0" dirty="0"/>
                        <a:t>5</a:t>
                      </a:r>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5: </a:t>
                      </a:r>
                      <a:r>
                        <a:rPr kumimoji="0" lang="en-US" sz="1800" b="0" kern="1200" dirty="0" err="1" smtClean="0">
                          <a:solidFill>
                            <a:schemeClr val="dk1"/>
                          </a:solidFill>
                          <a:effectLst/>
                          <a:latin typeface="+mn-lt"/>
                          <a:ea typeface="+mn-ea"/>
                          <a:cs typeface="+mn-cs"/>
                        </a:rPr>
                        <a:t>Giải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bằng</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xây</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dựng</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hàm</a:t>
                      </a:r>
                      <a:r>
                        <a:rPr kumimoji="0" lang="en-US" sz="1800" b="0" kern="1200" dirty="0" smtClean="0">
                          <a:solidFill>
                            <a:schemeClr val="dk1"/>
                          </a:solidFill>
                          <a:effectLst/>
                          <a:latin typeface="+mn-lt"/>
                          <a:ea typeface="+mn-ea"/>
                          <a:cs typeface="+mn-cs"/>
                        </a:rPr>
                        <a:t> </a:t>
                      </a:r>
                      <a:endParaRPr kumimoji="0" lang="en-US" sz="1800" b="0" kern="1200" dirty="0">
                        <a:solidFill>
                          <a:schemeClr val="dk1"/>
                        </a:solidFill>
                        <a:effectLst/>
                        <a:latin typeface="+mn-lt"/>
                        <a:ea typeface="+mn-ea"/>
                        <a:cs typeface="+mn-cs"/>
                      </a:endParaRPr>
                    </a:p>
                  </a:txBody>
                  <a:tcPr/>
                </a:tc>
                <a:tc>
                  <a:txBody>
                    <a:bodyPr/>
                    <a:lstStyle/>
                    <a:p>
                      <a:pPr algn="ctr"/>
                      <a:r>
                        <a:rPr lang="en-US" b="0" dirty="0">
                          <a:solidFill>
                            <a:schemeClr val="tx1"/>
                          </a:solidFill>
                        </a:rPr>
                        <a:t>6</a:t>
                      </a:r>
                    </a:p>
                  </a:txBody>
                  <a:tcPr/>
                </a:tc>
                <a:extLst>
                  <a:ext uri="{0D108BD9-81ED-4DB2-BD59-A6C34878D82A}">
                    <a16:rowId xmlns:a16="http://schemas.microsoft.com/office/drawing/2014/main" val="698914893"/>
                  </a:ext>
                </a:extLst>
              </a:tr>
              <a:tr h="370840">
                <a:tc>
                  <a:txBody>
                    <a:bodyPr/>
                    <a:lstStyle/>
                    <a:p>
                      <a:pPr algn="ctr"/>
                      <a:r>
                        <a:rPr lang="en-US" b="0" dirty="0"/>
                        <a:t>6</a:t>
                      </a:r>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6: </a:t>
                      </a:r>
                      <a:r>
                        <a:rPr kumimoji="0" lang="en-US" sz="1800" b="0" kern="1200" dirty="0" err="1" smtClean="0">
                          <a:solidFill>
                            <a:schemeClr val="dk1"/>
                          </a:solidFill>
                          <a:effectLst/>
                          <a:latin typeface="+mn-lt"/>
                          <a:ea typeface="+mn-ea"/>
                          <a:cs typeface="+mn-cs"/>
                        </a:rPr>
                        <a:t>Lập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trình</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đệ</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quy</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1331620588"/>
                  </a:ext>
                </a:extLst>
              </a:tr>
              <a:tr h="370840">
                <a:tc>
                  <a:txBody>
                    <a:bodyPr/>
                    <a:lstStyle/>
                    <a:p>
                      <a:pPr algn="ctr"/>
                      <a:r>
                        <a:rPr lang="en-US" b="0" dirty="0"/>
                        <a:t>7</a:t>
                      </a:r>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7: </a:t>
                      </a:r>
                      <a:r>
                        <a:rPr kumimoji="0" lang="en-US" sz="1800" b="0" kern="1200" dirty="0" err="1" smtClean="0">
                          <a:solidFill>
                            <a:schemeClr val="dk1"/>
                          </a:solidFill>
                          <a:effectLst/>
                          <a:latin typeface="+mn-lt"/>
                          <a:ea typeface="+mn-ea"/>
                          <a:cs typeface="+mn-cs"/>
                        </a:rPr>
                        <a:t>Giải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mảng</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một</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chiều</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2762371312"/>
                  </a:ext>
                </a:extLst>
              </a:tr>
              <a:tr h="370840">
                <a:tc>
                  <a:txBody>
                    <a:bodyPr/>
                    <a:lstStyle/>
                    <a:p>
                      <a:pPr algn="ctr"/>
                      <a:r>
                        <a:rPr lang="en-US" b="0" dirty="0"/>
                        <a:t>8</a:t>
                      </a:r>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8: </a:t>
                      </a:r>
                      <a:r>
                        <a:rPr kumimoji="0" lang="en-US" sz="1800" b="0" kern="1200" dirty="0" err="1" smtClean="0">
                          <a:solidFill>
                            <a:schemeClr val="dk1"/>
                          </a:solidFill>
                          <a:effectLst/>
                          <a:latin typeface="+mn-lt"/>
                          <a:ea typeface="+mn-ea"/>
                          <a:cs typeface="+mn-cs"/>
                        </a:rPr>
                        <a:t>Giải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mảng</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hai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chiều</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1854958488"/>
                  </a:ext>
                </a:extLst>
              </a:tr>
              <a:tr h="370840">
                <a:tc>
                  <a:txBody>
                    <a:bodyPr/>
                    <a:lstStyle/>
                    <a:p>
                      <a:pPr algn="ctr"/>
                      <a:r>
                        <a:rPr lang="en-US" b="0" dirty="0"/>
                        <a:t>9</a:t>
                      </a:r>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9: </a:t>
                      </a:r>
                      <a:r>
                        <a:rPr kumimoji="0" lang="en-US" sz="1800" b="0" kern="1200" dirty="0" err="1" smtClean="0">
                          <a:solidFill>
                            <a:schemeClr val="dk1"/>
                          </a:solidFill>
                          <a:effectLst/>
                          <a:latin typeface="+mn-lt"/>
                          <a:ea typeface="+mn-ea"/>
                          <a:cs typeface="+mn-cs"/>
                        </a:rPr>
                        <a:t>Giải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xâu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ký</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tự</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266906645"/>
                  </a:ext>
                </a:extLst>
              </a:tr>
              <a:tr h="370840">
                <a:tc>
                  <a:txBody>
                    <a:bodyPr/>
                    <a:lstStyle/>
                    <a:p>
                      <a:pPr algn="ctr"/>
                      <a:r>
                        <a:rPr lang="en-US" b="0" dirty="0"/>
                        <a:t>10</a:t>
                      </a:r>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10: </a:t>
                      </a:r>
                      <a:r>
                        <a:rPr kumimoji="0" lang="en-US" sz="1800" b="0" kern="1200" dirty="0" err="1" smtClean="0">
                          <a:solidFill>
                            <a:schemeClr val="dk1"/>
                          </a:solidFill>
                          <a:effectLst/>
                          <a:latin typeface="+mn-lt"/>
                          <a:ea typeface="+mn-ea"/>
                          <a:cs typeface="+mn-cs"/>
                        </a:rPr>
                        <a:t>Lập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trình</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với</a:t>
                      </a:r>
                      <a:r>
                        <a:rPr kumimoji="0" lang="en-US" sz="1800" b="0" kern="1200" dirty="0" smtClean="0">
                          <a:solidFill>
                            <a:schemeClr val="dk1"/>
                          </a:solidFill>
                          <a:effectLst/>
                          <a:latin typeface="+mn-lt"/>
                          <a:ea typeface="+mn-ea"/>
                          <a:cs typeface="+mn-cs"/>
                        </a:rPr>
                        <a:t> con </a:t>
                      </a:r>
                      <a:r>
                        <a:rPr kumimoji="0" lang="en-US" sz="1800" b="0" kern="1200" dirty="0" err="1" smtClean="0">
                          <a:solidFill>
                            <a:schemeClr val="dk1"/>
                          </a:solidFill>
                          <a:effectLst/>
                          <a:latin typeface="+mn-lt"/>
                          <a:ea typeface="+mn-ea"/>
                          <a:cs typeface="+mn-cs"/>
                        </a:rPr>
                        <a:t>trỏ</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tiếp</a:t>
                      </a:r>
                      <a:r>
                        <a:rPr kumimoji="0" lang="en-US" sz="1800" b="0" kern="1200" dirty="0" smtClean="0">
                          <a:solidFill>
                            <a:schemeClr val="dk1"/>
                          </a:solidFill>
                          <a:effectLst/>
                          <a:latin typeface="+mn-lt"/>
                          <a:ea typeface="+mn-ea"/>
                          <a:cs typeface="+mn-cs"/>
                        </a:rPr>
                        <a:t>)</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1553322037"/>
                  </a:ext>
                </a:extLst>
              </a:tr>
            </a:tbl>
          </a:graphicData>
        </a:graphic>
      </p:graphicFrame>
      <p:sp>
        <p:nvSpPr>
          <p:cNvPr id="9" name="Title 8">
            <a:extLst>
              <a:ext uri="{FF2B5EF4-FFF2-40B4-BE49-F238E27FC236}">
                <a16:creationId xmlns:a16="http://schemas.microsoft.com/office/drawing/2014/main" id="{8349522F-D293-4955-AF8D-73A8F896AA4E}"/>
              </a:ext>
            </a:extLst>
          </p:cNvPr>
          <p:cNvSpPr>
            <a:spLocks noGrp="1"/>
          </p:cNvSpPr>
          <p:nvPr>
            <p:ph type="title"/>
          </p:nvPr>
        </p:nvSpPr>
        <p:spPr/>
        <p:txBody>
          <a:bodyPr/>
          <a:lstStyle/>
          <a:p>
            <a:endParaRPr lang="en-US" dirty="0"/>
          </a:p>
        </p:txBody>
      </p:sp>
      <p:sp>
        <p:nvSpPr>
          <p:cNvPr id="11" name="Title 1">
            <a:extLst>
              <a:ext uri="{FF2B5EF4-FFF2-40B4-BE49-F238E27FC236}">
                <a16:creationId xmlns:a16="http://schemas.microsoft.com/office/drawing/2014/main" id="{B3934BC4-784F-4C1B-B339-2DB550366C76}"/>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NỘI DUNG MÔN HỌC</a:t>
            </a:r>
          </a:p>
        </p:txBody>
      </p:sp>
      <p:sp>
        <p:nvSpPr>
          <p:cNvPr id="12" name="Slide Number Placeholder 11">
            <a:extLst>
              <a:ext uri="{FF2B5EF4-FFF2-40B4-BE49-F238E27FC236}">
                <a16:creationId xmlns:a16="http://schemas.microsoft.com/office/drawing/2014/main" id="{8DA22073-9771-4BE3-A669-44600F41B9DF}"/>
              </a:ext>
            </a:extLst>
          </p:cNvPr>
          <p:cNvSpPr>
            <a:spLocks noGrp="1"/>
          </p:cNvSpPr>
          <p:nvPr>
            <p:ph type="sldNum" sz="quarter" idx="12"/>
          </p:nvPr>
        </p:nvSpPr>
        <p:spPr>
          <a:xfrm>
            <a:off x="8458200" y="6172200"/>
            <a:ext cx="533400" cy="533400"/>
          </a:xfrm>
        </p:spPr>
        <p:txBody>
          <a:bodyPr/>
          <a:lstStyle/>
          <a:p>
            <a:pPr>
              <a:defRPr/>
            </a:pPr>
            <a:fld id="{39DE64FB-66AC-43B4-904B-B7353FDA049D}" type="slidenum">
              <a:rPr lang="en-US" smtClean="0"/>
              <a:pPr>
                <a:defRPr/>
              </a:pPr>
              <a:t>5</a:t>
            </a:fld>
            <a:endParaRPr lang="en-US" dirty="0"/>
          </a:p>
        </p:txBody>
      </p:sp>
      <p:sp>
        <p:nvSpPr>
          <p:cNvPr id="2" name="Footer Placeholder 1"/>
          <p:cNvSpPr>
            <a:spLocks noGrp="1"/>
          </p:cNvSpPr>
          <p:nvPr>
            <p:ph type="ftr" sz="quarter" idx="11"/>
          </p:nvPr>
        </p:nvSpPr>
        <p:spPr/>
        <p:txBody>
          <a:bodyPr/>
          <a:lstStyle/>
          <a:p>
            <a:pPr>
              <a:defRPr/>
            </a:pPr>
            <a:r>
              <a:rPr lang="en-US" smtClean="0"/>
              <a:t>Thực tập lập trình cơ bản</a:t>
            </a:r>
            <a:endParaRPr lang="en-US" dirty="0"/>
          </a:p>
        </p:txBody>
      </p:sp>
    </p:spTree>
    <p:extLst>
      <p:ext uri="{BB962C8B-B14F-4D97-AF65-F5344CB8AC3E}">
        <p14:creationId xmlns:p14="http://schemas.microsoft.com/office/powerpoint/2010/main" val="2841803365"/>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1337-3CB2-4D09-948F-305DBE3FDFB4}"/>
              </a:ext>
            </a:extLst>
          </p:cNvPr>
          <p:cNvSpPr>
            <a:spLocks noGrp="1"/>
          </p:cNvSpPr>
          <p:nvPr>
            <p:ph type="title"/>
          </p:nvPr>
        </p:nvSpPr>
        <p:spPr/>
        <p:txBody>
          <a:bodyPr/>
          <a:lstStyle/>
          <a:p>
            <a:pPr algn="ctr"/>
            <a:r>
              <a:rPr lang="en-US" sz="3200" b="1" dirty="0">
                <a:solidFill>
                  <a:srgbClr val="FF0000"/>
                </a:solidFill>
              </a:rPr>
              <a:t>II. H</a:t>
            </a:r>
            <a:r>
              <a:rPr lang="vi-VN" sz="3200" b="1" dirty="0">
                <a:solidFill>
                  <a:srgbClr val="FF0000"/>
                </a:solidFill>
              </a:rPr>
              <a:t>Ư</a:t>
            </a:r>
            <a:r>
              <a:rPr lang="en-US" sz="3200" b="1" dirty="0">
                <a:solidFill>
                  <a:srgbClr val="FF0000"/>
                </a:solidFill>
              </a:rPr>
              <a:t>ỚNG DẪN TH</a:t>
            </a:r>
            <a:r>
              <a:rPr lang="vi-VN" sz="3200" b="1" dirty="0">
                <a:solidFill>
                  <a:srgbClr val="FF0000"/>
                </a:solidFill>
              </a:rPr>
              <a:t>Ư</a:t>
            </a:r>
            <a:r>
              <a:rPr lang="en-US" sz="3200" b="1" dirty="0">
                <a:solidFill>
                  <a:srgbClr val="FF0000"/>
                </a:solidFill>
              </a:rPr>
              <a:t>ỜNG XUYÊN</a:t>
            </a:r>
          </a:p>
        </p:txBody>
      </p:sp>
      <p:sp>
        <p:nvSpPr>
          <p:cNvPr id="3" name="Content Placeholder 2">
            <a:extLst>
              <a:ext uri="{FF2B5EF4-FFF2-40B4-BE49-F238E27FC236}">
                <a16:creationId xmlns:a16="http://schemas.microsoft.com/office/drawing/2014/main" id="{641A6D94-036A-4AD1-8CBA-E6AE3D71D3CE}"/>
              </a:ext>
            </a:extLst>
          </p:cNvPr>
          <p:cNvSpPr>
            <a:spLocks noGrp="1"/>
          </p:cNvSpPr>
          <p:nvPr>
            <p:ph sz="quarter" idx="1"/>
          </p:nvPr>
        </p:nvSpPr>
        <p:spPr/>
        <p:txBody>
          <a:bodyPr/>
          <a:lstStyle/>
          <a:p>
            <a:pPr>
              <a:lnSpc>
                <a:spcPct val="150000"/>
              </a:lnSpc>
            </a:pPr>
            <a:r>
              <a:rPr lang="en-US" sz="2200" dirty="0" err="1"/>
              <a:t>Sinh</a:t>
            </a:r>
            <a:r>
              <a:rPr lang="en-US" sz="2200" dirty="0"/>
              <a:t> </a:t>
            </a:r>
            <a:r>
              <a:rPr lang="en-US" sz="2200" dirty="0" err="1"/>
              <a:t>viên</a:t>
            </a:r>
            <a:r>
              <a:rPr lang="en-US" sz="2200" dirty="0"/>
              <a:t> </a:t>
            </a:r>
            <a:r>
              <a:rPr lang="en-US" sz="2200" dirty="0" err="1"/>
              <a:t>tiếp</a:t>
            </a:r>
            <a:r>
              <a:rPr lang="en-US" sz="2200" dirty="0"/>
              <a:t> </a:t>
            </a:r>
            <a:r>
              <a:rPr lang="en-US" sz="2200" dirty="0" err="1"/>
              <a:t>tục</a:t>
            </a:r>
            <a:r>
              <a:rPr lang="en-US" sz="2200" dirty="0"/>
              <a:t> </a:t>
            </a:r>
            <a:r>
              <a:rPr lang="en-US" sz="2200" dirty="0" err="1"/>
              <a:t>thực</a:t>
            </a:r>
            <a:r>
              <a:rPr lang="en-US" sz="2200" dirty="0"/>
              <a:t> </a:t>
            </a:r>
            <a:r>
              <a:rPr lang="en-US" sz="2200" dirty="0" err="1"/>
              <a:t>hành</a:t>
            </a:r>
            <a:r>
              <a:rPr lang="en-US" sz="2200" dirty="0"/>
              <a:t> </a:t>
            </a:r>
            <a:r>
              <a:rPr lang="en-US" sz="2200" dirty="0" err="1"/>
              <a:t>các</a:t>
            </a:r>
            <a:r>
              <a:rPr lang="en-US" sz="2200" dirty="0"/>
              <a:t> </a:t>
            </a:r>
            <a:r>
              <a:rPr lang="en-US" sz="2200" dirty="0" err="1"/>
              <a:t>bài</a:t>
            </a:r>
            <a:r>
              <a:rPr lang="en-US" sz="2200" dirty="0"/>
              <a:t> </a:t>
            </a:r>
            <a:r>
              <a:rPr lang="en-US" sz="2200" dirty="0" err="1"/>
              <a:t>tập</a:t>
            </a:r>
            <a:r>
              <a:rPr lang="en-US" sz="2200" dirty="0"/>
              <a:t> </a:t>
            </a:r>
            <a:r>
              <a:rPr lang="en-US" sz="2200" dirty="0" err="1"/>
              <a:t>theo</a:t>
            </a:r>
            <a:r>
              <a:rPr lang="en-US" sz="2200" dirty="0"/>
              <a:t> </a:t>
            </a:r>
            <a:r>
              <a:rPr lang="en-US" sz="2200" dirty="0" err="1"/>
              <a:t>sự</a:t>
            </a:r>
            <a:r>
              <a:rPr lang="en-US" sz="2200" dirty="0"/>
              <a:t> </a:t>
            </a:r>
            <a:r>
              <a:rPr lang="en-US" sz="2200" dirty="0" err="1"/>
              <a:t>gợi</a:t>
            </a:r>
            <a:r>
              <a:rPr lang="en-US" sz="2200" dirty="0"/>
              <a:t> ý </a:t>
            </a:r>
            <a:r>
              <a:rPr lang="en-US" sz="2200" dirty="0" err="1"/>
              <a:t>hướng</a:t>
            </a:r>
            <a:r>
              <a:rPr lang="en-US" sz="2200" dirty="0"/>
              <a:t> </a:t>
            </a:r>
            <a:r>
              <a:rPr lang="en-US" sz="2200" dirty="0" err="1"/>
              <a:t>dẫn</a:t>
            </a:r>
            <a:r>
              <a:rPr lang="en-US" sz="2200" dirty="0"/>
              <a:t>. </a:t>
            </a:r>
            <a:r>
              <a:rPr lang="en-US" sz="2200" dirty="0" err="1"/>
              <a:t>Trong</a:t>
            </a:r>
            <a:r>
              <a:rPr lang="en-US" sz="2200" dirty="0"/>
              <a:t> </a:t>
            </a:r>
            <a:r>
              <a:rPr lang="en-US" sz="2200" dirty="0" err="1"/>
              <a:t>phần</a:t>
            </a:r>
            <a:r>
              <a:rPr lang="en-US" sz="2200" dirty="0"/>
              <a:t> </a:t>
            </a:r>
            <a:r>
              <a:rPr lang="en-US" sz="2200" dirty="0" err="1"/>
              <a:t>này</a:t>
            </a:r>
            <a:r>
              <a:rPr lang="en-US" sz="2200" dirty="0"/>
              <a:t> </a:t>
            </a:r>
            <a:r>
              <a:rPr lang="en-US" sz="2200" dirty="0" err="1"/>
              <a:t>yêu</a:t>
            </a:r>
            <a:r>
              <a:rPr lang="en-US" sz="2200" dirty="0"/>
              <a:t> </a:t>
            </a:r>
            <a:r>
              <a:rPr lang="en-US" sz="2200" dirty="0" err="1"/>
              <a:t>cầu</a:t>
            </a:r>
            <a:r>
              <a:rPr lang="en-US" sz="2200" dirty="0"/>
              <a:t>:</a:t>
            </a:r>
          </a:p>
          <a:p>
            <a:pPr marL="0" indent="0">
              <a:lnSpc>
                <a:spcPct val="150000"/>
              </a:lnSpc>
              <a:buNone/>
            </a:pPr>
            <a:r>
              <a:rPr lang="en-US" sz="2200" dirty="0"/>
              <a:t>	+ </a:t>
            </a:r>
            <a:r>
              <a:rPr lang="en-US" sz="2200" dirty="0" err="1"/>
              <a:t>Một</a:t>
            </a:r>
            <a:r>
              <a:rPr lang="en-US" sz="2200" dirty="0"/>
              <a:t> </a:t>
            </a:r>
            <a:r>
              <a:rPr lang="en-US" sz="2200" dirty="0" err="1"/>
              <a:t>số</a:t>
            </a:r>
            <a:r>
              <a:rPr lang="en-US" sz="2200" dirty="0"/>
              <a:t> </a:t>
            </a:r>
            <a:r>
              <a:rPr lang="en-US" sz="2200" dirty="0" err="1"/>
              <a:t>phần</a:t>
            </a:r>
            <a:r>
              <a:rPr lang="en-US" sz="2200" dirty="0"/>
              <a:t> </a:t>
            </a:r>
            <a:r>
              <a:rPr lang="en-US" sz="2200" dirty="0" err="1"/>
              <a:t>trong</a:t>
            </a:r>
            <a:r>
              <a:rPr lang="en-US" sz="2200" dirty="0"/>
              <a:t> </a:t>
            </a:r>
            <a:r>
              <a:rPr lang="en-US" sz="2200" dirty="0" err="1"/>
              <a:t>bài</a:t>
            </a:r>
            <a:r>
              <a:rPr lang="en-US" sz="2200" dirty="0"/>
              <a:t> </a:t>
            </a:r>
            <a:r>
              <a:rPr lang="en-US" sz="2200" dirty="0" err="1"/>
              <a:t>sinh</a:t>
            </a:r>
            <a:r>
              <a:rPr lang="en-US" sz="2200" dirty="0"/>
              <a:t> </a:t>
            </a:r>
            <a:r>
              <a:rPr lang="en-US" sz="2200" dirty="0" err="1"/>
              <a:t>viên</a:t>
            </a:r>
            <a:r>
              <a:rPr lang="en-US" sz="2200" dirty="0"/>
              <a:t> </a:t>
            </a:r>
            <a:r>
              <a:rPr lang="en-US" sz="2200" dirty="0" err="1"/>
              <a:t>phải</a:t>
            </a:r>
            <a:r>
              <a:rPr lang="en-US" sz="2200" dirty="0"/>
              <a:t> </a:t>
            </a:r>
            <a:r>
              <a:rPr lang="en-US" sz="2200" dirty="0" err="1"/>
              <a:t>tự</a:t>
            </a:r>
            <a:r>
              <a:rPr lang="en-US" sz="2200" dirty="0"/>
              <a:t> </a:t>
            </a:r>
            <a:r>
              <a:rPr lang="en-US" sz="2200" dirty="0" err="1"/>
              <a:t>thực</a:t>
            </a:r>
            <a:r>
              <a:rPr lang="en-US" sz="2200" dirty="0"/>
              <a:t> </a:t>
            </a:r>
            <a:r>
              <a:rPr lang="en-US" sz="2200" dirty="0" err="1"/>
              <a:t>hiện</a:t>
            </a:r>
            <a:r>
              <a:rPr lang="en-US" sz="2200" dirty="0"/>
              <a:t> (</a:t>
            </a:r>
            <a:r>
              <a:rPr lang="en-US" sz="2200" dirty="0" err="1"/>
              <a:t>Ví</a:t>
            </a:r>
            <a:r>
              <a:rPr lang="en-US" sz="2200" dirty="0"/>
              <a:t> </a:t>
            </a:r>
            <a:r>
              <a:rPr lang="en-US" sz="2200" dirty="0" err="1"/>
              <a:t>dụ</a:t>
            </a:r>
            <a:r>
              <a:rPr lang="en-US" sz="2200" dirty="0"/>
              <a:t>: </a:t>
            </a:r>
            <a:r>
              <a:rPr lang="en-US" sz="2200" dirty="0" err="1"/>
              <a:t>tạo</a:t>
            </a:r>
            <a:r>
              <a:rPr lang="en-US" sz="2200" dirty="0"/>
              <a:t> file ban </a:t>
            </a:r>
            <a:r>
              <a:rPr lang="en-US" sz="2200" dirty="0" err="1"/>
              <a:t>đầu</a:t>
            </a:r>
            <a:r>
              <a:rPr lang="en-US" sz="2200" dirty="0"/>
              <a:t>, </a:t>
            </a:r>
            <a:r>
              <a:rPr lang="en-US" sz="2200" dirty="0" err="1"/>
              <a:t>khai</a:t>
            </a:r>
            <a:r>
              <a:rPr lang="en-US" sz="2200" dirty="0"/>
              <a:t> </a:t>
            </a:r>
            <a:r>
              <a:rPr lang="en-US" sz="2200" dirty="0" err="1"/>
              <a:t>báo</a:t>
            </a:r>
            <a:r>
              <a:rPr lang="en-US" sz="2200" dirty="0"/>
              <a:t> </a:t>
            </a:r>
            <a:r>
              <a:rPr lang="en-US" sz="2200" dirty="0" err="1"/>
              <a:t>thư</a:t>
            </a:r>
            <a:r>
              <a:rPr lang="en-US" sz="2200" dirty="0"/>
              <a:t> </a:t>
            </a:r>
            <a:r>
              <a:rPr lang="en-US" sz="2200" dirty="0" err="1"/>
              <a:t>viện</a:t>
            </a:r>
            <a:r>
              <a:rPr lang="en-US" sz="2200" dirty="0"/>
              <a:t>, </a:t>
            </a:r>
            <a:r>
              <a:rPr lang="en-US" sz="2200" dirty="0" err="1"/>
              <a:t>những</a:t>
            </a:r>
            <a:r>
              <a:rPr lang="en-US" sz="2200" dirty="0"/>
              <a:t> </a:t>
            </a:r>
            <a:r>
              <a:rPr lang="en-US" sz="2200" dirty="0" err="1"/>
              <a:t>hàm</a:t>
            </a:r>
            <a:r>
              <a:rPr lang="en-US" sz="2200" dirty="0"/>
              <a:t> </a:t>
            </a:r>
            <a:r>
              <a:rPr lang="en-US" sz="2200" dirty="0" err="1"/>
              <a:t>có</a:t>
            </a:r>
            <a:r>
              <a:rPr lang="en-US" sz="2200" dirty="0"/>
              <a:t> </a:t>
            </a:r>
            <a:r>
              <a:rPr lang="en-US" sz="2200" dirty="0" err="1"/>
              <a:t>tính</a:t>
            </a:r>
            <a:r>
              <a:rPr lang="en-US" sz="2200" dirty="0"/>
              <a:t> </a:t>
            </a:r>
            <a:r>
              <a:rPr lang="en-US" sz="2200" dirty="0" err="1"/>
              <a:t>chất</a:t>
            </a:r>
            <a:r>
              <a:rPr lang="en-US" sz="2200" dirty="0"/>
              <a:t> </a:t>
            </a:r>
            <a:r>
              <a:rPr lang="en-US" sz="2200" dirty="0" err="1"/>
              <a:t>tương</a:t>
            </a:r>
            <a:r>
              <a:rPr lang="en-US" sz="2200" dirty="0"/>
              <a:t> </a:t>
            </a:r>
            <a:r>
              <a:rPr lang="en-US" sz="2200" dirty="0" err="1"/>
              <a:t>tự</a:t>
            </a:r>
            <a:r>
              <a:rPr lang="en-US" sz="2200" dirty="0"/>
              <a:t> ở </a:t>
            </a:r>
            <a:r>
              <a:rPr lang="en-US" sz="2200" dirty="0" err="1"/>
              <a:t>ví</a:t>
            </a:r>
            <a:r>
              <a:rPr lang="en-US" sz="2200" dirty="0"/>
              <a:t> </a:t>
            </a:r>
            <a:r>
              <a:rPr lang="en-US" sz="2200" dirty="0" err="1"/>
              <a:t>dụ</a:t>
            </a:r>
            <a:r>
              <a:rPr lang="en-US" sz="2200" dirty="0"/>
              <a:t> </a:t>
            </a:r>
            <a:r>
              <a:rPr lang="en-US" sz="2200" dirty="0" err="1"/>
              <a:t>trước</a:t>
            </a:r>
            <a:r>
              <a:rPr lang="en-US" sz="2200" dirty="0"/>
              <a:t>).</a:t>
            </a:r>
          </a:p>
          <a:p>
            <a:pPr marL="0" indent="0">
              <a:lnSpc>
                <a:spcPct val="150000"/>
              </a:lnSpc>
              <a:buNone/>
            </a:pPr>
            <a:r>
              <a:rPr lang="en-US" sz="2200" dirty="0"/>
              <a:t>	+ </a:t>
            </a:r>
            <a:r>
              <a:rPr lang="en-US" sz="2200" dirty="0" err="1"/>
              <a:t>Sinh</a:t>
            </a:r>
            <a:r>
              <a:rPr lang="en-US" sz="2200" dirty="0"/>
              <a:t> </a:t>
            </a:r>
            <a:r>
              <a:rPr lang="en-US" sz="2200" dirty="0" err="1"/>
              <a:t>viên</a:t>
            </a:r>
            <a:r>
              <a:rPr lang="en-US" sz="2200" dirty="0"/>
              <a:t> </a:t>
            </a:r>
            <a:r>
              <a:rPr lang="en-US" sz="2200" dirty="0" err="1"/>
              <a:t>phải</a:t>
            </a:r>
            <a:r>
              <a:rPr lang="en-US" sz="2200" dirty="0"/>
              <a:t> </a:t>
            </a:r>
            <a:r>
              <a:rPr lang="en-US" sz="2200" dirty="0" err="1"/>
              <a:t>tự</a:t>
            </a:r>
            <a:r>
              <a:rPr lang="en-US" sz="2200" dirty="0"/>
              <a:t> </a:t>
            </a:r>
            <a:r>
              <a:rPr lang="en-US" sz="2200" dirty="0" err="1"/>
              <a:t>hoàn</a:t>
            </a:r>
            <a:r>
              <a:rPr lang="en-US" sz="2200" dirty="0"/>
              <a:t> </a:t>
            </a:r>
            <a:r>
              <a:rPr lang="en-US" sz="2200" dirty="0" err="1"/>
              <a:t>thiện</a:t>
            </a:r>
            <a:r>
              <a:rPr lang="en-US" sz="2200" dirty="0"/>
              <a:t> </a:t>
            </a:r>
            <a:r>
              <a:rPr lang="en-US" sz="2200" dirty="0" err="1"/>
              <a:t>chương</a:t>
            </a:r>
            <a:r>
              <a:rPr lang="en-US" sz="2200" dirty="0"/>
              <a:t> </a:t>
            </a:r>
            <a:r>
              <a:rPr lang="en-US" sz="2200" dirty="0" err="1"/>
              <a:t>trình</a:t>
            </a:r>
            <a:r>
              <a:rPr lang="en-US" sz="2200" dirty="0"/>
              <a:t> </a:t>
            </a:r>
            <a:r>
              <a:rPr lang="en-US" sz="2200" dirty="0" err="1"/>
              <a:t>và</a:t>
            </a:r>
            <a:r>
              <a:rPr lang="en-US" sz="2200" dirty="0"/>
              <a:t> </a:t>
            </a:r>
            <a:r>
              <a:rPr lang="en-US" sz="2200" dirty="0" err="1"/>
              <a:t>chạy</a:t>
            </a:r>
            <a:r>
              <a:rPr lang="en-US" sz="2200" dirty="0"/>
              <a:t> </a:t>
            </a:r>
            <a:r>
              <a:rPr lang="en-US" sz="2200" dirty="0" err="1"/>
              <a:t>đúng</a:t>
            </a:r>
            <a:r>
              <a:rPr lang="en-US" sz="2200" dirty="0"/>
              <a:t>.</a:t>
            </a:r>
          </a:p>
          <a:p>
            <a:pPr marL="0" indent="0" algn="just">
              <a:lnSpc>
                <a:spcPct val="150000"/>
              </a:lnSpc>
              <a:buNone/>
            </a:pPr>
            <a:endParaRPr lang="en-US" dirty="0"/>
          </a:p>
        </p:txBody>
      </p:sp>
      <p:sp>
        <p:nvSpPr>
          <p:cNvPr id="4" name="Footer Placeholder 3">
            <a:extLst>
              <a:ext uri="{FF2B5EF4-FFF2-40B4-BE49-F238E27FC236}">
                <a16:creationId xmlns:a16="http://schemas.microsoft.com/office/drawing/2014/main" id="{8B14E75B-C850-41C4-8018-8AC2EBC0992A}"/>
              </a:ext>
            </a:extLst>
          </p:cNvPr>
          <p:cNvSpPr>
            <a:spLocks noGrp="1"/>
          </p:cNvSpPr>
          <p:nvPr>
            <p:ph type="ftr" sz="quarter" idx="11"/>
          </p:nvPr>
        </p:nvSpPr>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7227BF5C-269C-4CB1-BC19-49613F98C462}"/>
              </a:ext>
            </a:extLst>
          </p:cNvPr>
          <p:cNvSpPr>
            <a:spLocks noGrp="1"/>
          </p:cNvSpPr>
          <p:nvPr>
            <p:ph type="sldNum" sz="quarter" idx="12"/>
          </p:nvPr>
        </p:nvSpPr>
        <p:spPr/>
        <p:txBody>
          <a:bodyPr/>
          <a:lstStyle/>
          <a:p>
            <a:pPr>
              <a:defRPr/>
            </a:pPr>
            <a:fld id="{39DE64FB-66AC-43B4-904B-B7353FDA049D}" type="slidenum">
              <a:rPr lang="en-US" smtClean="0"/>
              <a:pPr>
                <a:defRPr/>
              </a:pPr>
              <a:t>50</a:t>
            </a:fld>
            <a:endParaRPr lang="en-US" dirty="0"/>
          </a:p>
        </p:txBody>
      </p:sp>
    </p:spTree>
    <p:extLst>
      <p:ext uri="{BB962C8B-B14F-4D97-AF65-F5344CB8AC3E}">
        <p14:creationId xmlns:p14="http://schemas.microsoft.com/office/powerpoint/2010/main" val="68489535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1337-3CB2-4D09-948F-305DBE3FDF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1A6D94-036A-4AD1-8CBA-E6AE3D71D3CE}"/>
              </a:ext>
            </a:extLst>
          </p:cNvPr>
          <p:cNvSpPr>
            <a:spLocks noGrp="1"/>
          </p:cNvSpPr>
          <p:nvPr>
            <p:ph sz="quarter" idx="1"/>
          </p:nvPr>
        </p:nvSpPr>
        <p:spPr/>
        <p:txBody>
          <a:bodyPr/>
          <a:lstStyle/>
          <a:p>
            <a:pPr>
              <a:lnSpc>
                <a:spcPct val="150000"/>
              </a:lnSpc>
            </a:pPr>
            <a:r>
              <a:rPr lang="en-US" sz="2400" b="1" dirty="0" err="1"/>
              <a:t>Bài</a:t>
            </a:r>
            <a:r>
              <a:rPr lang="en-US" sz="2400" b="1" dirty="0"/>
              <a:t> </a:t>
            </a:r>
            <a:r>
              <a:rPr lang="en-US" sz="2400" b="1" dirty="0" err="1"/>
              <a:t>toán</a:t>
            </a:r>
            <a:r>
              <a:rPr lang="en-US" sz="2400" b="1" dirty="0"/>
              <a:t>: </a:t>
            </a:r>
          </a:p>
          <a:p>
            <a:pPr algn="just">
              <a:lnSpc>
                <a:spcPct val="150000"/>
              </a:lnSpc>
            </a:pPr>
            <a:r>
              <a:rPr lang="vi-VN" dirty="0"/>
              <a:t>Viết chương trình giải phương trình bậc nhất ax + b = 0</a:t>
            </a:r>
            <a:r>
              <a:rPr lang="en-US" dirty="0" smtClean="0"/>
              <a:t>.</a:t>
            </a:r>
          </a:p>
          <a:p>
            <a:pPr marL="0" indent="0" algn="just">
              <a:buNone/>
            </a:pPr>
            <a:r>
              <a:rPr lang="en-US" sz="2000" b="1" dirty="0"/>
              <a:t>H</a:t>
            </a:r>
            <a:r>
              <a:rPr lang="vi-VN" sz="2000" b="1" dirty="0"/>
              <a:t>ư</a:t>
            </a:r>
            <a:r>
              <a:rPr lang="en-US" sz="2000" b="1" dirty="0" err="1"/>
              <a:t>ớng</a:t>
            </a:r>
            <a:r>
              <a:rPr lang="en-US" sz="2000" b="1" dirty="0"/>
              <a:t> </a:t>
            </a:r>
            <a:r>
              <a:rPr lang="en-US" sz="2000" b="1" dirty="0" err="1"/>
              <a:t>dẫn</a:t>
            </a:r>
            <a:r>
              <a:rPr lang="en-US" sz="2000" b="1" dirty="0"/>
              <a:t>: </a:t>
            </a:r>
          </a:p>
          <a:p>
            <a:pPr marL="0" indent="0" algn="just">
              <a:buNone/>
            </a:pPr>
            <a:r>
              <a:rPr lang="en-US" sz="2000" b="1" dirty="0" err="1"/>
              <a:t>Đoạn</a:t>
            </a:r>
            <a:r>
              <a:rPr lang="en-US" sz="2000" b="1" dirty="0"/>
              <a:t> </a:t>
            </a:r>
            <a:r>
              <a:rPr lang="en-US" sz="2000" b="1" dirty="0" err="1"/>
              <a:t>lệnh</a:t>
            </a:r>
            <a:r>
              <a:rPr lang="en-US" sz="2000" b="1" dirty="0"/>
              <a:t> </a:t>
            </a:r>
            <a:r>
              <a:rPr lang="en-US" sz="2000" b="1" dirty="0" err="1"/>
              <a:t>kiểm</a:t>
            </a:r>
            <a:r>
              <a:rPr lang="en-US" sz="2000" b="1" dirty="0"/>
              <a:t> </a:t>
            </a:r>
            <a:r>
              <a:rPr lang="en-US" sz="2000" b="1" dirty="0" err="1"/>
              <a:t>tra</a:t>
            </a:r>
            <a:r>
              <a:rPr lang="en-US" sz="2000" b="1" dirty="0"/>
              <a:t> </a:t>
            </a:r>
            <a:r>
              <a:rPr lang="en-US" sz="2000" b="1" dirty="0" err="1"/>
              <a:t>điều</a:t>
            </a:r>
            <a:r>
              <a:rPr lang="en-US" sz="2000" b="1" dirty="0"/>
              <a:t> </a:t>
            </a:r>
            <a:r>
              <a:rPr lang="en-US" sz="2000" b="1" dirty="0" err="1"/>
              <a:t>kiện</a:t>
            </a:r>
            <a:r>
              <a:rPr lang="en-US" sz="2000" b="1" dirty="0"/>
              <a:t> </a:t>
            </a:r>
            <a:r>
              <a:rPr lang="vi-VN" sz="2000" b="1" dirty="0"/>
              <a:t>các trường hợp của hệ số a, b</a:t>
            </a:r>
            <a:endParaRPr lang="en-US" sz="2000" b="1" dirty="0"/>
          </a:p>
          <a:p>
            <a:pPr marL="0" indent="0">
              <a:lnSpc>
                <a:spcPct val="130000"/>
              </a:lnSpc>
              <a:spcBef>
                <a:spcPts val="0"/>
              </a:spcBef>
              <a:buNone/>
            </a:pPr>
            <a:r>
              <a:rPr lang="vi-VN" sz="2000" dirty="0">
                <a:latin typeface="Courier New" charset="0"/>
                <a:ea typeface="Courier New" charset="0"/>
                <a:cs typeface="Courier New" charset="0"/>
              </a:rPr>
              <a:t>if (a==0)</a:t>
            </a:r>
            <a:endParaRPr lang="en-US" sz="2000" dirty="0">
              <a:latin typeface="Courier New" charset="0"/>
              <a:ea typeface="Courier New" charset="0"/>
              <a:cs typeface="Courier New" charset="0"/>
            </a:endParaRPr>
          </a:p>
          <a:p>
            <a:pPr marL="0" indent="0">
              <a:lnSpc>
                <a:spcPct val="130000"/>
              </a:lnSpc>
              <a:spcBef>
                <a:spcPts val="0"/>
              </a:spcBef>
              <a:buNone/>
            </a:pPr>
            <a:r>
              <a:rPr lang="vi-VN" sz="2000" dirty="0">
                <a:latin typeface="Courier New" charset="0"/>
                <a:ea typeface="Courier New" charset="0"/>
                <a:cs typeface="Courier New" charset="0"/>
              </a:rPr>
              <a:t>    if (b==0)</a:t>
            </a:r>
            <a:endParaRPr lang="en-US" sz="2000" dirty="0">
              <a:latin typeface="Courier New" charset="0"/>
              <a:ea typeface="Courier New" charset="0"/>
              <a:cs typeface="Courier New" charset="0"/>
            </a:endParaRPr>
          </a:p>
          <a:p>
            <a:pPr marL="0" indent="0">
              <a:lnSpc>
                <a:spcPct val="130000"/>
              </a:lnSpc>
              <a:spcBef>
                <a:spcPts val="0"/>
              </a:spcBef>
              <a:buNone/>
            </a:pPr>
            <a:r>
              <a:rPr lang="vi-VN" sz="2000" dirty="0">
                <a:latin typeface="Courier New" charset="0"/>
                <a:ea typeface="Courier New" charset="0"/>
                <a:cs typeface="Courier New" charset="0"/>
              </a:rPr>
              <a:t>        cout&lt;&lt;"Phuong trinh vo nghiem "&lt;&lt;endl;</a:t>
            </a:r>
            <a:endParaRPr lang="en-US" sz="2000" dirty="0">
              <a:latin typeface="Courier New" charset="0"/>
              <a:ea typeface="Courier New" charset="0"/>
              <a:cs typeface="Courier New" charset="0"/>
            </a:endParaRPr>
          </a:p>
          <a:p>
            <a:pPr marL="0" indent="0">
              <a:lnSpc>
                <a:spcPct val="130000"/>
              </a:lnSpc>
              <a:spcBef>
                <a:spcPts val="0"/>
              </a:spcBef>
              <a:buNone/>
            </a:pPr>
            <a:r>
              <a:rPr lang="vi-VN" sz="2000" dirty="0">
                <a:latin typeface="Courier New" charset="0"/>
                <a:ea typeface="Courier New" charset="0"/>
                <a:cs typeface="Courier New" charset="0"/>
              </a:rPr>
              <a:t>    else</a:t>
            </a:r>
            <a:endParaRPr lang="en-US" sz="2000" dirty="0">
              <a:latin typeface="Courier New" charset="0"/>
              <a:ea typeface="Courier New" charset="0"/>
              <a:cs typeface="Courier New" charset="0"/>
            </a:endParaRPr>
          </a:p>
          <a:p>
            <a:pPr marL="0" indent="0">
              <a:lnSpc>
                <a:spcPct val="130000"/>
              </a:lnSpc>
              <a:spcBef>
                <a:spcPts val="0"/>
              </a:spcBef>
              <a:buNone/>
            </a:pPr>
            <a:r>
              <a:rPr lang="vi-VN" sz="2000" dirty="0">
                <a:latin typeface="Courier New" charset="0"/>
                <a:ea typeface="Courier New" charset="0"/>
                <a:cs typeface="Courier New" charset="0"/>
              </a:rPr>
              <a:t>        cout&lt;&lt;"Phuong trinh vo nghiem "&lt;&lt;endl;</a:t>
            </a:r>
            <a:endParaRPr lang="en-US" sz="2000" dirty="0">
              <a:latin typeface="Courier New" charset="0"/>
              <a:ea typeface="Courier New" charset="0"/>
              <a:cs typeface="Courier New" charset="0"/>
            </a:endParaRPr>
          </a:p>
          <a:p>
            <a:pPr marL="0" indent="0">
              <a:lnSpc>
                <a:spcPct val="130000"/>
              </a:lnSpc>
              <a:spcBef>
                <a:spcPts val="0"/>
              </a:spcBef>
              <a:buNone/>
            </a:pPr>
            <a:r>
              <a:rPr lang="vi-VN" sz="2000" dirty="0">
                <a:latin typeface="Courier New" charset="0"/>
                <a:ea typeface="Courier New" charset="0"/>
                <a:cs typeface="Courier New" charset="0"/>
              </a:rPr>
              <a:t>else</a:t>
            </a:r>
            <a:endParaRPr lang="en-US" sz="2000" dirty="0">
              <a:latin typeface="Courier New" charset="0"/>
              <a:ea typeface="Courier New" charset="0"/>
              <a:cs typeface="Courier New" charset="0"/>
            </a:endParaRPr>
          </a:p>
          <a:p>
            <a:pPr marL="0" indent="0">
              <a:lnSpc>
                <a:spcPct val="130000"/>
              </a:lnSpc>
              <a:spcBef>
                <a:spcPts val="0"/>
              </a:spcBef>
              <a:buNone/>
            </a:pPr>
            <a:r>
              <a:rPr lang="vi-VN" sz="2000" dirty="0">
                <a:latin typeface="Courier New" charset="0"/>
                <a:ea typeface="Courier New" charset="0"/>
                <a:cs typeface="Courier New" charset="0"/>
              </a:rPr>
              <a:t>  cout&lt;&lt;"Nghiem cua phuong trinh la :"&lt;&lt;-b/a&lt;&lt;endl;</a:t>
            </a:r>
            <a:endParaRPr lang="en-US" sz="2000" dirty="0">
              <a:latin typeface="Courier New" charset="0"/>
              <a:ea typeface="Courier New" charset="0"/>
              <a:cs typeface="Courier New" charset="0"/>
            </a:endParaRPr>
          </a:p>
          <a:p>
            <a:pPr algn="just">
              <a:lnSpc>
                <a:spcPct val="150000"/>
              </a:lnSpc>
            </a:pPr>
            <a:endParaRPr lang="en-US" dirty="0"/>
          </a:p>
        </p:txBody>
      </p:sp>
      <p:sp>
        <p:nvSpPr>
          <p:cNvPr id="4" name="Footer Placeholder 3">
            <a:extLst>
              <a:ext uri="{FF2B5EF4-FFF2-40B4-BE49-F238E27FC236}">
                <a16:creationId xmlns:a16="http://schemas.microsoft.com/office/drawing/2014/main" id="{8B14E75B-C850-41C4-8018-8AC2EBC0992A}"/>
              </a:ext>
            </a:extLst>
          </p:cNvPr>
          <p:cNvSpPr>
            <a:spLocks noGrp="1"/>
          </p:cNvSpPr>
          <p:nvPr>
            <p:ph type="ftr" sz="quarter" idx="11"/>
          </p:nvPr>
        </p:nvSpPr>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7227BF5C-269C-4CB1-BC19-49613F98C462}"/>
              </a:ext>
            </a:extLst>
          </p:cNvPr>
          <p:cNvSpPr>
            <a:spLocks noGrp="1"/>
          </p:cNvSpPr>
          <p:nvPr>
            <p:ph type="sldNum" sz="quarter" idx="12"/>
          </p:nvPr>
        </p:nvSpPr>
        <p:spPr/>
        <p:txBody>
          <a:bodyPr/>
          <a:lstStyle/>
          <a:p>
            <a:pPr>
              <a:defRPr/>
            </a:pPr>
            <a:fld id="{39DE64FB-66AC-43B4-904B-B7353FDA049D}" type="slidenum">
              <a:rPr lang="en-US" smtClean="0"/>
              <a:pPr>
                <a:defRPr/>
              </a:pPr>
              <a:t>51</a:t>
            </a:fld>
            <a:endParaRPr lang="en-US" dirty="0"/>
          </a:p>
        </p:txBody>
      </p:sp>
      <p:sp>
        <p:nvSpPr>
          <p:cNvPr id="6" name="Title 1">
            <a:extLst>
              <a:ext uri="{FF2B5EF4-FFF2-40B4-BE49-F238E27FC236}">
                <a16:creationId xmlns:a16="http://schemas.microsoft.com/office/drawing/2014/main" id="{09D9501F-2987-489B-A38B-DFC237F3892B}"/>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dirty="0">
                <a:solidFill>
                  <a:srgbClr val="FF0000"/>
                </a:solidFill>
              </a:rPr>
              <a:t>2.1</a:t>
            </a:r>
            <a:r>
              <a:rPr lang="en-US" sz="3200" b="1" dirty="0">
                <a:solidFill>
                  <a:srgbClr val="FF0000"/>
                </a:solidFill>
              </a:rPr>
              <a:t>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03</a:t>
            </a:r>
            <a:endParaRPr lang="en-US" sz="3200" b="1" dirty="0">
              <a:solidFill>
                <a:srgbClr val="FF0000"/>
              </a:solidFill>
            </a:endParaRPr>
          </a:p>
        </p:txBody>
      </p:sp>
    </p:spTree>
    <p:extLst>
      <p:ext uri="{BB962C8B-B14F-4D97-AF65-F5344CB8AC3E}">
        <p14:creationId xmlns:p14="http://schemas.microsoft.com/office/powerpoint/2010/main" val="30095245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1337-3CB2-4D09-948F-305DBE3FDFB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1A6D94-036A-4AD1-8CBA-E6AE3D71D3CE}"/>
              </a:ext>
            </a:extLst>
          </p:cNvPr>
          <p:cNvSpPr>
            <a:spLocks noGrp="1"/>
          </p:cNvSpPr>
          <p:nvPr>
            <p:ph sz="quarter" idx="1"/>
          </p:nvPr>
        </p:nvSpPr>
        <p:spPr/>
        <p:txBody>
          <a:bodyPr/>
          <a:lstStyle/>
          <a:p>
            <a:pPr>
              <a:lnSpc>
                <a:spcPct val="150000"/>
              </a:lnSpc>
            </a:pPr>
            <a:r>
              <a:rPr lang="en-US" sz="2400" b="1" dirty="0" err="1"/>
              <a:t>Bài</a:t>
            </a:r>
            <a:r>
              <a:rPr lang="en-US" sz="2400" b="1" dirty="0"/>
              <a:t> </a:t>
            </a:r>
            <a:r>
              <a:rPr lang="en-US" sz="2400" b="1" dirty="0" err="1"/>
              <a:t>toán</a:t>
            </a:r>
            <a:r>
              <a:rPr lang="en-US" sz="2400" b="1" dirty="0"/>
              <a:t>: </a:t>
            </a:r>
          </a:p>
          <a:p>
            <a:pPr algn="just">
              <a:lnSpc>
                <a:spcPct val="150000"/>
              </a:lnSpc>
            </a:pPr>
            <a:r>
              <a:rPr lang="vi-VN" dirty="0"/>
              <a:t>Viết chương trình nhập tuổi và in ra kết quả nếu tuổi học sinh đó không đủ điều kiện vào học lớp 10. Biết tuổi vào lớp 10 của học sinh là </a:t>
            </a:r>
            <a:r>
              <a:rPr lang="vi-VN" dirty="0" smtClean="0"/>
              <a:t>16</a:t>
            </a:r>
            <a:r>
              <a:rPr lang="en-US" dirty="0" smtClean="0"/>
              <a:t>.</a:t>
            </a:r>
            <a:endParaRPr lang="en-US" dirty="0"/>
          </a:p>
        </p:txBody>
      </p:sp>
      <p:sp>
        <p:nvSpPr>
          <p:cNvPr id="4" name="Footer Placeholder 3">
            <a:extLst>
              <a:ext uri="{FF2B5EF4-FFF2-40B4-BE49-F238E27FC236}">
                <a16:creationId xmlns:a16="http://schemas.microsoft.com/office/drawing/2014/main" id="{8B14E75B-C850-41C4-8018-8AC2EBC0992A}"/>
              </a:ext>
            </a:extLst>
          </p:cNvPr>
          <p:cNvSpPr>
            <a:spLocks noGrp="1"/>
          </p:cNvSpPr>
          <p:nvPr>
            <p:ph type="ftr" sz="quarter" idx="11"/>
          </p:nvPr>
        </p:nvSpPr>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7227BF5C-269C-4CB1-BC19-49613F98C462}"/>
              </a:ext>
            </a:extLst>
          </p:cNvPr>
          <p:cNvSpPr>
            <a:spLocks noGrp="1"/>
          </p:cNvSpPr>
          <p:nvPr>
            <p:ph type="sldNum" sz="quarter" idx="12"/>
          </p:nvPr>
        </p:nvSpPr>
        <p:spPr/>
        <p:txBody>
          <a:bodyPr/>
          <a:lstStyle/>
          <a:p>
            <a:pPr>
              <a:defRPr/>
            </a:pPr>
            <a:fld id="{39DE64FB-66AC-43B4-904B-B7353FDA049D}" type="slidenum">
              <a:rPr lang="en-US" smtClean="0"/>
              <a:pPr>
                <a:defRPr/>
              </a:pPr>
              <a:t>52</a:t>
            </a:fld>
            <a:endParaRPr lang="en-US" dirty="0"/>
          </a:p>
        </p:txBody>
      </p:sp>
      <p:sp>
        <p:nvSpPr>
          <p:cNvPr id="6" name="Title 1">
            <a:extLst>
              <a:ext uri="{FF2B5EF4-FFF2-40B4-BE49-F238E27FC236}">
                <a16:creationId xmlns:a16="http://schemas.microsoft.com/office/drawing/2014/main" id="{09D9501F-2987-489B-A38B-DFC237F3892B}"/>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dirty="0">
                <a:solidFill>
                  <a:srgbClr val="FF0000"/>
                </a:solidFill>
              </a:rPr>
              <a:t>2.1</a:t>
            </a:r>
            <a:r>
              <a:rPr lang="en-US" sz="3200" b="1" dirty="0">
                <a:solidFill>
                  <a:srgbClr val="FF0000"/>
                </a:solidFill>
              </a:rPr>
              <a:t>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04</a:t>
            </a:r>
            <a:endParaRPr lang="en-US" sz="3200" b="1" dirty="0">
              <a:solidFill>
                <a:srgbClr val="FF0000"/>
              </a:solidFill>
            </a:endParaRPr>
          </a:p>
        </p:txBody>
      </p:sp>
    </p:spTree>
    <p:extLst>
      <p:ext uri="{BB962C8B-B14F-4D97-AF65-F5344CB8AC3E}">
        <p14:creationId xmlns:p14="http://schemas.microsoft.com/office/powerpoint/2010/main" val="314712612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214744" y="1057420"/>
            <a:ext cx="8776856" cy="6019800"/>
          </a:xfrm>
        </p:spPr>
        <p:txBody>
          <a:bodyPr rtlCol="0">
            <a:noAutofit/>
          </a:bodyPr>
          <a:lstStyle/>
          <a:p>
            <a:pPr marL="0" indent="0" algn="just">
              <a:buNone/>
            </a:pPr>
            <a:r>
              <a:rPr lang="en-US" sz="2000" b="1" dirty="0"/>
              <a:t>H</a:t>
            </a:r>
            <a:r>
              <a:rPr lang="vi-VN" sz="2000" b="1" dirty="0"/>
              <a:t>ư</a:t>
            </a:r>
            <a:r>
              <a:rPr lang="en-US" sz="2000" b="1" dirty="0" err="1"/>
              <a:t>ớng</a:t>
            </a:r>
            <a:r>
              <a:rPr lang="en-US" sz="2000" b="1" dirty="0"/>
              <a:t> </a:t>
            </a:r>
            <a:r>
              <a:rPr lang="en-US" sz="2000" b="1" dirty="0" err="1"/>
              <a:t>dẫn</a:t>
            </a:r>
            <a:r>
              <a:rPr lang="en-US" sz="2000" b="1" dirty="0"/>
              <a:t>: </a:t>
            </a:r>
            <a:endParaRPr lang="en-US" sz="2000" b="1" dirty="0" smtClean="0"/>
          </a:p>
          <a:p>
            <a:pPr marL="0" indent="0" algn="just">
              <a:buNone/>
            </a:pPr>
            <a:r>
              <a:rPr lang="en-US" sz="2000" b="1" dirty="0" err="1" smtClean="0"/>
              <a:t>Đoạn</a:t>
            </a:r>
            <a:r>
              <a:rPr lang="en-US" sz="2000" b="1" dirty="0" smtClean="0"/>
              <a:t> </a:t>
            </a:r>
            <a:r>
              <a:rPr lang="en-US" sz="2000" b="1" dirty="0" err="1" smtClean="0"/>
              <a:t>lệnh</a:t>
            </a:r>
            <a:r>
              <a:rPr lang="en-US" sz="2000" b="1" dirty="0" smtClean="0"/>
              <a:t> </a:t>
            </a:r>
            <a:r>
              <a:rPr lang="en-US" sz="2000" b="1" dirty="0" err="1" smtClean="0"/>
              <a:t>kiểm</a:t>
            </a:r>
            <a:r>
              <a:rPr lang="en-US" sz="2000" b="1" dirty="0" smtClean="0"/>
              <a:t> </a:t>
            </a:r>
            <a:r>
              <a:rPr lang="en-US" sz="2000" b="1" dirty="0" err="1" smtClean="0"/>
              <a:t>tra</a:t>
            </a:r>
            <a:r>
              <a:rPr lang="en-US" sz="2000" b="1" dirty="0" smtClean="0"/>
              <a:t> </a:t>
            </a:r>
            <a:r>
              <a:rPr lang="en-US" sz="2000" b="1" dirty="0" err="1" smtClean="0"/>
              <a:t>điều</a:t>
            </a:r>
            <a:r>
              <a:rPr lang="en-US" sz="2000" b="1" dirty="0" smtClean="0"/>
              <a:t> </a:t>
            </a:r>
            <a:r>
              <a:rPr lang="en-US" sz="2000" b="1" dirty="0" err="1" smtClean="0"/>
              <a:t>kiện</a:t>
            </a:r>
            <a:r>
              <a:rPr lang="en-US" sz="2000" b="1" dirty="0" smtClean="0"/>
              <a:t> </a:t>
            </a:r>
            <a:r>
              <a:rPr lang="en-US" sz="2000" b="1" dirty="0" err="1" smtClean="0"/>
              <a:t>tuổi</a:t>
            </a:r>
            <a:r>
              <a:rPr lang="en-US" sz="2000" b="1" dirty="0" smtClean="0"/>
              <a:t> </a:t>
            </a:r>
            <a:r>
              <a:rPr lang="en-US" sz="2000" b="1" dirty="0" err="1" smtClean="0"/>
              <a:t>phu</a:t>
            </a:r>
            <a:r>
              <a:rPr lang="en-US" sz="2000" b="1" dirty="0" smtClean="0"/>
              <a:t>̀ </a:t>
            </a:r>
            <a:r>
              <a:rPr lang="en-US" sz="2000" b="1" dirty="0" err="1" smtClean="0"/>
              <a:t>hợp</a:t>
            </a:r>
            <a:r>
              <a:rPr lang="en-US" sz="2000" b="1" dirty="0" smtClean="0"/>
              <a:t> </a:t>
            </a:r>
            <a:r>
              <a:rPr lang="en-US" sz="2000" b="1" dirty="0" err="1" smtClean="0"/>
              <a:t>của</a:t>
            </a:r>
            <a:r>
              <a:rPr lang="en-US" sz="2000" b="1" dirty="0" smtClean="0"/>
              <a:t> </a:t>
            </a:r>
            <a:r>
              <a:rPr lang="en-US" sz="2000" b="1" dirty="0" err="1" smtClean="0"/>
              <a:t>học</a:t>
            </a:r>
            <a:r>
              <a:rPr lang="en-US" sz="2000" b="1" dirty="0" smtClean="0"/>
              <a:t> </a:t>
            </a:r>
            <a:r>
              <a:rPr lang="en-US" sz="2000" b="1" dirty="0" err="1" smtClean="0"/>
              <a:t>sinh</a:t>
            </a:r>
            <a:r>
              <a:rPr lang="en-US" sz="2000" b="1" dirty="0" smtClean="0"/>
              <a:t> </a:t>
            </a:r>
            <a:r>
              <a:rPr lang="en-US" sz="2000" b="1" dirty="0" err="1" smtClean="0"/>
              <a:t>lớp</a:t>
            </a:r>
            <a:r>
              <a:rPr lang="en-US" sz="2000" b="1" dirty="0" smtClean="0"/>
              <a:t> 10</a:t>
            </a:r>
          </a:p>
          <a:p>
            <a:pPr marL="274638" lvl="1" indent="0">
              <a:buNone/>
            </a:pPr>
            <a:r>
              <a:rPr lang="en-US" sz="2000" dirty="0" smtClean="0">
                <a:latin typeface="Courier New" panose="02070309020205020404" pitchFamily="49" charset="0"/>
                <a:cs typeface="Courier New" panose="02070309020205020404" pitchFamily="49" charset="0"/>
              </a:rPr>
              <a:t>if(</a:t>
            </a:r>
            <a:r>
              <a:rPr lang="en-US" sz="2000" dirty="0" err="1" smtClean="0">
                <a:latin typeface="Courier New" panose="02070309020205020404" pitchFamily="49" charset="0"/>
                <a:cs typeface="Courier New" panose="02070309020205020404" pitchFamily="49" charset="0"/>
              </a:rPr>
              <a:t>tuoi</a:t>
            </a:r>
            <a:r>
              <a:rPr lang="en-US" sz="2000" dirty="0" smtClean="0">
                <a:latin typeface="Courier New" panose="02070309020205020404" pitchFamily="49" charset="0"/>
                <a:cs typeface="Courier New" panose="02070309020205020404" pitchFamily="49" charset="0"/>
              </a:rPr>
              <a:t>==16)</a:t>
            </a:r>
          </a:p>
          <a:p>
            <a:pPr marL="274638" lvl="1" indent="0">
              <a:buNone/>
            </a:pP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 &lt;&lt; "</a:t>
            </a:r>
            <a:r>
              <a:rPr lang="en-US" sz="2000" dirty="0" err="1" smtClean="0">
                <a:latin typeface="Courier New" panose="02070309020205020404" pitchFamily="49" charset="0"/>
                <a:cs typeface="Courier New" panose="02070309020205020404" pitchFamily="49" charset="0"/>
              </a:rPr>
              <a:t>Tuoi</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cua</a:t>
            </a:r>
            <a:r>
              <a:rPr lang="en-US" sz="2000" dirty="0" smtClean="0">
                <a:latin typeface="Courier New" panose="02070309020205020404" pitchFamily="49" charset="0"/>
                <a:cs typeface="Courier New" panose="02070309020205020404" pitchFamily="49" charset="0"/>
              </a:rPr>
              <a:t> hoc </a:t>
            </a:r>
            <a:r>
              <a:rPr lang="en-US" sz="2000" dirty="0" err="1" smtClean="0">
                <a:latin typeface="Courier New" panose="02070309020205020404" pitchFamily="49" charset="0"/>
                <a:cs typeface="Courier New" panose="02070309020205020404" pitchFamily="49" charset="0"/>
              </a:rPr>
              <a:t>sinh</a:t>
            </a:r>
            <a:r>
              <a:rPr lang="en-US" sz="2000" dirty="0" smtClean="0">
                <a:latin typeface="Courier New" panose="02070309020205020404" pitchFamily="49" charset="0"/>
                <a:cs typeface="Courier New" panose="02070309020205020404" pitchFamily="49" charset="0"/>
              </a:rPr>
              <a:t> la: " &lt;&lt; </a:t>
            </a:r>
            <a:r>
              <a:rPr lang="en-US" sz="2000" dirty="0" err="1" smtClean="0">
                <a:latin typeface="Courier New" panose="02070309020205020404" pitchFamily="49" charset="0"/>
                <a:cs typeface="Courier New" panose="02070309020205020404" pitchFamily="49" charset="0"/>
              </a:rPr>
              <a:t>tuoi</a:t>
            </a:r>
            <a:r>
              <a:rPr lang="en-US" sz="2000" dirty="0" smtClean="0">
                <a:latin typeface="Courier New" panose="02070309020205020404" pitchFamily="49" charset="0"/>
                <a:cs typeface="Courier New" panose="02070309020205020404" pitchFamily="49" charset="0"/>
              </a:rPr>
              <a:t> &lt;&lt; " </a:t>
            </a:r>
            <a:r>
              <a:rPr lang="en-US" sz="2000" dirty="0" err="1" smtClean="0">
                <a:latin typeface="Courier New" panose="02070309020205020404" pitchFamily="49" charset="0"/>
                <a:cs typeface="Courier New" panose="02070309020205020404" pitchFamily="49" charset="0"/>
              </a:rPr>
              <a:t>tuoi</a:t>
            </a:r>
            <a:r>
              <a:rPr lang="en-US" sz="2000" dirty="0" smtClean="0">
                <a:latin typeface="Courier New" panose="02070309020205020404" pitchFamily="49" charset="0"/>
                <a:cs typeface="Courier New" panose="02070309020205020404" pitchFamily="49" charset="0"/>
              </a:rPr>
              <a:t>." &lt;&lt; 	</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 &lt;&lt; "Hoc </a:t>
            </a:r>
            <a:r>
              <a:rPr lang="en-US" sz="2000" dirty="0" err="1" smtClean="0">
                <a:latin typeface="Courier New" panose="02070309020205020404" pitchFamily="49" charset="0"/>
                <a:cs typeface="Courier New" panose="02070309020205020404" pitchFamily="49" charset="0"/>
              </a:rPr>
              <a:t>sinh</a:t>
            </a:r>
            <a:r>
              <a:rPr lang="en-US" sz="2000" dirty="0" smtClean="0">
                <a:latin typeface="Courier New" panose="02070309020205020404" pitchFamily="49" charset="0"/>
                <a:cs typeface="Courier New" panose="02070309020205020404" pitchFamily="49" charset="0"/>
              </a:rPr>
              <a:t> du </a:t>
            </a:r>
            <a:r>
              <a:rPr lang="en-US" sz="2000" dirty="0" err="1" smtClean="0">
                <a:latin typeface="Courier New" panose="02070309020205020404" pitchFamily="49" charset="0"/>
                <a:cs typeface="Courier New" panose="02070309020205020404" pitchFamily="49" charset="0"/>
              </a:rPr>
              <a:t>tuoi</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lop 10!" &lt;&lt; </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else</a:t>
            </a:r>
          </a:p>
          <a:p>
            <a:pPr marL="274638" lvl="1" indent="0">
              <a:buNone/>
            </a:pP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 &lt;&lt; "</a:t>
            </a:r>
            <a:r>
              <a:rPr lang="en-US" sz="2000" dirty="0" err="1" smtClean="0">
                <a:latin typeface="Courier New" panose="02070309020205020404" pitchFamily="49" charset="0"/>
                <a:cs typeface="Courier New" panose="02070309020205020404" pitchFamily="49" charset="0"/>
              </a:rPr>
              <a:t>Tuoi</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cua</a:t>
            </a:r>
            <a:r>
              <a:rPr lang="en-US" sz="2000" dirty="0" smtClean="0">
                <a:latin typeface="Courier New" panose="02070309020205020404" pitchFamily="49" charset="0"/>
                <a:cs typeface="Courier New" panose="02070309020205020404" pitchFamily="49" charset="0"/>
              </a:rPr>
              <a:t> hoc </a:t>
            </a:r>
            <a:r>
              <a:rPr lang="en-US" sz="2000" dirty="0" err="1" smtClean="0">
                <a:latin typeface="Courier New" panose="02070309020205020404" pitchFamily="49" charset="0"/>
                <a:cs typeface="Courier New" panose="02070309020205020404" pitchFamily="49" charset="0"/>
              </a:rPr>
              <a:t>sinh</a:t>
            </a:r>
            <a:r>
              <a:rPr lang="en-US" sz="2000" dirty="0" smtClean="0">
                <a:latin typeface="Courier New" panose="02070309020205020404" pitchFamily="49" charset="0"/>
                <a:cs typeface="Courier New" panose="02070309020205020404" pitchFamily="49" charset="0"/>
              </a:rPr>
              <a:t> la: " &lt;&lt; </a:t>
            </a:r>
            <a:r>
              <a:rPr lang="en-US" sz="2000" dirty="0" err="1" smtClean="0">
                <a:latin typeface="Courier New" panose="02070309020205020404" pitchFamily="49" charset="0"/>
                <a:cs typeface="Courier New" panose="02070309020205020404" pitchFamily="49" charset="0"/>
              </a:rPr>
              <a:t>tuoi</a:t>
            </a:r>
            <a:r>
              <a:rPr lang="en-US" sz="2000" dirty="0" smtClean="0">
                <a:latin typeface="Courier New" panose="02070309020205020404" pitchFamily="49" charset="0"/>
                <a:cs typeface="Courier New" panose="02070309020205020404" pitchFamily="49" charset="0"/>
              </a:rPr>
              <a:t> &lt;&lt; " </a:t>
            </a:r>
            <a:r>
              <a:rPr lang="en-US" sz="2000" dirty="0" err="1" smtClean="0">
                <a:latin typeface="Courier New" panose="02070309020205020404" pitchFamily="49" charset="0"/>
                <a:cs typeface="Courier New" panose="02070309020205020404" pitchFamily="49" charset="0"/>
              </a:rPr>
              <a:t>tuoi</a:t>
            </a:r>
            <a:r>
              <a:rPr lang="en-US" sz="2000" dirty="0" smtClean="0">
                <a:latin typeface="Courier New" panose="02070309020205020404" pitchFamily="49" charset="0"/>
                <a:cs typeface="Courier New" panose="02070309020205020404" pitchFamily="49" charset="0"/>
              </a:rPr>
              <a:t>." &lt;&lt; 	</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 &lt;&lt; "Hoc </a:t>
            </a:r>
            <a:r>
              <a:rPr lang="en-US" sz="2000" dirty="0" err="1" smtClean="0">
                <a:latin typeface="Courier New" panose="02070309020205020404" pitchFamily="49" charset="0"/>
                <a:cs typeface="Courier New" panose="02070309020205020404" pitchFamily="49" charset="0"/>
              </a:rPr>
              <a:t>sinh</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khong</a:t>
            </a:r>
            <a:r>
              <a:rPr lang="en-US" sz="2000" dirty="0" smtClean="0">
                <a:latin typeface="Courier New" panose="02070309020205020404" pitchFamily="49" charset="0"/>
                <a:cs typeface="Courier New" panose="02070309020205020404" pitchFamily="49" charset="0"/>
              </a:rPr>
              <a:t> du </a:t>
            </a:r>
            <a:r>
              <a:rPr lang="en-US" sz="2000" dirty="0" err="1" smtClean="0">
                <a:latin typeface="Courier New" panose="02070309020205020404" pitchFamily="49" charset="0"/>
                <a:cs typeface="Courier New" panose="02070309020205020404" pitchFamily="49" charset="0"/>
              </a:rPr>
              <a:t>tuoi</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vao</a:t>
            </a:r>
            <a:r>
              <a:rPr lang="en-US" sz="2000" dirty="0" smtClean="0">
                <a:latin typeface="Courier New" panose="02070309020205020404" pitchFamily="49" charset="0"/>
                <a:cs typeface="Courier New" panose="02070309020205020404" pitchFamily="49" charset="0"/>
              </a:rPr>
              <a:t> lop 10!" &lt;&lt; </a:t>
            </a:r>
            <a:r>
              <a:rPr lang="en-US" sz="2000" dirty="0" err="1" smtClean="0">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a:t>
            </a:r>
          </a:p>
          <a:p>
            <a:pPr marL="0" indent="0" algn="just">
              <a:buNone/>
            </a:pPr>
            <a:endParaRPr lang="en-US" sz="2000" b="1"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53</a:t>
            </a:fld>
            <a:endParaRPr lang="en-US" dirty="0"/>
          </a:p>
        </p:txBody>
      </p:sp>
      <p:sp>
        <p:nvSpPr>
          <p:cNvPr id="13" name="Footer Placeholder 12"/>
          <p:cNvSpPr>
            <a:spLocks noGrp="1"/>
          </p:cNvSpPr>
          <p:nvPr>
            <p:ph type="ftr" sz="quarter" idx="11"/>
          </p:nvPr>
        </p:nvSpPr>
        <p:spPr/>
        <p:txBody>
          <a:bodyPr/>
          <a:lstStyle/>
          <a:p>
            <a:pPr marL="969963" eaLnBrk="0" hangingPunct="0">
              <a:spcBef>
                <a:spcPts val="575"/>
              </a:spcBef>
              <a:buClr>
                <a:schemeClr val="accent1"/>
              </a:buClr>
              <a:buSzPct val="85000"/>
              <a:defRPr/>
            </a:pPr>
            <a:r>
              <a:rPr lang="vi-VN" sz="1800" smtClean="0">
                <a:solidFill>
                  <a:schemeClr val="tx1"/>
                </a:solidFill>
                <a:latin typeface="Courier New" panose="02070309020205020404" pitchFamily="49" charset="0"/>
                <a:cs typeface="Courier New" panose="02070309020205020404" pitchFamily="49" charset="0"/>
              </a:rPr>
              <a:t>Thực tập lập trình cơ bản</a:t>
            </a:r>
            <a:endParaRPr lang="en-US" sz="1800" dirty="0">
              <a:solidFill>
                <a:schemeClr val="tx1"/>
              </a:solidFill>
              <a:latin typeface="Courier New" panose="02070309020205020404" pitchFamily="49" charset="0"/>
              <a:cs typeface="Courier New" panose="02070309020205020404" pitchFamily="49" charset="0"/>
            </a:endParaRPr>
          </a:p>
        </p:txBody>
      </p:sp>
      <p:sp>
        <p:nvSpPr>
          <p:cNvPr id="5" name="Title 4">
            <a:extLst>
              <a:ext uri="{FF2B5EF4-FFF2-40B4-BE49-F238E27FC236}">
                <a16:creationId xmlns:a16="http://schemas.microsoft.com/office/drawing/2014/main" id="{8F968E47-0A17-4AD9-92B8-8D4AC780C04A}"/>
              </a:ext>
            </a:extLst>
          </p:cNvPr>
          <p:cNvSpPr>
            <a:spLocks noGrp="1"/>
          </p:cNvSpPr>
          <p:nvPr>
            <p:ph type="title"/>
          </p:nvPr>
        </p:nvSpPr>
        <p:spPr/>
        <p:txBody>
          <a:bodyPr/>
          <a:lstStyle/>
          <a:p>
            <a:endParaRPr lang="en-US"/>
          </a:p>
        </p:txBody>
      </p:sp>
      <p:sp>
        <p:nvSpPr>
          <p:cNvPr id="8" name="Title 1">
            <a:extLst>
              <a:ext uri="{FF2B5EF4-FFF2-40B4-BE49-F238E27FC236}">
                <a16:creationId xmlns:a16="http://schemas.microsoft.com/office/drawing/2014/main" id="{BF0CA4BD-12F2-473E-80B1-CCE0BDB3EFCC}"/>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dirty="0">
                <a:solidFill>
                  <a:srgbClr val="FF0000"/>
                </a:solidFill>
              </a:rPr>
              <a:t>2.1</a:t>
            </a:r>
            <a:r>
              <a:rPr lang="en-US" sz="3200" b="1" dirty="0">
                <a:solidFill>
                  <a:srgbClr val="FF0000"/>
                </a:solidFill>
              </a:rPr>
              <a:t> H</a:t>
            </a:r>
            <a:r>
              <a:rPr lang="vi-VN" sz="3200" b="1" dirty="0">
                <a:solidFill>
                  <a:srgbClr val="FF0000"/>
                </a:solidFill>
              </a:rPr>
              <a:t>Ư</a:t>
            </a:r>
            <a:r>
              <a:rPr lang="en-US" sz="3200" b="1" dirty="0">
                <a:solidFill>
                  <a:srgbClr val="FF0000"/>
                </a:solidFill>
              </a:rPr>
              <a:t>ỚNG DẪN THỰC HÀNH BÀI </a:t>
            </a:r>
            <a:r>
              <a:rPr lang="en-US" sz="3200" b="1" dirty="0" smtClean="0">
                <a:solidFill>
                  <a:srgbClr val="FF0000"/>
                </a:solidFill>
              </a:rPr>
              <a:t>04</a:t>
            </a:r>
            <a:endParaRPr lang="en-US" sz="3200" b="1" dirty="0">
              <a:solidFill>
                <a:srgbClr val="FF0000"/>
              </a:solidFill>
            </a:endParaRPr>
          </a:p>
        </p:txBody>
      </p:sp>
    </p:spTree>
    <p:extLst>
      <p:ext uri="{BB962C8B-B14F-4D97-AF65-F5344CB8AC3E}">
        <p14:creationId xmlns:p14="http://schemas.microsoft.com/office/powerpoint/2010/main" val="94338218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C1A9-808C-4019-8964-4A4C176C5F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4224CD-1338-4156-9214-F55C02305E52}"/>
              </a:ext>
            </a:extLst>
          </p:cNvPr>
          <p:cNvSpPr>
            <a:spLocks noGrp="1"/>
          </p:cNvSpPr>
          <p:nvPr>
            <p:ph sz="quarter" idx="1"/>
          </p:nvPr>
        </p:nvSpPr>
        <p:spPr>
          <a:xfrm>
            <a:off x="228600" y="990600"/>
            <a:ext cx="8686800" cy="5105400"/>
          </a:xfrm>
        </p:spPr>
        <p:txBody>
          <a:bodyPr/>
          <a:lstStyle/>
          <a:p>
            <a:pPr marL="0" indent="0" algn="just">
              <a:lnSpc>
                <a:spcPct val="130000"/>
              </a:lnSpc>
              <a:buNone/>
            </a:pPr>
            <a:r>
              <a:rPr lang="en-US" sz="2200" b="1" dirty="0" err="1"/>
              <a:t>Bài</a:t>
            </a:r>
            <a:r>
              <a:rPr lang="en-US" sz="2200" b="1" dirty="0"/>
              <a:t> </a:t>
            </a:r>
            <a:r>
              <a:rPr lang="en-US" sz="2200" b="1" dirty="0" err="1"/>
              <a:t>toán</a:t>
            </a:r>
            <a:r>
              <a:rPr lang="en-US" sz="2200" b="1" dirty="0"/>
              <a:t>: </a:t>
            </a:r>
            <a:r>
              <a:rPr lang="en-US" sz="2400" dirty="0" err="1"/>
              <a:t>Viết</a:t>
            </a:r>
            <a:r>
              <a:rPr lang="en-US" sz="2400" dirty="0"/>
              <a:t> </a:t>
            </a:r>
            <a:r>
              <a:rPr lang="en-US" sz="2400" dirty="0" err="1"/>
              <a:t>chương</a:t>
            </a:r>
            <a:r>
              <a:rPr lang="en-US" sz="2400" dirty="0"/>
              <a:t> </a:t>
            </a:r>
            <a:r>
              <a:rPr lang="en-US" sz="2400" dirty="0" err="1"/>
              <a:t>trình</a:t>
            </a:r>
            <a:r>
              <a:rPr lang="en-US" sz="2400" dirty="0"/>
              <a:t> </a:t>
            </a:r>
            <a:r>
              <a:rPr lang="en-US" sz="2400" dirty="0" err="1"/>
              <a:t>nhập</a:t>
            </a:r>
            <a:r>
              <a:rPr lang="en-US" sz="2400" dirty="0"/>
              <a:t> </a:t>
            </a:r>
            <a:r>
              <a:rPr lang="en-US" sz="2400" dirty="0" err="1"/>
              <a:t>một</a:t>
            </a:r>
            <a:r>
              <a:rPr lang="en-US" sz="2400" dirty="0"/>
              <a:t> </a:t>
            </a:r>
            <a:r>
              <a:rPr lang="en-US" sz="2400" dirty="0" err="1"/>
              <a:t>số</a:t>
            </a:r>
            <a:r>
              <a:rPr lang="en-US" sz="2400" dirty="0"/>
              <a:t> </a:t>
            </a:r>
            <a:r>
              <a:rPr lang="en-US" sz="2400" dirty="0" err="1"/>
              <a:t>nguyên</a:t>
            </a:r>
            <a:r>
              <a:rPr lang="en-US" sz="2400" dirty="0"/>
              <a:t> </a:t>
            </a:r>
            <a:r>
              <a:rPr lang="en-US" sz="2400" dirty="0" err="1"/>
              <a:t>bất</a:t>
            </a:r>
            <a:r>
              <a:rPr lang="en-US" sz="2400" dirty="0"/>
              <a:t> </a:t>
            </a:r>
            <a:r>
              <a:rPr lang="en-US" sz="2400" dirty="0" err="1"/>
              <a:t>kỳ</a:t>
            </a:r>
            <a:r>
              <a:rPr lang="en-US" sz="2400" dirty="0"/>
              <a:t> </a:t>
            </a:r>
            <a:r>
              <a:rPr lang="en-US" sz="2400" dirty="0" err="1"/>
              <a:t>từ</a:t>
            </a:r>
            <a:r>
              <a:rPr lang="en-US" sz="2400" dirty="0"/>
              <a:t> </a:t>
            </a:r>
            <a:r>
              <a:rPr lang="en-US" sz="2400" dirty="0" err="1"/>
              <a:t>bàn</a:t>
            </a:r>
            <a:r>
              <a:rPr lang="en-US" sz="2400" dirty="0"/>
              <a:t> </a:t>
            </a:r>
            <a:r>
              <a:rPr lang="en-US" sz="2400" dirty="0" err="1"/>
              <a:t>phím</a:t>
            </a:r>
            <a:r>
              <a:rPr lang="en-US" sz="2400" dirty="0"/>
              <a:t> </a:t>
            </a:r>
            <a:r>
              <a:rPr lang="en-US" sz="2400" dirty="0" err="1"/>
              <a:t>và</a:t>
            </a:r>
            <a:r>
              <a:rPr lang="en-US" sz="2400" dirty="0"/>
              <a:t> in </a:t>
            </a:r>
            <a:r>
              <a:rPr lang="en-US" sz="2400" dirty="0" err="1"/>
              <a:t>kết</a:t>
            </a:r>
            <a:r>
              <a:rPr lang="en-US" sz="2400" dirty="0"/>
              <a:t> </a:t>
            </a:r>
            <a:r>
              <a:rPr lang="en-US" sz="2400" dirty="0" err="1"/>
              <a:t>quả</a:t>
            </a:r>
            <a:r>
              <a:rPr lang="en-US" sz="2400" dirty="0"/>
              <a:t> </a:t>
            </a:r>
            <a:r>
              <a:rPr lang="en-US" sz="2400" dirty="0" err="1"/>
              <a:t>ra</a:t>
            </a:r>
            <a:r>
              <a:rPr lang="en-US" sz="2400" dirty="0"/>
              <a:t> </a:t>
            </a:r>
            <a:r>
              <a:rPr lang="en-US" sz="2400" dirty="0" err="1"/>
              <a:t>màn</a:t>
            </a:r>
            <a:r>
              <a:rPr lang="en-US" sz="2400" dirty="0"/>
              <a:t> </a:t>
            </a:r>
            <a:r>
              <a:rPr lang="en-US" sz="2400" dirty="0" err="1"/>
              <a:t>hình</a:t>
            </a:r>
            <a:r>
              <a:rPr lang="en-US" sz="2400" dirty="0"/>
              <a:t> </a:t>
            </a:r>
            <a:r>
              <a:rPr lang="en-US" sz="2400" dirty="0" err="1"/>
              <a:t>để</a:t>
            </a:r>
            <a:r>
              <a:rPr lang="en-US" sz="2400" dirty="0"/>
              <a:t> </a:t>
            </a:r>
            <a:r>
              <a:rPr lang="en-US" sz="2400" dirty="0" err="1"/>
              <a:t>thông</a:t>
            </a:r>
            <a:r>
              <a:rPr lang="en-US" sz="2400" dirty="0"/>
              <a:t> </a:t>
            </a:r>
            <a:r>
              <a:rPr lang="en-US" sz="2400" dirty="0" err="1"/>
              <a:t>báo</a:t>
            </a:r>
            <a:r>
              <a:rPr lang="en-US" sz="2400" dirty="0"/>
              <a:t> </a:t>
            </a:r>
            <a:r>
              <a:rPr lang="en-US" sz="2400" dirty="0" err="1"/>
              <a:t>cho</a:t>
            </a:r>
            <a:r>
              <a:rPr lang="en-US" sz="2400" dirty="0"/>
              <a:t> </a:t>
            </a:r>
            <a:r>
              <a:rPr lang="en-US" sz="2400" dirty="0" err="1"/>
              <a:t>người</a:t>
            </a:r>
            <a:r>
              <a:rPr lang="en-US" sz="2400" dirty="0"/>
              <a:t> </a:t>
            </a:r>
            <a:r>
              <a:rPr lang="en-US" sz="2400" dirty="0" err="1"/>
              <a:t>dùng</a:t>
            </a:r>
            <a:r>
              <a:rPr lang="en-US" sz="2400" dirty="0"/>
              <a:t> </a:t>
            </a:r>
            <a:r>
              <a:rPr lang="en-US" sz="2400" dirty="0" err="1"/>
              <a:t>biết</a:t>
            </a:r>
            <a:r>
              <a:rPr lang="en-US" sz="2400" dirty="0"/>
              <a:t> </a:t>
            </a:r>
            <a:r>
              <a:rPr lang="en-US" sz="2400" dirty="0" err="1"/>
              <a:t>số</a:t>
            </a:r>
            <a:r>
              <a:rPr lang="en-US" sz="2400" dirty="0"/>
              <a:t> </a:t>
            </a:r>
            <a:r>
              <a:rPr lang="en-US" sz="2400" dirty="0" err="1"/>
              <a:t>đó</a:t>
            </a:r>
            <a:r>
              <a:rPr lang="en-US" sz="2400" dirty="0"/>
              <a:t> </a:t>
            </a:r>
            <a:r>
              <a:rPr lang="en-US" sz="2400" dirty="0" smtClean="0"/>
              <a:t>l</a:t>
            </a:r>
            <a:r>
              <a:rPr lang="vi-VN" sz="2400" dirty="0" smtClean="0"/>
              <a:t>à chẵn hay lẻ</a:t>
            </a:r>
            <a:r>
              <a:rPr lang="en-US" sz="2400" dirty="0" smtClean="0"/>
              <a:t>.</a:t>
            </a:r>
          </a:p>
          <a:p>
            <a:pPr marL="0" indent="0" algn="just">
              <a:lnSpc>
                <a:spcPct val="130000"/>
              </a:lnSpc>
              <a:buNone/>
            </a:pPr>
            <a:r>
              <a:rPr lang="en-US" sz="2400" b="1" dirty="0"/>
              <a:t>H</a:t>
            </a:r>
            <a:r>
              <a:rPr lang="vi-VN" sz="2400" b="1" dirty="0"/>
              <a:t>ư</a:t>
            </a:r>
            <a:r>
              <a:rPr lang="en-US" sz="2400" b="1" dirty="0" err="1"/>
              <a:t>ớng</a:t>
            </a:r>
            <a:r>
              <a:rPr lang="en-US" sz="2400" b="1" dirty="0"/>
              <a:t> </a:t>
            </a:r>
            <a:r>
              <a:rPr lang="en-US" sz="2400" b="1" dirty="0" err="1"/>
              <a:t>dẫn</a:t>
            </a:r>
            <a:r>
              <a:rPr lang="en-US" sz="2400" b="1" dirty="0"/>
              <a:t>: </a:t>
            </a:r>
            <a:endParaRPr lang="en-US" sz="2400" dirty="0" smtClean="0"/>
          </a:p>
          <a:p>
            <a:pPr marL="274638" lvl="1" indent="0">
              <a:buNone/>
            </a:pPr>
            <a:r>
              <a:rPr lang="en-US" sz="2000" b="1" dirty="0">
                <a:latin typeface="Courier New" panose="02070309020205020404" pitchFamily="49" charset="0"/>
                <a:cs typeface="Courier New" panose="02070309020205020404" pitchFamily="49" charset="0"/>
              </a:rPr>
              <a:t>i</a:t>
            </a:r>
            <a:r>
              <a:rPr lang="en-US" sz="2000" b="1" dirty="0" smtClean="0">
                <a:latin typeface="Courier New" panose="02070309020205020404" pitchFamily="49" charset="0"/>
                <a:cs typeface="Courier New" panose="02070309020205020404" pitchFamily="49" charset="0"/>
              </a:rPr>
              <a:t>f </a:t>
            </a:r>
            <a:r>
              <a:rPr lang="en-US" sz="2000" dirty="0" smtClean="0">
                <a:latin typeface="Courier New" panose="02070309020205020404" pitchFamily="49" charset="0"/>
                <a:cs typeface="Courier New" panose="02070309020205020404" pitchFamily="49" charset="0"/>
              </a:rPr>
              <a:t>(a%2 ==0)</a:t>
            </a:r>
            <a:endParaRPr lang="en-US" sz="2000" dirty="0">
              <a:latin typeface="Courier New" panose="02070309020205020404" pitchFamily="49" charset="0"/>
              <a:cs typeface="Courier New" panose="02070309020205020404" pitchFamily="49" charset="0"/>
            </a:endParaRPr>
          </a:p>
          <a:p>
            <a:pPr marL="274638" lvl="1" indent="0">
              <a:buNone/>
            </a:pP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&lt;&lt; a &lt;&lt; " </a:t>
            </a:r>
            <a:r>
              <a:rPr lang="en-US" sz="2000" dirty="0" smtClean="0">
                <a:latin typeface="Courier New" panose="02070309020205020404" pitchFamily="49" charset="0"/>
                <a:cs typeface="Courier New" panose="02070309020205020404" pitchFamily="49" charset="0"/>
              </a:rPr>
              <a:t>l</a:t>
            </a:r>
            <a:r>
              <a:rPr lang="vi-VN" sz="2000" dirty="0" smtClean="0">
                <a:latin typeface="Courier New" panose="02070309020205020404" pitchFamily="49" charset="0"/>
                <a:cs typeface="Courier New" panose="02070309020205020404" pitchFamily="49" charset="0"/>
              </a:rPr>
              <a:t>a so chan</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274638" lvl="1" indent="0">
              <a:buNone/>
            </a:pPr>
            <a:r>
              <a:rPr lang="en-US" sz="2000" b="1" dirty="0">
                <a:latin typeface="Courier New" panose="02070309020205020404" pitchFamily="49" charset="0"/>
                <a:cs typeface="Courier New" panose="02070309020205020404" pitchFamily="49" charset="0"/>
              </a:rPr>
              <a:t>else</a:t>
            </a:r>
          </a:p>
          <a:p>
            <a:pPr marL="274638" lvl="1" indent="0">
              <a:buNone/>
            </a:pP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&lt;&lt; a &lt;&lt; " </a:t>
            </a:r>
            <a:r>
              <a:rPr lang="vi-VN" sz="2000" dirty="0" smtClean="0">
                <a:latin typeface="Courier New" panose="02070309020205020404" pitchFamily="49" charset="0"/>
                <a:cs typeface="Courier New" panose="02070309020205020404" pitchFamily="49" charset="0"/>
              </a:rPr>
              <a:t>la so le</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&lt;&lt; </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lgn="just">
              <a:lnSpc>
                <a:spcPct val="130000"/>
              </a:lnSpc>
              <a:buNone/>
            </a:pPr>
            <a:endParaRPr lang="en-US" sz="2200" b="1" dirty="0"/>
          </a:p>
        </p:txBody>
      </p:sp>
      <p:sp>
        <p:nvSpPr>
          <p:cNvPr id="4" name="Footer Placeholder 3">
            <a:extLst>
              <a:ext uri="{FF2B5EF4-FFF2-40B4-BE49-F238E27FC236}">
                <a16:creationId xmlns:a16="http://schemas.microsoft.com/office/drawing/2014/main" id="{510D77DE-1BA1-4A89-8D9B-8B17A1118B2A}"/>
              </a:ext>
            </a:extLst>
          </p:cNvPr>
          <p:cNvSpPr>
            <a:spLocks noGrp="1"/>
          </p:cNvSpPr>
          <p:nvPr>
            <p:ph type="ftr" sz="quarter" idx="11"/>
          </p:nvPr>
        </p:nvSpPr>
        <p:spPr>
          <a:xfrm>
            <a:off x="322006" y="6248400"/>
            <a:ext cx="3733800" cy="457200"/>
          </a:xfrm>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4CE34D2C-DEFD-44EB-9605-BFB491BCC394}"/>
              </a:ext>
            </a:extLst>
          </p:cNvPr>
          <p:cNvSpPr>
            <a:spLocks noGrp="1"/>
          </p:cNvSpPr>
          <p:nvPr>
            <p:ph type="sldNum" sz="quarter" idx="12"/>
          </p:nvPr>
        </p:nvSpPr>
        <p:spPr/>
        <p:txBody>
          <a:bodyPr/>
          <a:lstStyle/>
          <a:p>
            <a:pPr>
              <a:defRPr/>
            </a:pPr>
            <a:fld id="{39DE64FB-66AC-43B4-904B-B7353FDA049D}" type="slidenum">
              <a:rPr lang="en-US" smtClean="0"/>
              <a:pPr>
                <a:defRPr/>
              </a:pPr>
              <a:t>54</a:t>
            </a:fld>
            <a:endParaRPr lang="en-US" dirty="0"/>
          </a:p>
        </p:txBody>
      </p:sp>
      <p:sp>
        <p:nvSpPr>
          <p:cNvPr id="16" name="Title 1">
            <a:extLst>
              <a:ext uri="{FF2B5EF4-FFF2-40B4-BE49-F238E27FC236}">
                <a16:creationId xmlns:a16="http://schemas.microsoft.com/office/drawing/2014/main" id="{A909E422-9B45-40A4-8F2E-F16E3E74AB0B}"/>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dirty="0">
                <a:solidFill>
                  <a:srgbClr val="FF0000"/>
                </a:solidFill>
              </a:rPr>
              <a:t>2.2 H</a:t>
            </a:r>
            <a:r>
              <a:rPr lang="vi-VN" sz="3200" dirty="0">
                <a:solidFill>
                  <a:srgbClr val="FF0000"/>
                </a:solidFill>
              </a:rPr>
              <a:t>Ư</a:t>
            </a:r>
            <a:r>
              <a:rPr lang="en-US" sz="3200" dirty="0">
                <a:solidFill>
                  <a:srgbClr val="FF0000"/>
                </a:solidFill>
              </a:rPr>
              <a:t>ỚNG DẪN THỰC HÀNH BÀI </a:t>
            </a:r>
            <a:r>
              <a:rPr lang="en-US" sz="3200" dirty="0" smtClean="0">
                <a:solidFill>
                  <a:srgbClr val="FF0000"/>
                </a:solidFill>
              </a:rPr>
              <a:t>05</a:t>
            </a:r>
            <a:endParaRPr lang="en-US" sz="3200" dirty="0">
              <a:solidFill>
                <a:srgbClr val="FF0000"/>
              </a:solidFill>
            </a:endParaRPr>
          </a:p>
        </p:txBody>
      </p:sp>
    </p:spTree>
    <p:extLst>
      <p:ext uri="{BB962C8B-B14F-4D97-AF65-F5344CB8AC3E}">
        <p14:creationId xmlns:p14="http://schemas.microsoft.com/office/powerpoint/2010/main" val="364931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EC4B4-DBC9-4217-AD90-5CA90EA086FC}"/>
              </a:ext>
            </a:extLst>
          </p:cNvPr>
          <p:cNvSpPr>
            <a:spLocks noGrp="1"/>
          </p:cNvSpPr>
          <p:nvPr>
            <p:ph sz="quarter" idx="1"/>
          </p:nvPr>
        </p:nvSpPr>
        <p:spPr>
          <a:xfrm>
            <a:off x="76200" y="914400"/>
            <a:ext cx="9829800" cy="5105400"/>
          </a:xfrm>
        </p:spPr>
        <p:txBody>
          <a:bodyPr/>
          <a:lstStyle/>
          <a:p>
            <a:pPr marL="0" indent="0">
              <a:lnSpc>
                <a:spcPct val="150000"/>
              </a:lnSpc>
              <a:buNone/>
            </a:pPr>
            <a:r>
              <a:rPr lang="en-US" b="1" dirty="0" err="1">
                <a:solidFill>
                  <a:srgbClr val="FF0000"/>
                </a:solidFill>
              </a:rPr>
              <a:t>Kiến</a:t>
            </a:r>
            <a:r>
              <a:rPr lang="en-US" b="1" dirty="0">
                <a:solidFill>
                  <a:srgbClr val="FF0000"/>
                </a:solidFill>
              </a:rPr>
              <a:t> </a:t>
            </a:r>
            <a:r>
              <a:rPr lang="en-US" b="1" dirty="0" err="1">
                <a:solidFill>
                  <a:srgbClr val="FF0000"/>
                </a:solidFill>
              </a:rPr>
              <a:t>thức</a:t>
            </a:r>
            <a:r>
              <a:rPr lang="en-US" b="1" dirty="0">
                <a:solidFill>
                  <a:srgbClr val="FF0000"/>
                </a:solidFill>
              </a:rPr>
              <a:t> </a:t>
            </a:r>
            <a:r>
              <a:rPr lang="en-US" b="1" dirty="0" err="1">
                <a:solidFill>
                  <a:srgbClr val="FF0000"/>
                </a:solidFill>
              </a:rPr>
              <a:t>cần</a:t>
            </a:r>
            <a:r>
              <a:rPr lang="en-US" b="1" dirty="0">
                <a:solidFill>
                  <a:srgbClr val="FF0000"/>
                </a:solidFill>
              </a:rPr>
              <a:t> </a:t>
            </a:r>
            <a:r>
              <a:rPr lang="en-US" b="1" dirty="0" err="1">
                <a:solidFill>
                  <a:srgbClr val="FF0000"/>
                </a:solidFill>
              </a:rPr>
              <a:t>ghi</a:t>
            </a:r>
            <a:r>
              <a:rPr lang="en-US" b="1" dirty="0">
                <a:solidFill>
                  <a:srgbClr val="FF0000"/>
                </a:solidFill>
              </a:rPr>
              <a:t> </a:t>
            </a:r>
            <a:r>
              <a:rPr lang="en-US" b="1" dirty="0" err="1">
                <a:solidFill>
                  <a:srgbClr val="FF0000"/>
                </a:solidFill>
              </a:rPr>
              <a:t>nhớ</a:t>
            </a:r>
            <a:r>
              <a:rPr lang="en-US" b="1" dirty="0">
                <a:solidFill>
                  <a:srgbClr val="FF0000"/>
                </a:solidFill>
              </a:rPr>
              <a:t> </a:t>
            </a:r>
            <a:r>
              <a:rPr lang="en-US" b="1" dirty="0" err="1">
                <a:solidFill>
                  <a:srgbClr val="FF0000"/>
                </a:solidFill>
              </a:rPr>
              <a:t>trong</a:t>
            </a:r>
            <a:r>
              <a:rPr lang="en-US" b="1" dirty="0">
                <a:solidFill>
                  <a:srgbClr val="FF0000"/>
                </a:solidFill>
              </a:rPr>
              <a:t> </a:t>
            </a:r>
            <a:r>
              <a:rPr lang="en-US" b="1" dirty="0" err="1">
                <a:solidFill>
                  <a:srgbClr val="FF0000"/>
                </a:solidFill>
              </a:rPr>
              <a:t>buổi</a:t>
            </a:r>
            <a:r>
              <a:rPr lang="en-US" b="1" dirty="0">
                <a:solidFill>
                  <a:srgbClr val="FF0000"/>
                </a:solidFill>
              </a:rPr>
              <a:t> </a:t>
            </a:r>
            <a:r>
              <a:rPr lang="en-US" b="1" dirty="0" err="1">
                <a:solidFill>
                  <a:srgbClr val="FF0000"/>
                </a:solidFill>
              </a:rPr>
              <a:t>thực</a:t>
            </a:r>
            <a:r>
              <a:rPr lang="en-US" b="1" dirty="0">
                <a:solidFill>
                  <a:srgbClr val="FF0000"/>
                </a:solidFill>
              </a:rPr>
              <a:t> </a:t>
            </a:r>
            <a:r>
              <a:rPr lang="en-US" b="1" dirty="0" err="1">
                <a:solidFill>
                  <a:srgbClr val="FF0000"/>
                </a:solidFill>
              </a:rPr>
              <a:t>hành</a:t>
            </a:r>
            <a:r>
              <a:rPr lang="en-US" b="1" dirty="0">
                <a:solidFill>
                  <a:srgbClr val="FF0000"/>
                </a:solidFill>
              </a:rPr>
              <a:t>:</a:t>
            </a:r>
          </a:p>
          <a:p>
            <a:pPr marL="0" indent="0">
              <a:lnSpc>
                <a:spcPct val="150000"/>
              </a:lnSpc>
              <a:buNone/>
            </a:pPr>
            <a:r>
              <a:rPr lang="en-US" dirty="0"/>
              <a:t>	</a:t>
            </a:r>
          </a:p>
        </p:txBody>
      </p:sp>
      <p:sp>
        <p:nvSpPr>
          <p:cNvPr id="4" name="Footer Placeholder 3">
            <a:extLst>
              <a:ext uri="{FF2B5EF4-FFF2-40B4-BE49-F238E27FC236}">
                <a16:creationId xmlns:a16="http://schemas.microsoft.com/office/drawing/2014/main" id="{BD98D979-09BF-4D8F-A6EF-74FAE81FB53C}"/>
              </a:ext>
            </a:extLst>
          </p:cNvPr>
          <p:cNvSpPr>
            <a:spLocks noGrp="1"/>
          </p:cNvSpPr>
          <p:nvPr>
            <p:ph type="ftr" sz="quarter" idx="11"/>
          </p:nvPr>
        </p:nvSpPr>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D81C19BB-D356-45F8-B475-CAB8A5B97E53}"/>
              </a:ext>
            </a:extLst>
          </p:cNvPr>
          <p:cNvSpPr>
            <a:spLocks noGrp="1"/>
          </p:cNvSpPr>
          <p:nvPr>
            <p:ph type="sldNum" sz="quarter" idx="12"/>
          </p:nvPr>
        </p:nvSpPr>
        <p:spPr/>
        <p:txBody>
          <a:bodyPr/>
          <a:lstStyle/>
          <a:p>
            <a:pPr>
              <a:defRPr/>
            </a:pPr>
            <a:fld id="{39DE64FB-66AC-43B4-904B-B7353FDA049D}" type="slidenum">
              <a:rPr lang="en-US" smtClean="0"/>
              <a:pPr>
                <a:defRPr/>
              </a:pPr>
              <a:t>55</a:t>
            </a:fld>
            <a:endParaRPr lang="en-US" dirty="0"/>
          </a:p>
        </p:txBody>
      </p:sp>
      <p:sp>
        <p:nvSpPr>
          <p:cNvPr id="6" name="Title 1">
            <a:extLst>
              <a:ext uri="{FF2B5EF4-FFF2-40B4-BE49-F238E27FC236}">
                <a16:creationId xmlns:a16="http://schemas.microsoft.com/office/drawing/2014/main" id="{706B3576-8418-4A64-9D6B-ADA70D231248}"/>
              </a:ext>
            </a:extLst>
          </p:cNvPr>
          <p:cNvSpPr txBox="1">
            <a:spLocks/>
          </p:cNvSpPr>
          <p:nvPr/>
        </p:nvSpPr>
        <p:spPr bwMode="auto">
          <a:xfrm>
            <a:off x="228600" y="-27299"/>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r>
              <a:rPr lang="en-US" sz="3200" dirty="0">
                <a:solidFill>
                  <a:srgbClr val="FF0000"/>
                </a:solidFill>
              </a:rPr>
              <a:t>III. TỔNG KẾT</a:t>
            </a:r>
          </a:p>
        </p:txBody>
      </p:sp>
      <p:graphicFrame>
        <p:nvGraphicFramePr>
          <p:cNvPr id="7" name="Diagram 6">
            <a:extLst>
              <a:ext uri="{FF2B5EF4-FFF2-40B4-BE49-F238E27FC236}">
                <a16:creationId xmlns:a16="http://schemas.microsoft.com/office/drawing/2014/main" id="{04D1F406-E7A5-4D68-A816-2D3996CB6E28}"/>
              </a:ext>
            </a:extLst>
          </p:cNvPr>
          <p:cNvGraphicFramePr/>
          <p:nvPr>
            <p:extLst>
              <p:ext uri="{D42A27DB-BD31-4B8C-83A1-F6EECF244321}">
                <p14:modId xmlns:p14="http://schemas.microsoft.com/office/powerpoint/2010/main" val="550436995"/>
              </p:ext>
            </p:extLst>
          </p:nvPr>
        </p:nvGraphicFramePr>
        <p:xfrm>
          <a:off x="304800" y="1752600"/>
          <a:ext cx="7391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776B504-F669-421E-A1DF-AB1880828E69}"/>
              </a:ext>
            </a:extLst>
          </p:cNvPr>
          <p:cNvSpPr txBox="1"/>
          <p:nvPr/>
        </p:nvSpPr>
        <p:spPr>
          <a:xfrm>
            <a:off x="474785" y="2102133"/>
            <a:ext cx="533400" cy="523220"/>
          </a:xfrm>
          <a:prstGeom prst="rect">
            <a:avLst/>
          </a:prstGeom>
          <a:noFill/>
        </p:spPr>
        <p:txBody>
          <a:bodyPr wrap="square" rtlCol="0">
            <a:spAutoFit/>
          </a:bodyPr>
          <a:lstStyle/>
          <a:p>
            <a:r>
              <a:rPr lang="en-US" sz="2800" dirty="0">
                <a:solidFill>
                  <a:schemeClr val="accent6">
                    <a:lumMod val="75000"/>
                  </a:schemeClr>
                </a:solidFill>
              </a:rPr>
              <a:t>1</a:t>
            </a:r>
          </a:p>
        </p:txBody>
      </p:sp>
      <p:sp>
        <p:nvSpPr>
          <p:cNvPr id="9" name="TextBox 8">
            <a:extLst>
              <a:ext uri="{FF2B5EF4-FFF2-40B4-BE49-F238E27FC236}">
                <a16:creationId xmlns:a16="http://schemas.microsoft.com/office/drawing/2014/main" id="{B5985F22-2DB8-45EE-9D23-E56A3BDF6367}"/>
              </a:ext>
            </a:extLst>
          </p:cNvPr>
          <p:cNvSpPr txBox="1"/>
          <p:nvPr/>
        </p:nvSpPr>
        <p:spPr>
          <a:xfrm>
            <a:off x="838200" y="2978351"/>
            <a:ext cx="533400" cy="523220"/>
          </a:xfrm>
          <a:prstGeom prst="rect">
            <a:avLst/>
          </a:prstGeom>
          <a:noFill/>
        </p:spPr>
        <p:txBody>
          <a:bodyPr wrap="square" rtlCol="0">
            <a:spAutoFit/>
          </a:bodyPr>
          <a:lstStyle/>
          <a:p>
            <a:r>
              <a:rPr lang="en-US" sz="2800" dirty="0">
                <a:solidFill>
                  <a:schemeClr val="accent6">
                    <a:lumMod val="75000"/>
                  </a:schemeClr>
                </a:solidFill>
              </a:rPr>
              <a:t>2</a:t>
            </a:r>
          </a:p>
        </p:txBody>
      </p:sp>
      <p:sp>
        <p:nvSpPr>
          <p:cNvPr id="10" name="TextBox 9">
            <a:extLst>
              <a:ext uri="{FF2B5EF4-FFF2-40B4-BE49-F238E27FC236}">
                <a16:creationId xmlns:a16="http://schemas.microsoft.com/office/drawing/2014/main" id="{DB8A4501-3027-435E-A99B-08A9559747B2}"/>
              </a:ext>
            </a:extLst>
          </p:cNvPr>
          <p:cNvSpPr txBox="1"/>
          <p:nvPr/>
        </p:nvSpPr>
        <p:spPr>
          <a:xfrm>
            <a:off x="885092" y="4024791"/>
            <a:ext cx="533400" cy="523220"/>
          </a:xfrm>
          <a:prstGeom prst="rect">
            <a:avLst/>
          </a:prstGeom>
          <a:noFill/>
        </p:spPr>
        <p:txBody>
          <a:bodyPr wrap="square" rtlCol="0">
            <a:spAutoFit/>
          </a:bodyPr>
          <a:lstStyle/>
          <a:p>
            <a:r>
              <a:rPr lang="en-US" sz="2800" dirty="0">
                <a:solidFill>
                  <a:schemeClr val="accent6">
                    <a:lumMod val="75000"/>
                  </a:schemeClr>
                </a:solidFill>
              </a:rPr>
              <a:t>3</a:t>
            </a:r>
          </a:p>
        </p:txBody>
      </p:sp>
      <p:sp>
        <p:nvSpPr>
          <p:cNvPr id="11" name="TextBox 10">
            <a:extLst>
              <a:ext uri="{FF2B5EF4-FFF2-40B4-BE49-F238E27FC236}">
                <a16:creationId xmlns:a16="http://schemas.microsoft.com/office/drawing/2014/main" id="{37B74506-EC5F-45EB-89A7-6BB2B82AF461}"/>
              </a:ext>
            </a:extLst>
          </p:cNvPr>
          <p:cNvSpPr txBox="1"/>
          <p:nvPr/>
        </p:nvSpPr>
        <p:spPr>
          <a:xfrm>
            <a:off x="515815" y="4953000"/>
            <a:ext cx="533400" cy="523220"/>
          </a:xfrm>
          <a:prstGeom prst="rect">
            <a:avLst/>
          </a:prstGeom>
          <a:noFill/>
        </p:spPr>
        <p:txBody>
          <a:bodyPr wrap="square" rtlCol="0">
            <a:spAutoFit/>
          </a:bodyPr>
          <a:lstStyle/>
          <a:p>
            <a:r>
              <a:rPr lang="en-US" sz="2800" dirty="0">
                <a:solidFill>
                  <a:schemeClr val="accent6">
                    <a:lumMod val="75000"/>
                  </a:schemeClr>
                </a:solidFill>
              </a:rPr>
              <a:t>4</a:t>
            </a:r>
          </a:p>
        </p:txBody>
      </p:sp>
    </p:spTree>
    <p:extLst>
      <p:ext uri="{BB962C8B-B14F-4D97-AF65-F5344CB8AC3E}">
        <p14:creationId xmlns:p14="http://schemas.microsoft.com/office/powerpoint/2010/main" val="121099966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3758-C640-419C-9264-DE2AC200F8CE}"/>
              </a:ext>
            </a:extLst>
          </p:cNvPr>
          <p:cNvSpPr>
            <a:spLocks noGrp="1"/>
          </p:cNvSpPr>
          <p:nvPr>
            <p:ph type="title"/>
          </p:nvPr>
        </p:nvSpPr>
        <p:spPr/>
        <p:txBody>
          <a:bodyPr/>
          <a:lstStyle/>
          <a:p>
            <a:pPr algn="ctr"/>
            <a:r>
              <a:rPr lang="en-US" b="1" dirty="0" err="1">
                <a:solidFill>
                  <a:srgbClr val="FF0000"/>
                </a:solidFill>
              </a:rPr>
              <a:t>Lời</a:t>
            </a:r>
            <a:r>
              <a:rPr lang="en-US" b="1" dirty="0">
                <a:solidFill>
                  <a:srgbClr val="FF0000"/>
                </a:solidFill>
              </a:rPr>
              <a:t> </a:t>
            </a:r>
            <a:r>
              <a:rPr lang="en-US" b="1" dirty="0" err="1">
                <a:solidFill>
                  <a:srgbClr val="FF0000"/>
                </a:solidFill>
              </a:rPr>
              <a:t>ngỏ</a:t>
            </a:r>
            <a:endParaRPr lang="en-US" b="1" dirty="0">
              <a:solidFill>
                <a:srgbClr val="FF0000"/>
              </a:solidFill>
            </a:endParaRPr>
          </a:p>
        </p:txBody>
      </p:sp>
      <p:sp>
        <p:nvSpPr>
          <p:cNvPr id="3" name="Content Placeholder 2">
            <a:extLst>
              <a:ext uri="{FF2B5EF4-FFF2-40B4-BE49-F238E27FC236}">
                <a16:creationId xmlns:a16="http://schemas.microsoft.com/office/drawing/2014/main" id="{D2D545B3-C286-4E8A-AA2B-5200CA562149}"/>
              </a:ext>
            </a:extLst>
          </p:cNvPr>
          <p:cNvSpPr>
            <a:spLocks noGrp="1"/>
          </p:cNvSpPr>
          <p:nvPr>
            <p:ph sz="quarter" idx="1"/>
          </p:nvPr>
        </p:nvSpPr>
        <p:spPr>
          <a:xfrm>
            <a:off x="232229" y="1333500"/>
            <a:ext cx="8686800" cy="5105400"/>
          </a:xfrm>
        </p:spPr>
        <p:txBody>
          <a:bodyPr/>
          <a:lstStyle/>
          <a:p>
            <a:pPr marL="0" indent="0" algn="just">
              <a:lnSpc>
                <a:spcPct val="150000"/>
              </a:lnSpc>
              <a:buNone/>
            </a:pPr>
            <a:r>
              <a:rPr lang="en-US" dirty="0" err="1">
                <a:solidFill>
                  <a:srgbClr val="C00000"/>
                </a:solidFill>
              </a:rPr>
              <a:t>Trong</a:t>
            </a:r>
            <a:r>
              <a:rPr lang="en-US" dirty="0">
                <a:solidFill>
                  <a:srgbClr val="C00000"/>
                </a:solidFill>
              </a:rPr>
              <a:t> </a:t>
            </a:r>
            <a:r>
              <a:rPr lang="en-US" dirty="0" err="1">
                <a:solidFill>
                  <a:srgbClr val="C00000"/>
                </a:solidFill>
              </a:rPr>
              <a:t>quá</a:t>
            </a:r>
            <a:r>
              <a:rPr lang="en-US" dirty="0">
                <a:solidFill>
                  <a:srgbClr val="C00000"/>
                </a:solidFill>
              </a:rPr>
              <a:t> </a:t>
            </a:r>
            <a:r>
              <a:rPr lang="en-US" dirty="0" err="1">
                <a:solidFill>
                  <a:srgbClr val="C00000"/>
                </a:solidFill>
              </a:rPr>
              <a:t>trình</a:t>
            </a:r>
            <a:r>
              <a:rPr lang="en-US" dirty="0">
                <a:solidFill>
                  <a:srgbClr val="C00000"/>
                </a:solidFill>
              </a:rPr>
              <a:t> </a:t>
            </a:r>
            <a:r>
              <a:rPr lang="en-US" dirty="0" err="1">
                <a:solidFill>
                  <a:srgbClr val="C00000"/>
                </a:solidFill>
              </a:rPr>
              <a:t>học</a:t>
            </a:r>
            <a:r>
              <a:rPr lang="en-US" dirty="0">
                <a:solidFill>
                  <a:srgbClr val="C00000"/>
                </a:solidFill>
              </a:rPr>
              <a:t> </a:t>
            </a:r>
            <a:r>
              <a:rPr lang="en-US" dirty="0" err="1">
                <a:solidFill>
                  <a:srgbClr val="C00000"/>
                </a:solidFill>
              </a:rPr>
              <a:t>tập</a:t>
            </a:r>
            <a:r>
              <a:rPr lang="en-US" dirty="0">
                <a:solidFill>
                  <a:srgbClr val="C00000"/>
                </a:solidFill>
              </a:rPr>
              <a:t> </a:t>
            </a:r>
            <a:r>
              <a:rPr lang="en-US" dirty="0" err="1">
                <a:solidFill>
                  <a:srgbClr val="C00000"/>
                </a:solidFill>
              </a:rPr>
              <a:t>nếu</a:t>
            </a:r>
            <a:r>
              <a:rPr lang="en-US" dirty="0">
                <a:solidFill>
                  <a:srgbClr val="C00000"/>
                </a:solidFill>
              </a:rPr>
              <a:t> </a:t>
            </a:r>
            <a:r>
              <a:rPr lang="en-US" dirty="0" err="1">
                <a:solidFill>
                  <a:srgbClr val="C00000"/>
                </a:solidFill>
              </a:rPr>
              <a:t>sinh</a:t>
            </a:r>
            <a:r>
              <a:rPr lang="en-US" dirty="0">
                <a:solidFill>
                  <a:srgbClr val="C00000"/>
                </a:solidFill>
              </a:rPr>
              <a:t> </a:t>
            </a:r>
            <a:r>
              <a:rPr lang="en-US" dirty="0" err="1">
                <a:solidFill>
                  <a:srgbClr val="C00000"/>
                </a:solidFill>
              </a:rPr>
              <a:t>viên</a:t>
            </a:r>
            <a:r>
              <a:rPr lang="en-US" dirty="0">
                <a:solidFill>
                  <a:srgbClr val="C00000"/>
                </a:solidFill>
              </a:rPr>
              <a:t> </a:t>
            </a:r>
            <a:r>
              <a:rPr lang="en-US" dirty="0" err="1">
                <a:solidFill>
                  <a:srgbClr val="C00000"/>
                </a:solidFill>
              </a:rPr>
              <a:t>không</a:t>
            </a:r>
            <a:r>
              <a:rPr lang="en-US" dirty="0">
                <a:solidFill>
                  <a:srgbClr val="C00000"/>
                </a:solidFill>
              </a:rPr>
              <a:t> </a:t>
            </a:r>
            <a:r>
              <a:rPr lang="en-US" dirty="0" err="1">
                <a:solidFill>
                  <a:srgbClr val="C00000"/>
                </a:solidFill>
              </a:rPr>
              <a:t>hiểu</a:t>
            </a:r>
            <a:r>
              <a:rPr lang="en-US" dirty="0">
                <a:solidFill>
                  <a:srgbClr val="C00000"/>
                </a:solidFill>
              </a:rPr>
              <a:t> </a:t>
            </a:r>
            <a:r>
              <a:rPr lang="en-US" dirty="0" err="1">
                <a:solidFill>
                  <a:srgbClr val="C00000"/>
                </a:solidFill>
              </a:rPr>
              <a:t>phần</a:t>
            </a:r>
            <a:r>
              <a:rPr lang="en-US" dirty="0">
                <a:solidFill>
                  <a:srgbClr val="C00000"/>
                </a:solidFill>
              </a:rPr>
              <a:t> </a:t>
            </a:r>
            <a:r>
              <a:rPr lang="en-US" dirty="0" err="1">
                <a:solidFill>
                  <a:srgbClr val="C00000"/>
                </a:solidFill>
              </a:rPr>
              <a:t>nào</a:t>
            </a:r>
            <a:r>
              <a:rPr lang="en-US" dirty="0">
                <a:solidFill>
                  <a:srgbClr val="C00000"/>
                </a:solidFill>
              </a:rPr>
              <a:t> </a:t>
            </a:r>
            <a:r>
              <a:rPr lang="en-US" dirty="0" err="1">
                <a:solidFill>
                  <a:srgbClr val="C00000"/>
                </a:solidFill>
              </a:rPr>
              <a:t>thì</a:t>
            </a:r>
            <a:r>
              <a:rPr lang="en-US" dirty="0">
                <a:solidFill>
                  <a:srgbClr val="C00000"/>
                </a:solidFill>
              </a:rPr>
              <a:t> </a:t>
            </a:r>
            <a:r>
              <a:rPr lang="en-US" dirty="0" err="1">
                <a:solidFill>
                  <a:srgbClr val="C00000"/>
                </a:solidFill>
              </a:rPr>
              <a:t>liên</a:t>
            </a:r>
            <a:r>
              <a:rPr lang="en-US" dirty="0">
                <a:solidFill>
                  <a:srgbClr val="C00000"/>
                </a:solidFill>
              </a:rPr>
              <a:t> </a:t>
            </a:r>
            <a:r>
              <a:rPr lang="en-US" dirty="0" err="1">
                <a:solidFill>
                  <a:srgbClr val="C00000"/>
                </a:solidFill>
              </a:rPr>
              <a:t>hệ</a:t>
            </a:r>
            <a:r>
              <a:rPr lang="en-US" dirty="0">
                <a:solidFill>
                  <a:srgbClr val="C00000"/>
                </a:solidFill>
              </a:rPr>
              <a:t> </a:t>
            </a:r>
            <a:r>
              <a:rPr lang="en-US" dirty="0" err="1">
                <a:solidFill>
                  <a:srgbClr val="C00000"/>
                </a:solidFill>
              </a:rPr>
              <a:t>trao</a:t>
            </a:r>
            <a:r>
              <a:rPr lang="en-US" dirty="0">
                <a:solidFill>
                  <a:srgbClr val="C00000"/>
                </a:solidFill>
              </a:rPr>
              <a:t> </a:t>
            </a:r>
            <a:r>
              <a:rPr lang="en-US" dirty="0" err="1">
                <a:solidFill>
                  <a:srgbClr val="C00000"/>
                </a:solidFill>
              </a:rPr>
              <a:t>đổi</a:t>
            </a:r>
            <a:r>
              <a:rPr lang="en-US" dirty="0">
                <a:solidFill>
                  <a:srgbClr val="C00000"/>
                </a:solidFill>
              </a:rPr>
              <a:t> </a:t>
            </a:r>
            <a:r>
              <a:rPr lang="en-US" dirty="0" err="1">
                <a:solidFill>
                  <a:srgbClr val="C00000"/>
                </a:solidFill>
              </a:rPr>
              <a:t>với</a:t>
            </a:r>
            <a:r>
              <a:rPr lang="en-US" dirty="0">
                <a:solidFill>
                  <a:srgbClr val="C00000"/>
                </a:solidFill>
              </a:rPr>
              <a:t> </a:t>
            </a:r>
            <a:r>
              <a:rPr lang="en-US" dirty="0" err="1">
                <a:solidFill>
                  <a:srgbClr val="C00000"/>
                </a:solidFill>
              </a:rPr>
              <a:t>giảng</a:t>
            </a:r>
            <a:r>
              <a:rPr lang="en-US" dirty="0">
                <a:solidFill>
                  <a:srgbClr val="C00000"/>
                </a:solidFill>
              </a:rPr>
              <a:t> </a:t>
            </a:r>
            <a:r>
              <a:rPr lang="en-US" dirty="0" err="1">
                <a:solidFill>
                  <a:srgbClr val="C00000"/>
                </a:solidFill>
              </a:rPr>
              <a:t>viên</a:t>
            </a:r>
            <a:r>
              <a:rPr lang="en-US" dirty="0">
                <a:solidFill>
                  <a:srgbClr val="C00000"/>
                </a:solidFill>
              </a:rPr>
              <a:t> qua </a:t>
            </a:r>
            <a:r>
              <a:rPr lang="en-US" dirty="0" err="1">
                <a:solidFill>
                  <a:srgbClr val="C00000"/>
                </a:solidFill>
              </a:rPr>
              <a:t>hình</a:t>
            </a:r>
            <a:r>
              <a:rPr lang="en-US" dirty="0">
                <a:solidFill>
                  <a:srgbClr val="C00000"/>
                </a:solidFill>
              </a:rPr>
              <a:t> </a:t>
            </a:r>
            <a:r>
              <a:rPr lang="en-US" dirty="0" err="1">
                <a:solidFill>
                  <a:srgbClr val="C00000"/>
                </a:solidFill>
              </a:rPr>
              <a:t>thức</a:t>
            </a:r>
            <a:r>
              <a:rPr lang="en-US" dirty="0">
                <a:solidFill>
                  <a:srgbClr val="C00000"/>
                </a:solidFill>
              </a:rPr>
              <a:t> </a:t>
            </a:r>
            <a:r>
              <a:rPr lang="en-US" dirty="0" err="1">
                <a:solidFill>
                  <a:srgbClr val="C00000"/>
                </a:solidFill>
              </a:rPr>
              <a:t>gửi</a:t>
            </a:r>
            <a:r>
              <a:rPr lang="en-US" dirty="0">
                <a:solidFill>
                  <a:srgbClr val="C00000"/>
                </a:solidFill>
              </a:rPr>
              <a:t> </a:t>
            </a:r>
            <a:r>
              <a:rPr lang="en-US" dirty="0" err="1">
                <a:solidFill>
                  <a:srgbClr val="C00000"/>
                </a:solidFill>
              </a:rPr>
              <a:t>câu</a:t>
            </a:r>
            <a:r>
              <a:rPr lang="en-US" dirty="0">
                <a:solidFill>
                  <a:srgbClr val="C00000"/>
                </a:solidFill>
              </a:rPr>
              <a:t> </a:t>
            </a:r>
            <a:r>
              <a:rPr lang="en-US" dirty="0" err="1">
                <a:solidFill>
                  <a:srgbClr val="C00000"/>
                </a:solidFill>
              </a:rPr>
              <a:t>hỏi</a:t>
            </a:r>
            <a:r>
              <a:rPr lang="en-US" dirty="0">
                <a:solidFill>
                  <a:srgbClr val="C00000"/>
                </a:solidFill>
              </a:rPr>
              <a:t> </a:t>
            </a:r>
            <a:r>
              <a:rPr lang="en-US" dirty="0" err="1">
                <a:solidFill>
                  <a:srgbClr val="C00000"/>
                </a:solidFill>
              </a:rPr>
              <a:t>trên</a:t>
            </a:r>
            <a:r>
              <a:rPr lang="en-US" dirty="0">
                <a:solidFill>
                  <a:srgbClr val="C00000"/>
                </a:solidFill>
              </a:rPr>
              <a:t> </a:t>
            </a:r>
            <a:r>
              <a:rPr lang="en-US" dirty="0" err="1">
                <a:solidFill>
                  <a:srgbClr val="C00000"/>
                </a:solidFill>
              </a:rPr>
              <a:t>diễn</a:t>
            </a:r>
            <a:r>
              <a:rPr lang="en-US" dirty="0">
                <a:solidFill>
                  <a:srgbClr val="C00000"/>
                </a:solidFill>
              </a:rPr>
              <a:t> </a:t>
            </a:r>
            <a:r>
              <a:rPr lang="en-US" dirty="0" err="1">
                <a:solidFill>
                  <a:srgbClr val="C00000"/>
                </a:solidFill>
              </a:rPr>
              <a:t>đàn</a:t>
            </a:r>
            <a:r>
              <a:rPr lang="en-US" dirty="0">
                <a:solidFill>
                  <a:srgbClr val="C00000"/>
                </a:solidFill>
              </a:rPr>
              <a:t> </a:t>
            </a:r>
            <a:r>
              <a:rPr lang="en-US" dirty="0" err="1">
                <a:solidFill>
                  <a:srgbClr val="C00000"/>
                </a:solidFill>
              </a:rPr>
              <a:t>hoặc</a:t>
            </a:r>
            <a:r>
              <a:rPr lang="en-US" dirty="0">
                <a:solidFill>
                  <a:srgbClr val="C00000"/>
                </a:solidFill>
              </a:rPr>
              <a:t> </a:t>
            </a:r>
            <a:r>
              <a:rPr lang="en-US" dirty="0" err="1">
                <a:solidFill>
                  <a:srgbClr val="C00000"/>
                </a:solidFill>
              </a:rPr>
              <a:t>gửi</a:t>
            </a:r>
            <a:r>
              <a:rPr lang="en-US" dirty="0">
                <a:solidFill>
                  <a:srgbClr val="C00000"/>
                </a:solidFill>
              </a:rPr>
              <a:t> </a:t>
            </a:r>
            <a:r>
              <a:rPr lang="en-US" dirty="0" err="1">
                <a:solidFill>
                  <a:srgbClr val="C00000"/>
                </a:solidFill>
              </a:rPr>
              <a:t>vào</a:t>
            </a:r>
            <a:r>
              <a:rPr lang="en-US" dirty="0">
                <a:solidFill>
                  <a:srgbClr val="C00000"/>
                </a:solidFill>
              </a:rPr>
              <a:t> </a:t>
            </a:r>
            <a:r>
              <a:rPr lang="en-US" dirty="0" smtClean="0">
                <a:solidFill>
                  <a:srgbClr val="C00000"/>
                </a:solidFill>
              </a:rPr>
              <a:t>email </a:t>
            </a:r>
            <a:r>
              <a:rPr lang="vi-VN" dirty="0" smtClean="0">
                <a:solidFill>
                  <a:srgbClr val="C00000"/>
                </a:solidFill>
              </a:rPr>
              <a:t>cho giảng viên.</a:t>
            </a:r>
            <a:endParaRPr lang="en-US" dirty="0">
              <a:solidFill>
                <a:srgbClr val="C00000"/>
              </a:solidFill>
            </a:endParaRPr>
          </a:p>
        </p:txBody>
      </p:sp>
      <p:sp>
        <p:nvSpPr>
          <p:cNvPr id="4" name="Footer Placeholder 3">
            <a:extLst>
              <a:ext uri="{FF2B5EF4-FFF2-40B4-BE49-F238E27FC236}">
                <a16:creationId xmlns:a16="http://schemas.microsoft.com/office/drawing/2014/main" id="{ED290C0F-031E-4A44-A266-7D4D49C6A37C}"/>
              </a:ext>
            </a:extLst>
          </p:cNvPr>
          <p:cNvSpPr>
            <a:spLocks noGrp="1"/>
          </p:cNvSpPr>
          <p:nvPr>
            <p:ph type="ftr" sz="quarter" idx="11"/>
          </p:nvPr>
        </p:nvSpPr>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CADF47A1-3002-4CD4-9E92-8EF6004023DC}"/>
              </a:ext>
            </a:extLst>
          </p:cNvPr>
          <p:cNvSpPr>
            <a:spLocks noGrp="1"/>
          </p:cNvSpPr>
          <p:nvPr>
            <p:ph type="sldNum" sz="quarter" idx="12"/>
          </p:nvPr>
        </p:nvSpPr>
        <p:spPr/>
        <p:txBody>
          <a:bodyPr/>
          <a:lstStyle/>
          <a:p>
            <a:pPr>
              <a:defRPr/>
            </a:pPr>
            <a:fld id="{39DE64FB-66AC-43B4-904B-B7353FDA049D}" type="slidenum">
              <a:rPr lang="en-US" smtClean="0"/>
              <a:pPr>
                <a:defRPr/>
              </a:pPr>
              <a:t>56</a:t>
            </a:fld>
            <a:endParaRPr lang="en-US" dirty="0"/>
          </a:p>
        </p:txBody>
      </p:sp>
    </p:spTree>
    <p:extLst>
      <p:ext uri="{BB962C8B-B14F-4D97-AF65-F5344CB8AC3E}">
        <p14:creationId xmlns:p14="http://schemas.microsoft.com/office/powerpoint/2010/main" val="400292878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73F2-6B3F-45AD-B36A-C1ADF7E139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4CC1DB-6FB0-4A84-A773-3B2B3BB07C2B}"/>
              </a:ext>
            </a:extLst>
          </p:cNvPr>
          <p:cNvSpPr>
            <a:spLocks noGrp="1"/>
          </p:cNvSpPr>
          <p:nvPr>
            <p:ph sz="quarter" idx="1"/>
          </p:nvPr>
        </p:nvSpPr>
        <p:spPr/>
        <p:txBody>
          <a:bodyPr/>
          <a:lstStyle/>
          <a:p>
            <a:pPr marL="0" indent="0">
              <a:lnSpc>
                <a:spcPct val="150000"/>
              </a:lnSpc>
              <a:buNone/>
            </a:pPr>
            <a:r>
              <a:rPr lang="en-US" dirty="0"/>
              <a:t>1. </a:t>
            </a:r>
            <a:r>
              <a:rPr lang="en-US" sz="2400" dirty="0" err="1"/>
              <a:t>Hoàn</a:t>
            </a:r>
            <a:r>
              <a:rPr lang="en-US" sz="2400" dirty="0"/>
              <a:t> </a:t>
            </a:r>
            <a:r>
              <a:rPr lang="en-US" sz="2400" dirty="0" err="1"/>
              <a:t>thành</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bài</a:t>
            </a:r>
            <a:r>
              <a:rPr lang="en-US" sz="2400" dirty="0"/>
              <a:t> </a:t>
            </a:r>
            <a:r>
              <a:rPr lang="en-US" sz="2400" dirty="0" err="1"/>
              <a:t>thực</a:t>
            </a:r>
            <a:r>
              <a:rPr lang="en-US" sz="2400" dirty="0"/>
              <a:t> </a:t>
            </a:r>
            <a:r>
              <a:rPr lang="en-US" sz="2400" dirty="0" err="1"/>
              <a:t>hành</a:t>
            </a:r>
            <a:r>
              <a:rPr lang="en-US" sz="2400" dirty="0"/>
              <a:t> </a:t>
            </a:r>
            <a:r>
              <a:rPr lang="en-US" sz="2400" dirty="0" err="1"/>
              <a:t>trong</a:t>
            </a:r>
            <a:r>
              <a:rPr lang="en-US" sz="2400" dirty="0"/>
              <a:t> </a:t>
            </a:r>
            <a:r>
              <a:rPr lang="en-US" sz="2400" dirty="0" err="1"/>
              <a:t>buổi</a:t>
            </a:r>
            <a:r>
              <a:rPr lang="en-US" sz="2400" dirty="0"/>
              <a:t> </a:t>
            </a:r>
            <a:r>
              <a:rPr lang="en-US" sz="2400" dirty="0" err="1"/>
              <a:t>học</a:t>
            </a:r>
            <a:r>
              <a:rPr lang="en-US" sz="2400" dirty="0"/>
              <a:t> </a:t>
            </a:r>
            <a:r>
              <a:rPr lang="en-US" sz="2400" dirty="0" err="1"/>
              <a:t>và</a:t>
            </a:r>
            <a:r>
              <a:rPr lang="en-US" sz="2400" dirty="0"/>
              <a:t> </a:t>
            </a:r>
            <a:r>
              <a:rPr lang="en-US" sz="2400" dirty="0" err="1"/>
              <a:t>bài</a:t>
            </a:r>
            <a:r>
              <a:rPr lang="en-US" sz="2400" dirty="0"/>
              <a:t> </a:t>
            </a:r>
            <a:r>
              <a:rPr lang="en-US" sz="2400" dirty="0" err="1"/>
              <a:t>tập</a:t>
            </a:r>
            <a:r>
              <a:rPr lang="en-US" sz="2400" dirty="0"/>
              <a:t> </a:t>
            </a:r>
            <a:r>
              <a:rPr lang="en-US" sz="2400" dirty="0" err="1"/>
              <a:t>trong</a:t>
            </a:r>
            <a:r>
              <a:rPr lang="en-US" sz="2400" dirty="0"/>
              <a:t> </a:t>
            </a:r>
            <a:r>
              <a:rPr lang="en-US" sz="2400" dirty="0" err="1"/>
              <a:t>mục</a:t>
            </a:r>
            <a:r>
              <a:rPr lang="en-US" sz="2400" dirty="0"/>
              <a:t> D file </a:t>
            </a:r>
            <a:r>
              <a:rPr lang="en-US" sz="2400" dirty="0" smtClean="0"/>
              <a:t>“</a:t>
            </a:r>
            <a:r>
              <a:rPr lang="vi-VN" sz="2400" dirty="0" smtClean="0"/>
              <a:t>B1_Bài tập</a:t>
            </a:r>
            <a:r>
              <a:rPr lang="en-US" sz="2400" dirty="0" smtClean="0"/>
              <a:t>_TT</a:t>
            </a:r>
            <a:r>
              <a:rPr lang="vi-VN" sz="2400" dirty="0" smtClean="0"/>
              <a:t>LTCB</a:t>
            </a:r>
            <a:r>
              <a:rPr lang="en-US" sz="2400" dirty="0" smtClean="0"/>
              <a:t>.</a:t>
            </a:r>
            <a:r>
              <a:rPr lang="en-US" sz="2400" dirty="0" err="1" smtClean="0"/>
              <a:t>docx</a:t>
            </a:r>
            <a:r>
              <a:rPr lang="en-US" sz="2400" dirty="0"/>
              <a:t>”. </a:t>
            </a:r>
          </a:p>
          <a:p>
            <a:pPr marL="0" indent="0">
              <a:buNone/>
            </a:pPr>
            <a:r>
              <a:rPr lang="en-US" dirty="0"/>
              <a:t>2. </a:t>
            </a:r>
            <a:r>
              <a:rPr lang="en-US" dirty="0" err="1"/>
              <a:t>Sinh</a:t>
            </a:r>
            <a:r>
              <a:rPr lang="en-US" dirty="0"/>
              <a:t> </a:t>
            </a:r>
            <a:r>
              <a:rPr lang="en-US" dirty="0" err="1"/>
              <a:t>viên</a:t>
            </a:r>
            <a:r>
              <a:rPr lang="en-US" dirty="0"/>
              <a:t> </a:t>
            </a:r>
            <a:r>
              <a:rPr lang="en-US" dirty="0" err="1"/>
              <a:t>đọc</a:t>
            </a:r>
            <a:r>
              <a:rPr lang="en-US" dirty="0"/>
              <a:t> </a:t>
            </a:r>
            <a:r>
              <a:rPr lang="en-US" dirty="0" err="1"/>
              <a:t>tài</a:t>
            </a:r>
            <a:r>
              <a:rPr lang="en-US" dirty="0"/>
              <a:t> </a:t>
            </a:r>
            <a:r>
              <a:rPr lang="en-US" dirty="0" err="1"/>
              <a:t>liệu</a:t>
            </a:r>
            <a:r>
              <a:rPr lang="en-US" dirty="0"/>
              <a:t> </a:t>
            </a:r>
            <a:r>
              <a:rPr lang="en-US" dirty="0" err="1"/>
              <a:t>và</a:t>
            </a:r>
            <a:r>
              <a:rPr lang="en-US" dirty="0"/>
              <a:t> </a:t>
            </a:r>
            <a:r>
              <a:rPr lang="en-US" dirty="0" err="1"/>
              <a:t>chuẩn</a:t>
            </a:r>
            <a:r>
              <a:rPr lang="en-US" dirty="0"/>
              <a:t> </a:t>
            </a:r>
            <a:r>
              <a:rPr lang="en-US" dirty="0" err="1"/>
              <a:t>bị</a:t>
            </a:r>
            <a:r>
              <a:rPr lang="en-US" dirty="0"/>
              <a:t> </a:t>
            </a:r>
            <a:r>
              <a:rPr lang="en-US" dirty="0" err="1"/>
              <a:t>trước</a:t>
            </a:r>
            <a:r>
              <a:rPr lang="en-US" dirty="0"/>
              <a:t> </a:t>
            </a:r>
            <a:r>
              <a:rPr lang="en-US" dirty="0" err="1"/>
              <a:t>nội</a:t>
            </a:r>
            <a:r>
              <a:rPr lang="en-US" dirty="0"/>
              <a:t> dung </a:t>
            </a:r>
            <a:r>
              <a:rPr lang="en-US" dirty="0" err="1"/>
              <a:t>học</a:t>
            </a:r>
            <a:r>
              <a:rPr lang="en-US" dirty="0"/>
              <a:t> </a:t>
            </a:r>
            <a:r>
              <a:rPr lang="en-US" dirty="0" err="1"/>
              <a:t>của</a:t>
            </a:r>
            <a:r>
              <a:rPr lang="en-US" dirty="0"/>
              <a:t> </a:t>
            </a:r>
            <a:r>
              <a:rPr lang="en-US" dirty="0" err="1"/>
              <a:t>tuần</a:t>
            </a:r>
            <a:r>
              <a:rPr lang="en-US" dirty="0"/>
              <a:t> 2: </a:t>
            </a:r>
          </a:p>
          <a:p>
            <a:r>
              <a:rPr lang="en-US" sz="2400" b="1" dirty="0" err="1"/>
              <a:t>Giải</a:t>
            </a:r>
            <a:r>
              <a:rPr lang="en-US" sz="2400" b="1" dirty="0"/>
              <a:t> </a:t>
            </a:r>
            <a:r>
              <a:rPr lang="en-US" sz="2400" b="1" dirty="0" err="1"/>
              <a:t>bài</a:t>
            </a:r>
            <a:r>
              <a:rPr lang="en-US" sz="2400" b="1" dirty="0"/>
              <a:t> </a:t>
            </a:r>
            <a:r>
              <a:rPr lang="en-US" sz="2400" b="1" dirty="0" err="1"/>
              <a:t>tập</a:t>
            </a:r>
            <a:r>
              <a:rPr lang="en-US" sz="2400" b="1" dirty="0"/>
              <a:t> </a:t>
            </a:r>
            <a:r>
              <a:rPr lang="en-US" sz="2400" b="1" dirty="0" err="1"/>
              <a:t>với</a:t>
            </a:r>
            <a:r>
              <a:rPr lang="en-US" sz="2400" b="1" dirty="0"/>
              <a:t> </a:t>
            </a:r>
            <a:r>
              <a:rPr lang="en-US" sz="2400" b="1" dirty="0" err="1"/>
              <a:t>cấu</a:t>
            </a:r>
            <a:r>
              <a:rPr lang="en-US" sz="2400" b="1" dirty="0"/>
              <a:t> </a:t>
            </a:r>
            <a:r>
              <a:rPr lang="en-US" sz="2400" b="1" dirty="0" err="1"/>
              <a:t>trúc</a:t>
            </a:r>
            <a:r>
              <a:rPr lang="en-US" sz="2400" b="1" dirty="0"/>
              <a:t> </a:t>
            </a:r>
            <a:r>
              <a:rPr lang="en-US" sz="2400" b="1" dirty="0" err="1"/>
              <a:t>lệnh</a:t>
            </a:r>
            <a:r>
              <a:rPr lang="en-US" sz="2400" b="1" dirty="0"/>
              <a:t> </a:t>
            </a:r>
            <a:r>
              <a:rPr lang="en-US" sz="2400" b="1" dirty="0" err="1"/>
              <a:t>cơ</a:t>
            </a:r>
            <a:r>
              <a:rPr lang="en-US" sz="2400" b="1" dirty="0"/>
              <a:t> </a:t>
            </a:r>
            <a:r>
              <a:rPr lang="en-US" sz="2400" b="1" dirty="0" err="1"/>
              <a:t>bản</a:t>
            </a:r>
            <a:r>
              <a:rPr lang="en-US" sz="2400" b="1" dirty="0"/>
              <a:t> – </a:t>
            </a:r>
            <a:r>
              <a:rPr lang="en-US" sz="2400" b="1" dirty="0" err="1"/>
              <a:t>Câu</a:t>
            </a:r>
            <a:r>
              <a:rPr lang="en-US" sz="2400" b="1" dirty="0"/>
              <a:t> </a:t>
            </a:r>
            <a:r>
              <a:rPr lang="en-US" sz="2400" b="1" dirty="0" err="1"/>
              <a:t>lệnh</a:t>
            </a:r>
            <a:r>
              <a:rPr lang="en-US" sz="2400" b="1" dirty="0"/>
              <a:t> switch</a:t>
            </a:r>
            <a:endParaRPr lang="en-US" sz="2400" dirty="0"/>
          </a:p>
          <a:p>
            <a:pPr marL="0" indent="0">
              <a:buNone/>
            </a:pPr>
            <a:r>
              <a:rPr lang="en-US" sz="2400" dirty="0"/>
              <a:t>+ </a:t>
            </a:r>
            <a:r>
              <a:rPr lang="en-US" sz="2400" dirty="0" err="1"/>
              <a:t>Cú</a:t>
            </a:r>
            <a:r>
              <a:rPr lang="en-US" sz="2400" dirty="0"/>
              <a:t> </a:t>
            </a:r>
            <a:r>
              <a:rPr lang="en-US" sz="2400" dirty="0" err="1"/>
              <a:t>pháp</a:t>
            </a:r>
            <a:r>
              <a:rPr lang="en-US" sz="2400" dirty="0"/>
              <a:t> </a:t>
            </a:r>
            <a:r>
              <a:rPr lang="en-US" sz="2400" dirty="0" err="1"/>
              <a:t>câu</a:t>
            </a:r>
            <a:r>
              <a:rPr lang="en-US" sz="2400" dirty="0"/>
              <a:t> </a:t>
            </a:r>
            <a:r>
              <a:rPr lang="en-US" sz="2400" dirty="0" err="1"/>
              <a:t>lệnh</a:t>
            </a:r>
            <a:r>
              <a:rPr lang="en-US" sz="2400" dirty="0"/>
              <a:t> switch </a:t>
            </a:r>
            <a:r>
              <a:rPr lang="en-US" sz="2400" dirty="0" err="1"/>
              <a:t>dạng</a:t>
            </a:r>
            <a:r>
              <a:rPr lang="en-US" sz="2400" dirty="0"/>
              <a:t> </a:t>
            </a:r>
            <a:r>
              <a:rPr lang="en-US" sz="2400" dirty="0" err="1"/>
              <a:t>đầy</a:t>
            </a:r>
            <a:r>
              <a:rPr lang="en-US" sz="2400" dirty="0"/>
              <a:t> </a:t>
            </a:r>
            <a:r>
              <a:rPr lang="en-US" sz="2400" dirty="0" err="1"/>
              <a:t>đủ</a:t>
            </a:r>
            <a:endParaRPr lang="en-US" sz="2400" dirty="0"/>
          </a:p>
          <a:p>
            <a:pPr marL="0" indent="0">
              <a:buNone/>
            </a:pPr>
            <a:r>
              <a:rPr lang="en-US" sz="2400" dirty="0"/>
              <a:t>+ </a:t>
            </a:r>
            <a:r>
              <a:rPr lang="en-US" sz="2400" dirty="0" err="1"/>
              <a:t>Cú</a:t>
            </a:r>
            <a:r>
              <a:rPr lang="en-US" sz="2400" dirty="0"/>
              <a:t> </a:t>
            </a:r>
            <a:r>
              <a:rPr lang="en-US" sz="2400" dirty="0" err="1"/>
              <a:t>pháp</a:t>
            </a:r>
            <a:r>
              <a:rPr lang="en-US" sz="2400" dirty="0"/>
              <a:t> </a:t>
            </a:r>
            <a:r>
              <a:rPr lang="en-US" sz="2400" dirty="0" err="1"/>
              <a:t>câu</a:t>
            </a:r>
            <a:r>
              <a:rPr lang="en-US" sz="2400" dirty="0"/>
              <a:t> </a:t>
            </a:r>
            <a:r>
              <a:rPr lang="en-US" sz="2400" dirty="0" err="1"/>
              <a:t>lệnh</a:t>
            </a:r>
            <a:r>
              <a:rPr lang="en-US" sz="2400" dirty="0"/>
              <a:t> switch </a:t>
            </a:r>
            <a:r>
              <a:rPr lang="en-US" sz="2400" dirty="0" err="1"/>
              <a:t>dạng</a:t>
            </a:r>
            <a:r>
              <a:rPr lang="en-US" sz="2400" dirty="0"/>
              <a:t> </a:t>
            </a:r>
            <a:r>
              <a:rPr lang="en-US" sz="2400" dirty="0" err="1"/>
              <a:t>không</a:t>
            </a:r>
            <a:r>
              <a:rPr lang="en-US" sz="2400" dirty="0"/>
              <a:t> </a:t>
            </a:r>
            <a:r>
              <a:rPr lang="en-US" sz="2400" dirty="0" err="1"/>
              <a:t>đầy</a:t>
            </a:r>
            <a:r>
              <a:rPr lang="en-US" sz="2400" dirty="0"/>
              <a:t> </a:t>
            </a:r>
            <a:r>
              <a:rPr lang="en-US" sz="2400" dirty="0" err="1"/>
              <a:t>đủ</a:t>
            </a:r>
            <a:endParaRPr lang="en-US" sz="2400" dirty="0"/>
          </a:p>
          <a:p>
            <a:pPr marL="0" indent="0">
              <a:buNone/>
            </a:pPr>
            <a:r>
              <a:rPr lang="en-US" sz="2400" dirty="0"/>
              <a:t>+ </a:t>
            </a:r>
            <a:r>
              <a:rPr lang="en-US" sz="2400" dirty="0" err="1"/>
              <a:t>Viết</a:t>
            </a:r>
            <a:r>
              <a:rPr lang="en-US" sz="2400" dirty="0"/>
              <a:t> </a:t>
            </a:r>
            <a:r>
              <a:rPr lang="en-US" sz="2400" dirty="0" err="1"/>
              <a:t>chương</a:t>
            </a:r>
            <a:r>
              <a:rPr lang="en-US" sz="2400" dirty="0"/>
              <a:t> </a:t>
            </a:r>
            <a:r>
              <a:rPr lang="en-US" sz="2400" dirty="0" err="1"/>
              <a:t>trình</a:t>
            </a:r>
            <a:r>
              <a:rPr lang="en-US" sz="2400" dirty="0"/>
              <a:t> </a:t>
            </a:r>
            <a:r>
              <a:rPr lang="en-US" sz="2400" dirty="0" err="1"/>
              <a:t>sử</a:t>
            </a:r>
            <a:r>
              <a:rPr lang="en-US" sz="2400" dirty="0"/>
              <a:t> </a:t>
            </a:r>
            <a:r>
              <a:rPr lang="en-US" sz="2400" dirty="0" err="1"/>
              <a:t>dụng</a:t>
            </a:r>
            <a:r>
              <a:rPr lang="en-US" sz="2400" dirty="0"/>
              <a:t> </a:t>
            </a:r>
            <a:r>
              <a:rPr lang="en-US" sz="2400" dirty="0" err="1"/>
              <a:t>câu</a:t>
            </a:r>
            <a:r>
              <a:rPr lang="en-US" sz="2400" dirty="0"/>
              <a:t> </a:t>
            </a:r>
            <a:r>
              <a:rPr lang="en-US" sz="2400" dirty="0" err="1"/>
              <a:t>lệnh</a:t>
            </a:r>
            <a:r>
              <a:rPr lang="en-US" sz="2400" dirty="0"/>
              <a:t> switch</a:t>
            </a:r>
          </a:p>
          <a:p>
            <a:pPr marL="0" indent="0">
              <a:buNone/>
            </a:pPr>
            <a:r>
              <a:rPr lang="vi-VN" sz="2400" dirty="0"/>
              <a:t>+ Phát hiện và sửa lỗi</a:t>
            </a:r>
            <a:endParaRPr lang="en-US" sz="2400" dirty="0"/>
          </a:p>
        </p:txBody>
      </p:sp>
      <p:sp>
        <p:nvSpPr>
          <p:cNvPr id="4" name="Footer Placeholder 3">
            <a:extLst>
              <a:ext uri="{FF2B5EF4-FFF2-40B4-BE49-F238E27FC236}">
                <a16:creationId xmlns:a16="http://schemas.microsoft.com/office/drawing/2014/main" id="{6A9F798E-695D-4EBD-ACF7-0AA54132A30E}"/>
              </a:ext>
            </a:extLst>
          </p:cNvPr>
          <p:cNvSpPr>
            <a:spLocks noGrp="1"/>
          </p:cNvSpPr>
          <p:nvPr>
            <p:ph type="ftr" sz="quarter" idx="11"/>
          </p:nvPr>
        </p:nvSpPr>
        <p:spPr/>
        <p:txBody>
          <a:bodyPr/>
          <a:lstStyle/>
          <a:p>
            <a:pPr>
              <a:defRPr/>
            </a:pPr>
            <a:r>
              <a:rPr lang="vi-VN" smtClean="0"/>
              <a:t>Thực tập lập trình cơ bản</a:t>
            </a:r>
            <a:endParaRPr lang="en-US" dirty="0"/>
          </a:p>
        </p:txBody>
      </p:sp>
      <p:sp>
        <p:nvSpPr>
          <p:cNvPr id="5" name="Slide Number Placeholder 4">
            <a:extLst>
              <a:ext uri="{FF2B5EF4-FFF2-40B4-BE49-F238E27FC236}">
                <a16:creationId xmlns:a16="http://schemas.microsoft.com/office/drawing/2014/main" id="{B99C1C78-AA4E-4576-9501-CB7A33BD39EA}"/>
              </a:ext>
            </a:extLst>
          </p:cNvPr>
          <p:cNvSpPr>
            <a:spLocks noGrp="1"/>
          </p:cNvSpPr>
          <p:nvPr>
            <p:ph type="sldNum" sz="quarter" idx="12"/>
          </p:nvPr>
        </p:nvSpPr>
        <p:spPr/>
        <p:txBody>
          <a:bodyPr/>
          <a:lstStyle/>
          <a:p>
            <a:pPr>
              <a:defRPr/>
            </a:pPr>
            <a:fld id="{39DE64FB-66AC-43B4-904B-B7353FDA049D}" type="slidenum">
              <a:rPr lang="en-US" smtClean="0"/>
              <a:pPr>
                <a:defRPr/>
              </a:pPr>
              <a:t>57</a:t>
            </a:fld>
            <a:endParaRPr lang="en-US" dirty="0"/>
          </a:p>
        </p:txBody>
      </p:sp>
      <p:sp>
        <p:nvSpPr>
          <p:cNvPr id="6" name="Title 1">
            <a:extLst>
              <a:ext uri="{FF2B5EF4-FFF2-40B4-BE49-F238E27FC236}">
                <a16:creationId xmlns:a16="http://schemas.microsoft.com/office/drawing/2014/main" id="{1A51E73D-B81E-486C-8A00-72FFC2099A52}"/>
              </a:ext>
            </a:extLst>
          </p:cNvPr>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dirty="0">
                <a:solidFill>
                  <a:srgbClr val="FF0000"/>
                </a:solidFill>
              </a:rPr>
              <a:t>III. GIAO NHIỆM VỤ TUẦN TIẾP THEO</a:t>
            </a:r>
          </a:p>
        </p:txBody>
      </p:sp>
    </p:spTree>
    <p:extLst>
      <p:ext uri="{BB962C8B-B14F-4D97-AF65-F5344CB8AC3E}">
        <p14:creationId xmlns:p14="http://schemas.microsoft.com/office/powerpoint/2010/main" val="7126856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vi-VN" smtClean="0"/>
              <a:t>Thực tập lập trình cơ bản</a:t>
            </a:r>
            <a:endParaRPr lang="en-US" dirty="0"/>
          </a:p>
        </p:txBody>
      </p:sp>
      <p:sp>
        <p:nvSpPr>
          <p:cNvPr id="5" name="Slide Number Placeholder 4"/>
          <p:cNvSpPr>
            <a:spLocks noGrp="1"/>
          </p:cNvSpPr>
          <p:nvPr>
            <p:ph type="sldNum" sz="quarter" idx="12"/>
          </p:nvPr>
        </p:nvSpPr>
        <p:spPr/>
        <p:txBody>
          <a:bodyPr/>
          <a:lstStyle/>
          <a:p>
            <a:pPr>
              <a:defRPr/>
            </a:pPr>
            <a:fld id="{39DE64FB-66AC-43B4-904B-B7353FDA049D}" type="slidenum">
              <a:rPr lang="en-US" smtClean="0"/>
              <a:pPr>
                <a:defRPr/>
              </a:pPr>
              <a:t>6</a:t>
            </a:fld>
            <a:endParaRPr lang="en-US" dirty="0"/>
          </a:p>
        </p:txBody>
      </p:sp>
      <p:sp>
        <p:nvSpPr>
          <p:cNvPr id="6" name="Title 1">
            <a:extLst>
              <a:ext uri="{FF2B5EF4-FFF2-40B4-BE49-F238E27FC236}">
                <a16:creationId xmlns:a16="http://schemas.microsoft.com/office/drawing/2014/main" id="{B3934BC4-784F-4C1B-B339-2DB550366C76}"/>
              </a:ext>
            </a:extLst>
          </p:cNvPr>
          <p:cNvSpPr txBox="1">
            <a:spLocks noGrp="1"/>
          </p:cNvSpPr>
          <p:nvPr>
            <p:ph type="title"/>
          </p:nvPr>
        </p:nvSpPr>
        <p:spPr bwMode="auto">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a:solidFill>
                  <a:srgbClr val="FF0000"/>
                </a:solidFill>
              </a:rPr>
              <a:t>NỘI DUNG MÔN </a:t>
            </a:r>
            <a:r>
              <a:rPr lang="en-US" sz="3200" b="1" dirty="0" smtClean="0">
                <a:solidFill>
                  <a:srgbClr val="FF0000"/>
                </a:solidFill>
              </a:rPr>
              <a:t>HỌC (</a:t>
            </a:r>
            <a:r>
              <a:rPr lang="en-US" sz="3200" b="1" dirty="0" err="1" smtClean="0">
                <a:solidFill>
                  <a:srgbClr val="FF0000"/>
                </a:solidFill>
              </a:rPr>
              <a:t>tt</a:t>
            </a:r>
            <a:r>
              <a:rPr lang="en-US" sz="3200" b="1" dirty="0" smtClean="0">
                <a:solidFill>
                  <a:srgbClr val="FF0000"/>
                </a:solidFill>
              </a:rPr>
              <a:t>)</a:t>
            </a:r>
            <a:endParaRPr lang="en-US" sz="3200" b="1" dirty="0">
              <a:solidFill>
                <a:srgbClr val="FF0000"/>
              </a:solidFill>
            </a:endParaRPr>
          </a:p>
        </p:txBody>
      </p:sp>
      <p:graphicFrame>
        <p:nvGraphicFramePr>
          <p:cNvPr id="7" name="Table 5">
            <a:extLst>
              <a:ext uri="{FF2B5EF4-FFF2-40B4-BE49-F238E27FC236}">
                <a16:creationId xmlns:a16="http://schemas.microsoft.com/office/drawing/2014/main" id="{B477A2E5-94F9-4B5C-87D1-E80B853FFCF5}"/>
              </a:ext>
            </a:extLst>
          </p:cNvPr>
          <p:cNvGraphicFramePr>
            <a:graphicFrameLocks noGrp="1"/>
          </p:cNvGraphicFramePr>
          <p:nvPr>
            <p:ph sz="quarter" idx="1"/>
            <p:extLst>
              <p:ext uri="{D42A27DB-BD31-4B8C-83A1-F6EECF244321}">
                <p14:modId xmlns:p14="http://schemas.microsoft.com/office/powerpoint/2010/main" val="2514789485"/>
              </p:ext>
            </p:extLst>
          </p:nvPr>
        </p:nvGraphicFramePr>
        <p:xfrm>
          <a:off x="914400" y="1066800"/>
          <a:ext cx="7391400" cy="2352040"/>
        </p:xfrm>
        <a:graphic>
          <a:graphicData uri="http://schemas.openxmlformats.org/drawingml/2006/table">
            <a:tbl>
              <a:tblPr firstRow="1" bandRow="1">
                <a:tableStyleId>{21E4AEA4-8DFA-4A89-87EB-49C32662AFE0}</a:tableStyleId>
              </a:tblPr>
              <a:tblGrid>
                <a:gridCol w="876300">
                  <a:extLst>
                    <a:ext uri="{9D8B030D-6E8A-4147-A177-3AD203B41FA5}">
                      <a16:colId xmlns:a16="http://schemas.microsoft.com/office/drawing/2014/main" val="662616817"/>
                    </a:ext>
                  </a:extLst>
                </a:gridCol>
                <a:gridCol w="5498783">
                  <a:extLst>
                    <a:ext uri="{9D8B030D-6E8A-4147-A177-3AD203B41FA5}">
                      <a16:colId xmlns:a16="http://schemas.microsoft.com/office/drawing/2014/main" val="1467703862"/>
                    </a:ext>
                  </a:extLst>
                </a:gridCol>
                <a:gridCol w="1016317">
                  <a:extLst>
                    <a:ext uri="{9D8B030D-6E8A-4147-A177-3AD203B41FA5}">
                      <a16:colId xmlns:a16="http://schemas.microsoft.com/office/drawing/2014/main" val="4020572746"/>
                    </a:ext>
                  </a:extLst>
                </a:gridCol>
              </a:tblGrid>
              <a:tr h="497840">
                <a:tc>
                  <a:txBody>
                    <a:bodyPr/>
                    <a:lstStyle/>
                    <a:p>
                      <a:pPr algn="just"/>
                      <a:r>
                        <a:rPr lang="en-US" b="0" dirty="0" err="1"/>
                        <a:t>Tuần</a:t>
                      </a:r>
                      <a:endParaRPr lang="en-US" b="0" dirty="0">
                        <a:solidFill>
                          <a:srgbClr val="FFFF00"/>
                        </a:solidFill>
                      </a:endParaRPr>
                    </a:p>
                  </a:txBody>
                  <a:tcPr/>
                </a:tc>
                <a:tc>
                  <a:txBody>
                    <a:bodyPr/>
                    <a:lstStyle/>
                    <a:p>
                      <a:pPr algn="just"/>
                      <a:r>
                        <a:rPr lang="en-US" b="0" dirty="0" err="1"/>
                        <a:t>Nội</a:t>
                      </a:r>
                      <a:r>
                        <a:rPr lang="en-US" b="0" baseline="0" dirty="0"/>
                        <a:t> dung</a:t>
                      </a:r>
                      <a:endParaRPr lang="en-US" b="0" dirty="0">
                        <a:solidFill>
                          <a:srgbClr val="FFFF00"/>
                        </a:solidFill>
                      </a:endParaRPr>
                    </a:p>
                  </a:txBody>
                  <a:tcPr/>
                </a:tc>
                <a:tc>
                  <a:txBody>
                    <a:bodyPr/>
                    <a:lstStyle/>
                    <a:p>
                      <a:pPr algn="just"/>
                      <a:r>
                        <a:rPr lang="en-US" b="0" dirty="0" err="1"/>
                        <a:t>Số</a:t>
                      </a:r>
                      <a:r>
                        <a:rPr lang="en-US" b="0" baseline="0" dirty="0"/>
                        <a:t> </a:t>
                      </a:r>
                      <a:r>
                        <a:rPr lang="en-US" b="0" baseline="0" dirty="0" err="1"/>
                        <a:t>tiết</a:t>
                      </a:r>
                      <a:endParaRPr lang="en-US" b="0" dirty="0">
                        <a:solidFill>
                          <a:srgbClr val="FFFF00"/>
                        </a:solidFill>
                      </a:endParaRPr>
                    </a:p>
                  </a:txBody>
                  <a:tcPr/>
                </a:tc>
                <a:extLst>
                  <a:ext uri="{0D108BD9-81ED-4DB2-BD59-A6C34878D82A}">
                    <a16:rowId xmlns:a16="http://schemas.microsoft.com/office/drawing/2014/main" val="1403287626"/>
                  </a:ext>
                </a:extLst>
              </a:tr>
              <a:tr h="370840">
                <a:tc>
                  <a:txBody>
                    <a:bodyPr/>
                    <a:lstStyle/>
                    <a:p>
                      <a:pPr algn="just"/>
                      <a:r>
                        <a:rPr lang="en-US" b="0" dirty="0" smtClean="0"/>
                        <a:t>11</a:t>
                      </a:r>
                      <a:endParaRPr lang="en-US" b="0" dirty="0"/>
                    </a:p>
                  </a:txBody>
                  <a:tcPr/>
                </a:tc>
                <a:tc>
                  <a:txBody>
                    <a:bodyPr/>
                    <a:lstStyle/>
                    <a:p>
                      <a:pPr algn="just"/>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10: </a:t>
                      </a:r>
                      <a:r>
                        <a:rPr kumimoji="0" lang="en-US" sz="1800" b="0" kern="1200" dirty="0" err="1" smtClean="0">
                          <a:solidFill>
                            <a:schemeClr val="dk1"/>
                          </a:solidFill>
                          <a:effectLst/>
                          <a:latin typeface="+mn-lt"/>
                          <a:ea typeface="+mn-ea"/>
                          <a:cs typeface="+mn-cs"/>
                        </a:rPr>
                        <a:t>Lập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trình</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với</a:t>
                      </a:r>
                      <a:r>
                        <a:rPr kumimoji="0" lang="en-US" sz="1800" b="0" kern="1200" dirty="0" smtClean="0">
                          <a:solidFill>
                            <a:schemeClr val="dk1"/>
                          </a:solidFill>
                          <a:effectLst/>
                          <a:latin typeface="+mn-lt"/>
                          <a:ea typeface="+mn-ea"/>
                          <a:cs typeface="+mn-cs"/>
                        </a:rPr>
                        <a:t> con </a:t>
                      </a:r>
                      <a:r>
                        <a:rPr kumimoji="0" lang="en-US" sz="1800" b="0" kern="1200" dirty="0" err="1" smtClean="0">
                          <a:solidFill>
                            <a:schemeClr val="dk1"/>
                          </a:solidFill>
                          <a:effectLst/>
                          <a:latin typeface="+mn-lt"/>
                          <a:ea typeface="+mn-ea"/>
                          <a:cs typeface="+mn-cs"/>
                        </a:rPr>
                        <a:t>trỏ</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tiếp</a:t>
                      </a:r>
                      <a:r>
                        <a:rPr kumimoji="0" lang="en-US" sz="1800" b="0" kern="1200" dirty="0" smtClean="0">
                          <a:solidFill>
                            <a:schemeClr val="dk1"/>
                          </a:solidFill>
                          <a:effectLst/>
                          <a:latin typeface="+mn-lt"/>
                          <a:ea typeface="+mn-ea"/>
                          <a:cs typeface="+mn-cs"/>
                        </a:rPr>
                        <a:t>)</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3820594912"/>
                  </a:ext>
                </a:extLst>
              </a:tr>
              <a:tr h="370840">
                <a:tc>
                  <a:txBody>
                    <a:bodyPr/>
                    <a:lstStyle/>
                    <a:p>
                      <a:pPr algn="just"/>
                      <a:r>
                        <a:rPr lang="en-US" b="0" dirty="0" smtClean="0"/>
                        <a:t>12</a:t>
                      </a:r>
                      <a:endParaRPr lang="en-US" b="0" dirty="0"/>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11: </a:t>
                      </a:r>
                      <a:r>
                        <a:rPr kumimoji="0" lang="en-US" sz="1800" b="0" kern="1200" dirty="0" err="1" smtClean="0">
                          <a:solidFill>
                            <a:schemeClr val="dk1"/>
                          </a:solidFill>
                          <a:effectLst/>
                          <a:latin typeface="+mn-lt"/>
                          <a:ea typeface="+mn-ea"/>
                          <a:cs typeface="+mn-cs"/>
                        </a:rPr>
                        <a:t>Lập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trình</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với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biến</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cấu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trúc</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3521143383"/>
                  </a:ext>
                </a:extLst>
              </a:tr>
              <a:tr h="370840">
                <a:tc>
                  <a:txBody>
                    <a:bodyPr/>
                    <a:lstStyle/>
                    <a:p>
                      <a:pPr algn="just"/>
                      <a:r>
                        <a:rPr lang="en-US" b="0" dirty="0" smtClean="0"/>
                        <a:t>13</a:t>
                      </a:r>
                      <a:endParaRPr lang="en-US" b="0" dirty="0"/>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11: </a:t>
                      </a:r>
                      <a:r>
                        <a:rPr kumimoji="0" lang="en-US" sz="1800" b="0" kern="1200" dirty="0" err="1" smtClean="0">
                          <a:solidFill>
                            <a:schemeClr val="dk1"/>
                          </a:solidFill>
                          <a:effectLst/>
                          <a:latin typeface="+mn-lt"/>
                          <a:ea typeface="+mn-ea"/>
                          <a:cs typeface="+mn-cs"/>
                        </a:rPr>
                        <a:t>Lập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trình</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với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biến</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cấu</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trúc</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tiếp</a:t>
                      </a:r>
                      <a:r>
                        <a:rPr kumimoji="0" lang="en-US" sz="1800" b="0" kern="1200" dirty="0" smtClean="0">
                          <a:solidFill>
                            <a:schemeClr val="dk1"/>
                          </a:solidFill>
                          <a:effectLst/>
                          <a:latin typeface="+mn-lt"/>
                          <a:ea typeface="+mn-ea"/>
                          <a:cs typeface="+mn-cs"/>
                        </a:rPr>
                        <a:t>)</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4003297547"/>
                  </a:ext>
                </a:extLst>
              </a:tr>
              <a:tr h="370840">
                <a:tc>
                  <a:txBody>
                    <a:bodyPr/>
                    <a:lstStyle/>
                    <a:p>
                      <a:pPr algn="just"/>
                      <a:r>
                        <a:rPr lang="en-US" b="0" dirty="0" smtClean="0"/>
                        <a:t>14</a:t>
                      </a:r>
                      <a:endParaRPr lang="en-US" b="0" dirty="0"/>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12: </a:t>
                      </a:r>
                      <a:r>
                        <a:rPr kumimoji="0" lang="en-US" sz="1800" b="0" kern="1200" dirty="0" err="1" smtClean="0">
                          <a:solidFill>
                            <a:schemeClr val="dk1"/>
                          </a:solidFill>
                          <a:effectLst/>
                          <a:latin typeface="+mn-lt"/>
                          <a:ea typeface="+mn-ea"/>
                          <a:cs typeface="+mn-cs"/>
                        </a:rPr>
                        <a:t>Lập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trình</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với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biến</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tệp</a:t>
                      </a:r>
                      <a:endParaRPr kumimoji="0" lang="en-US" sz="1800" b="0" kern="1200" dirty="0">
                        <a:solidFill>
                          <a:schemeClr val="dk1"/>
                        </a:solidFill>
                        <a:effectLst/>
                        <a:latin typeface="+mn-lt"/>
                        <a:ea typeface="+mn-ea"/>
                        <a:cs typeface="+mn-cs"/>
                      </a:endParaRPr>
                    </a:p>
                  </a:txBody>
                  <a:tcPr/>
                </a:tc>
                <a:tc>
                  <a:txBody>
                    <a:bodyPr/>
                    <a:lstStyle/>
                    <a:p>
                      <a:pPr algn="ctr"/>
                      <a:r>
                        <a:rPr lang="en-US" b="0" dirty="0"/>
                        <a:t>6</a:t>
                      </a:r>
                      <a:endParaRPr lang="en-US" b="0" dirty="0">
                        <a:solidFill>
                          <a:schemeClr val="tx1"/>
                        </a:solidFill>
                      </a:endParaRPr>
                    </a:p>
                  </a:txBody>
                  <a:tcPr/>
                </a:tc>
                <a:extLst>
                  <a:ext uri="{0D108BD9-81ED-4DB2-BD59-A6C34878D82A}">
                    <a16:rowId xmlns:a16="http://schemas.microsoft.com/office/drawing/2014/main" val="3446771120"/>
                  </a:ext>
                </a:extLst>
              </a:tr>
              <a:tr h="370840">
                <a:tc>
                  <a:txBody>
                    <a:bodyPr/>
                    <a:lstStyle/>
                    <a:p>
                      <a:pPr algn="just"/>
                      <a:r>
                        <a:rPr lang="en-US" b="0" dirty="0" smtClean="0"/>
                        <a:t>15</a:t>
                      </a:r>
                      <a:endParaRPr lang="en-US" b="0" dirty="0"/>
                    </a:p>
                  </a:txBody>
                  <a:tcPr/>
                </a:tc>
                <a:tc>
                  <a:txBody>
                    <a:bodyPr/>
                    <a:lstStyle/>
                    <a:p>
                      <a:r>
                        <a:rPr kumimoji="0" lang="en-US" sz="1800" b="0" kern="1200" dirty="0" err="1" smtClean="0">
                          <a:solidFill>
                            <a:schemeClr val="dk1"/>
                          </a:solidFill>
                          <a:effectLst/>
                          <a:latin typeface="+mn-lt"/>
                          <a:ea typeface="+mn-ea"/>
                          <a:cs typeface="+mn-cs"/>
                        </a:rPr>
                        <a:t>Bài</a:t>
                      </a:r>
                      <a:r>
                        <a:rPr kumimoji="0" lang="en-US" sz="1800" b="0" kern="1200" dirty="0" smtClean="0">
                          <a:solidFill>
                            <a:schemeClr val="dk1"/>
                          </a:solidFill>
                          <a:effectLst/>
                          <a:latin typeface="+mn-lt"/>
                          <a:ea typeface="+mn-ea"/>
                          <a:cs typeface="+mn-cs"/>
                        </a:rPr>
                        <a:t> 12: </a:t>
                      </a:r>
                      <a:r>
                        <a:rPr kumimoji="0" lang="en-US" sz="1800" b="0" kern="1200" dirty="0" err="1" smtClean="0">
                          <a:solidFill>
                            <a:schemeClr val="dk1"/>
                          </a:solidFill>
                          <a:effectLst/>
                          <a:latin typeface="+mn-lt"/>
                          <a:ea typeface="+mn-ea"/>
                          <a:cs typeface="+mn-cs"/>
                        </a:rPr>
                        <a:t>Lập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trình</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với</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biến</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tệp</a:t>
                      </a:r>
                      <a:r>
                        <a:rPr kumimoji="0" lang="en-US" sz="1800" b="0" kern="1200" dirty="0" smtClean="0">
                          <a:solidFill>
                            <a:schemeClr val="dk1"/>
                          </a:solidFill>
                          <a:effectLst/>
                          <a:latin typeface="+mn-lt"/>
                          <a:ea typeface="+mn-ea"/>
                          <a:cs typeface="+mn-cs"/>
                        </a:rPr>
                        <a:t> (</a:t>
                      </a:r>
                      <a:r>
                        <a:rPr kumimoji="0" lang="en-US" sz="1800" b="0" kern="1200" dirty="0" err="1" smtClean="0">
                          <a:solidFill>
                            <a:schemeClr val="dk1"/>
                          </a:solidFill>
                          <a:effectLst/>
                          <a:latin typeface="+mn-lt"/>
                          <a:ea typeface="+mn-ea"/>
                          <a:cs typeface="+mn-cs"/>
                        </a:rPr>
                        <a:t>tiếp</a:t>
                      </a:r>
                      <a:r>
                        <a:rPr kumimoji="0" lang="en-US" sz="1800" b="0" kern="1200" dirty="0" smtClean="0">
                          <a:solidFill>
                            <a:schemeClr val="dk1"/>
                          </a:solidFill>
                          <a:effectLst/>
                          <a:latin typeface="+mn-lt"/>
                          <a:ea typeface="+mn-ea"/>
                          <a:cs typeface="+mn-cs"/>
                        </a:rPr>
                        <a:t>)</a:t>
                      </a:r>
                      <a:endParaRPr kumimoji="0" lang="en-US" sz="1800" b="0" kern="1200" dirty="0">
                        <a:solidFill>
                          <a:schemeClr val="dk1"/>
                        </a:solidFill>
                        <a:effectLst/>
                        <a:latin typeface="+mn-lt"/>
                        <a:ea typeface="+mn-ea"/>
                        <a:cs typeface="+mn-cs"/>
                      </a:endParaRPr>
                    </a:p>
                  </a:txBody>
                  <a:tcPr/>
                </a:tc>
                <a:tc>
                  <a:txBody>
                    <a:bodyPr/>
                    <a:lstStyle/>
                    <a:p>
                      <a:pPr algn="ctr"/>
                      <a:r>
                        <a:rPr lang="en-US" b="0" dirty="0">
                          <a:solidFill>
                            <a:schemeClr val="tx1"/>
                          </a:solidFill>
                        </a:rPr>
                        <a:t>6</a:t>
                      </a:r>
                    </a:p>
                  </a:txBody>
                  <a:tcPr/>
                </a:tc>
                <a:extLst>
                  <a:ext uri="{0D108BD9-81ED-4DB2-BD59-A6C34878D82A}">
                    <a16:rowId xmlns:a16="http://schemas.microsoft.com/office/drawing/2014/main" val="698914893"/>
                  </a:ext>
                </a:extLst>
              </a:tr>
            </a:tbl>
          </a:graphicData>
        </a:graphic>
      </p:graphicFrame>
    </p:spTree>
    <p:extLst>
      <p:ext uri="{BB962C8B-B14F-4D97-AF65-F5344CB8AC3E}">
        <p14:creationId xmlns:p14="http://schemas.microsoft.com/office/powerpoint/2010/main" val="68764034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948"/>
            <a:ext cx="8534400" cy="838200"/>
          </a:xfrm>
        </p:spPr>
        <p:txBody>
          <a:bodyPr/>
          <a:lstStyle/>
          <a:p>
            <a:pPr algn="ctr"/>
            <a:r>
              <a:rPr lang="en-US" sz="3200" b="1" dirty="0">
                <a:solidFill>
                  <a:srgbClr val="FF0000"/>
                </a:solidFill>
              </a:rPr>
              <a:t>MỤC TIÊU MÔN HỌC</a:t>
            </a:r>
          </a:p>
        </p:txBody>
      </p:sp>
      <p:sp>
        <p:nvSpPr>
          <p:cNvPr id="4" name="Content Placeholder 2"/>
          <p:cNvSpPr>
            <a:spLocks noGrp="1"/>
          </p:cNvSpPr>
          <p:nvPr>
            <p:ph sz="quarter" idx="1"/>
          </p:nvPr>
        </p:nvSpPr>
        <p:spPr>
          <a:xfrm>
            <a:off x="381000" y="1219200"/>
            <a:ext cx="8382000" cy="6019800"/>
          </a:xfrm>
        </p:spPr>
        <p:txBody>
          <a:bodyPr rtlCol="0">
            <a:noAutofit/>
          </a:bodyPr>
          <a:lstStyle/>
          <a:p>
            <a:pPr algn="just"/>
            <a:r>
              <a:rPr lang="de-DE" sz="2400" dirty="0"/>
              <a:t>Củng cố cho sinh viên các kiến thức về các kiểu dữ liệu và các phép toán trên các kiểu dữ liệu, dữ liệu kiểu file, dữ liệu kiểu con trỏ trong lập trình </a:t>
            </a:r>
            <a:r>
              <a:rPr lang="vi-VN" sz="2400" dirty="0"/>
              <a:t>C++</a:t>
            </a:r>
            <a:endParaRPr lang="en-US" sz="2400" dirty="0"/>
          </a:p>
          <a:p>
            <a:pPr algn="just"/>
            <a:r>
              <a:rPr lang="fr-FR" sz="2400" dirty="0" err="1" smtClean="0"/>
              <a:t>Kỹ</a:t>
            </a:r>
            <a:r>
              <a:rPr lang="fr-FR" sz="2400" dirty="0" smtClean="0"/>
              <a:t> </a:t>
            </a:r>
            <a:r>
              <a:rPr lang="fr-FR" sz="2400" dirty="0" err="1"/>
              <a:t>năng</a:t>
            </a:r>
            <a:r>
              <a:rPr lang="fr-FR" sz="2400" dirty="0"/>
              <a:t>: </a:t>
            </a:r>
            <a:r>
              <a:rPr lang="de-DE" sz="2400" dirty="0"/>
              <a:t>Giúp cho Sinh viên </a:t>
            </a:r>
            <a:r>
              <a:rPr lang="vi-VN" sz="2400" dirty="0"/>
              <a:t>sử dụng thành thạo trình soạn thảo ngôn ngữ lập trình C++ và </a:t>
            </a:r>
            <a:r>
              <a:rPr lang="de-DE" sz="2400" dirty="0"/>
              <a:t>các kỹ năng thao </a:t>
            </a:r>
            <a:r>
              <a:rPr lang="de-DE" sz="2400" dirty="0" smtClean="0"/>
              <a:t>tác:</a:t>
            </a:r>
            <a:endParaRPr lang="en-US" sz="2400" dirty="0"/>
          </a:p>
          <a:p>
            <a:pPr lvl="1" algn="just"/>
            <a:r>
              <a:rPr lang="de-DE" sz="2200" dirty="0" smtClean="0"/>
              <a:t>Xây </a:t>
            </a:r>
            <a:r>
              <a:rPr lang="de-DE" sz="2200" dirty="0"/>
              <a:t>dựng các chiến lược thiết kế thuật toán, cài đặt được các thuật toán cơ bản để giải quyết các bài toán tin </a:t>
            </a:r>
            <a:r>
              <a:rPr lang="de-DE" sz="2200" dirty="0" smtClean="0"/>
              <a:t>học.</a:t>
            </a:r>
            <a:endParaRPr lang="en-US" sz="2200" dirty="0"/>
          </a:p>
          <a:p>
            <a:pPr lvl="1" algn="just"/>
            <a:r>
              <a:rPr lang="de-DE" sz="2400" dirty="0" smtClean="0"/>
              <a:t>Lập </a:t>
            </a:r>
            <a:r>
              <a:rPr lang="de-DE" sz="2400" dirty="0"/>
              <a:t>trình để giải quyết một số bài toán cơ bản. </a:t>
            </a:r>
            <a:endParaRPr lang="en-US" dirty="0"/>
          </a:p>
          <a:p>
            <a:pPr lvl="1" algn="just"/>
            <a:r>
              <a:rPr lang="de-DE" sz="2400" dirty="0" smtClean="0"/>
              <a:t>Phát </a:t>
            </a:r>
            <a:r>
              <a:rPr lang="de-DE" sz="2400" dirty="0"/>
              <a:t>hiện và sửa được các lỗi về cú pháp, về thuật giải trong chương </a:t>
            </a:r>
            <a:r>
              <a:rPr lang="de-DE" sz="2400" dirty="0" smtClean="0"/>
              <a:t>trình...</a:t>
            </a:r>
            <a:endParaRPr lang="en-US"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7</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Tree>
    <p:extLst>
      <p:ext uri="{BB962C8B-B14F-4D97-AF65-F5344CB8AC3E}">
        <p14:creationId xmlns:p14="http://schemas.microsoft.com/office/powerpoint/2010/main" val="123931796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1" algn="just"/>
            <a:r>
              <a:rPr lang="de-DE" dirty="0"/>
              <a:t>Rèn luyện tư duy toán học và thuật toán, củng cố kiến thức nền tảng vững chắc, tạo tiền đề cho học viên tiếp thu các môn học lập trình ứng dụng, lập trình web, lập trình trên thiết bị di động, lập trình game, thuật toán, trí tuệ nhân tạo, cũng các môn học khác.</a:t>
            </a:r>
            <a:endParaRPr lang="en-US" dirty="0"/>
          </a:p>
          <a:p>
            <a:pPr lvl="1" algn="just"/>
            <a:r>
              <a:rPr lang="de-DE" dirty="0"/>
              <a:t>Tiếp cận các phương pháp lập trình tiên tiến, hiệu năng cao, có khả năng ứng dụng thực tế lớn. </a:t>
            </a:r>
            <a:endParaRPr lang="en-US" dirty="0"/>
          </a:p>
          <a:p>
            <a:pPr marL="0" indent="0" algn="just">
              <a:lnSpc>
                <a:spcPct val="150000"/>
              </a:lnSpc>
              <a:buNone/>
              <a:tabLst>
                <a:tab pos="457200" algn="l"/>
              </a:tabLst>
            </a:pPr>
            <a:endParaRPr lang="en-US" sz="2200" dirty="0"/>
          </a:p>
          <a:p>
            <a:pPr algn="just"/>
            <a:endParaRPr lang="en-US" dirty="0"/>
          </a:p>
        </p:txBody>
      </p:sp>
      <p:sp>
        <p:nvSpPr>
          <p:cNvPr id="4" name="Footer Placeholder 3"/>
          <p:cNvSpPr>
            <a:spLocks noGrp="1"/>
          </p:cNvSpPr>
          <p:nvPr>
            <p:ph type="ftr" sz="quarter" idx="11"/>
          </p:nvPr>
        </p:nvSpPr>
        <p:spPr/>
        <p:txBody>
          <a:bodyPr/>
          <a:lstStyle/>
          <a:p>
            <a:pPr>
              <a:defRPr/>
            </a:pPr>
            <a:r>
              <a:rPr lang="vi-VN" smtClean="0"/>
              <a:t>Thực tập lập trình cơ bản</a:t>
            </a:r>
            <a:endParaRPr lang="en-US" dirty="0"/>
          </a:p>
        </p:txBody>
      </p:sp>
      <p:sp>
        <p:nvSpPr>
          <p:cNvPr id="5" name="Slide Number Placeholder 4"/>
          <p:cNvSpPr>
            <a:spLocks noGrp="1"/>
          </p:cNvSpPr>
          <p:nvPr>
            <p:ph type="sldNum" sz="quarter" idx="12"/>
          </p:nvPr>
        </p:nvSpPr>
        <p:spPr/>
        <p:txBody>
          <a:bodyPr/>
          <a:lstStyle/>
          <a:p>
            <a:pPr>
              <a:defRPr/>
            </a:pPr>
            <a:fld id="{39DE64FB-66AC-43B4-904B-B7353FDA049D}" type="slidenum">
              <a:rPr lang="en-US" smtClean="0"/>
              <a:pPr>
                <a:defRPr/>
              </a:pPr>
              <a:t>8</a:t>
            </a:fld>
            <a:endParaRPr lang="en-US" dirty="0"/>
          </a:p>
        </p:txBody>
      </p:sp>
      <p:sp>
        <p:nvSpPr>
          <p:cNvPr id="6" name="Title 5"/>
          <p:cNvSpPr>
            <a:spLocks noGrp="1"/>
          </p:cNvSpPr>
          <p:nvPr>
            <p:ph type="title"/>
          </p:nvPr>
        </p:nvSpPr>
        <p:spPr/>
        <p:txBody>
          <a:bodyPr/>
          <a:lstStyle/>
          <a:p>
            <a:endParaRPr lang="en-US"/>
          </a:p>
        </p:txBody>
      </p:sp>
      <p:sp>
        <p:nvSpPr>
          <p:cNvPr id="7" name="Title 1"/>
          <p:cNvSpPr txBox="1">
            <a:spLocks/>
          </p:cNvSpPr>
          <p:nvPr/>
        </p:nvSpPr>
        <p:spPr bwMode="auto">
          <a:xfrm>
            <a:off x="304800" y="62948"/>
            <a:ext cx="8534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algn="ctr"/>
            <a:r>
              <a:rPr lang="en-US" sz="3200" b="1" dirty="0" smtClean="0">
                <a:solidFill>
                  <a:srgbClr val="FF0000"/>
                </a:solidFill>
              </a:rPr>
              <a:t>MỤC TIÊU MÔN HỌC (</a:t>
            </a:r>
            <a:r>
              <a:rPr lang="en-US" sz="3200" b="1" dirty="0" err="1" smtClean="0">
                <a:solidFill>
                  <a:srgbClr val="FF0000"/>
                </a:solidFill>
              </a:rPr>
              <a:t>tt</a:t>
            </a:r>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20365604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948"/>
            <a:ext cx="8534400" cy="838200"/>
          </a:xfrm>
        </p:spPr>
        <p:txBody>
          <a:bodyPr/>
          <a:lstStyle/>
          <a:p>
            <a:pPr algn="ctr"/>
            <a:r>
              <a:rPr lang="en-US" sz="3200" b="1" dirty="0">
                <a:solidFill>
                  <a:srgbClr val="FF0000"/>
                </a:solidFill>
              </a:rPr>
              <a:t>TÀI LIỆU THAM KHẢO</a:t>
            </a:r>
          </a:p>
        </p:txBody>
      </p:sp>
      <p:sp>
        <p:nvSpPr>
          <p:cNvPr id="4" name="Content Placeholder 2"/>
          <p:cNvSpPr>
            <a:spLocks noGrp="1"/>
          </p:cNvSpPr>
          <p:nvPr>
            <p:ph sz="quarter" idx="1"/>
          </p:nvPr>
        </p:nvSpPr>
        <p:spPr>
          <a:xfrm>
            <a:off x="304800" y="1066800"/>
            <a:ext cx="8686800" cy="5334000"/>
          </a:xfrm>
        </p:spPr>
        <p:txBody>
          <a:bodyPr rtlCol="0">
            <a:noAutofit/>
          </a:bodyPr>
          <a:lstStyle/>
          <a:p>
            <a:pPr algn="just"/>
            <a:r>
              <a:rPr lang="fr-FR" sz="2400" b="1" dirty="0" err="1" smtClean="0"/>
              <a:t>Tài</a:t>
            </a:r>
            <a:r>
              <a:rPr lang="fr-FR" sz="2400" b="1" dirty="0" smtClean="0"/>
              <a:t> </a:t>
            </a:r>
            <a:r>
              <a:rPr lang="fr-FR" sz="2400" b="1" dirty="0" err="1"/>
              <a:t>liệu</a:t>
            </a:r>
            <a:r>
              <a:rPr lang="fr-FR" sz="2400" b="1" dirty="0"/>
              <a:t> </a:t>
            </a:r>
            <a:r>
              <a:rPr lang="fr-FR" sz="2400" b="1" dirty="0" err="1"/>
              <a:t>học</a:t>
            </a:r>
            <a:r>
              <a:rPr lang="fr-FR" sz="2400" b="1" dirty="0"/>
              <a:t> </a:t>
            </a:r>
            <a:r>
              <a:rPr lang="fr-FR" sz="2400" b="1" dirty="0" err="1" smtClean="0"/>
              <a:t>tập</a:t>
            </a:r>
            <a:endParaRPr lang="en-US" sz="2400" dirty="0"/>
          </a:p>
          <a:p>
            <a:pPr marL="0" indent="0">
              <a:buNone/>
            </a:pPr>
            <a:r>
              <a:rPr lang="vi-VN" sz="2400" dirty="0"/>
              <a:t>[</a:t>
            </a:r>
            <a:r>
              <a:rPr lang="fr-FR" sz="2400" dirty="0"/>
              <a:t>1</a:t>
            </a:r>
            <a:r>
              <a:rPr lang="vi-VN" sz="2400" dirty="0"/>
              <a:t>]</a:t>
            </a:r>
            <a:r>
              <a:rPr lang="fr-FR" sz="2400" dirty="0"/>
              <a:t>. </a:t>
            </a:r>
            <a:r>
              <a:rPr lang="fr-FR" sz="2400" dirty="0" err="1"/>
              <a:t>Vũ</a:t>
            </a:r>
            <a:r>
              <a:rPr lang="fr-FR" sz="2400" dirty="0"/>
              <a:t> </a:t>
            </a:r>
            <a:r>
              <a:rPr lang="fr-FR" sz="2400" dirty="0" err="1"/>
              <a:t>Việt</a:t>
            </a:r>
            <a:r>
              <a:rPr lang="fr-FR" sz="2400" dirty="0"/>
              <a:t> </a:t>
            </a:r>
            <a:r>
              <a:rPr lang="fr-FR" sz="2400" dirty="0" err="1"/>
              <a:t>Vũ</a:t>
            </a:r>
            <a:r>
              <a:rPr lang="fr-FR" sz="2400" dirty="0"/>
              <a:t>, </a:t>
            </a:r>
            <a:r>
              <a:rPr lang="fr-FR" sz="2400" dirty="0" err="1"/>
              <a:t>Phùng</a:t>
            </a:r>
            <a:r>
              <a:rPr lang="fr-FR" sz="2400" dirty="0"/>
              <a:t> </a:t>
            </a:r>
            <a:r>
              <a:rPr lang="fr-FR" sz="2400" dirty="0" err="1"/>
              <a:t>Thị</a:t>
            </a:r>
            <a:r>
              <a:rPr lang="fr-FR" sz="2400" dirty="0"/>
              <a:t> Thu </a:t>
            </a:r>
            <a:r>
              <a:rPr lang="fr-FR" sz="2400" dirty="0" err="1"/>
              <a:t>Hiền</a:t>
            </a:r>
            <a:r>
              <a:rPr lang="de-DE" sz="2400" dirty="0"/>
              <a:t>, </a:t>
            </a:r>
            <a:r>
              <a:rPr lang="de-DE" sz="2400" i="1" dirty="0" err="1"/>
              <a:t>Giáo</a:t>
            </a:r>
            <a:r>
              <a:rPr lang="de-DE" sz="2400" i="1" dirty="0"/>
              <a:t> </a:t>
            </a:r>
            <a:r>
              <a:rPr lang="de-DE" sz="2400" i="1" dirty="0" err="1"/>
              <a:t>trình</a:t>
            </a:r>
            <a:r>
              <a:rPr lang="de-DE" sz="2400" i="1" dirty="0"/>
              <a:t> </a:t>
            </a:r>
            <a:r>
              <a:rPr lang="de-DE" sz="2400" i="1" dirty="0" err="1"/>
              <a:t>Ngôn</a:t>
            </a:r>
            <a:r>
              <a:rPr lang="de-DE" sz="2400" i="1" dirty="0"/>
              <a:t> </a:t>
            </a:r>
            <a:r>
              <a:rPr lang="de-DE" sz="2400" i="1" dirty="0" err="1"/>
              <a:t>ngữ</a:t>
            </a:r>
            <a:r>
              <a:rPr lang="de-DE" sz="2400" i="1" dirty="0"/>
              <a:t> </a:t>
            </a:r>
            <a:r>
              <a:rPr lang="de-DE" sz="2400" i="1" dirty="0" err="1"/>
              <a:t>lập</a:t>
            </a:r>
            <a:r>
              <a:rPr lang="de-DE" sz="2400" i="1" dirty="0"/>
              <a:t> </a:t>
            </a:r>
            <a:r>
              <a:rPr lang="de-DE" sz="2400" i="1" dirty="0" err="1"/>
              <a:t>trình</a:t>
            </a:r>
            <a:r>
              <a:rPr lang="de-DE" sz="2400" i="1" dirty="0"/>
              <a:t> C++</a:t>
            </a:r>
            <a:r>
              <a:rPr lang="de-DE" sz="2400" dirty="0"/>
              <a:t>, NXB </a:t>
            </a:r>
            <a:r>
              <a:rPr lang="de-DE" sz="2400" dirty="0" err="1"/>
              <a:t>Khoa</a:t>
            </a:r>
            <a:r>
              <a:rPr lang="de-DE" sz="2400" dirty="0"/>
              <a:t> </a:t>
            </a:r>
            <a:r>
              <a:rPr lang="de-DE" sz="2400" dirty="0" err="1"/>
              <a:t>học</a:t>
            </a:r>
            <a:r>
              <a:rPr lang="de-DE" sz="2400" dirty="0"/>
              <a:t> </a:t>
            </a:r>
            <a:r>
              <a:rPr lang="de-DE" sz="2400" dirty="0" err="1"/>
              <a:t>kỹ</a:t>
            </a:r>
            <a:r>
              <a:rPr lang="de-DE" sz="2400" dirty="0"/>
              <a:t> </a:t>
            </a:r>
            <a:r>
              <a:rPr lang="de-DE" sz="2400" dirty="0" err="1"/>
              <a:t>thuật</a:t>
            </a:r>
            <a:r>
              <a:rPr lang="de-DE" sz="2400" dirty="0"/>
              <a:t>, 2017.</a:t>
            </a:r>
            <a:endParaRPr lang="en-US" sz="2400" dirty="0"/>
          </a:p>
          <a:p>
            <a:pPr algn="just"/>
            <a:r>
              <a:rPr lang="fr-FR" sz="2400" b="1" dirty="0" err="1" smtClean="0"/>
              <a:t>Tài</a:t>
            </a:r>
            <a:r>
              <a:rPr lang="fr-FR" sz="2400" b="1" dirty="0" smtClean="0"/>
              <a:t> </a:t>
            </a:r>
            <a:r>
              <a:rPr lang="fr-FR" sz="2400" b="1" dirty="0" err="1"/>
              <a:t>liệu</a:t>
            </a:r>
            <a:r>
              <a:rPr lang="fr-FR" sz="2400" b="1" dirty="0"/>
              <a:t> </a:t>
            </a:r>
            <a:r>
              <a:rPr lang="fr-FR" sz="2400" b="1" dirty="0" err="1"/>
              <a:t>tham</a:t>
            </a:r>
            <a:r>
              <a:rPr lang="fr-FR" sz="2400" b="1" dirty="0"/>
              <a:t> </a:t>
            </a:r>
            <a:r>
              <a:rPr lang="fr-FR" sz="2400" b="1" dirty="0" err="1"/>
              <a:t>khảo</a:t>
            </a:r>
            <a:endParaRPr lang="en-US" sz="2400" dirty="0"/>
          </a:p>
          <a:p>
            <a:r>
              <a:rPr lang="vi-VN" sz="2400" dirty="0"/>
              <a:t>[</a:t>
            </a:r>
            <a:r>
              <a:rPr lang="de-DE" sz="2400" dirty="0"/>
              <a:t>2</a:t>
            </a:r>
            <a:r>
              <a:rPr lang="vi-VN" sz="2400" dirty="0"/>
              <a:t>]</a:t>
            </a:r>
            <a:r>
              <a:rPr lang="de-DE" sz="2400" dirty="0"/>
              <a:t>. </a:t>
            </a:r>
            <a:r>
              <a:rPr lang="de-DE" sz="2400" dirty="0" err="1"/>
              <a:t>Dương</a:t>
            </a:r>
            <a:r>
              <a:rPr lang="de-DE" sz="2400" dirty="0"/>
              <a:t> </a:t>
            </a:r>
            <a:r>
              <a:rPr lang="de-DE" sz="2400" dirty="0" err="1"/>
              <a:t>Thăng</a:t>
            </a:r>
            <a:r>
              <a:rPr lang="de-DE" sz="2400" dirty="0"/>
              <a:t> Long, </a:t>
            </a:r>
            <a:r>
              <a:rPr lang="de-DE" sz="2400" dirty="0" err="1"/>
              <a:t>Trương</a:t>
            </a:r>
            <a:r>
              <a:rPr lang="de-DE" sz="2400" dirty="0"/>
              <a:t> </a:t>
            </a:r>
            <a:r>
              <a:rPr lang="de-DE" sz="2400" dirty="0" err="1"/>
              <a:t>Tiến</a:t>
            </a:r>
            <a:r>
              <a:rPr lang="de-DE" sz="2400" dirty="0"/>
              <a:t> </a:t>
            </a:r>
            <a:r>
              <a:rPr lang="de-DE" sz="2400" dirty="0" err="1"/>
              <a:t>Tùng</a:t>
            </a:r>
            <a:r>
              <a:rPr lang="de-DE" sz="2400" dirty="0"/>
              <a:t>,  </a:t>
            </a:r>
            <a:r>
              <a:rPr lang="de-DE" sz="2400" i="1" dirty="0" err="1"/>
              <a:t>Kỹ</a:t>
            </a:r>
            <a:r>
              <a:rPr lang="de-DE" sz="2400" i="1" dirty="0"/>
              <a:t> </a:t>
            </a:r>
            <a:r>
              <a:rPr lang="de-DE" sz="2400" i="1" dirty="0" err="1"/>
              <a:t>thuật</a:t>
            </a:r>
            <a:r>
              <a:rPr lang="de-DE" sz="2400" i="1" dirty="0"/>
              <a:t> </a:t>
            </a:r>
            <a:r>
              <a:rPr lang="de-DE" sz="2400" i="1" dirty="0" err="1"/>
              <a:t>lập</a:t>
            </a:r>
            <a:r>
              <a:rPr lang="de-DE" sz="2400" i="1" dirty="0"/>
              <a:t> </a:t>
            </a:r>
            <a:r>
              <a:rPr lang="de-DE" sz="2400" i="1" dirty="0" err="1"/>
              <a:t>trình</a:t>
            </a:r>
            <a:r>
              <a:rPr lang="de-DE" sz="2400" i="1" dirty="0"/>
              <a:t> </a:t>
            </a:r>
            <a:r>
              <a:rPr lang="de-DE" sz="2400" i="1" dirty="0" err="1"/>
              <a:t>cở</a:t>
            </a:r>
            <a:r>
              <a:rPr lang="de-DE" sz="2400" i="1" dirty="0"/>
              <a:t> </a:t>
            </a:r>
            <a:r>
              <a:rPr lang="de-DE" sz="2400" i="1" dirty="0" err="1"/>
              <a:t>sở</a:t>
            </a:r>
            <a:r>
              <a:rPr lang="de-DE" sz="2400" i="1" dirty="0"/>
              <a:t> </a:t>
            </a:r>
            <a:r>
              <a:rPr lang="de-DE" sz="2400" i="1" dirty="0" err="1"/>
              <a:t>với</a:t>
            </a:r>
            <a:r>
              <a:rPr lang="de-DE" sz="2400" i="1" dirty="0"/>
              <a:t> </a:t>
            </a:r>
            <a:r>
              <a:rPr lang="de-DE" sz="2400" i="1" dirty="0" err="1"/>
              <a:t>ngôn</a:t>
            </a:r>
            <a:r>
              <a:rPr lang="de-DE" sz="2400" i="1" dirty="0"/>
              <a:t> </a:t>
            </a:r>
            <a:r>
              <a:rPr lang="de-DE" sz="2400" i="1" dirty="0" err="1"/>
              <a:t>ngữ</a:t>
            </a:r>
            <a:r>
              <a:rPr lang="de-DE" sz="2400" i="1" dirty="0"/>
              <a:t> C/C++,</a:t>
            </a:r>
            <a:r>
              <a:rPr lang="de-DE" sz="2400" dirty="0"/>
              <a:t> NXB </a:t>
            </a:r>
            <a:r>
              <a:rPr lang="de-DE" sz="2400" dirty="0" err="1"/>
              <a:t>Khoa</a:t>
            </a:r>
            <a:r>
              <a:rPr lang="de-DE" sz="2400" dirty="0"/>
              <a:t> </a:t>
            </a:r>
            <a:r>
              <a:rPr lang="de-DE" sz="2400" dirty="0" err="1"/>
              <a:t>học</a:t>
            </a:r>
            <a:r>
              <a:rPr lang="de-DE" sz="2400" dirty="0"/>
              <a:t> </a:t>
            </a:r>
            <a:r>
              <a:rPr lang="de-DE" sz="2400" dirty="0" err="1"/>
              <a:t>kỹ</a:t>
            </a:r>
            <a:r>
              <a:rPr lang="de-DE" sz="2400" dirty="0"/>
              <a:t> </a:t>
            </a:r>
            <a:r>
              <a:rPr lang="de-DE" sz="2400" dirty="0" err="1"/>
              <a:t>thuật</a:t>
            </a:r>
            <a:r>
              <a:rPr lang="de-DE" sz="2400" dirty="0"/>
              <a:t>, 2015</a:t>
            </a:r>
            <a:r>
              <a:rPr lang="vi-VN" sz="2400" dirty="0"/>
              <a:t> </a:t>
            </a:r>
            <a:endParaRPr lang="en-US" sz="2400" dirty="0"/>
          </a:p>
          <a:p>
            <a:r>
              <a:rPr lang="vi-VN" sz="2400" dirty="0"/>
              <a:t>[</a:t>
            </a:r>
            <a:r>
              <a:rPr lang="de-DE" sz="2400" dirty="0"/>
              <a:t>3</a:t>
            </a:r>
            <a:r>
              <a:rPr lang="vi-VN" sz="2400" dirty="0"/>
              <a:t>]</a:t>
            </a:r>
            <a:r>
              <a:rPr lang="de-DE" sz="2400" dirty="0"/>
              <a:t>. </a:t>
            </a:r>
            <a:r>
              <a:rPr lang="de-DE" sz="2400" dirty="0" err="1"/>
              <a:t>Trần</a:t>
            </a:r>
            <a:r>
              <a:rPr lang="de-DE" sz="2400" dirty="0"/>
              <a:t> </a:t>
            </a:r>
            <a:r>
              <a:rPr lang="de-DE" sz="2400" dirty="0" err="1"/>
              <a:t>Thông</a:t>
            </a:r>
            <a:r>
              <a:rPr lang="de-DE" sz="2400" dirty="0"/>
              <a:t> </a:t>
            </a:r>
            <a:r>
              <a:rPr lang="de-DE" sz="2400" dirty="0" err="1"/>
              <a:t>Quế</a:t>
            </a:r>
            <a:r>
              <a:rPr lang="de-DE" sz="2400" dirty="0"/>
              <a:t>, </a:t>
            </a:r>
            <a:r>
              <a:rPr lang="de-DE" sz="2400" i="1" dirty="0" err="1"/>
              <a:t>Cấu</a:t>
            </a:r>
            <a:r>
              <a:rPr lang="de-DE" sz="2400" i="1" dirty="0"/>
              <a:t> </a:t>
            </a:r>
            <a:r>
              <a:rPr lang="de-DE" sz="2400" i="1" dirty="0" err="1"/>
              <a:t>trúc</a:t>
            </a:r>
            <a:r>
              <a:rPr lang="de-DE" sz="2400" i="1" dirty="0"/>
              <a:t> </a:t>
            </a:r>
            <a:r>
              <a:rPr lang="de-DE" sz="2400" i="1" dirty="0" err="1"/>
              <a:t>dữ</a:t>
            </a:r>
            <a:r>
              <a:rPr lang="de-DE" sz="2400" i="1" dirty="0"/>
              <a:t> </a:t>
            </a:r>
            <a:r>
              <a:rPr lang="de-DE" sz="2400" i="1" dirty="0" err="1"/>
              <a:t>liệu</a:t>
            </a:r>
            <a:r>
              <a:rPr lang="de-DE" sz="2400" i="1" dirty="0"/>
              <a:t> </a:t>
            </a:r>
            <a:r>
              <a:rPr lang="de-DE" sz="2400" i="1" dirty="0" err="1"/>
              <a:t>và</a:t>
            </a:r>
            <a:r>
              <a:rPr lang="de-DE" sz="2400" i="1" dirty="0"/>
              <a:t> </a:t>
            </a:r>
            <a:r>
              <a:rPr lang="de-DE" sz="2400" i="1" dirty="0" err="1"/>
              <a:t>thuật</a:t>
            </a:r>
            <a:r>
              <a:rPr lang="de-DE" sz="2400" i="1" dirty="0"/>
              <a:t> </a:t>
            </a:r>
            <a:r>
              <a:rPr lang="de-DE" sz="2400" i="1" dirty="0" err="1"/>
              <a:t>toán</a:t>
            </a:r>
            <a:r>
              <a:rPr lang="de-DE" sz="2400" i="1" dirty="0"/>
              <a:t> (</a:t>
            </a:r>
            <a:r>
              <a:rPr lang="de-DE" sz="2400" i="1" dirty="0" err="1"/>
              <a:t>phân</a:t>
            </a:r>
            <a:r>
              <a:rPr lang="de-DE" sz="2400" i="1" dirty="0"/>
              <a:t> </a:t>
            </a:r>
            <a:r>
              <a:rPr lang="de-DE" sz="2400" i="1" dirty="0" err="1"/>
              <a:t>tích</a:t>
            </a:r>
            <a:r>
              <a:rPr lang="de-DE" sz="2400" i="1" dirty="0"/>
              <a:t> </a:t>
            </a:r>
            <a:r>
              <a:rPr lang="de-DE" sz="2400" i="1" dirty="0" err="1"/>
              <a:t>và</a:t>
            </a:r>
            <a:r>
              <a:rPr lang="de-DE" sz="2400" i="1" dirty="0"/>
              <a:t> </a:t>
            </a:r>
            <a:r>
              <a:rPr lang="de-DE" sz="2400" i="1" dirty="0" err="1"/>
              <a:t>cài</a:t>
            </a:r>
            <a:r>
              <a:rPr lang="de-DE" sz="2400" i="1" dirty="0"/>
              <a:t> </a:t>
            </a:r>
            <a:r>
              <a:rPr lang="de-DE" sz="2400" i="1" dirty="0" err="1"/>
              <a:t>đặt</a:t>
            </a:r>
            <a:r>
              <a:rPr lang="de-DE" sz="2400" i="1" dirty="0"/>
              <a:t> </a:t>
            </a:r>
            <a:r>
              <a:rPr lang="de-DE" sz="2400" i="1" dirty="0" err="1"/>
              <a:t>trên</a:t>
            </a:r>
            <a:r>
              <a:rPr lang="de-DE" sz="2400" i="1" dirty="0"/>
              <a:t> C/C++) </a:t>
            </a:r>
            <a:r>
              <a:rPr lang="de-DE" sz="2400" i="1" dirty="0" err="1"/>
              <a:t>tập</a:t>
            </a:r>
            <a:r>
              <a:rPr lang="de-DE" sz="2400" i="1" dirty="0"/>
              <a:t> 1</a:t>
            </a:r>
            <a:r>
              <a:rPr lang="de-DE" sz="2400" dirty="0"/>
              <a:t>,  NXB </a:t>
            </a:r>
            <a:r>
              <a:rPr lang="de-DE" sz="2400" dirty="0" err="1"/>
              <a:t>thông</a:t>
            </a:r>
            <a:r>
              <a:rPr lang="de-DE" sz="2400" dirty="0"/>
              <a:t> </a:t>
            </a:r>
            <a:r>
              <a:rPr lang="de-DE" sz="2400" dirty="0" err="1"/>
              <a:t>tin</a:t>
            </a:r>
            <a:r>
              <a:rPr lang="de-DE" sz="2400" dirty="0"/>
              <a:t> </a:t>
            </a:r>
            <a:r>
              <a:rPr lang="de-DE" sz="2400" dirty="0" err="1"/>
              <a:t>và</a:t>
            </a:r>
            <a:r>
              <a:rPr lang="de-DE" sz="2400" dirty="0"/>
              <a:t> </a:t>
            </a:r>
            <a:r>
              <a:rPr lang="de-DE" sz="2400" dirty="0" err="1"/>
              <a:t>truyền</a:t>
            </a:r>
            <a:r>
              <a:rPr lang="de-DE" sz="2400" dirty="0"/>
              <a:t> </a:t>
            </a:r>
            <a:r>
              <a:rPr lang="de-DE" sz="2400" dirty="0" err="1"/>
              <a:t>thông</a:t>
            </a:r>
            <a:r>
              <a:rPr lang="de-DE" sz="2400" dirty="0"/>
              <a:t>, 2018.</a:t>
            </a:r>
            <a:endParaRPr lang="en-US" sz="2400" dirty="0"/>
          </a:p>
          <a:p>
            <a:r>
              <a:rPr lang="de-DE" sz="2400" dirty="0"/>
              <a:t> </a:t>
            </a:r>
            <a:r>
              <a:rPr lang="vi-VN" sz="2400" dirty="0"/>
              <a:t>[</a:t>
            </a:r>
            <a:r>
              <a:rPr lang="de-DE" sz="2400" dirty="0"/>
              <a:t>4</a:t>
            </a:r>
            <a:r>
              <a:rPr lang="vi-VN" sz="2400" dirty="0"/>
              <a:t>]</a:t>
            </a:r>
            <a:r>
              <a:rPr lang="de-DE" sz="2400" dirty="0"/>
              <a:t>. </a:t>
            </a:r>
            <a:r>
              <a:rPr lang="de-DE" sz="2400" dirty="0" err="1"/>
              <a:t>Trần</a:t>
            </a:r>
            <a:r>
              <a:rPr lang="de-DE" sz="2400" dirty="0"/>
              <a:t> </a:t>
            </a:r>
            <a:r>
              <a:rPr lang="de-DE" sz="2400" dirty="0" err="1"/>
              <a:t>Thông</a:t>
            </a:r>
            <a:r>
              <a:rPr lang="de-DE" sz="2400" dirty="0"/>
              <a:t> </a:t>
            </a:r>
            <a:r>
              <a:rPr lang="de-DE" sz="2400" dirty="0" err="1"/>
              <a:t>Quế</a:t>
            </a:r>
            <a:r>
              <a:rPr lang="de-DE" sz="2400" dirty="0"/>
              <a:t>, </a:t>
            </a:r>
            <a:r>
              <a:rPr lang="de-DE" sz="2400" i="1" dirty="0" err="1"/>
              <a:t>Cấu</a:t>
            </a:r>
            <a:r>
              <a:rPr lang="de-DE" sz="2400" i="1" dirty="0"/>
              <a:t> </a:t>
            </a:r>
            <a:r>
              <a:rPr lang="de-DE" sz="2400" i="1" dirty="0" err="1"/>
              <a:t>trúc</a:t>
            </a:r>
            <a:r>
              <a:rPr lang="de-DE" sz="2400" i="1" dirty="0"/>
              <a:t> </a:t>
            </a:r>
            <a:r>
              <a:rPr lang="de-DE" sz="2400" i="1" dirty="0" err="1"/>
              <a:t>dữ</a:t>
            </a:r>
            <a:r>
              <a:rPr lang="de-DE" sz="2400" i="1" dirty="0"/>
              <a:t> </a:t>
            </a:r>
            <a:r>
              <a:rPr lang="de-DE" sz="2400" i="1" dirty="0" err="1"/>
              <a:t>liệu</a:t>
            </a:r>
            <a:r>
              <a:rPr lang="de-DE" sz="2400" i="1" dirty="0"/>
              <a:t> </a:t>
            </a:r>
            <a:r>
              <a:rPr lang="de-DE" sz="2400" i="1" dirty="0" err="1"/>
              <a:t>và</a:t>
            </a:r>
            <a:r>
              <a:rPr lang="de-DE" sz="2400" i="1" dirty="0"/>
              <a:t> </a:t>
            </a:r>
            <a:r>
              <a:rPr lang="de-DE" sz="2400" i="1" dirty="0" err="1"/>
              <a:t>thuật</a:t>
            </a:r>
            <a:r>
              <a:rPr lang="de-DE" sz="2400" i="1" dirty="0"/>
              <a:t> </a:t>
            </a:r>
            <a:r>
              <a:rPr lang="de-DE" sz="2400" i="1" dirty="0" err="1"/>
              <a:t>toán</a:t>
            </a:r>
            <a:r>
              <a:rPr lang="de-DE" sz="2400" i="1" dirty="0"/>
              <a:t> (</a:t>
            </a:r>
            <a:r>
              <a:rPr lang="de-DE" sz="2400" i="1" dirty="0" err="1"/>
              <a:t>phân</a:t>
            </a:r>
            <a:r>
              <a:rPr lang="de-DE" sz="2400" i="1" dirty="0"/>
              <a:t> </a:t>
            </a:r>
            <a:r>
              <a:rPr lang="de-DE" sz="2400" i="1" dirty="0" err="1"/>
              <a:t>tích</a:t>
            </a:r>
            <a:r>
              <a:rPr lang="de-DE" sz="2400" i="1" dirty="0"/>
              <a:t> </a:t>
            </a:r>
            <a:r>
              <a:rPr lang="de-DE" sz="2400" i="1" dirty="0" err="1"/>
              <a:t>và</a:t>
            </a:r>
            <a:r>
              <a:rPr lang="de-DE" sz="2400" i="1" dirty="0"/>
              <a:t> </a:t>
            </a:r>
            <a:r>
              <a:rPr lang="de-DE" sz="2400" i="1" dirty="0" err="1"/>
              <a:t>cài</a:t>
            </a:r>
            <a:r>
              <a:rPr lang="de-DE" sz="2400" i="1" dirty="0"/>
              <a:t> </a:t>
            </a:r>
            <a:r>
              <a:rPr lang="de-DE" sz="2400" i="1" dirty="0" err="1"/>
              <a:t>đặt</a:t>
            </a:r>
            <a:r>
              <a:rPr lang="de-DE" sz="2400" i="1" dirty="0"/>
              <a:t> </a:t>
            </a:r>
            <a:r>
              <a:rPr lang="de-DE" sz="2400" i="1" dirty="0" err="1"/>
              <a:t>trên</a:t>
            </a:r>
            <a:r>
              <a:rPr lang="de-DE" sz="2400" i="1" dirty="0"/>
              <a:t> C/C++) </a:t>
            </a:r>
            <a:r>
              <a:rPr lang="de-DE" sz="2400" i="1" dirty="0" err="1"/>
              <a:t>tập</a:t>
            </a:r>
            <a:r>
              <a:rPr lang="de-DE" sz="2400" i="1" dirty="0"/>
              <a:t> 2</a:t>
            </a:r>
            <a:r>
              <a:rPr lang="de-DE" sz="2400" dirty="0"/>
              <a:t>,  NXB </a:t>
            </a:r>
            <a:r>
              <a:rPr lang="de-DE" sz="2400" dirty="0" err="1"/>
              <a:t>thông</a:t>
            </a:r>
            <a:r>
              <a:rPr lang="de-DE" sz="2400" dirty="0"/>
              <a:t> </a:t>
            </a:r>
            <a:r>
              <a:rPr lang="de-DE" sz="2400" dirty="0" err="1"/>
              <a:t>tin</a:t>
            </a:r>
            <a:r>
              <a:rPr lang="de-DE" sz="2400" dirty="0"/>
              <a:t> </a:t>
            </a:r>
            <a:r>
              <a:rPr lang="de-DE" sz="2400" dirty="0" err="1"/>
              <a:t>và</a:t>
            </a:r>
            <a:r>
              <a:rPr lang="de-DE" sz="2400" dirty="0"/>
              <a:t> </a:t>
            </a:r>
            <a:r>
              <a:rPr lang="de-DE" sz="2400" dirty="0" err="1"/>
              <a:t>truyền</a:t>
            </a:r>
            <a:r>
              <a:rPr lang="de-DE" sz="2400" dirty="0"/>
              <a:t> </a:t>
            </a:r>
            <a:r>
              <a:rPr lang="de-DE" sz="2400" dirty="0" err="1"/>
              <a:t>thông</a:t>
            </a:r>
            <a:r>
              <a:rPr lang="de-DE" sz="2400" dirty="0"/>
              <a:t>, 2018.</a:t>
            </a:r>
            <a:r>
              <a:rPr lang="en-US" sz="2400" dirty="0"/>
              <a:t> </a:t>
            </a:r>
          </a:p>
          <a:p>
            <a:pPr marL="0" indent="0">
              <a:buNone/>
            </a:pPr>
            <a:r>
              <a:rPr lang="en-US" sz="2200" smtClean="0"/>
              <a:t>  </a:t>
            </a:r>
            <a:endParaRPr lang="en-US" sz="2200" dirty="0"/>
          </a:p>
        </p:txBody>
      </p:sp>
      <p:sp>
        <p:nvSpPr>
          <p:cNvPr id="12" name="Slide Number Placeholder 11"/>
          <p:cNvSpPr>
            <a:spLocks noGrp="1"/>
          </p:cNvSpPr>
          <p:nvPr>
            <p:ph type="sldNum" sz="quarter" idx="12"/>
          </p:nvPr>
        </p:nvSpPr>
        <p:spPr/>
        <p:txBody>
          <a:bodyPr/>
          <a:lstStyle/>
          <a:p>
            <a:pPr>
              <a:defRPr/>
            </a:pPr>
            <a:fld id="{39DE64FB-66AC-43B4-904B-B7353FDA049D}" type="slidenum">
              <a:rPr lang="en-US" smtClean="0"/>
              <a:pPr>
                <a:defRPr/>
              </a:pPr>
              <a:t>9</a:t>
            </a:fld>
            <a:endParaRPr lang="en-US" dirty="0"/>
          </a:p>
        </p:txBody>
      </p:sp>
      <p:sp>
        <p:nvSpPr>
          <p:cNvPr id="13" name="Footer Placeholder 12"/>
          <p:cNvSpPr>
            <a:spLocks noGrp="1"/>
          </p:cNvSpPr>
          <p:nvPr>
            <p:ph type="ftr" sz="quarter" idx="11"/>
          </p:nvPr>
        </p:nvSpPr>
        <p:spPr/>
        <p:txBody>
          <a:bodyPr/>
          <a:lstStyle/>
          <a:p>
            <a:pPr>
              <a:defRPr/>
            </a:pPr>
            <a:r>
              <a:rPr lang="vi-VN" smtClean="0"/>
              <a:t>Thực tập lập trình cơ bản</a:t>
            </a:r>
            <a:endParaRPr lang="en-US" dirty="0"/>
          </a:p>
        </p:txBody>
      </p:sp>
    </p:spTree>
    <p:extLst>
      <p:ext uri="{BB962C8B-B14F-4D97-AF65-F5344CB8AC3E}">
        <p14:creationId xmlns:p14="http://schemas.microsoft.com/office/powerpoint/2010/main" val="22957852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15043</TotalTime>
  <Words>2907</Words>
  <Application>Microsoft Office PowerPoint</Application>
  <PresentationFormat>On-screen Show (4:3)</PresentationFormat>
  <Paragraphs>745</Paragraphs>
  <Slides>57</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Courier New</vt:lpstr>
      <vt:lpstr>Times New Roman</vt:lpstr>
      <vt:lpstr>Wingdings</vt:lpstr>
      <vt:lpstr>Wingdings 2</vt:lpstr>
      <vt:lpstr>Equity</vt:lpstr>
      <vt:lpstr>PowerPoint Presentation</vt:lpstr>
      <vt:lpstr>NỘI DUNG</vt:lpstr>
      <vt:lpstr>NỘI DUNG</vt:lpstr>
      <vt:lpstr>GIỚI THIỆU MÔN HỌC</vt:lpstr>
      <vt:lpstr>PowerPoint Presentation</vt:lpstr>
      <vt:lpstr>NỘI DUNG MÔN HỌC (tt)</vt:lpstr>
      <vt:lpstr>MỤC TIÊU MÔN HỌC</vt:lpstr>
      <vt:lpstr>PowerPoint Presentation</vt:lpstr>
      <vt:lpstr>TÀI LIỆU THAM KHẢO</vt:lpstr>
      <vt:lpstr>PowerPoint Presentation</vt:lpstr>
      <vt:lpstr>NỘI DUNG</vt:lpstr>
      <vt:lpstr>MỤC TIÊU BÀI HỌC </vt:lpstr>
      <vt:lpstr>HƯỚNG DẪN HỌC TẬP</vt:lpstr>
      <vt:lpstr>NỘI DUNG BÀI HỌC</vt:lpstr>
      <vt:lpstr>I. HƯỚNG DẪN BAN ĐẦU</vt:lpstr>
      <vt:lpstr>1.1 HƯỚNG DẪN CÀI ĐẶT CÔNG CỤ HỌC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 HƯỚNG DẪN THƯỜNG XUYÊN</vt:lpstr>
      <vt:lpstr>PowerPoint Presentation</vt:lpstr>
      <vt:lpstr>PowerPoint Presentation</vt:lpstr>
      <vt:lpstr>PowerPoint Presentation</vt:lpstr>
      <vt:lpstr>PowerPoint Presentation</vt:lpstr>
      <vt:lpstr>PowerPoint Presentation</vt:lpstr>
      <vt:lpstr>Lời ngỏ</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Title</dc:title>
  <dc:creator>ncannon</dc:creator>
  <cp:lastModifiedBy>Lan Anh Tran</cp:lastModifiedBy>
  <cp:revision>1038</cp:revision>
  <cp:lastPrinted>2020-02-17T18:05:53Z</cp:lastPrinted>
  <dcterms:created xsi:type="dcterms:W3CDTF">2002-07-19T18:38:37Z</dcterms:created>
  <dcterms:modified xsi:type="dcterms:W3CDTF">2021-12-24T15:09:15Z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3.1.1005</vt:lpwstr>
  </property>
</Properties>
</file>