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4013" y="2168611"/>
            <a:ext cx="8915399" cy="2262781"/>
          </a:xfrm>
        </p:spPr>
        <p:txBody>
          <a:bodyPr/>
          <a:lstStyle/>
          <a:p>
            <a:r>
              <a:rPr lang="en-US" b="1" dirty="0"/>
              <a:t>Program Structure</a:t>
            </a:r>
            <a:br>
              <a:rPr lang="en-US" b="1" dirty="0"/>
            </a:br>
            <a:endParaRPr lang="en-US" dirty="0"/>
          </a:p>
        </p:txBody>
      </p:sp>
      <p:sp>
        <p:nvSpPr>
          <p:cNvPr id="3" name="Subtitle 2"/>
          <p:cNvSpPr>
            <a:spLocks noGrp="1"/>
          </p:cNvSpPr>
          <p:nvPr>
            <p:ph type="subTitle" idx="1"/>
          </p:nvPr>
        </p:nvSpPr>
        <p:spPr>
          <a:xfrm>
            <a:off x="8240371" y="4332536"/>
            <a:ext cx="3638592" cy="1126283"/>
          </a:xfrm>
        </p:spPr>
        <p:txBody>
          <a:bodyPr>
            <a:normAutofit lnSpcReduction="10000"/>
          </a:bodyPr>
          <a:lstStyle/>
          <a:p>
            <a:r>
              <a:rPr lang="en-US" dirty="0" err="1" smtClean="0"/>
              <a:t>Vũ</a:t>
            </a:r>
            <a:r>
              <a:rPr lang="en-US" dirty="0" smtClean="0"/>
              <a:t> </a:t>
            </a:r>
            <a:r>
              <a:rPr lang="en-US" dirty="0" err="1" smtClean="0"/>
              <a:t>Đình</a:t>
            </a:r>
            <a:r>
              <a:rPr lang="en-US" dirty="0" smtClean="0"/>
              <a:t> </a:t>
            </a:r>
            <a:r>
              <a:rPr lang="en-US" dirty="0" err="1" smtClean="0"/>
              <a:t>Ngọc</a:t>
            </a:r>
            <a:endParaRPr lang="en-US" dirty="0" smtClean="0"/>
          </a:p>
          <a:p>
            <a:r>
              <a:rPr lang="en-US" dirty="0" err="1" smtClean="0"/>
              <a:t>Nguyễn</a:t>
            </a:r>
            <a:r>
              <a:rPr lang="en-US" dirty="0" smtClean="0"/>
              <a:t> </a:t>
            </a:r>
            <a:r>
              <a:rPr lang="en-US" dirty="0" err="1" smtClean="0"/>
              <a:t>Văn</a:t>
            </a:r>
            <a:r>
              <a:rPr lang="en-US" dirty="0" smtClean="0"/>
              <a:t> </a:t>
            </a:r>
            <a:r>
              <a:rPr lang="en-US" dirty="0" err="1" smtClean="0"/>
              <a:t>Hách</a:t>
            </a:r>
            <a:endParaRPr lang="en-US" dirty="0" smtClean="0"/>
          </a:p>
          <a:p>
            <a:r>
              <a:rPr lang="en-US" dirty="0" err="1" smtClean="0"/>
              <a:t>Nguyễn</a:t>
            </a:r>
            <a:r>
              <a:rPr lang="en-US" dirty="0" smtClean="0"/>
              <a:t> </a:t>
            </a:r>
            <a:r>
              <a:rPr lang="en-US" dirty="0" err="1" smtClean="0"/>
              <a:t>Đức</a:t>
            </a:r>
            <a:r>
              <a:rPr lang="en-US" dirty="0" smtClean="0"/>
              <a:t> </a:t>
            </a:r>
            <a:r>
              <a:rPr lang="en-US" dirty="0" err="1" smtClean="0"/>
              <a:t>Anh</a:t>
            </a:r>
            <a:endParaRPr lang="en-US" dirty="0"/>
          </a:p>
        </p:txBody>
      </p:sp>
    </p:spTree>
    <p:extLst>
      <p:ext uri="{BB962C8B-B14F-4D97-AF65-F5344CB8AC3E}">
        <p14:creationId xmlns:p14="http://schemas.microsoft.com/office/powerpoint/2010/main" val="3634135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Executing a function is called invoking, calling, or applying it. You can call a function by putting parentheses after an expression that produces a function value. Usually you’ll directly use the name of the binding that holds the function. The values between the parentheses are given to the program inside the function. In the example, the prompt function uses the string that we give it as the text to show in the dialog box. Values given to functions are called arguments.</a:t>
            </a:r>
          </a:p>
        </p:txBody>
      </p:sp>
    </p:spTree>
    <p:extLst>
      <p:ext uri="{BB962C8B-B14F-4D97-AF65-F5344CB8AC3E}">
        <p14:creationId xmlns:p14="http://schemas.microsoft.com/office/powerpoint/2010/main" val="300875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Programs</a:t>
            </a:r>
            <a:br>
              <a:rPr lang="en-US" dirty="0"/>
            </a:br>
            <a:endParaRPr lang="en-US" dirty="0"/>
          </a:p>
        </p:txBody>
      </p:sp>
      <p:sp>
        <p:nvSpPr>
          <p:cNvPr id="3" name="Content Placeholder 2"/>
          <p:cNvSpPr>
            <a:spLocks noGrp="1"/>
          </p:cNvSpPr>
          <p:nvPr>
            <p:ph idx="1"/>
          </p:nvPr>
        </p:nvSpPr>
        <p:spPr>
          <a:xfrm>
            <a:off x="2556326" y="2133600"/>
            <a:ext cx="7436171" cy="3777622"/>
          </a:xfrm>
        </p:spPr>
        <p:txBody>
          <a:bodyPr>
            <a:normAutofit/>
          </a:bodyPr>
          <a:lstStyle/>
          <a:p>
            <a:pPr marL="0" indent="0">
              <a:buNone/>
            </a:pPr>
            <a:endParaRPr lang="en-US" sz="2400" dirty="0" smtClean="0"/>
          </a:p>
          <a:p>
            <a:r>
              <a:rPr lang="en-US" sz="2400" dirty="0"/>
              <a:t> </a:t>
            </a:r>
            <a:r>
              <a:rPr lang="en-US" sz="2400" dirty="0" err="1" smtClean="0"/>
              <a:t>Một</a:t>
            </a:r>
            <a:r>
              <a:rPr lang="en-US" sz="2400" dirty="0" smtClean="0"/>
              <a:t> </a:t>
            </a:r>
            <a:r>
              <a:rPr lang="en-US" sz="2400" dirty="0" err="1"/>
              <a:t>c</a:t>
            </a:r>
            <a:r>
              <a:rPr lang="en-US" sz="2400" dirty="0" err="1" smtClean="0"/>
              <a:t>hương</a:t>
            </a:r>
            <a:r>
              <a:rPr lang="en-US" sz="2400" dirty="0" smtClean="0"/>
              <a:t> </a:t>
            </a:r>
            <a:r>
              <a:rPr lang="en-US" sz="2400" dirty="0" err="1" smtClean="0"/>
              <a:t>trình</a:t>
            </a:r>
            <a:r>
              <a:rPr lang="en-US" sz="2400" dirty="0" smtClean="0"/>
              <a:t> </a:t>
            </a:r>
            <a:r>
              <a:rPr lang="en-US" sz="2400" dirty="0" err="1" smtClean="0"/>
              <a:t>máy</a:t>
            </a:r>
            <a:r>
              <a:rPr lang="en-US" sz="2400" dirty="0" smtClean="0"/>
              <a:t> </a:t>
            </a:r>
            <a:r>
              <a:rPr lang="en-US" sz="2400" dirty="0" err="1" smtClean="0"/>
              <a:t>tính</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tập</a:t>
            </a:r>
            <a:r>
              <a:rPr lang="en-US" sz="2400" dirty="0" smtClean="0"/>
              <a:t> </a:t>
            </a:r>
            <a:r>
              <a:rPr lang="en-US" sz="2400" dirty="0" err="1" smtClean="0"/>
              <a:t>hợp</a:t>
            </a:r>
            <a:r>
              <a:rPr lang="en-US" sz="2400" dirty="0" smtClean="0"/>
              <a:t> </a:t>
            </a:r>
            <a:r>
              <a:rPr lang="en-US" sz="2400" dirty="0" err="1" smtClean="0"/>
              <a:t>hướng</a:t>
            </a:r>
            <a:r>
              <a:rPr lang="en-US" sz="2400" dirty="0" smtClean="0"/>
              <a:t> </a:t>
            </a:r>
            <a:r>
              <a:rPr lang="en-US" sz="2400" dirty="0" err="1" smtClean="0"/>
              <a:t>dẫn</a:t>
            </a:r>
            <a:r>
              <a:rPr lang="en-US" sz="2400" dirty="0" smtClean="0"/>
              <a:t> </a:t>
            </a:r>
            <a:r>
              <a:rPr lang="en-US" sz="2400" dirty="0" err="1" smtClean="0"/>
              <a:t>cho</a:t>
            </a:r>
            <a:r>
              <a:rPr lang="en-US" sz="2400" dirty="0" smtClean="0"/>
              <a:t> </a:t>
            </a:r>
            <a:r>
              <a:rPr lang="en-US" sz="2400" dirty="0" err="1" smtClean="0"/>
              <a:t>máy</a:t>
            </a:r>
            <a:r>
              <a:rPr lang="en-US" sz="2400" dirty="0" smtClean="0"/>
              <a:t> </a:t>
            </a:r>
            <a:r>
              <a:rPr lang="en-US" sz="2400" dirty="0" err="1" smtClean="0"/>
              <a:t>tính</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thực</a:t>
            </a:r>
            <a:r>
              <a:rPr lang="en-US" sz="2400" dirty="0" smtClean="0"/>
              <a:t> </a:t>
            </a:r>
            <a:r>
              <a:rPr lang="en-US" sz="2400" dirty="0" err="1" smtClean="0"/>
              <a:t>thi</a:t>
            </a:r>
            <a:r>
              <a:rPr lang="en-US" sz="2400" dirty="0" smtClean="0"/>
              <a:t>.</a:t>
            </a:r>
          </a:p>
          <a:p>
            <a:r>
              <a:rPr lang="en-US" sz="2400" dirty="0" err="1" smtClean="0"/>
              <a:t>Trong</a:t>
            </a:r>
            <a:r>
              <a:rPr lang="en-US" sz="2400" dirty="0" smtClean="0"/>
              <a:t> </a:t>
            </a:r>
            <a:r>
              <a:rPr lang="en-US" sz="2400" dirty="0" err="1" smtClean="0"/>
              <a:t>ngôn</a:t>
            </a:r>
            <a:r>
              <a:rPr lang="en-US" sz="2400" dirty="0" smtClean="0"/>
              <a:t> </a:t>
            </a:r>
            <a:r>
              <a:rPr lang="en-US" sz="2400" dirty="0" err="1" smtClean="0"/>
              <a:t>ngữ</a:t>
            </a:r>
            <a:r>
              <a:rPr lang="en-US" sz="2400" dirty="0" smtClean="0"/>
              <a:t> </a:t>
            </a:r>
            <a:r>
              <a:rPr lang="en-US" sz="2400" dirty="0" err="1" smtClean="0"/>
              <a:t>lập</a:t>
            </a:r>
            <a:r>
              <a:rPr lang="en-US" sz="2400" dirty="0" smtClean="0"/>
              <a:t> </a:t>
            </a:r>
            <a:r>
              <a:rPr lang="en-US" sz="2400" dirty="0" err="1" smtClean="0"/>
              <a:t>trình</a:t>
            </a:r>
            <a:r>
              <a:rPr lang="en-US" sz="2400" dirty="0" smtClean="0"/>
              <a:t>, </a:t>
            </a:r>
            <a:r>
              <a:rPr lang="en-US" sz="2400" dirty="0" err="1" smtClean="0"/>
              <a:t>các</a:t>
            </a:r>
            <a:r>
              <a:rPr lang="en-US" sz="2400" dirty="0" smtClean="0"/>
              <a:t> </a:t>
            </a:r>
            <a:r>
              <a:rPr lang="en-US" sz="2400" dirty="0" err="1" smtClean="0"/>
              <a:t>hướng</a:t>
            </a:r>
            <a:r>
              <a:rPr lang="en-US" sz="2400" dirty="0" smtClean="0"/>
              <a:t> </a:t>
            </a:r>
            <a:r>
              <a:rPr lang="en-US" sz="2400" dirty="0" err="1" smtClean="0"/>
              <a:t>dẫn</a:t>
            </a:r>
            <a:r>
              <a:rPr lang="en-US" sz="2400" dirty="0" smtClean="0"/>
              <a:t> </a:t>
            </a:r>
            <a:r>
              <a:rPr lang="en-US" sz="2400" dirty="0" err="1" smtClean="0"/>
              <a:t>này</a:t>
            </a:r>
            <a:r>
              <a:rPr lang="en-US" sz="2400" dirty="0" smtClean="0"/>
              <a:t> </a:t>
            </a:r>
            <a:r>
              <a:rPr lang="en-US" sz="2400" dirty="0" err="1" smtClean="0"/>
              <a:t>được</a:t>
            </a:r>
            <a:r>
              <a:rPr lang="en-US" sz="2400" dirty="0" smtClean="0"/>
              <a:t> </a:t>
            </a:r>
            <a:r>
              <a:rPr lang="en-US" sz="2400" dirty="0" err="1" smtClean="0"/>
              <a:t>gọi</a:t>
            </a:r>
            <a:r>
              <a:rPr lang="en-US" sz="2400" dirty="0" smtClean="0"/>
              <a:t> </a:t>
            </a:r>
            <a:r>
              <a:rPr lang="en-US" sz="2400" dirty="0" err="1" smtClean="0"/>
              <a:t>là</a:t>
            </a:r>
            <a:r>
              <a:rPr lang="en-US" sz="2400" dirty="0" smtClean="0"/>
              <a:t> statements( </a:t>
            </a:r>
            <a:r>
              <a:rPr lang="en-US" sz="2400" dirty="0" err="1" smtClean="0"/>
              <a:t>câu</a:t>
            </a:r>
            <a:r>
              <a:rPr lang="en-US" sz="2400" dirty="0" smtClean="0"/>
              <a:t> </a:t>
            </a:r>
            <a:r>
              <a:rPr lang="en-US" sz="2400" dirty="0" err="1" smtClean="0"/>
              <a:t>lệnh</a:t>
            </a:r>
            <a:r>
              <a:rPr lang="en-US" sz="2400" dirty="0" smtClean="0"/>
              <a:t>).</a:t>
            </a:r>
          </a:p>
          <a:p>
            <a:r>
              <a:rPr lang="en-US" sz="2400" dirty="0" err="1" smtClean="0"/>
              <a:t>Một</a:t>
            </a:r>
            <a:r>
              <a:rPr lang="en-US" sz="2400" dirty="0" smtClean="0"/>
              <a:t> </a:t>
            </a:r>
            <a:r>
              <a:rPr lang="en-US" sz="2400" dirty="0" err="1" smtClean="0"/>
              <a:t>trương</a:t>
            </a:r>
            <a:r>
              <a:rPr lang="en-US" sz="2400" dirty="0" smtClean="0"/>
              <a:t> </a:t>
            </a:r>
            <a:r>
              <a:rPr lang="en-US" sz="2400" dirty="0" err="1" smtClean="0"/>
              <a:t>trình</a:t>
            </a:r>
            <a:r>
              <a:rPr lang="en-US" sz="2400" dirty="0" smtClean="0"/>
              <a:t> </a:t>
            </a:r>
            <a:r>
              <a:rPr lang="en-US" sz="2400" dirty="0" err="1" smtClean="0"/>
              <a:t>javascript</a:t>
            </a:r>
            <a:r>
              <a:rPr lang="en-US" sz="2400" dirty="0" smtClean="0"/>
              <a:t> </a:t>
            </a:r>
            <a:r>
              <a:rPr lang="en-US" sz="2400" dirty="0" err="1" smtClean="0"/>
              <a:t>cũng</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tập</a:t>
            </a:r>
            <a:r>
              <a:rPr lang="en-US" sz="2400" dirty="0" smtClean="0"/>
              <a:t> </a:t>
            </a:r>
            <a:r>
              <a:rPr lang="en-US" sz="2400" dirty="0" err="1" smtClean="0"/>
              <a:t>hợp</a:t>
            </a:r>
            <a:r>
              <a:rPr lang="en-US" sz="2400" dirty="0" smtClean="0"/>
              <a:t> </a:t>
            </a:r>
            <a:r>
              <a:rPr lang="en-US" sz="2400" dirty="0" err="1" smtClean="0"/>
              <a:t>chuỗi</a:t>
            </a:r>
            <a:r>
              <a:rPr lang="en-US" sz="2400" dirty="0" smtClean="0"/>
              <a:t> </a:t>
            </a:r>
            <a:r>
              <a:rPr lang="en-US" sz="2400" dirty="0" err="1" smtClean="0"/>
              <a:t>các</a:t>
            </a:r>
            <a:r>
              <a:rPr lang="en-US" sz="2400" dirty="0" smtClean="0"/>
              <a:t> </a:t>
            </a:r>
            <a:r>
              <a:rPr lang="en-US" sz="2400" dirty="0" err="1" smtClean="0"/>
              <a:t>câu</a:t>
            </a:r>
            <a:r>
              <a:rPr lang="en-US" sz="2400" dirty="0" smtClean="0"/>
              <a:t> </a:t>
            </a:r>
            <a:r>
              <a:rPr lang="en-US" sz="2400" dirty="0" err="1" smtClean="0"/>
              <a:t>lệnh</a:t>
            </a:r>
            <a:endParaRPr lang="en-US" sz="2400" dirty="0" smtClean="0"/>
          </a:p>
        </p:txBody>
      </p:sp>
    </p:spTree>
    <p:extLst>
      <p:ext uri="{BB962C8B-B14F-4D97-AF65-F5344CB8AC3E}">
        <p14:creationId xmlns:p14="http://schemas.microsoft.com/office/powerpoint/2010/main" val="2676497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Statements</a:t>
            </a:r>
            <a:br>
              <a:rPr lang="en-US" dirty="0"/>
            </a:br>
            <a:endParaRPr lang="en-US" dirty="0"/>
          </a:p>
        </p:txBody>
      </p:sp>
      <p:sp>
        <p:nvSpPr>
          <p:cNvPr id="3" name="Content Placeholder 2"/>
          <p:cNvSpPr>
            <a:spLocks noGrp="1"/>
          </p:cNvSpPr>
          <p:nvPr>
            <p:ph idx="1"/>
          </p:nvPr>
        </p:nvSpPr>
        <p:spPr/>
        <p:txBody>
          <a:bodyPr>
            <a:normAutofit/>
          </a:bodyPr>
          <a:lstStyle/>
          <a:p>
            <a:r>
              <a:rPr lang="en-US" dirty="0"/>
              <a:t>JavaScript statements </a:t>
            </a:r>
            <a:r>
              <a:rPr lang="en-US" dirty="0" err="1" smtClean="0"/>
              <a:t>là</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của</a:t>
            </a:r>
            <a:r>
              <a:rPr lang="en-US" dirty="0" smtClean="0"/>
              <a:t>:</a:t>
            </a:r>
            <a:endParaRPr lang="en-US" dirty="0"/>
          </a:p>
          <a:p>
            <a:pPr marL="457200" lvl="1" indent="0">
              <a:buNone/>
            </a:pPr>
            <a:r>
              <a:rPr lang="en-US" dirty="0"/>
              <a:t>Values, Operators, Expressions, Keywords, and Comments</a:t>
            </a:r>
            <a:r>
              <a:rPr lang="en-US" dirty="0" smtClean="0"/>
              <a:t>.</a:t>
            </a:r>
            <a:endParaRPr lang="en-US" dirty="0"/>
          </a:p>
          <a:p>
            <a:r>
              <a:rPr lang="en-US" dirty="0"/>
              <a:t>JavaScript </a:t>
            </a:r>
            <a:r>
              <a:rPr lang="en-US" dirty="0" smtClean="0"/>
              <a:t>statements </a:t>
            </a:r>
            <a:r>
              <a:rPr lang="en-US" dirty="0" err="1" smtClean="0"/>
              <a:t>được</a:t>
            </a:r>
            <a:r>
              <a:rPr lang="en-US" dirty="0"/>
              <a:t> </a:t>
            </a:r>
            <a:r>
              <a:rPr lang="en-US" dirty="0" err="1" smtClean="0"/>
              <a:t>kết</a:t>
            </a:r>
            <a:r>
              <a:rPr lang="en-US" dirty="0" smtClean="0"/>
              <a:t> </a:t>
            </a:r>
            <a:r>
              <a:rPr lang="en-US" dirty="0" err="1" smtClean="0"/>
              <a:t>thúc</a:t>
            </a:r>
            <a:r>
              <a:rPr lang="en-US" dirty="0" smtClean="0"/>
              <a:t> </a:t>
            </a:r>
            <a:r>
              <a:rPr lang="en-US" dirty="0" err="1" smtClean="0"/>
              <a:t>bằng</a:t>
            </a:r>
            <a:r>
              <a:rPr lang="en-US" dirty="0" smtClean="0"/>
              <a:t> </a:t>
            </a:r>
            <a:r>
              <a:rPr lang="en-US" dirty="0" err="1" smtClean="0"/>
              <a:t>dấu</a:t>
            </a:r>
            <a:r>
              <a:rPr lang="en-US" dirty="0" smtClean="0"/>
              <a:t> “;’</a:t>
            </a:r>
            <a:endParaRPr lang="en-US" dirty="0"/>
          </a:p>
          <a:p>
            <a:r>
              <a:rPr lang="en-US" dirty="0" smtClean="0"/>
              <a:t> </a:t>
            </a:r>
            <a:r>
              <a:rPr lang="en-US" dirty="0" err="1" smtClean="0"/>
              <a:t>Ví</a:t>
            </a:r>
            <a:r>
              <a:rPr lang="en-US" dirty="0" smtClean="0"/>
              <a:t> </a:t>
            </a:r>
            <a:r>
              <a:rPr lang="en-US" dirty="0" err="1" smtClean="0"/>
              <a:t>dụ</a:t>
            </a:r>
            <a:r>
              <a:rPr lang="en-US" dirty="0" smtClean="0"/>
              <a:t>:</a:t>
            </a:r>
          </a:p>
          <a:p>
            <a:pPr marL="457200" lvl="1" indent="0">
              <a:buNone/>
            </a:pPr>
            <a:r>
              <a:rPr lang="en-US" dirty="0" smtClean="0"/>
              <a:t>-JavaScript </a:t>
            </a:r>
            <a:r>
              <a:rPr lang="en-US" dirty="0"/>
              <a:t>statements </a:t>
            </a:r>
            <a:r>
              <a:rPr lang="en-US" dirty="0" smtClean="0"/>
              <a:t> </a:t>
            </a:r>
            <a:r>
              <a:rPr lang="en-US" dirty="0" err="1" smtClean="0"/>
              <a:t>có</a:t>
            </a:r>
            <a:r>
              <a:rPr lang="en-US" dirty="0" smtClean="0"/>
              <a:t> </a:t>
            </a:r>
            <a:r>
              <a:rPr lang="en-US" dirty="0" err="1" smtClean="0"/>
              <a:t>mục</a:t>
            </a:r>
            <a:r>
              <a:rPr lang="en-US" dirty="0" smtClean="0"/>
              <a:t> </a:t>
            </a:r>
            <a:r>
              <a:rPr lang="en-US" dirty="0" err="1" smtClean="0"/>
              <a:t>đích</a:t>
            </a:r>
            <a:r>
              <a:rPr lang="en-US" dirty="0" smtClean="0"/>
              <a:t> in </a:t>
            </a:r>
            <a:r>
              <a:rPr lang="en-US" dirty="0" err="1" smtClean="0"/>
              <a:t>ra</a:t>
            </a:r>
            <a:r>
              <a:rPr lang="en-US" dirty="0" smtClean="0"/>
              <a:t> "Hello </a:t>
            </a:r>
            <a:r>
              <a:rPr lang="en-US" dirty="0"/>
              <a:t>Dolly." </a:t>
            </a:r>
            <a:r>
              <a:rPr lang="en-US" dirty="0" err="1" smtClean="0"/>
              <a:t>bên</a:t>
            </a:r>
            <a:r>
              <a:rPr lang="en-US" dirty="0" smtClean="0"/>
              <a:t> </a:t>
            </a:r>
            <a:r>
              <a:rPr lang="en-US" dirty="0" err="1" smtClean="0"/>
              <a:t>trong</a:t>
            </a:r>
            <a:r>
              <a:rPr lang="en-US" dirty="0" smtClean="0"/>
              <a:t> </a:t>
            </a:r>
            <a:r>
              <a:rPr lang="en-US" dirty="0" err="1" smtClean="0"/>
              <a:t>thẻ</a:t>
            </a:r>
            <a:r>
              <a:rPr lang="en-US" dirty="0" smtClean="0"/>
              <a:t> Html id</a:t>
            </a:r>
            <a:r>
              <a:rPr lang="en-US" dirty="0"/>
              <a:t>="demo</a:t>
            </a:r>
            <a:r>
              <a:rPr lang="en-US" dirty="0" smtClean="0"/>
              <a:t>":</a:t>
            </a:r>
          </a:p>
          <a:p>
            <a:pPr marL="457200" lvl="1" indent="0">
              <a:buNone/>
            </a:pPr>
            <a:r>
              <a:rPr lang="en-US" dirty="0" smtClean="0"/>
              <a:t>	</a:t>
            </a:r>
            <a:r>
              <a:rPr lang="en-US" dirty="0" err="1" smtClean="0"/>
              <a:t>document.getElementById</a:t>
            </a:r>
            <a:r>
              <a:rPr lang="en-US" dirty="0"/>
              <a:t>("demo").</a:t>
            </a:r>
            <a:r>
              <a:rPr lang="en-US" dirty="0" err="1"/>
              <a:t>innerHTML</a:t>
            </a:r>
            <a:r>
              <a:rPr lang="en-US" dirty="0"/>
              <a:t> = "Hello Dolly</a:t>
            </a:r>
            <a:r>
              <a:rPr lang="en-US" dirty="0" smtClean="0"/>
              <a:t>.";</a:t>
            </a:r>
          </a:p>
          <a:p>
            <a:pPr marL="457200" lvl="1" indent="0">
              <a:buNone/>
            </a:pPr>
            <a:r>
              <a:rPr lang="en-US" dirty="0" smtClean="0"/>
              <a:t>-JavaScript statements  </a:t>
            </a:r>
            <a:r>
              <a:rPr lang="en-US" dirty="0" err="1" smtClean="0"/>
              <a:t>có</a:t>
            </a:r>
            <a:r>
              <a:rPr lang="en-US" dirty="0" smtClean="0"/>
              <a:t> </a:t>
            </a:r>
            <a:r>
              <a:rPr lang="en-US" dirty="0" err="1" smtClean="0"/>
              <a:t>mục</a:t>
            </a:r>
            <a:r>
              <a:rPr lang="en-US" dirty="0" smtClean="0"/>
              <a:t> </a:t>
            </a:r>
            <a:r>
              <a:rPr lang="en-US" dirty="0" err="1" smtClean="0"/>
              <a:t>khai</a:t>
            </a:r>
            <a:r>
              <a:rPr lang="en-US" dirty="0" smtClean="0"/>
              <a:t> </a:t>
            </a:r>
            <a:r>
              <a:rPr lang="en-US" dirty="0" err="1" smtClean="0"/>
              <a:t>báo</a:t>
            </a:r>
            <a:r>
              <a:rPr lang="en-US" dirty="0" smtClean="0"/>
              <a:t> </a:t>
            </a:r>
            <a:r>
              <a:rPr lang="en-US" dirty="0" err="1" smtClean="0"/>
              <a:t>và</a:t>
            </a:r>
            <a:r>
              <a:rPr lang="en-US" dirty="0" smtClean="0"/>
              <a:t> </a:t>
            </a:r>
            <a:r>
              <a:rPr lang="en-US" dirty="0" err="1" smtClean="0"/>
              <a:t>gán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cho</a:t>
            </a:r>
            <a:r>
              <a:rPr lang="en-US" dirty="0" smtClean="0"/>
              <a:t> </a:t>
            </a:r>
            <a:r>
              <a:rPr lang="en-US" dirty="0" err="1" smtClean="0"/>
              <a:t>biến</a:t>
            </a:r>
            <a:r>
              <a:rPr lang="en-US" dirty="0" smtClean="0"/>
              <a:t> </a:t>
            </a:r>
            <a:r>
              <a:rPr lang="en-US" dirty="0" err="1" smtClean="0"/>
              <a:t>x,y</a:t>
            </a:r>
            <a:r>
              <a:rPr lang="en-US" dirty="0" smtClean="0"/>
              <a:t>:</a:t>
            </a:r>
          </a:p>
          <a:p>
            <a:pPr marL="457200" lvl="1" indent="0">
              <a:buNone/>
            </a:pPr>
            <a:r>
              <a:rPr lang="en-US" dirty="0"/>
              <a:t>	</a:t>
            </a:r>
            <a:r>
              <a:rPr lang="fr-FR" dirty="0"/>
              <a:t>var x, </a:t>
            </a:r>
            <a:r>
              <a:rPr lang="fr-FR" dirty="0" smtClean="0"/>
              <a:t>y;</a:t>
            </a:r>
            <a:r>
              <a:rPr lang="fr-FR" dirty="0"/>
              <a:t>   </a:t>
            </a:r>
            <a:r>
              <a:rPr lang="fr-FR" dirty="0" smtClean="0"/>
              <a:t>   </a:t>
            </a:r>
            <a:r>
              <a:rPr lang="fr-FR" dirty="0"/>
              <a:t> // </a:t>
            </a:r>
            <a:r>
              <a:rPr lang="fr-FR" dirty="0" err="1"/>
              <a:t>Statement</a:t>
            </a:r>
            <a:r>
              <a:rPr lang="fr-FR" dirty="0"/>
              <a:t> 1</a:t>
            </a:r>
            <a:br>
              <a:rPr lang="fr-FR" dirty="0"/>
            </a:br>
            <a:r>
              <a:rPr lang="fr-FR" dirty="0" smtClean="0"/>
              <a:t>	x </a:t>
            </a:r>
            <a:r>
              <a:rPr lang="fr-FR" dirty="0"/>
              <a:t>= 5;          // </a:t>
            </a:r>
            <a:r>
              <a:rPr lang="fr-FR" dirty="0" err="1"/>
              <a:t>Statement</a:t>
            </a:r>
            <a:r>
              <a:rPr lang="fr-FR" dirty="0"/>
              <a:t> 2</a:t>
            </a:r>
            <a:br>
              <a:rPr lang="fr-FR" dirty="0"/>
            </a:br>
            <a:r>
              <a:rPr lang="fr-FR" dirty="0" smtClean="0"/>
              <a:t>	y </a:t>
            </a:r>
            <a:r>
              <a:rPr lang="fr-FR" dirty="0"/>
              <a:t>= 6;          // </a:t>
            </a:r>
            <a:r>
              <a:rPr lang="fr-FR" dirty="0" err="1"/>
              <a:t>Statement</a:t>
            </a:r>
            <a:r>
              <a:rPr lang="fr-FR" dirty="0"/>
              <a:t> 3</a:t>
            </a:r>
            <a:endParaRPr lang="en-US" dirty="0"/>
          </a:p>
          <a:p>
            <a:endParaRPr lang="en-US" dirty="0"/>
          </a:p>
        </p:txBody>
      </p:sp>
    </p:spTree>
    <p:extLst>
      <p:ext uri="{BB962C8B-B14F-4D97-AF65-F5344CB8AC3E}">
        <p14:creationId xmlns:p14="http://schemas.microsoft.com/office/powerpoint/2010/main" val="91416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Expressions</a:t>
            </a:r>
            <a:br>
              <a:rPr lang="en-US" dirty="0"/>
            </a:br>
            <a:endParaRPr lang="en-US" dirty="0"/>
          </a:p>
        </p:txBody>
      </p:sp>
      <p:sp>
        <p:nvSpPr>
          <p:cNvPr id="3" name="Content Placeholder 2"/>
          <p:cNvSpPr>
            <a:spLocks noGrp="1"/>
          </p:cNvSpPr>
          <p:nvPr>
            <p:ph idx="1"/>
          </p:nvPr>
        </p:nvSpPr>
        <p:spPr/>
        <p:txBody>
          <a:bodyPr/>
          <a:lstStyle/>
          <a:p>
            <a:r>
              <a:rPr lang="en-US" sz="2000" dirty="0" smtClean="0"/>
              <a:t>Expressions </a:t>
            </a:r>
            <a:r>
              <a:rPr lang="en-US" sz="2000" dirty="0" err="1" smtClean="0"/>
              <a:t>là</a:t>
            </a:r>
            <a:r>
              <a:rPr lang="en-US" sz="2000" dirty="0" smtClean="0"/>
              <a:t> </a:t>
            </a:r>
            <a:r>
              <a:rPr lang="en-US" sz="2000" dirty="0" err="1" smtClean="0"/>
              <a:t>biêu</a:t>
            </a:r>
            <a:r>
              <a:rPr lang="en-US" sz="2000" dirty="0" smtClean="0"/>
              <a:t> </a:t>
            </a:r>
            <a:r>
              <a:rPr lang="en-US" sz="2000" dirty="0" err="1" smtClean="0"/>
              <a:t>thức</a:t>
            </a:r>
            <a:r>
              <a:rPr lang="en-US" sz="2000" dirty="0" smtClean="0"/>
              <a:t>, </a:t>
            </a:r>
            <a:r>
              <a:rPr lang="en-US" sz="2000" dirty="0" err="1" smtClean="0"/>
              <a:t>nó</a:t>
            </a:r>
            <a:r>
              <a:rPr lang="en-US" sz="2000" dirty="0" smtClean="0"/>
              <a:t> </a:t>
            </a:r>
            <a:r>
              <a:rPr lang="en-US" sz="2000" dirty="0" err="1" smtClean="0"/>
              <a:t>là</a:t>
            </a:r>
            <a:r>
              <a:rPr lang="en-US" sz="2000" dirty="0" smtClean="0"/>
              <a:t> </a:t>
            </a:r>
            <a:r>
              <a:rPr lang="en-US" sz="2000" dirty="0" err="1" smtClean="0"/>
              <a:t>sự</a:t>
            </a:r>
            <a:r>
              <a:rPr lang="en-US" sz="2000" dirty="0" smtClean="0"/>
              <a:t> </a:t>
            </a:r>
            <a:r>
              <a:rPr lang="en-US" sz="2000" dirty="0" err="1" smtClean="0"/>
              <a:t>kết</a:t>
            </a:r>
            <a:r>
              <a:rPr lang="en-US" sz="2000" dirty="0" smtClean="0"/>
              <a:t> </a:t>
            </a:r>
            <a:r>
              <a:rPr lang="en-US" sz="2000" dirty="0" err="1" smtClean="0"/>
              <a:t>hợp</a:t>
            </a:r>
            <a:r>
              <a:rPr lang="en-US" sz="2000" dirty="0" smtClean="0"/>
              <a:t> </a:t>
            </a:r>
            <a:r>
              <a:rPr lang="en-US" sz="2000" dirty="0" err="1" smtClean="0"/>
              <a:t>của</a:t>
            </a:r>
            <a:r>
              <a:rPr lang="en-US" sz="2000" dirty="0" smtClean="0"/>
              <a:t> </a:t>
            </a:r>
            <a:r>
              <a:rPr lang="en-US" sz="2000" dirty="0" err="1" smtClean="0"/>
              <a:t>các</a:t>
            </a:r>
            <a:r>
              <a:rPr lang="en-US" sz="2000" dirty="0" smtClean="0"/>
              <a:t> </a:t>
            </a:r>
            <a:r>
              <a:rPr lang="en-US" sz="2000" dirty="0" err="1" smtClean="0"/>
              <a:t>gia</a:t>
            </a:r>
            <a:r>
              <a:rPr lang="en-US" sz="2000" dirty="0" smtClean="0"/>
              <a:t> </a:t>
            </a:r>
            <a:r>
              <a:rPr lang="en-US" sz="2000" dirty="0" err="1" smtClean="0"/>
              <a:t>trị</a:t>
            </a:r>
            <a:r>
              <a:rPr lang="en-US" sz="2000" dirty="0" smtClean="0"/>
              <a:t> : </a:t>
            </a:r>
            <a:r>
              <a:rPr lang="en-US" sz="2000" dirty="0" err="1" smtClean="0"/>
              <a:t>biến</a:t>
            </a:r>
            <a:r>
              <a:rPr lang="en-US" sz="2000" dirty="0" smtClean="0"/>
              <a:t> </a:t>
            </a:r>
            <a:r>
              <a:rPr lang="en-US" sz="2000" dirty="0" err="1" smtClean="0"/>
              <a:t>và</a:t>
            </a:r>
            <a:r>
              <a:rPr lang="en-US" sz="2000" dirty="0" smtClean="0"/>
              <a:t> </a:t>
            </a:r>
            <a:r>
              <a:rPr lang="en-US" sz="2000" dirty="0" err="1" smtClean="0"/>
              <a:t>toán</a:t>
            </a:r>
            <a:r>
              <a:rPr lang="en-US" sz="2000" dirty="0" smtClean="0"/>
              <a:t> </a:t>
            </a:r>
            <a:r>
              <a:rPr lang="en-US" sz="2000" dirty="0" err="1" smtClean="0"/>
              <a:t>tử</a:t>
            </a:r>
            <a:r>
              <a:rPr lang="en-US" sz="2000" dirty="0" smtClean="0"/>
              <a:t> </a:t>
            </a:r>
            <a:r>
              <a:rPr lang="en-US" sz="2000" dirty="0" err="1" smtClean="0"/>
              <a:t>để</a:t>
            </a:r>
            <a:r>
              <a:rPr lang="en-US" sz="2000" dirty="0" smtClean="0"/>
              <a:t> </a:t>
            </a:r>
            <a:r>
              <a:rPr lang="en-US" sz="2000" dirty="0" err="1" smtClean="0"/>
              <a:t>tạo</a:t>
            </a:r>
            <a:r>
              <a:rPr lang="en-US" sz="2000" dirty="0" smtClean="0"/>
              <a:t> </a:t>
            </a:r>
            <a:r>
              <a:rPr lang="en-US" sz="2000" dirty="0" err="1" smtClean="0"/>
              <a:t>thành</a:t>
            </a:r>
            <a:r>
              <a:rPr lang="en-US" sz="2000" dirty="0" smtClean="0"/>
              <a:t> </a:t>
            </a:r>
            <a:r>
              <a:rPr lang="en-US" sz="2000" dirty="0" err="1" smtClean="0"/>
              <a:t>một</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khác</a:t>
            </a:r>
            <a:endParaRPr lang="en-US" sz="2000" dirty="0" smtClean="0"/>
          </a:p>
          <a:p>
            <a:r>
              <a:rPr lang="en-US" sz="2000" dirty="0" err="1" smtClean="0"/>
              <a:t>Ví</a:t>
            </a:r>
            <a:r>
              <a:rPr lang="en-US" sz="2000" dirty="0" smtClean="0"/>
              <a:t> </a:t>
            </a:r>
            <a:r>
              <a:rPr lang="en-US" sz="2000" dirty="0" err="1" smtClean="0"/>
              <a:t>dụ</a:t>
            </a:r>
            <a:endParaRPr lang="en-US" sz="2000" dirty="0" smtClean="0"/>
          </a:p>
          <a:p>
            <a:pPr marL="457200" lvl="1" indent="0">
              <a:buNone/>
            </a:pPr>
            <a:r>
              <a:rPr lang="es-ES" sz="2000" dirty="0" smtClean="0"/>
              <a:t>//</a:t>
            </a:r>
            <a:r>
              <a:rPr lang="es-ES" sz="2000" dirty="0" err="1" smtClean="0"/>
              <a:t>var</a:t>
            </a:r>
            <a:r>
              <a:rPr lang="es-ES" sz="2000" dirty="0" smtClean="0"/>
              <a:t> </a:t>
            </a:r>
            <a:r>
              <a:rPr lang="es-ES" sz="2000" dirty="0"/>
              <a:t>x;</a:t>
            </a:r>
          </a:p>
          <a:p>
            <a:pPr marL="457200" lvl="1" indent="0">
              <a:buNone/>
            </a:pPr>
            <a:r>
              <a:rPr lang="es-ES" sz="2000" dirty="0" smtClean="0"/>
              <a:t>//x </a:t>
            </a:r>
            <a:r>
              <a:rPr lang="es-ES" sz="2000" dirty="0"/>
              <a:t>= 5;</a:t>
            </a:r>
          </a:p>
          <a:p>
            <a:pPr marL="457200" lvl="1" indent="0">
              <a:buNone/>
            </a:pPr>
            <a:r>
              <a:rPr lang="es-ES" sz="2000" dirty="0" smtClean="0"/>
              <a:t>//y </a:t>
            </a:r>
            <a:r>
              <a:rPr lang="es-ES" sz="2000" dirty="0"/>
              <a:t>= x*10</a:t>
            </a:r>
            <a:r>
              <a:rPr lang="es-ES" sz="2000" dirty="0" smtClean="0"/>
              <a:t>;</a:t>
            </a:r>
          </a:p>
          <a:p>
            <a:pPr marL="457200" lvl="1" indent="0">
              <a:buNone/>
            </a:pPr>
            <a:r>
              <a:rPr lang="es-ES" sz="2000" dirty="0"/>
              <a:t>// </a:t>
            </a:r>
            <a:r>
              <a:rPr lang="es-ES" sz="2000" dirty="0" smtClean="0"/>
              <a:t>"John</a:t>
            </a:r>
            <a:r>
              <a:rPr lang="es-ES" sz="2000" dirty="0"/>
              <a:t>" + " "  + "</a:t>
            </a:r>
            <a:r>
              <a:rPr lang="es-ES" sz="2000" dirty="0" err="1"/>
              <a:t>Doe</a:t>
            </a:r>
            <a:r>
              <a:rPr lang="es-ES" sz="2000" dirty="0"/>
              <a:t>";</a:t>
            </a:r>
            <a:endParaRPr lang="en-US" sz="2000" dirty="0" smtClean="0"/>
          </a:p>
        </p:txBody>
      </p:sp>
    </p:spTree>
    <p:extLst>
      <p:ext uri="{BB962C8B-B14F-4D97-AF65-F5344CB8AC3E}">
        <p14:creationId xmlns:p14="http://schemas.microsoft.com/office/powerpoint/2010/main" val="37141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Variables</a:t>
            </a:r>
            <a:br>
              <a:rPr lang="en-US" dirty="0"/>
            </a:br>
            <a:endParaRPr lang="en-US" dirty="0"/>
          </a:p>
        </p:txBody>
      </p:sp>
      <p:sp>
        <p:nvSpPr>
          <p:cNvPr id="3" name="Content Placeholder 2"/>
          <p:cNvSpPr>
            <a:spLocks noGrp="1"/>
          </p:cNvSpPr>
          <p:nvPr>
            <p:ph idx="1"/>
          </p:nvPr>
        </p:nvSpPr>
        <p:spPr/>
        <p:txBody>
          <a:bodyPr/>
          <a:lstStyle/>
          <a:p>
            <a:r>
              <a:rPr lang="en-US" dirty="0"/>
              <a:t>J</a:t>
            </a:r>
            <a:r>
              <a:rPr lang="en-US" dirty="0" smtClean="0"/>
              <a:t>avaScript </a:t>
            </a:r>
            <a:r>
              <a:rPr lang="en-US" dirty="0"/>
              <a:t>variables are containers for storing data values.</a:t>
            </a:r>
          </a:p>
          <a:p>
            <a:r>
              <a:rPr lang="en-US" dirty="0"/>
              <a:t>In this example, x, y, and z, are variables:</a:t>
            </a:r>
          </a:p>
          <a:p>
            <a:r>
              <a:rPr lang="en-US" dirty="0" err="1" smtClean="0"/>
              <a:t>Ví</a:t>
            </a:r>
            <a:r>
              <a:rPr lang="en-US" dirty="0" smtClean="0"/>
              <a:t> </a:t>
            </a:r>
            <a:r>
              <a:rPr lang="en-US" dirty="0" err="1" smtClean="0"/>
              <a:t>dụ</a:t>
            </a:r>
            <a:r>
              <a:rPr lang="en-US" dirty="0" smtClean="0"/>
              <a:t>:</a:t>
            </a:r>
          </a:p>
          <a:p>
            <a:pPr lvl="1"/>
            <a:r>
              <a:rPr lang="en-US" dirty="0" err="1"/>
              <a:t>var</a:t>
            </a:r>
            <a:r>
              <a:rPr lang="en-US" dirty="0"/>
              <a:t> price1 = 5;</a:t>
            </a:r>
            <a:r>
              <a:rPr lang="en-US" dirty="0"/>
              <a:t/>
            </a:r>
            <a:br>
              <a:rPr lang="en-US" dirty="0"/>
            </a:br>
            <a:r>
              <a:rPr lang="en-US" dirty="0" err="1"/>
              <a:t>var</a:t>
            </a:r>
            <a:r>
              <a:rPr lang="en-US" dirty="0"/>
              <a:t> price2 = 6;</a:t>
            </a:r>
            <a:r>
              <a:rPr lang="en-US" dirty="0"/>
              <a:t/>
            </a:r>
            <a:br>
              <a:rPr lang="en-US" dirty="0"/>
            </a:br>
            <a:r>
              <a:rPr lang="en-US" dirty="0" err="1"/>
              <a:t>var</a:t>
            </a:r>
            <a:r>
              <a:rPr lang="en-US" dirty="0"/>
              <a:t> total = price1 + price2</a:t>
            </a:r>
            <a:r>
              <a:rPr lang="en-US" dirty="0" smtClean="0"/>
              <a:t>;</a:t>
            </a:r>
          </a:p>
          <a:p>
            <a:pPr marL="457200" lvl="1" indent="0">
              <a:buNone/>
            </a:pPr>
            <a:r>
              <a:rPr lang="en-US" dirty="0"/>
              <a:t>In programming, just like in algebra, we use variables (like price1) to hold values.</a:t>
            </a:r>
          </a:p>
          <a:p>
            <a:pPr marL="457200" lvl="1" indent="0">
              <a:buNone/>
            </a:pPr>
            <a:r>
              <a:rPr lang="en-US" dirty="0" smtClean="0"/>
              <a:t>In </a:t>
            </a:r>
            <a:r>
              <a:rPr lang="en-US" dirty="0"/>
              <a:t>programming, just like in algebra, we use variables in expressions (total = price1 + price2</a:t>
            </a:r>
            <a:r>
              <a:rPr lang="en-US" dirty="0" smtClean="0"/>
              <a:t>).</a:t>
            </a:r>
          </a:p>
          <a:p>
            <a:pPr marL="457200" lvl="1" indent="0">
              <a:buNone/>
            </a:pPr>
            <a:endParaRPr lang="en-US" dirty="0"/>
          </a:p>
          <a:p>
            <a:pPr marL="457200" lvl="1" indent="0">
              <a:buNone/>
            </a:pPr>
            <a:r>
              <a:rPr lang="en-US" dirty="0" smtClean="0"/>
              <a:t>From the example above, you can calculate the total to be 11.</a:t>
            </a:r>
          </a:p>
          <a:p>
            <a:pPr lvl="1"/>
            <a:endParaRPr lang="en-US" dirty="0"/>
          </a:p>
        </p:txBody>
      </p:sp>
    </p:spTree>
    <p:extLst>
      <p:ext uri="{BB962C8B-B14F-4D97-AF65-F5344CB8AC3E}">
        <p14:creationId xmlns:p14="http://schemas.microsoft.com/office/powerpoint/2010/main" val="4030044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Variables</a:t>
            </a:r>
            <a:endParaRPr lang="en-US" dirty="0"/>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In computer programs, variables are often declared without a value. The value can be something that has to be calculated, or something that will be provided later, like user input.</a:t>
            </a:r>
          </a:p>
          <a:p>
            <a:r>
              <a:rPr lang="en-US" dirty="0">
                <a:latin typeface="Arial" panose="020B0604020202020204" pitchFamily="34" charset="0"/>
                <a:cs typeface="Arial" panose="020B0604020202020204" pitchFamily="34" charset="0"/>
              </a:rPr>
              <a:t>A variable declared without a value will have the value undefined.</a:t>
            </a:r>
          </a:p>
          <a:p>
            <a:r>
              <a:rPr lang="en-US" dirty="0">
                <a:latin typeface="Arial" panose="020B0604020202020204" pitchFamily="34" charset="0"/>
                <a:cs typeface="Arial" panose="020B0604020202020204" pitchFamily="34" charset="0"/>
              </a:rPr>
              <a:t>The variable </a:t>
            </a:r>
            <a:r>
              <a:rPr lang="en-US" dirty="0" err="1">
                <a:latin typeface="Arial" panose="020B0604020202020204" pitchFamily="34" charset="0"/>
                <a:cs typeface="Arial" panose="020B0604020202020204" pitchFamily="34" charset="0"/>
              </a:rPr>
              <a:t>carName</a:t>
            </a:r>
            <a:r>
              <a:rPr lang="en-US" dirty="0">
                <a:latin typeface="Arial" panose="020B0604020202020204" pitchFamily="34" charset="0"/>
                <a:cs typeface="Arial" panose="020B0604020202020204" pitchFamily="34" charset="0"/>
              </a:rPr>
              <a:t> will have the value undefined after the execution of this statement:</a:t>
            </a:r>
          </a:p>
          <a:p>
            <a:pPr marL="342900" lvl="1" indent="-342900"/>
            <a:r>
              <a:rPr lang="en-US" dirty="0" smtClean="0">
                <a:latin typeface="Arial" panose="020B0604020202020204" pitchFamily="34" charset="0"/>
                <a:cs typeface="Arial" panose="020B0604020202020204" pitchFamily="34" charset="0"/>
              </a:rPr>
              <a:t>Example: </a:t>
            </a:r>
            <a:r>
              <a:rPr lang="en-US" dirty="0" err="1">
                <a:latin typeface="Arial" panose="020B0604020202020204" pitchFamily="34" charset="0"/>
                <a:cs typeface="Arial" panose="020B0604020202020204" pitchFamily="34" charset="0"/>
              </a:rPr>
              <a:t>var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carName</a:t>
            </a:r>
            <a:r>
              <a:rPr lang="en-US" dirty="0" smtClean="0">
                <a:latin typeface="Arial" panose="020B0604020202020204" pitchFamily="34" charset="0"/>
                <a:cs typeface="Arial" panose="020B0604020202020204" pitchFamily="34" charset="0"/>
              </a:rPr>
              <a:t>;</a:t>
            </a:r>
          </a:p>
          <a:p>
            <a:pPr marL="342900" lvl="1" indent="-342900"/>
            <a:r>
              <a:rPr lang="en-US" altLang="en-US" dirty="0">
                <a:solidFill>
                  <a:srgbClr val="000000"/>
                </a:solidFill>
                <a:latin typeface="Arial" panose="020B0604020202020204" pitchFamily="34" charset="0"/>
                <a:cs typeface="Arial" panose="020B0604020202020204" pitchFamily="34" charset="0"/>
              </a:rPr>
              <a:t>The word </a:t>
            </a:r>
            <a:r>
              <a:rPr lang="en-US" altLang="en-US" sz="1400" dirty="0" err="1">
                <a:solidFill>
                  <a:srgbClr val="000000"/>
                </a:solidFill>
                <a:latin typeface="Arial" panose="020B0604020202020204" pitchFamily="34" charset="0"/>
                <a:cs typeface="Arial" panose="020B0604020202020204" pitchFamily="34" charset="0"/>
              </a:rPr>
              <a:t>const</a:t>
            </a:r>
            <a:r>
              <a:rPr lang="en-US" altLang="en-US" dirty="0">
                <a:solidFill>
                  <a:srgbClr val="000000"/>
                </a:solidFill>
                <a:latin typeface="Arial" panose="020B0604020202020204" pitchFamily="34" charset="0"/>
                <a:cs typeface="Arial" panose="020B0604020202020204" pitchFamily="34" charset="0"/>
              </a:rPr>
              <a:t> stands for </a:t>
            </a:r>
            <a:r>
              <a:rPr lang="en-US" altLang="en-US" i="1" dirty="0">
                <a:solidFill>
                  <a:srgbClr val="000000"/>
                </a:solidFill>
                <a:latin typeface="Arial" panose="020B0604020202020204" pitchFamily="34" charset="0"/>
                <a:cs typeface="Arial" panose="020B0604020202020204" pitchFamily="34" charset="0"/>
              </a:rPr>
              <a:t>constant</a:t>
            </a:r>
            <a:r>
              <a:rPr lang="en-US" altLang="en-US" dirty="0">
                <a:solidFill>
                  <a:srgbClr val="000000"/>
                </a:solidFill>
                <a:latin typeface="Arial" panose="020B0604020202020204" pitchFamily="34" charset="0"/>
                <a:cs typeface="Arial" panose="020B0604020202020204" pitchFamily="34" charset="0"/>
              </a:rPr>
              <a:t>. It defines a constant binding, which points at the same value for as long as it lives. This is useful for bindings that give a name to a value so that you can easily refer to it later.</a:t>
            </a:r>
            <a:r>
              <a:rPr lang="en-US" altLang="en-US" sz="900" dirty="0">
                <a:solidFill>
                  <a:schemeClr val="tx1"/>
                </a:solidFill>
                <a:latin typeface="Arial" panose="020B0604020202020204" pitchFamily="34" charset="0"/>
                <a:cs typeface="Arial" panose="020B0604020202020204" pitchFamily="34" charset="0"/>
              </a:rPr>
              <a:t> </a:t>
            </a:r>
            <a:endParaRPr lang="en-US" altLang="en-US" sz="2000" dirty="0">
              <a:solidFill>
                <a:schemeClr val="tx1"/>
              </a:solidFill>
              <a:latin typeface="Arial" panose="020B0604020202020204" pitchFamily="34" charset="0"/>
              <a:cs typeface="Arial" panose="020B0604020202020204" pitchFamily="34" charset="0"/>
            </a:endParaRPr>
          </a:p>
          <a:p>
            <a:pPr marL="342900" lvl="1" indent="-342900"/>
            <a:endParaRPr lang="en-US" dirty="0" smtClean="0"/>
          </a:p>
          <a:p>
            <a:pPr marL="342900" lvl="1" indent="-342900"/>
            <a:endParaRPr lang="en-US" dirty="0" smtClean="0"/>
          </a:p>
          <a:p>
            <a:pPr lvl="1"/>
            <a:endParaRPr lang="en-US" dirty="0" smtClean="0"/>
          </a:p>
        </p:txBody>
      </p:sp>
      <p:sp>
        <p:nvSpPr>
          <p:cNvPr id="6" name="Rectangle 3"/>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193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Names</a:t>
            </a:r>
          </a:p>
        </p:txBody>
      </p:sp>
      <p:sp>
        <p:nvSpPr>
          <p:cNvPr id="3" name="Content Placeholder 2"/>
          <p:cNvSpPr>
            <a:spLocks noGrp="1"/>
          </p:cNvSpPr>
          <p:nvPr>
            <p:ph idx="1"/>
          </p:nvPr>
        </p:nvSpPr>
        <p:spPr/>
        <p:txBody>
          <a:bodyPr/>
          <a:lstStyle/>
          <a:p>
            <a:r>
              <a:rPr lang="en-US" dirty="0"/>
              <a:t>Names can contain letters, digits, underscores, and dollar signs.</a:t>
            </a:r>
          </a:p>
          <a:p>
            <a:r>
              <a:rPr lang="en-US" dirty="0"/>
              <a:t>Names must begin with a letter</a:t>
            </a:r>
          </a:p>
          <a:p>
            <a:r>
              <a:rPr lang="en-US" dirty="0"/>
              <a:t>Names can also begin with $ and _ (but we will not use it in this tutorial)</a:t>
            </a:r>
          </a:p>
          <a:p>
            <a:r>
              <a:rPr lang="en-US" dirty="0"/>
              <a:t>Names are case sensitive (y and Y are different variables)</a:t>
            </a:r>
          </a:p>
          <a:p>
            <a:r>
              <a:rPr lang="en-US" dirty="0"/>
              <a:t>Reserved words (like JavaScript keywords) cannot be used as names</a:t>
            </a:r>
          </a:p>
          <a:p>
            <a:endParaRPr lang="en-US" dirty="0" smtClean="0"/>
          </a:p>
          <a:p>
            <a:endParaRPr lang="en-US" dirty="0"/>
          </a:p>
        </p:txBody>
      </p:sp>
    </p:spTree>
    <p:extLst>
      <p:ext uri="{BB962C8B-B14F-4D97-AF65-F5344CB8AC3E}">
        <p14:creationId xmlns:p14="http://schemas.microsoft.com/office/powerpoint/2010/main" val="117885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Environment</a:t>
            </a:r>
          </a:p>
        </p:txBody>
      </p:sp>
      <p:sp>
        <p:nvSpPr>
          <p:cNvPr id="3" name="Content Placeholder 2"/>
          <p:cNvSpPr>
            <a:spLocks noGrp="1"/>
          </p:cNvSpPr>
          <p:nvPr>
            <p:ph idx="1"/>
          </p:nvPr>
        </p:nvSpPr>
        <p:spPr/>
        <p:txBody>
          <a:bodyPr/>
          <a:lstStyle/>
          <a:p>
            <a:r>
              <a:rPr lang="en-US" dirty="0"/>
              <a:t>The collection of bindings and their values that exist at a given time is called the </a:t>
            </a:r>
            <a:r>
              <a:rPr lang="en-US" i="1" dirty="0"/>
              <a:t>environment</a:t>
            </a:r>
            <a:r>
              <a:rPr lang="en-US" dirty="0"/>
              <a:t>. When a program starts up, this environment is not empty. It always contains bindings that are part of the language standard, and most of the time, it also has bindings that provide ways to interact with the surrounding system. For example, in a browser, there are functions to interact with the currently loaded website and to read mouse and keyboard input.</a:t>
            </a:r>
            <a:endParaRPr lang="en-US" dirty="0"/>
          </a:p>
        </p:txBody>
      </p:sp>
    </p:spTree>
    <p:extLst>
      <p:ext uri="{BB962C8B-B14F-4D97-AF65-F5344CB8AC3E}">
        <p14:creationId xmlns:p14="http://schemas.microsoft.com/office/powerpoint/2010/main" val="165804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6" name="Content Placeholder 5"/>
          <p:cNvSpPr>
            <a:spLocks noGrp="1"/>
          </p:cNvSpPr>
          <p:nvPr>
            <p:ph idx="1"/>
          </p:nvPr>
        </p:nvSpPr>
        <p:spPr>
          <a:xfrm>
            <a:off x="2589212" y="2133600"/>
            <a:ext cx="7378572" cy="3777622"/>
          </a:xfrm>
        </p:spPr>
        <p:txBody>
          <a:bodyPr/>
          <a:lstStyle/>
          <a:p>
            <a:pPr marL="0" lvl="0" indent="0" defTabSz="914400" eaLnBrk="0" fontAlgn="base" hangingPunct="0">
              <a:spcBef>
                <a:spcPct val="0"/>
              </a:spcBef>
              <a:spcAft>
                <a:spcPct val="0"/>
              </a:spcAft>
              <a:buClrTx/>
              <a:buNone/>
            </a:pPr>
            <a:r>
              <a:rPr lang="en-US" altLang="en-US" dirty="0">
                <a:solidFill>
                  <a:srgbClr val="000000"/>
                </a:solidFill>
                <a:latin typeface="Verdana" panose="020B0604030504040204" pitchFamily="34" charset="0"/>
              </a:rPr>
              <a:t>A JavaScript function is a block of code designed to perform a particular task.</a:t>
            </a:r>
            <a:endParaRPr lang="en-US" altLang="en-US" sz="1050" dirty="0">
              <a:solidFill>
                <a:schemeClr val="tx1"/>
              </a:solidFill>
            </a:endParaRPr>
          </a:p>
          <a:p>
            <a:pPr marL="0" lvl="0" indent="0" defTabSz="914400" eaLnBrk="0" fontAlgn="base" hangingPunct="0">
              <a:spcBef>
                <a:spcPct val="0"/>
              </a:spcBef>
              <a:spcAft>
                <a:spcPct val="0"/>
              </a:spcAft>
              <a:buClrTx/>
              <a:buNone/>
            </a:pPr>
            <a:r>
              <a:rPr lang="en-US" altLang="en-US" dirty="0">
                <a:solidFill>
                  <a:srgbClr val="000000"/>
                </a:solidFill>
                <a:latin typeface="Verdana" panose="020B0604030504040204" pitchFamily="34" charset="0"/>
              </a:rPr>
              <a:t>A JavaScript function is executed when "something" invokes it (calls it</a:t>
            </a:r>
            <a:r>
              <a:rPr lang="en-US" altLang="en-US" dirty="0" smtClean="0">
                <a:solidFill>
                  <a:srgbClr val="000000"/>
                </a:solidFill>
                <a:latin typeface="Verdana" panose="020B0604030504040204" pitchFamily="34" charset="0"/>
              </a:rPr>
              <a:t>).</a:t>
            </a:r>
          </a:p>
          <a:p>
            <a:pPr marL="0" lvl="0" indent="0" defTabSz="914400" eaLnBrk="0" fontAlgn="base" hangingPunct="0">
              <a:spcBef>
                <a:spcPct val="0"/>
              </a:spcBef>
              <a:spcAft>
                <a:spcPct val="0"/>
              </a:spcAft>
              <a:buClrTx/>
              <a:buNone/>
            </a:pPr>
            <a:endParaRPr lang="en-US" altLang="en-US" dirty="0">
              <a:solidFill>
                <a:srgbClr val="000000"/>
              </a:solidFill>
              <a:latin typeface="Verdana" panose="020B0604030504040204" pitchFamily="34" charset="0"/>
            </a:endParaRPr>
          </a:p>
          <a:p>
            <a:pPr marL="0" lvl="0" indent="0" defTabSz="914400" eaLnBrk="0" fontAlgn="base" hangingPunct="0">
              <a:spcBef>
                <a:spcPct val="0"/>
              </a:spcBef>
              <a:spcAft>
                <a:spcPct val="0"/>
              </a:spcAft>
              <a:buClrTx/>
              <a:buNone/>
            </a:pPr>
            <a:r>
              <a:rPr lang="en-US" altLang="en-US" dirty="0" smtClean="0">
                <a:solidFill>
                  <a:srgbClr val="000000"/>
                </a:solidFill>
                <a:latin typeface="Verdana" panose="020B0604030504040204" pitchFamily="34" charset="0"/>
              </a:rPr>
              <a:t>Why is function:</a:t>
            </a:r>
          </a:p>
          <a:p>
            <a:r>
              <a:rPr lang="en-US" dirty="0"/>
              <a:t>You </a:t>
            </a:r>
            <a:r>
              <a:rPr lang="en-US" dirty="0" smtClean="0"/>
              <a:t>can</a:t>
            </a:r>
          </a:p>
          <a:p>
            <a:r>
              <a:rPr lang="en-US" dirty="0" smtClean="0"/>
              <a:t> </a:t>
            </a:r>
            <a:r>
              <a:rPr lang="en-US" dirty="0"/>
              <a:t>reuse code: Define the code once, and use it many times.</a:t>
            </a:r>
          </a:p>
          <a:p>
            <a:r>
              <a:rPr lang="en-US" dirty="0"/>
              <a:t>You can use the same code many times with different arguments, to produce different results.</a:t>
            </a:r>
          </a:p>
          <a:p>
            <a:pPr marL="0" lvl="0" indent="0" defTabSz="914400" eaLnBrk="0" fontAlgn="base" hangingPunct="0">
              <a:spcBef>
                <a:spcPct val="0"/>
              </a:spcBef>
              <a:spcAft>
                <a:spcPct val="0"/>
              </a:spcAft>
              <a:buClrTx/>
              <a:buNone/>
            </a:pPr>
            <a:endParaRPr lang="en-US" altLang="en-US" dirty="0" smtClean="0">
              <a:solidFill>
                <a:srgbClr val="000000"/>
              </a:solidFill>
              <a:latin typeface="Verdana" panose="020B0604030504040204" pitchFamily="34" charset="0"/>
            </a:endParaRPr>
          </a:p>
          <a:p>
            <a:pPr marL="0" lvl="0" indent="0" defTabSz="914400" eaLnBrk="0" fontAlgn="base" hangingPunct="0">
              <a:spcBef>
                <a:spcPct val="0"/>
              </a:spcBef>
              <a:spcAft>
                <a:spcPct val="0"/>
              </a:spcAft>
              <a:buClrTx/>
              <a:buNone/>
            </a:pPr>
            <a:endParaRPr lang="en-US" altLang="en-US" sz="2800" dirty="0" smtClean="0">
              <a:solidFill>
                <a:schemeClr val="tx1"/>
              </a:solidFill>
              <a:latin typeface="Arial" panose="020B0604020202020204" pitchFamily="34" charset="0"/>
            </a:endParaRPr>
          </a:p>
          <a:p>
            <a:endParaRPr lang="en-US" dirty="0"/>
          </a:p>
        </p:txBody>
      </p:sp>
      <p:sp>
        <p:nvSpPr>
          <p:cNvPr id="7"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endParaRPr lang="en-US"/>
          </a:p>
        </p:txBody>
      </p:sp>
      <p:sp>
        <p:nvSpPr>
          <p:cNvPr id="8" name="Rectangle 2"/>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237628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282</TotalTime>
  <Words>449</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Verdana</vt:lpstr>
      <vt:lpstr>Wingdings 3</vt:lpstr>
      <vt:lpstr>Wisp</vt:lpstr>
      <vt:lpstr>Program Structure </vt:lpstr>
      <vt:lpstr>JavaScript Programs </vt:lpstr>
      <vt:lpstr>JavaScript Statements </vt:lpstr>
      <vt:lpstr>JavaScript Expressions </vt:lpstr>
      <vt:lpstr>JavaScript Variables </vt:lpstr>
      <vt:lpstr>JavaScript Variables</vt:lpstr>
      <vt:lpstr>Binding Names</vt:lpstr>
      <vt:lpstr>The Environment</vt:lpstr>
      <vt:lpstr>Functions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dc:title>
  <dc:creator>Training</dc:creator>
  <cp:lastModifiedBy>Training</cp:lastModifiedBy>
  <cp:revision>11</cp:revision>
  <dcterms:created xsi:type="dcterms:W3CDTF">2018-12-25T02:52:13Z</dcterms:created>
  <dcterms:modified xsi:type="dcterms:W3CDTF">2018-12-25T07:34:30Z</dcterms:modified>
</cp:coreProperties>
</file>