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1" r:id="rId2"/>
    <p:sldId id="308" r:id="rId3"/>
    <p:sldId id="309" r:id="rId4"/>
    <p:sldId id="310" r:id="rId5"/>
    <p:sldId id="311" r:id="rId6"/>
    <p:sldId id="312" r:id="rId7"/>
    <p:sldId id="313" r:id="rId8"/>
    <p:sldId id="314" r:id="rId9"/>
    <p:sldId id="347" r:id="rId10"/>
    <p:sldId id="316" r:id="rId11"/>
    <p:sldId id="315"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4" autoAdjust="0"/>
    <p:restoredTop sz="94660"/>
  </p:normalViewPr>
  <p:slideViewPr>
    <p:cSldViewPr snapToGrid="0">
      <p:cViewPr>
        <p:scale>
          <a:sx n="70" d="100"/>
          <a:sy n="70" d="100"/>
        </p:scale>
        <p:origin x="-53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4939" y="1668438"/>
            <a:ext cx="9629775" cy="2262781"/>
          </a:xfrm>
        </p:spPr>
        <p:txBody>
          <a:bodyPr anchor="ctr">
            <a:normAutofit/>
          </a:bodyPr>
          <a:lstStyle/>
          <a:p>
            <a:pPr algn="ctr"/>
            <a:r>
              <a:rPr lang="vi-VN" sz="6000" dirty="0" smtClean="0">
                <a:latin typeface="Arial" pitchFamily="34" charset="0"/>
                <a:cs typeface="Arial" pitchFamily="34" charset="0"/>
              </a:rPr>
              <a:t>JAVASCRIPT ADVANCE 01</a:t>
            </a:r>
            <a:endParaRPr lang="en-US" sz="6000" dirty="0">
              <a:latin typeface="Arial" pitchFamily="34" charset="0"/>
              <a:cs typeface="Arial" pitchFamily="34" charset="0"/>
            </a:endParaRPr>
          </a:p>
        </p:txBody>
      </p:sp>
      <p:sp>
        <p:nvSpPr>
          <p:cNvPr id="3" name="Subtitle 2"/>
          <p:cNvSpPr>
            <a:spLocks noGrp="1"/>
          </p:cNvSpPr>
          <p:nvPr>
            <p:ph type="subTitle" idx="1"/>
          </p:nvPr>
        </p:nvSpPr>
        <p:spPr>
          <a:xfrm>
            <a:off x="4049525" y="4422538"/>
            <a:ext cx="5299192" cy="1514238"/>
          </a:xfrm>
        </p:spPr>
        <p:txBody>
          <a:bodyPr>
            <a:noAutofit/>
          </a:bodyPr>
          <a:lstStyle/>
          <a:p>
            <a:pPr>
              <a:tabLst>
                <a:tab pos="1377950" algn="l"/>
              </a:tabLst>
            </a:pPr>
            <a:r>
              <a:rPr lang="vi-VN" sz="2000" dirty="0" smtClean="0">
                <a:solidFill>
                  <a:schemeClr val="tx1"/>
                </a:solidFill>
                <a:latin typeface="Arial" pitchFamily="34" charset="0"/>
                <a:cs typeface="Arial" pitchFamily="34" charset="0"/>
              </a:rPr>
              <a:t>Nhóm 3:	Nguyễn Mai Phương</a:t>
            </a:r>
          </a:p>
          <a:p>
            <a:r>
              <a:rPr lang="vi-VN" sz="2000" dirty="0">
                <a:solidFill>
                  <a:schemeClr val="tx1"/>
                </a:solidFill>
                <a:latin typeface="Arial" pitchFamily="34" charset="0"/>
                <a:cs typeface="Arial" pitchFamily="34" charset="0"/>
              </a:rPr>
              <a:t>	</a:t>
            </a:r>
            <a:r>
              <a:rPr lang="vi-VN" sz="2000" dirty="0" smtClean="0">
                <a:solidFill>
                  <a:schemeClr val="tx1"/>
                </a:solidFill>
                <a:latin typeface="Arial" pitchFamily="34" charset="0"/>
                <a:cs typeface="Arial" pitchFamily="34" charset="0"/>
              </a:rPr>
              <a:t>	 	Nguyễn Thanh Tùng</a:t>
            </a:r>
          </a:p>
          <a:p>
            <a:r>
              <a:rPr lang="vi-VN" sz="2000" dirty="0">
                <a:solidFill>
                  <a:schemeClr val="tx1"/>
                </a:solidFill>
                <a:latin typeface="Arial" pitchFamily="34" charset="0"/>
                <a:cs typeface="Arial" pitchFamily="34" charset="0"/>
              </a:rPr>
              <a:t>	</a:t>
            </a:r>
            <a:r>
              <a:rPr lang="vi-VN" sz="2000" dirty="0" smtClean="0">
                <a:solidFill>
                  <a:schemeClr val="tx1"/>
                </a:solidFill>
                <a:latin typeface="Arial" pitchFamily="34" charset="0"/>
                <a:cs typeface="Arial" pitchFamily="34" charset="0"/>
              </a:rPr>
              <a:t>	 	Nguyễn Sơn Tùng</a:t>
            </a:r>
            <a:endParaRPr lang="en-US" sz="2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22807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vi-VN" dirty="0" smtClean="0"/>
              <a:t>Lexical scope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7606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575565" y="1915236"/>
            <a:ext cx="8902202" cy="3777622"/>
          </a:xfrm>
        </p:spPr>
        <p:txBody>
          <a:bodyPr/>
          <a:lstStyle/>
          <a:p>
            <a:pPr algn="just">
              <a:lnSpc>
                <a:spcPct val="150000"/>
              </a:lnSpc>
            </a:pPr>
            <a:r>
              <a:rPr lang="vi-VN" dirty="0" smtClean="0">
                <a:solidFill>
                  <a:schemeClr val="tx1"/>
                </a:solidFill>
              </a:rPr>
              <a:t>Quy </a:t>
            </a:r>
            <a:r>
              <a:rPr lang="vi-VN" dirty="0">
                <a:solidFill>
                  <a:schemeClr val="tx1"/>
                </a:solidFill>
              </a:rPr>
              <a:t>trình lexing sẽ kiểm tra một chuỗi các ký tự mã nguồn và gán ý nghĩa ngữ nghĩa cho các mã thông báo do kết quả của một số phân tích cú pháp.</a:t>
            </a:r>
          </a:p>
          <a:p>
            <a:pPr algn="just">
              <a:lnSpc>
                <a:spcPct val="150000"/>
              </a:lnSpc>
            </a:pPr>
            <a:r>
              <a:rPr lang="vi-VN" dirty="0" smtClean="0">
                <a:solidFill>
                  <a:schemeClr val="tx1"/>
                </a:solidFill>
              </a:rPr>
              <a:t>Lexical scope là </a:t>
            </a:r>
            <a:r>
              <a:rPr lang="vi-VN" dirty="0">
                <a:solidFill>
                  <a:schemeClr val="tx1"/>
                </a:solidFill>
              </a:rPr>
              <a:t>phạm vi được xác định tại thời điểm </a:t>
            </a:r>
            <a:r>
              <a:rPr lang="vi-VN" dirty="0" smtClean="0">
                <a:solidFill>
                  <a:schemeClr val="tx1"/>
                </a:solidFill>
              </a:rPr>
              <a:t>lex-time. </a:t>
            </a:r>
            <a:r>
              <a:rPr lang="vi-VN" dirty="0">
                <a:solidFill>
                  <a:schemeClr val="tx1"/>
                </a:solidFill>
              </a:rPr>
              <a:t>Nói cách khác, Lexical scope </a:t>
            </a:r>
            <a:r>
              <a:rPr lang="vi-VN" dirty="0" smtClean="0">
                <a:solidFill>
                  <a:schemeClr val="tx1"/>
                </a:solidFill>
              </a:rPr>
              <a:t>dựa </a:t>
            </a:r>
            <a:r>
              <a:rPr lang="vi-VN" dirty="0">
                <a:solidFill>
                  <a:schemeClr val="tx1"/>
                </a:solidFill>
              </a:rPr>
              <a:t>trên nơi các biến và khối phạm vi được tác giả, bởi bạn, tại thời điểm viết và do đó (hầu hết) được đặt trong đá vào thời điểm </a:t>
            </a:r>
            <a:r>
              <a:rPr lang="vi-VN" dirty="0" smtClean="0">
                <a:solidFill>
                  <a:schemeClr val="tx1"/>
                </a:solidFill>
              </a:rPr>
              <a:t>lexer </a:t>
            </a:r>
            <a:r>
              <a:rPr lang="vi-VN" dirty="0">
                <a:solidFill>
                  <a:schemeClr val="tx1"/>
                </a:solidFill>
              </a:rPr>
              <a:t>xử lý mã của bạn</a:t>
            </a:r>
            <a:r>
              <a:rPr lang="vi-VN" dirty="0" smtClean="0">
                <a:solidFill>
                  <a:schemeClr val="tx1"/>
                </a:solidFill>
              </a:rPr>
              <a:t>.</a:t>
            </a:r>
          </a:p>
        </p:txBody>
      </p:sp>
    </p:spTree>
    <p:extLst>
      <p:ext uri="{BB962C8B-B14F-4D97-AF65-F5344CB8AC3E}">
        <p14:creationId xmlns:p14="http://schemas.microsoft.com/office/powerpoint/2010/main" val="396247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0221" y="392098"/>
            <a:ext cx="8911687" cy="1280890"/>
          </a:xfrm>
        </p:spPr>
        <p:txBody>
          <a:bodyPr/>
          <a:lstStyle/>
          <a:p>
            <a:r>
              <a:rPr lang="vi-VN" dirty="0" smtClean="0"/>
              <a:t>Look-up</a:t>
            </a:r>
            <a:endParaRPr lang="en-US" dirty="0"/>
          </a:p>
        </p:txBody>
      </p:sp>
      <p:sp>
        <p:nvSpPr>
          <p:cNvPr id="6" name="Content Placeholder 5"/>
          <p:cNvSpPr>
            <a:spLocks noGrp="1"/>
          </p:cNvSpPr>
          <p:nvPr>
            <p:ph idx="1"/>
          </p:nvPr>
        </p:nvSpPr>
        <p:spPr>
          <a:xfrm>
            <a:off x="2019869" y="1249191"/>
            <a:ext cx="9552982" cy="4307189"/>
          </a:xfrm>
        </p:spPr>
        <p:txBody>
          <a:bodyPr>
            <a:normAutofit/>
          </a:bodyPr>
          <a:lstStyle/>
          <a:p>
            <a:pPr marL="285750" indent="-285750" algn="just">
              <a:lnSpc>
                <a:spcPct val="150000"/>
              </a:lnSpc>
              <a:buFont typeface="Arial" pitchFamily="34" charset="0"/>
              <a:buChar char="•"/>
            </a:pPr>
            <a:r>
              <a:rPr lang="vi-VN" dirty="0">
                <a:solidFill>
                  <a:schemeClr val="tx1"/>
                </a:solidFill>
              </a:rPr>
              <a:t>Cấu trúc và vị trí tương đối của các bong bóng phạm vi này giải thích đầy đủ cho </a:t>
            </a:r>
            <a:r>
              <a:rPr lang="vi-VN" dirty="0" smtClean="0">
                <a:solidFill>
                  <a:schemeClr val="tx1"/>
                </a:solidFill>
              </a:rPr>
              <a:t>Engine </a:t>
            </a:r>
            <a:r>
              <a:rPr lang="vi-VN" dirty="0">
                <a:solidFill>
                  <a:schemeClr val="tx1"/>
                </a:solidFill>
              </a:rPr>
              <a:t>tất cả các vị trí cần tìm để tìm mã định danh.</a:t>
            </a:r>
          </a:p>
          <a:p>
            <a:pPr marL="285750" indent="-285750" algn="just">
              <a:lnSpc>
                <a:spcPct val="150000"/>
              </a:lnSpc>
              <a:buFont typeface="Arial" pitchFamily="34" charset="0"/>
              <a:buChar char="•"/>
            </a:pPr>
            <a:r>
              <a:rPr lang="vi-VN" dirty="0">
                <a:solidFill>
                  <a:schemeClr val="tx1"/>
                </a:solidFill>
              </a:rPr>
              <a:t>Phạm vi tra cứu dừng lại khi tìm thấy kết quả khớp đầu tiên. Tên định danh tương tự có thể được chỉ định ở nhiều lớp phạm vi lồng nhau, được gọi là "shadowing" (định danh bên trong "shadows" định danh bên ngoài). T</a:t>
            </a:r>
            <a:r>
              <a:rPr lang="vi-VN" dirty="0" smtClean="0">
                <a:solidFill>
                  <a:schemeClr val="tx1"/>
                </a:solidFill>
              </a:rPr>
              <a:t>ìm </a:t>
            </a:r>
            <a:r>
              <a:rPr lang="vi-VN" dirty="0">
                <a:solidFill>
                  <a:schemeClr val="tx1"/>
                </a:solidFill>
              </a:rPr>
              <a:t>kiếm phạm vi luôn bắt đầu ở phạm vi trong cùng được thực hiện tại thời điểm đó và hoạt động theo hướng ra ngoài / hướng lên cho đến khi khớp đầu tiên và dừng </a:t>
            </a:r>
            <a:r>
              <a:rPr lang="vi-VN" dirty="0" smtClean="0">
                <a:solidFill>
                  <a:schemeClr val="tx1"/>
                </a:solidFill>
              </a:rPr>
              <a:t>lại</a:t>
            </a:r>
            <a:r>
              <a:rPr lang="vi-VN" dirty="0">
                <a:solidFill>
                  <a:schemeClr val="tx1"/>
                </a:solidFill>
              </a:rPr>
              <a:t>.</a:t>
            </a:r>
          </a:p>
        </p:txBody>
      </p:sp>
    </p:spTree>
    <p:extLst>
      <p:ext uri="{BB962C8B-B14F-4D97-AF65-F5344CB8AC3E}">
        <p14:creationId xmlns:p14="http://schemas.microsoft.com/office/powerpoint/2010/main" val="3019793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113922" y="3186752"/>
            <a:ext cx="8915400" cy="3671248"/>
          </a:xfrm>
        </p:spPr>
        <p:txBody>
          <a:bodyPr/>
          <a:lstStyle/>
          <a:p>
            <a:pPr algn="just">
              <a:lnSpc>
                <a:spcPct val="150000"/>
              </a:lnSpc>
            </a:pPr>
            <a:r>
              <a:rPr lang="vi-VN" dirty="0">
                <a:solidFill>
                  <a:schemeClr val="tx1"/>
                </a:solidFill>
              </a:rPr>
              <a:t>Bất kể một hàm được gọi từ đâu, hoặc thậm chí nó được gọi như thế nào, </a:t>
            </a:r>
            <a:r>
              <a:rPr lang="vi-VN" dirty="0" smtClean="0">
                <a:solidFill>
                  <a:schemeClr val="tx1"/>
                </a:solidFill>
              </a:rPr>
              <a:t>lexcical scope của </a:t>
            </a:r>
            <a:r>
              <a:rPr lang="vi-VN" dirty="0">
                <a:solidFill>
                  <a:schemeClr val="tx1"/>
                </a:solidFill>
              </a:rPr>
              <a:t>nó chỉ được xác định bởi nơi hàm được khai báo</a:t>
            </a:r>
            <a:r>
              <a:rPr lang="vi-VN" dirty="0" smtClean="0">
                <a:solidFill>
                  <a:schemeClr val="tx1"/>
                </a:solidFill>
              </a:rPr>
              <a:t>.</a:t>
            </a:r>
            <a:endParaRPr lang="vi-VN" dirty="0">
              <a:solidFill>
                <a:schemeClr val="tx1"/>
              </a:solidFill>
            </a:endParaRPr>
          </a:p>
          <a:p>
            <a:pPr algn="just">
              <a:lnSpc>
                <a:spcPct val="150000"/>
              </a:lnSpc>
            </a:pPr>
            <a:r>
              <a:rPr lang="vi-VN" dirty="0">
                <a:solidFill>
                  <a:schemeClr val="tx1"/>
                </a:solidFill>
              </a:rPr>
              <a:t>Quá trình tra cứu lexcical </a:t>
            </a:r>
            <a:r>
              <a:rPr lang="vi-VN" dirty="0" smtClean="0">
                <a:solidFill>
                  <a:schemeClr val="tx1"/>
                </a:solidFill>
              </a:rPr>
              <a:t>scope chỉ </a:t>
            </a:r>
            <a:r>
              <a:rPr lang="vi-VN" dirty="0">
                <a:solidFill>
                  <a:schemeClr val="tx1"/>
                </a:solidFill>
              </a:rPr>
              <a:t>áp dụng cho các định danh hạng nhất, chẳng hạn như a, b và c. Nếu bạn có một tham chiếu đến </a:t>
            </a:r>
            <a:r>
              <a:rPr lang="vi-VN" dirty="0" smtClean="0">
                <a:solidFill>
                  <a:schemeClr val="tx1"/>
                </a:solidFill>
              </a:rPr>
              <a:t>foo.bar </a:t>
            </a:r>
            <a:r>
              <a:rPr lang="vi-VN" dirty="0">
                <a:solidFill>
                  <a:schemeClr val="tx1"/>
                </a:solidFill>
              </a:rPr>
              <a:t>trong một đoạn mã, việc tra cứu phạm vi từ vựng sẽ áp dụng để tìm định danh foo, nhưng một khi nó định vị biến đó, các quy tắc truy cập thuộc tính đối tượng sẽ xử lý </a:t>
            </a:r>
            <a:r>
              <a:rPr lang="vi-VN" dirty="0" smtClean="0">
                <a:solidFill>
                  <a:schemeClr val="tx1"/>
                </a:solidFill>
              </a:rPr>
              <a:t>bar và </a:t>
            </a:r>
            <a:r>
              <a:rPr lang="vi-VN" dirty="0">
                <a:solidFill>
                  <a:schemeClr val="tx1"/>
                </a:solidFill>
              </a:rPr>
              <a:t>tính chất </a:t>
            </a:r>
            <a:r>
              <a:rPr lang="vi-VN" dirty="0" smtClean="0">
                <a:solidFill>
                  <a:schemeClr val="tx1"/>
                </a:solidFill>
              </a:rPr>
              <a:t>bar, </a:t>
            </a:r>
            <a:r>
              <a:rPr lang="vi-VN" dirty="0">
                <a:solidFill>
                  <a:schemeClr val="tx1"/>
                </a:solidFill>
              </a:rPr>
              <a:t>tương ứng.</a:t>
            </a:r>
            <a:endParaRPr lang="en-US" dirty="0">
              <a:solidFill>
                <a:schemeClr val="tx1"/>
              </a:solidFill>
            </a:endParaRPr>
          </a:p>
        </p:txBody>
      </p:sp>
      <p:sp>
        <p:nvSpPr>
          <p:cNvPr id="4" name="Content Placeholder 3"/>
          <p:cNvSpPr txBox="1">
            <a:spLocks/>
          </p:cNvSpPr>
          <p:nvPr/>
        </p:nvSpPr>
        <p:spPr>
          <a:xfrm>
            <a:off x="4870319" y="385985"/>
            <a:ext cx="3552281" cy="3206006"/>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rtlCol="0">
            <a:sp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indent="0">
              <a:buFont typeface="Wingdings 3" charset="2"/>
              <a:buNone/>
            </a:pPr>
            <a:r>
              <a:rPr lang="en-US" dirty="0" smtClean="0"/>
              <a:t>function foo(a) {</a:t>
            </a:r>
          </a:p>
          <a:p>
            <a:pPr marL="0" indent="0">
              <a:buFont typeface="Wingdings 3" charset="2"/>
              <a:buNone/>
            </a:pPr>
            <a:r>
              <a:rPr lang="en-US" dirty="0" smtClean="0"/>
              <a:t>	</a:t>
            </a:r>
            <a:r>
              <a:rPr lang="en-US" dirty="0" err="1" smtClean="0"/>
              <a:t>var</a:t>
            </a:r>
            <a:r>
              <a:rPr lang="en-US" dirty="0" smtClean="0"/>
              <a:t> b = a * 2;</a:t>
            </a:r>
          </a:p>
          <a:p>
            <a:pPr marL="0" indent="0">
              <a:buFont typeface="Wingdings 3" charset="2"/>
              <a:buNone/>
            </a:pPr>
            <a:r>
              <a:rPr lang="en-US" dirty="0" smtClean="0"/>
              <a:t>	function bar(c) </a:t>
            </a:r>
            <a:r>
              <a:rPr lang="en-US" dirty="0" smtClean="0"/>
              <a:t>{</a:t>
            </a:r>
            <a:endParaRPr lang="vi-VN" dirty="0" smtClean="0"/>
          </a:p>
          <a:p>
            <a:pPr marL="0" indent="0">
              <a:buFont typeface="Wingdings 3" charset="2"/>
              <a:buNone/>
            </a:pPr>
            <a:r>
              <a:rPr lang="vi-VN" dirty="0" smtClean="0"/>
              <a:t>		var b = 3;</a:t>
            </a:r>
            <a:endParaRPr lang="en-US" dirty="0" smtClean="0"/>
          </a:p>
          <a:p>
            <a:pPr marL="0" indent="0">
              <a:buFont typeface="Wingdings 3" charset="2"/>
              <a:buNone/>
            </a:pPr>
            <a:r>
              <a:rPr lang="en-US" dirty="0" smtClean="0"/>
              <a:t>		console.log( a, b, c );</a:t>
            </a:r>
          </a:p>
          <a:p>
            <a:pPr marL="0" indent="0">
              <a:buFont typeface="Wingdings 3" charset="2"/>
              <a:buNone/>
            </a:pPr>
            <a:r>
              <a:rPr lang="en-US" dirty="0" smtClean="0"/>
              <a:t>	}</a:t>
            </a:r>
          </a:p>
          <a:p>
            <a:pPr marL="0" indent="0">
              <a:buFont typeface="Wingdings 3" charset="2"/>
              <a:buNone/>
            </a:pPr>
            <a:r>
              <a:rPr lang="en-US" dirty="0" smtClean="0"/>
              <a:t>	bar(b * 3);</a:t>
            </a:r>
            <a:endParaRPr lang="vi-VN" dirty="0" smtClean="0"/>
          </a:p>
          <a:p>
            <a:pPr marL="0" indent="0">
              <a:buFont typeface="Wingdings 3" charset="2"/>
              <a:buNone/>
            </a:pPr>
            <a:r>
              <a:rPr lang="vi-VN" dirty="0" smtClean="0"/>
              <a:t>}</a:t>
            </a:r>
            <a:endParaRPr lang="en-US" dirty="0"/>
          </a:p>
        </p:txBody>
      </p:sp>
    </p:spTree>
    <p:extLst>
      <p:ext uri="{BB962C8B-B14F-4D97-AF65-F5344CB8AC3E}">
        <p14:creationId xmlns:p14="http://schemas.microsoft.com/office/powerpoint/2010/main" val="1369999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Cheating Lexical</a:t>
            </a:r>
          </a:p>
        </p:txBody>
      </p:sp>
      <p:sp>
        <p:nvSpPr>
          <p:cNvPr id="3" name="Content Placeholder 2"/>
          <p:cNvSpPr>
            <a:spLocks noGrp="1"/>
          </p:cNvSpPr>
          <p:nvPr>
            <p:ph idx="1"/>
          </p:nvPr>
        </p:nvSpPr>
        <p:spPr/>
        <p:txBody>
          <a:bodyPr/>
          <a:lstStyle/>
          <a:p>
            <a:r>
              <a:rPr lang="vi-VN" dirty="0" smtClean="0">
                <a:solidFill>
                  <a:schemeClr val="tx1"/>
                </a:solidFill>
              </a:rPr>
              <a:t>Cheating Lexical là sửa đổi lexical scope được xác định bởi tác giả code</a:t>
            </a:r>
          </a:p>
          <a:p>
            <a:r>
              <a:rPr lang="vi-VN" dirty="0" smtClean="0">
                <a:solidFill>
                  <a:schemeClr val="tx1"/>
                </a:solidFill>
              </a:rPr>
              <a:t>JavaScript có 2 cơ chế hoạt động để cheating lexical: </a:t>
            </a:r>
            <a:r>
              <a:rPr lang="vi-VN" i="1" dirty="0" smtClean="0">
                <a:solidFill>
                  <a:schemeClr val="tx1"/>
                </a:solidFill>
              </a:rPr>
              <a:t>eva</a:t>
            </a:r>
            <a:r>
              <a:rPr lang="vi-VN" dirty="0" smtClean="0">
                <a:solidFill>
                  <a:schemeClr val="tx1"/>
                </a:solidFill>
              </a:rPr>
              <a:t>l và </a:t>
            </a:r>
            <a:r>
              <a:rPr lang="vi-VN" i="1" dirty="0" smtClean="0">
                <a:solidFill>
                  <a:schemeClr val="tx1"/>
                </a:solidFill>
              </a:rPr>
              <a:t>with</a:t>
            </a:r>
            <a:endParaRPr lang="en-US" i="1" dirty="0">
              <a:solidFill>
                <a:schemeClr val="tx1"/>
              </a:solidFill>
            </a:endParaRPr>
          </a:p>
        </p:txBody>
      </p:sp>
    </p:spTree>
    <p:extLst>
      <p:ext uri="{BB962C8B-B14F-4D97-AF65-F5344CB8AC3E}">
        <p14:creationId xmlns:p14="http://schemas.microsoft.com/office/powerpoint/2010/main" val="469898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Eval</a:t>
            </a:r>
            <a:endParaRPr lang="en-US" dirty="0"/>
          </a:p>
        </p:txBody>
      </p:sp>
      <p:sp>
        <p:nvSpPr>
          <p:cNvPr id="3" name="Content Placeholder 2"/>
          <p:cNvSpPr>
            <a:spLocks noGrp="1"/>
          </p:cNvSpPr>
          <p:nvPr>
            <p:ph idx="1"/>
          </p:nvPr>
        </p:nvSpPr>
        <p:spPr>
          <a:xfrm>
            <a:off x="2493677" y="1519451"/>
            <a:ext cx="8915400" cy="3777622"/>
          </a:xfrm>
        </p:spPr>
        <p:txBody>
          <a:bodyPr/>
          <a:lstStyle/>
          <a:p>
            <a:pPr algn="just"/>
            <a:r>
              <a:rPr lang="vi-VN" dirty="0">
                <a:solidFill>
                  <a:schemeClr val="tx1"/>
                </a:solidFill>
              </a:rPr>
              <a:t>Hàm eval (..) </a:t>
            </a:r>
            <a:r>
              <a:rPr lang="vi-VN" dirty="0" smtClean="0">
                <a:solidFill>
                  <a:schemeClr val="tx1"/>
                </a:solidFill>
              </a:rPr>
              <a:t>sử dụng để lập </a:t>
            </a:r>
            <a:r>
              <a:rPr lang="vi-VN" dirty="0">
                <a:solidFill>
                  <a:schemeClr val="tx1"/>
                </a:solidFill>
              </a:rPr>
              <a:t>trình tạo mã bên trong mã tác giả </a:t>
            </a:r>
            <a:r>
              <a:rPr lang="vi-VN" dirty="0" smtClean="0">
                <a:solidFill>
                  <a:schemeClr val="tx1"/>
                </a:solidFill>
              </a:rPr>
              <a:t>của </a:t>
            </a:r>
            <a:r>
              <a:rPr lang="vi-VN" dirty="0">
                <a:solidFill>
                  <a:schemeClr val="tx1"/>
                </a:solidFill>
              </a:rPr>
              <a:t>và chạy mã được tạo như thể nó đã ở đó vào thời điểm tác giả</a:t>
            </a:r>
            <a:r>
              <a:rPr lang="vi-VN" dirty="0" smtClean="0">
                <a:solidFill>
                  <a:schemeClr val="tx1"/>
                </a:solidFill>
              </a:rPr>
              <a:t>.</a:t>
            </a:r>
          </a:p>
          <a:p>
            <a:pPr algn="just"/>
            <a:r>
              <a:rPr lang="vi-VN" dirty="0">
                <a:solidFill>
                  <a:schemeClr val="tx1"/>
                </a:solidFill>
              </a:rPr>
              <a:t>Trên các dòng mã tiếp theo sau khi một eval (..) đã thực thi, Engine sẽ không "biết" hoặc "quan tâm" rằng mã trước đó được đề cập đã được diễn giải động và do đó đã sửa đổi môi trường lexical scope. Công cụ sẽ chỉ đơn giản là thực hiện tra cứu lexical scope như mọi khi.</a:t>
            </a:r>
            <a:endParaRPr lang="en-US" dirty="0">
              <a:solidFill>
                <a:schemeClr val="tx1"/>
              </a:solidFill>
            </a:endParaRPr>
          </a:p>
        </p:txBody>
      </p:sp>
      <p:sp>
        <p:nvSpPr>
          <p:cNvPr id="4" name="TextBox 3"/>
          <p:cNvSpPr txBox="1"/>
          <p:nvPr/>
        </p:nvSpPr>
        <p:spPr>
          <a:xfrm>
            <a:off x="5104263" y="4080680"/>
            <a:ext cx="3227695"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function foo(</a:t>
            </a:r>
            <a:r>
              <a:rPr lang="en-US" dirty="0" err="1"/>
              <a:t>str</a:t>
            </a:r>
            <a:r>
              <a:rPr lang="en-US" dirty="0"/>
              <a:t>, a) {</a:t>
            </a:r>
          </a:p>
          <a:p>
            <a:r>
              <a:rPr lang="en-US" dirty="0"/>
              <a:t>	</a:t>
            </a:r>
            <a:r>
              <a:rPr lang="en-US" dirty="0" err="1"/>
              <a:t>eval</a:t>
            </a:r>
            <a:r>
              <a:rPr lang="en-US" dirty="0"/>
              <a:t>( </a:t>
            </a:r>
            <a:r>
              <a:rPr lang="en-US" dirty="0" err="1"/>
              <a:t>str</a:t>
            </a:r>
            <a:r>
              <a:rPr lang="en-US" dirty="0"/>
              <a:t> ); // cheating!</a:t>
            </a:r>
          </a:p>
          <a:p>
            <a:r>
              <a:rPr lang="en-US" dirty="0"/>
              <a:t>	console.log( a, b );</a:t>
            </a:r>
          </a:p>
          <a:p>
            <a:r>
              <a:rPr lang="en-US" dirty="0"/>
              <a:t>}</a:t>
            </a:r>
          </a:p>
          <a:p>
            <a:endParaRPr lang="en-US" dirty="0"/>
          </a:p>
          <a:p>
            <a:r>
              <a:rPr lang="en-US" dirty="0" err="1"/>
              <a:t>var</a:t>
            </a:r>
            <a:r>
              <a:rPr lang="en-US" dirty="0"/>
              <a:t> b = 2;</a:t>
            </a:r>
          </a:p>
          <a:p>
            <a:endParaRPr lang="en-US" dirty="0"/>
          </a:p>
          <a:p>
            <a:r>
              <a:rPr lang="en-US" dirty="0"/>
              <a:t>foo( "</a:t>
            </a:r>
            <a:r>
              <a:rPr lang="en-US" dirty="0" err="1"/>
              <a:t>var</a:t>
            </a:r>
            <a:r>
              <a:rPr lang="en-US" dirty="0"/>
              <a:t> b = 3;", 1 ); // 1 3</a:t>
            </a:r>
          </a:p>
        </p:txBody>
      </p:sp>
    </p:spTree>
    <p:extLst>
      <p:ext uri="{BB962C8B-B14F-4D97-AF65-F5344CB8AC3E}">
        <p14:creationId xmlns:p14="http://schemas.microsoft.com/office/powerpoint/2010/main" val="3025597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With</a:t>
            </a:r>
            <a:endParaRPr lang="en-US" dirty="0"/>
          </a:p>
        </p:txBody>
      </p:sp>
      <p:sp>
        <p:nvSpPr>
          <p:cNvPr id="3" name="Content Placeholder 2"/>
          <p:cNvSpPr>
            <a:spLocks noGrp="1"/>
          </p:cNvSpPr>
          <p:nvPr>
            <p:ph idx="1"/>
          </p:nvPr>
        </p:nvSpPr>
        <p:spPr>
          <a:xfrm>
            <a:off x="1337481" y="1583140"/>
            <a:ext cx="5336273" cy="4708478"/>
          </a:xfrm>
        </p:spPr>
        <p:txBody>
          <a:bodyPr>
            <a:normAutofit/>
          </a:bodyPr>
          <a:lstStyle/>
          <a:p>
            <a:pPr algn="just">
              <a:lnSpc>
                <a:spcPct val="150000"/>
              </a:lnSpc>
            </a:pPr>
            <a:r>
              <a:rPr lang="vi-VN" i="1" smtClean="0">
                <a:solidFill>
                  <a:schemeClr val="tx1"/>
                </a:solidFill>
              </a:rPr>
              <a:t>With </a:t>
            </a:r>
            <a:r>
              <a:rPr lang="vi-VN" smtClean="0">
                <a:solidFill>
                  <a:schemeClr val="tx1"/>
                </a:solidFill>
              </a:rPr>
              <a:t>được </a:t>
            </a:r>
            <a:r>
              <a:rPr lang="vi-VN" dirty="0">
                <a:solidFill>
                  <a:schemeClr val="tx1"/>
                </a:solidFill>
              </a:rPr>
              <a:t>giải thích là một cách ngắn gọn để tạo nhiều tham chiếu thuộc tính đối với một đối tượng mà không lặp lại tham chiếu đối tượng mỗi lần.</a:t>
            </a:r>
          </a:p>
          <a:p>
            <a:pPr algn="just">
              <a:lnSpc>
                <a:spcPct val="150000"/>
              </a:lnSpc>
            </a:pPr>
            <a:r>
              <a:rPr lang="vi-VN" dirty="0" smtClean="0">
                <a:solidFill>
                  <a:schemeClr val="tx1"/>
                </a:solidFill>
              </a:rPr>
              <a:t>Mặc </a:t>
            </a:r>
            <a:r>
              <a:rPr lang="vi-VN" dirty="0">
                <a:solidFill>
                  <a:schemeClr val="tx1"/>
                </a:solidFill>
              </a:rPr>
              <a:t>dù hàm eval (..) có thể sửa đổi phạm vi từ vựng hiện có nếu nó lấy một chuỗi mã có một hoặc nhiều khai báo trong đó, câu lệnh with thực sự tạo ra một phạm vi từ vựng hoàn toàn mới từ không khí mỏng, từ đối tượng bạn truyền cho nó .</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2370" y="1105245"/>
            <a:ext cx="4831307" cy="4995304"/>
          </a:xfrm>
          <a:prstGeom prst="rect">
            <a:avLst/>
          </a:prstGeom>
        </p:spPr>
      </p:pic>
    </p:spTree>
    <p:extLst>
      <p:ext uri="{BB962C8B-B14F-4D97-AF65-F5344CB8AC3E}">
        <p14:creationId xmlns:p14="http://schemas.microsoft.com/office/powerpoint/2010/main" val="312839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Function vs. Block Scope</a:t>
            </a:r>
            <a:br>
              <a:rPr lang="en-US" b="1"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81601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Scope </a:t>
            </a:r>
            <a:r>
              <a:rPr lang="en-US" b="1" dirty="0"/>
              <a:t>From Functions</a:t>
            </a:r>
            <a:br>
              <a:rPr lang="en-US" b="1" dirty="0"/>
            </a:br>
            <a:endParaRPr lang="en-US" dirty="0"/>
          </a:p>
        </p:txBody>
      </p:sp>
      <p:sp>
        <p:nvSpPr>
          <p:cNvPr id="3" name="Content Placeholder 2"/>
          <p:cNvSpPr>
            <a:spLocks noGrp="1"/>
          </p:cNvSpPr>
          <p:nvPr>
            <p:ph idx="1"/>
          </p:nvPr>
        </p:nvSpPr>
        <p:spPr>
          <a:xfrm>
            <a:off x="924791" y="2133599"/>
            <a:ext cx="8257309" cy="4172309"/>
          </a:xfrm>
        </p:spPr>
        <p:txBody>
          <a:bodyPr>
            <a:normAutofit/>
          </a:bodyPr>
          <a:lstStyle/>
          <a:p>
            <a:r>
              <a:rPr lang="en-US" dirty="0" smtClean="0">
                <a:latin typeface="Century Gothic (Body)"/>
              </a:rPr>
              <a:t>Java, Script function-based scope,</a:t>
            </a:r>
          </a:p>
          <a:p>
            <a:pPr marL="0" indent="0">
              <a:buNone/>
            </a:pPr>
            <a:r>
              <a:rPr lang="en-US" dirty="0">
                <a:latin typeface="Century Gothic (Body)"/>
              </a:rPr>
              <a:t> </a:t>
            </a:r>
            <a:r>
              <a:rPr lang="en-US" dirty="0" smtClean="0">
                <a:latin typeface="Century Gothic (Body)"/>
              </a:rPr>
              <a:t>=&gt; </a:t>
            </a:r>
            <a:r>
              <a:rPr lang="en-US" dirty="0" err="1" smtClean="0">
                <a:latin typeface="Century Gothic (Body)"/>
              </a:rPr>
              <a:t>mỗi</a:t>
            </a:r>
            <a:r>
              <a:rPr lang="en-US" dirty="0" smtClean="0">
                <a:latin typeface="Century Gothic (Body)"/>
              </a:rPr>
              <a:t> </a:t>
            </a:r>
            <a:r>
              <a:rPr lang="en-US" dirty="0" err="1" smtClean="0">
                <a:latin typeface="Century Gothic (Body)"/>
              </a:rPr>
              <a:t>hàm</a:t>
            </a:r>
            <a:r>
              <a:rPr lang="en-US" dirty="0" smtClean="0">
                <a:latin typeface="Century Gothic (Body)"/>
              </a:rPr>
              <a:t> </a:t>
            </a:r>
            <a:r>
              <a:rPr lang="en-US" dirty="0" err="1" smtClean="0">
                <a:latin typeface="Century Gothic (Body)"/>
              </a:rPr>
              <a:t>khi</a:t>
            </a:r>
            <a:r>
              <a:rPr lang="en-US" dirty="0" smtClean="0">
                <a:latin typeface="Century Gothic (Body)"/>
              </a:rPr>
              <a:t> </a:t>
            </a:r>
            <a:r>
              <a:rPr lang="en-US" dirty="0" err="1" smtClean="0">
                <a:latin typeface="Century Gothic (Body)"/>
              </a:rPr>
              <a:t>được</a:t>
            </a:r>
            <a:r>
              <a:rPr lang="en-US" dirty="0" smtClean="0">
                <a:latin typeface="Century Gothic (Body)"/>
              </a:rPr>
              <a:t> </a:t>
            </a:r>
            <a:r>
              <a:rPr lang="en-US" dirty="0" err="1" smtClean="0">
                <a:latin typeface="Century Gothic (Body)"/>
              </a:rPr>
              <a:t>khai</a:t>
            </a:r>
            <a:r>
              <a:rPr lang="en-US" dirty="0" smtClean="0">
                <a:latin typeface="Century Gothic (Body)"/>
              </a:rPr>
              <a:t> </a:t>
            </a:r>
            <a:r>
              <a:rPr lang="en-US" dirty="0" err="1">
                <a:latin typeface="Century Gothic (Body)"/>
              </a:rPr>
              <a:t>báo</a:t>
            </a:r>
            <a:r>
              <a:rPr lang="en-US" dirty="0">
                <a:latin typeface="Century Gothic (Body)"/>
              </a:rPr>
              <a:t> </a:t>
            </a:r>
            <a:r>
              <a:rPr lang="en-US" dirty="0" err="1">
                <a:latin typeface="Century Gothic (Body)"/>
              </a:rPr>
              <a:t>sẽ</a:t>
            </a:r>
            <a:r>
              <a:rPr lang="en-US" dirty="0">
                <a:latin typeface="Century Gothic (Body)"/>
              </a:rPr>
              <a:t> </a:t>
            </a:r>
            <a:r>
              <a:rPr lang="en-US" dirty="0" err="1">
                <a:latin typeface="Century Gothic (Body)"/>
              </a:rPr>
              <a:t>tạo</a:t>
            </a:r>
            <a:r>
              <a:rPr lang="en-US" dirty="0">
                <a:latin typeface="Century Gothic (Body)"/>
              </a:rPr>
              <a:t> </a:t>
            </a:r>
            <a:r>
              <a:rPr lang="en-US" dirty="0" err="1">
                <a:latin typeface="Century Gothic (Body)"/>
              </a:rPr>
              <a:t>ra</a:t>
            </a:r>
            <a:r>
              <a:rPr lang="en-US" dirty="0">
                <a:latin typeface="Century Gothic (Body)"/>
              </a:rPr>
              <a:t> </a:t>
            </a:r>
            <a:r>
              <a:rPr lang="en-US" dirty="0" err="1">
                <a:latin typeface="Century Gothic (Body)"/>
              </a:rPr>
              <a:t>một</a:t>
            </a:r>
            <a:r>
              <a:rPr lang="en-US" dirty="0">
                <a:latin typeface="Century Gothic (Body)"/>
              </a:rPr>
              <a:t> </a:t>
            </a:r>
            <a:r>
              <a:rPr lang="en-US" dirty="0" smtClean="0">
                <a:latin typeface="Century Gothic (Body)"/>
              </a:rPr>
              <a:t>scope </a:t>
            </a:r>
            <a:r>
              <a:rPr lang="en-US" dirty="0" err="1" smtClean="0">
                <a:latin typeface="Century Gothic (Body)"/>
              </a:rPr>
              <a:t>cho</a:t>
            </a:r>
            <a:r>
              <a:rPr lang="en-US" dirty="0" smtClean="0">
                <a:latin typeface="Century Gothic (Body)"/>
              </a:rPr>
              <a:t> </a:t>
            </a:r>
            <a:r>
              <a:rPr lang="en-US" dirty="0" err="1">
                <a:latin typeface="Century Gothic (Body)"/>
              </a:rPr>
              <a:t>chính</a:t>
            </a:r>
            <a:r>
              <a:rPr lang="en-US" dirty="0">
                <a:latin typeface="Century Gothic (Body)"/>
              </a:rPr>
              <a:t> </a:t>
            </a:r>
            <a:r>
              <a:rPr lang="en-US" dirty="0" err="1" smtClean="0">
                <a:latin typeface="Century Gothic (Body)"/>
              </a:rPr>
              <a:t>nó</a:t>
            </a:r>
            <a:r>
              <a:rPr lang="en-US" dirty="0" smtClean="0">
                <a:latin typeface="Century Gothic (Body)"/>
              </a:rPr>
              <a:t>.</a:t>
            </a:r>
          </a:p>
          <a:p>
            <a:r>
              <a:rPr lang="vi-VN" dirty="0" smtClean="0">
                <a:latin typeface="Century Gothic (Body)"/>
              </a:rPr>
              <a:t>a</a:t>
            </a:r>
            <a:r>
              <a:rPr lang="vi-VN" dirty="0">
                <a:latin typeface="Century Gothic (Body)"/>
              </a:rPr>
              <a:t>, b, c và bar đều thuộc về </a:t>
            </a:r>
            <a:r>
              <a:rPr lang="en-US" dirty="0" smtClean="0">
                <a:latin typeface="Century Gothic (Body)"/>
              </a:rPr>
              <a:t>scope </a:t>
            </a:r>
            <a:r>
              <a:rPr lang="vi-VN" dirty="0" smtClean="0">
                <a:latin typeface="Century Gothic (Body)"/>
              </a:rPr>
              <a:t>của </a:t>
            </a:r>
            <a:r>
              <a:rPr lang="vi-VN" dirty="0">
                <a:latin typeface="Century Gothic (Body)"/>
              </a:rPr>
              <a:t>foo (..), chúng không thể truy cập được </a:t>
            </a:r>
            <a:r>
              <a:rPr lang="en-US" dirty="0" err="1" smtClean="0">
                <a:latin typeface="Century Gothic (Body)"/>
              </a:rPr>
              <a:t>từ</a:t>
            </a:r>
            <a:r>
              <a:rPr lang="en-US" dirty="0" smtClean="0">
                <a:latin typeface="Century Gothic (Body)"/>
              </a:rPr>
              <a:t> </a:t>
            </a:r>
            <a:r>
              <a:rPr lang="vi-VN" dirty="0" smtClean="0">
                <a:latin typeface="Century Gothic (Body)"/>
              </a:rPr>
              <a:t>bên </a:t>
            </a:r>
            <a:r>
              <a:rPr lang="vi-VN" dirty="0">
                <a:latin typeface="Century Gothic (Body)"/>
              </a:rPr>
              <a:t>ngoài foo </a:t>
            </a:r>
            <a:r>
              <a:rPr lang="vi-VN" dirty="0" smtClean="0">
                <a:latin typeface="Century Gothic (Body)"/>
              </a:rPr>
              <a:t>(..).</a:t>
            </a:r>
            <a:endParaRPr lang="en-US" dirty="0" smtClean="0">
              <a:latin typeface="Century Gothic (Body)"/>
            </a:endParaRPr>
          </a:p>
          <a:p>
            <a:r>
              <a:rPr lang="vi-VN" dirty="0" smtClean="0">
                <a:latin typeface="Century Gothic (Body)"/>
              </a:rPr>
              <a:t>a</a:t>
            </a:r>
            <a:r>
              <a:rPr lang="vi-VN" dirty="0">
                <a:latin typeface="Century Gothic (Body)"/>
              </a:rPr>
              <a:t>, b, c, foo và </a:t>
            </a:r>
            <a:r>
              <a:rPr lang="vi-VN" dirty="0" smtClean="0">
                <a:latin typeface="Century Gothic (Body)"/>
              </a:rPr>
              <a:t>bar </a:t>
            </a:r>
            <a:r>
              <a:rPr lang="vi-VN" dirty="0">
                <a:latin typeface="Century Gothic (Body)"/>
              </a:rPr>
              <a:t>có thể </a:t>
            </a:r>
            <a:r>
              <a:rPr lang="en-US" dirty="0" err="1" smtClean="0">
                <a:latin typeface="Century Gothic (Body)"/>
              </a:rPr>
              <a:t>được</a:t>
            </a:r>
            <a:r>
              <a:rPr lang="en-US" dirty="0" smtClean="0">
                <a:latin typeface="Century Gothic (Body)"/>
              </a:rPr>
              <a:t> </a:t>
            </a:r>
            <a:r>
              <a:rPr lang="vi-VN" dirty="0" smtClean="0">
                <a:latin typeface="Century Gothic (Body)"/>
              </a:rPr>
              <a:t>truy cập </a:t>
            </a:r>
            <a:r>
              <a:rPr lang="vi-VN" dirty="0">
                <a:latin typeface="Century Gothic (Body)"/>
              </a:rPr>
              <a:t>bên trong foo (..) và </a:t>
            </a:r>
            <a:r>
              <a:rPr lang="en-US" dirty="0" err="1" smtClean="0">
                <a:latin typeface="Century Gothic (Body)"/>
              </a:rPr>
              <a:t>bên</a:t>
            </a:r>
            <a:r>
              <a:rPr lang="en-US" dirty="0" smtClean="0">
                <a:latin typeface="Century Gothic (Body)"/>
              </a:rPr>
              <a:t> </a:t>
            </a:r>
            <a:r>
              <a:rPr lang="en-US" dirty="0" err="1" smtClean="0">
                <a:latin typeface="Century Gothic (Body)"/>
              </a:rPr>
              <a:t>trong</a:t>
            </a:r>
            <a:r>
              <a:rPr lang="en-US" dirty="0" smtClean="0">
                <a:latin typeface="Century Gothic (Body)"/>
              </a:rPr>
              <a:t> bar</a:t>
            </a:r>
            <a:r>
              <a:rPr lang="vi-VN" dirty="0" smtClean="0">
                <a:latin typeface="Century Gothic (Body)"/>
              </a:rPr>
              <a:t>(..)</a:t>
            </a:r>
            <a:r>
              <a:rPr lang="en-US" dirty="0" smtClean="0">
                <a:latin typeface="Century Gothic (Body)"/>
              </a:rPr>
              <a:t>.</a:t>
            </a:r>
          </a:p>
          <a:p>
            <a:r>
              <a:rPr lang="vi-VN" dirty="0">
                <a:latin typeface="Century Gothic (Body)"/>
              </a:rPr>
              <a:t>Function </a:t>
            </a:r>
            <a:r>
              <a:rPr lang="vi-VN" dirty="0" smtClean="0">
                <a:latin typeface="Century Gothic (Body)"/>
              </a:rPr>
              <a:t>scope</a:t>
            </a:r>
            <a:r>
              <a:rPr lang="en-US" dirty="0" smtClean="0">
                <a:latin typeface="Century Gothic (Body)"/>
              </a:rPr>
              <a:t> </a:t>
            </a:r>
            <a:r>
              <a:rPr lang="vi-VN" dirty="0" smtClean="0">
                <a:latin typeface="Century Gothic (Body)"/>
              </a:rPr>
              <a:t>khuyến </a:t>
            </a:r>
            <a:r>
              <a:rPr lang="vi-VN" dirty="0">
                <a:latin typeface="Century Gothic (Body)"/>
              </a:rPr>
              <a:t>khích ý tưởng rằng tất cả các biến thuộc về hàm và có thể được </a:t>
            </a:r>
            <a:r>
              <a:rPr lang="vi-VN" dirty="0" smtClean="0">
                <a:latin typeface="Century Gothic (Body)"/>
              </a:rPr>
              <a:t>sử </a:t>
            </a:r>
            <a:r>
              <a:rPr lang="vi-VN" dirty="0">
                <a:latin typeface="Century Gothic (Body)"/>
              </a:rPr>
              <a:t>dụng lại trong toàn bộ </a:t>
            </a:r>
            <a:r>
              <a:rPr lang="vi-VN" dirty="0" smtClean="0">
                <a:latin typeface="Century Gothic (Body)"/>
              </a:rPr>
              <a:t>hàm</a:t>
            </a:r>
            <a:r>
              <a:rPr lang="en-US" dirty="0" smtClean="0">
                <a:latin typeface="Century Gothic (Body)"/>
              </a:rPr>
              <a:t>.</a:t>
            </a:r>
            <a:endParaRPr lang="en-US" dirty="0">
              <a:latin typeface="Century Gothic (Body)"/>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7853" y="1782439"/>
            <a:ext cx="3034145" cy="4026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02999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Hiding </a:t>
            </a:r>
            <a:r>
              <a:rPr lang="en-US" b="1" dirty="0"/>
              <a:t>In Plain Scope</a:t>
            </a:r>
            <a:br>
              <a:rPr lang="en-US" b="1" dirty="0"/>
            </a:br>
            <a:endParaRPr lang="en-US" dirty="0"/>
          </a:p>
        </p:txBody>
      </p:sp>
      <p:sp>
        <p:nvSpPr>
          <p:cNvPr id="3" name="Content Placeholder 2"/>
          <p:cNvSpPr>
            <a:spLocks noGrp="1"/>
          </p:cNvSpPr>
          <p:nvPr>
            <p:ph idx="1"/>
          </p:nvPr>
        </p:nvSpPr>
        <p:spPr>
          <a:xfrm>
            <a:off x="1257299" y="2133600"/>
            <a:ext cx="10048009" cy="3726874"/>
          </a:xfrm>
        </p:spPr>
        <p:txBody>
          <a:bodyPr>
            <a:normAutofit/>
          </a:bodyPr>
          <a:lstStyle/>
          <a:p>
            <a:r>
              <a:rPr lang="en-US" dirty="0" smtClean="0">
                <a:latin typeface="Century Gothic (Body)"/>
              </a:rPr>
              <a:t>Cho </a:t>
            </a:r>
            <a:r>
              <a:rPr lang="en-US" dirty="0" err="1" smtClean="0">
                <a:latin typeface="Century Gothic (Body)"/>
              </a:rPr>
              <a:t>đoạn</a:t>
            </a:r>
            <a:r>
              <a:rPr lang="en-US" dirty="0" smtClean="0">
                <a:latin typeface="Century Gothic (Body)"/>
              </a:rPr>
              <a:t> code </a:t>
            </a:r>
            <a:r>
              <a:rPr lang="en-US" dirty="0" err="1" smtClean="0">
                <a:latin typeface="Century Gothic (Body)"/>
              </a:rPr>
              <a:t>vào</a:t>
            </a:r>
            <a:r>
              <a:rPr lang="en-US" dirty="0" smtClean="0">
                <a:latin typeface="Century Gothic (Body)"/>
              </a:rPr>
              <a:t> </a:t>
            </a:r>
            <a:r>
              <a:rPr lang="en-US" dirty="0" err="1" smtClean="0">
                <a:latin typeface="Century Gothic (Body)"/>
              </a:rPr>
              <a:t>trong</a:t>
            </a:r>
            <a:r>
              <a:rPr lang="en-US" dirty="0" smtClean="0">
                <a:latin typeface="Century Gothic (Body)"/>
              </a:rPr>
              <a:t> 1 </a:t>
            </a:r>
            <a:r>
              <a:rPr lang="en-US" dirty="0" err="1" smtClean="0">
                <a:latin typeface="Century Gothic (Body)"/>
              </a:rPr>
              <a:t>hàm</a:t>
            </a:r>
            <a:r>
              <a:rPr lang="en-US" dirty="0">
                <a:latin typeface="Century Gothic (Body)"/>
              </a:rPr>
              <a:t> </a:t>
            </a:r>
            <a:r>
              <a:rPr lang="en-US" dirty="0" err="1" smtClean="0">
                <a:latin typeface="Century Gothic (Body)"/>
              </a:rPr>
              <a:t>sẽ</a:t>
            </a:r>
            <a:r>
              <a:rPr lang="en-US" dirty="0" smtClean="0">
                <a:latin typeface="Century Gothic (Body)"/>
              </a:rPr>
              <a:t> “</a:t>
            </a:r>
            <a:r>
              <a:rPr lang="en-US" dirty="0" err="1" smtClean="0">
                <a:latin typeface="Century Gothic (Body)"/>
              </a:rPr>
              <a:t>giấu</a:t>
            </a:r>
            <a:r>
              <a:rPr lang="en-US" dirty="0" smtClean="0">
                <a:latin typeface="Century Gothic (Body)"/>
              </a:rPr>
              <a:t>” </a:t>
            </a:r>
            <a:r>
              <a:rPr lang="en-US" dirty="0" err="1" smtClean="0">
                <a:latin typeface="Century Gothic (Body)"/>
              </a:rPr>
              <a:t>đoạn</a:t>
            </a:r>
            <a:r>
              <a:rPr lang="en-US" dirty="0" smtClean="0">
                <a:latin typeface="Century Gothic (Body)"/>
              </a:rPr>
              <a:t> code </a:t>
            </a:r>
            <a:r>
              <a:rPr lang="en-US" dirty="0" err="1" smtClean="0">
                <a:latin typeface="Century Gothic (Body)"/>
              </a:rPr>
              <a:t>đó</a:t>
            </a:r>
            <a:r>
              <a:rPr lang="en-US" dirty="0" smtClean="0">
                <a:latin typeface="Century Gothic (Body)"/>
              </a:rPr>
              <a:t>.</a:t>
            </a:r>
          </a:p>
          <a:p>
            <a:r>
              <a:rPr lang="en-US" dirty="0" smtClean="0">
                <a:latin typeface="Century Gothic (Body)"/>
              </a:rPr>
              <a:t>=&gt; </a:t>
            </a:r>
            <a:r>
              <a:rPr lang="en-US" dirty="0" err="1" smtClean="0">
                <a:latin typeface="Century Gothic (Body)"/>
              </a:rPr>
              <a:t>chuyển</a:t>
            </a:r>
            <a:r>
              <a:rPr lang="en-US" dirty="0" smtClean="0">
                <a:latin typeface="Century Gothic (Body)"/>
              </a:rPr>
              <a:t> scope </a:t>
            </a:r>
            <a:r>
              <a:rPr lang="en-US" dirty="0" err="1" smtClean="0">
                <a:latin typeface="Century Gothic (Body)"/>
              </a:rPr>
              <a:t>của</a:t>
            </a:r>
            <a:r>
              <a:rPr lang="en-US" dirty="0" smtClean="0">
                <a:latin typeface="Century Gothic (Body)"/>
              </a:rPr>
              <a:t> </a:t>
            </a:r>
            <a:r>
              <a:rPr lang="en-US" dirty="0" err="1" smtClean="0">
                <a:latin typeface="Century Gothic (Body)"/>
              </a:rPr>
              <a:t>đoạn</a:t>
            </a:r>
            <a:r>
              <a:rPr lang="en-US" dirty="0" smtClean="0">
                <a:latin typeface="Century Gothic (Body)"/>
              </a:rPr>
              <a:t> code </a:t>
            </a:r>
            <a:r>
              <a:rPr lang="en-US" dirty="0" err="1" smtClean="0">
                <a:latin typeface="Century Gothic (Body)"/>
              </a:rPr>
              <a:t>đó</a:t>
            </a:r>
            <a:r>
              <a:rPr lang="en-US" dirty="0" smtClean="0">
                <a:latin typeface="Century Gothic (Body)"/>
              </a:rPr>
              <a:t> </a:t>
            </a:r>
            <a:r>
              <a:rPr lang="en-US" dirty="0" err="1" smtClean="0">
                <a:latin typeface="Century Gothic (Body)"/>
              </a:rPr>
              <a:t>từ</a:t>
            </a:r>
            <a:r>
              <a:rPr lang="en-US" dirty="0" smtClean="0">
                <a:latin typeface="Century Gothic (Body)"/>
              </a:rPr>
              <a:t> global sang local.</a:t>
            </a:r>
          </a:p>
          <a:p>
            <a:r>
              <a:rPr lang="en-US" dirty="0" err="1" smtClean="0">
                <a:latin typeface="Century Gothic (Body)"/>
              </a:rPr>
              <a:t>Tại</a:t>
            </a:r>
            <a:r>
              <a:rPr lang="en-US" dirty="0" smtClean="0">
                <a:latin typeface="Century Gothic (Body)"/>
              </a:rPr>
              <a:t> </a:t>
            </a:r>
            <a:r>
              <a:rPr lang="en-US" dirty="0" err="1" smtClean="0">
                <a:latin typeface="Century Gothic (Body)"/>
              </a:rPr>
              <a:t>sao</a:t>
            </a:r>
            <a:r>
              <a:rPr lang="en-US" dirty="0" smtClean="0">
                <a:latin typeface="Century Gothic (Body)"/>
              </a:rPr>
              <a:t>?</a:t>
            </a:r>
          </a:p>
          <a:p>
            <a:r>
              <a:rPr lang="en-US" dirty="0" err="1" smtClean="0">
                <a:latin typeface="Century Gothic (Body)"/>
              </a:rPr>
              <a:t>Xuất</a:t>
            </a:r>
            <a:r>
              <a:rPr lang="en-US" dirty="0" smtClean="0">
                <a:latin typeface="Century Gothic (Body)"/>
              </a:rPr>
              <a:t> </a:t>
            </a:r>
            <a:r>
              <a:rPr lang="en-US" dirty="0" err="1" smtClean="0">
                <a:latin typeface="Century Gothic (Body)"/>
              </a:rPr>
              <a:t>phát</a:t>
            </a:r>
            <a:r>
              <a:rPr lang="en-US" dirty="0" smtClean="0">
                <a:latin typeface="Century Gothic (Body)"/>
              </a:rPr>
              <a:t> </a:t>
            </a:r>
            <a:r>
              <a:rPr lang="en-US" dirty="0" err="1" smtClean="0">
                <a:latin typeface="Century Gothic (Body)"/>
              </a:rPr>
              <a:t>từ</a:t>
            </a:r>
            <a:r>
              <a:rPr lang="en-US" dirty="0" smtClean="0">
                <a:latin typeface="Century Gothic (Body)"/>
              </a:rPr>
              <a:t> </a:t>
            </a:r>
            <a:r>
              <a:rPr lang="en-US" dirty="0" err="1" smtClean="0">
                <a:latin typeface="Century Gothic (Body)"/>
              </a:rPr>
              <a:t>nguyên</a:t>
            </a:r>
            <a:r>
              <a:rPr lang="en-US" dirty="0" smtClean="0">
                <a:latin typeface="Century Gothic (Body)"/>
              </a:rPr>
              <a:t> </a:t>
            </a:r>
            <a:r>
              <a:rPr lang="en-US" dirty="0" err="1" smtClean="0">
                <a:latin typeface="Century Gothic (Body)"/>
              </a:rPr>
              <a:t>tắc</a:t>
            </a:r>
            <a:r>
              <a:rPr lang="en-US" dirty="0" smtClean="0">
                <a:latin typeface="Century Gothic (Body)"/>
              </a:rPr>
              <a:t> </a:t>
            </a:r>
            <a:r>
              <a:rPr lang="en-US" dirty="0" err="1" smtClean="0">
                <a:latin typeface="Century Gothic (Body)"/>
              </a:rPr>
              <a:t>thiết</a:t>
            </a:r>
            <a:r>
              <a:rPr lang="en-US" dirty="0" smtClean="0">
                <a:latin typeface="Century Gothic (Body)"/>
              </a:rPr>
              <a:t> </a:t>
            </a:r>
            <a:r>
              <a:rPr lang="en-US" dirty="0" err="1" smtClean="0">
                <a:latin typeface="Century Gothic (Body)"/>
              </a:rPr>
              <a:t>kế</a:t>
            </a:r>
            <a:r>
              <a:rPr lang="en-US" dirty="0" smtClean="0">
                <a:latin typeface="Century Gothic (Body)"/>
              </a:rPr>
              <a:t> </a:t>
            </a:r>
            <a:r>
              <a:rPr lang="en-US" dirty="0" err="1" smtClean="0">
                <a:latin typeface="Century Gothic (Body)"/>
              </a:rPr>
              <a:t>phần</a:t>
            </a:r>
            <a:r>
              <a:rPr lang="en-US" dirty="0" smtClean="0">
                <a:latin typeface="Century Gothic (Body)"/>
              </a:rPr>
              <a:t> </a:t>
            </a:r>
            <a:r>
              <a:rPr lang="en-US" dirty="0" err="1" smtClean="0">
                <a:latin typeface="Century Gothic (Body)"/>
              </a:rPr>
              <a:t>mềm</a:t>
            </a:r>
            <a:r>
              <a:rPr lang="en-US" dirty="0">
                <a:latin typeface="Century Gothic (Body)"/>
              </a:rPr>
              <a:t> "Principle of Least Privilege" </a:t>
            </a:r>
            <a:r>
              <a:rPr lang="en-US" dirty="0" err="1" smtClean="0">
                <a:latin typeface="Century Gothic (Body)"/>
              </a:rPr>
              <a:t>cho</a:t>
            </a:r>
            <a:r>
              <a:rPr lang="en-US" dirty="0" smtClean="0">
                <a:latin typeface="Century Gothic (Body)"/>
              </a:rPr>
              <a:t> </a:t>
            </a:r>
            <a:r>
              <a:rPr lang="en-US" dirty="0" err="1" smtClean="0">
                <a:latin typeface="Century Gothic (Body)"/>
              </a:rPr>
              <a:t>rằng</a:t>
            </a:r>
            <a:r>
              <a:rPr lang="en-US" dirty="0" smtClean="0">
                <a:latin typeface="Century Gothic (Body)"/>
              </a:rPr>
              <a:t> </a:t>
            </a:r>
            <a:r>
              <a:rPr lang="en-US" dirty="0" err="1" smtClean="0">
                <a:latin typeface="Century Gothic (Body)"/>
              </a:rPr>
              <a:t>chỉ</a:t>
            </a:r>
            <a:r>
              <a:rPr lang="en-US" dirty="0" smtClean="0">
                <a:latin typeface="Century Gothic (Body)"/>
              </a:rPr>
              <a:t> </a:t>
            </a:r>
            <a:r>
              <a:rPr lang="en-US" dirty="0" err="1" smtClean="0">
                <a:latin typeface="Century Gothic (Body)"/>
              </a:rPr>
              <a:t>nên</a:t>
            </a:r>
            <a:r>
              <a:rPr lang="en-US" dirty="0" smtClean="0">
                <a:latin typeface="Century Gothic (Body)"/>
              </a:rPr>
              <a:t> </a:t>
            </a:r>
            <a:r>
              <a:rPr lang="en-US" dirty="0" err="1" smtClean="0">
                <a:latin typeface="Century Gothic (Body)"/>
              </a:rPr>
              <a:t>hiện</a:t>
            </a:r>
            <a:r>
              <a:rPr lang="en-US" dirty="0">
                <a:latin typeface="Century Gothic (Body)"/>
              </a:rPr>
              <a:t> </a:t>
            </a:r>
            <a:r>
              <a:rPr lang="en-US" dirty="0" err="1" smtClean="0">
                <a:latin typeface="Century Gothic (Body)"/>
              </a:rPr>
              <a:t>ra</a:t>
            </a:r>
            <a:r>
              <a:rPr lang="en-US" dirty="0" smtClean="0">
                <a:latin typeface="Century Gothic (Body)"/>
              </a:rPr>
              <a:t> </a:t>
            </a:r>
            <a:r>
              <a:rPr lang="en-US" dirty="0" err="1" smtClean="0">
                <a:latin typeface="Century Gothic (Body)"/>
              </a:rPr>
              <a:t>những</a:t>
            </a:r>
            <a:r>
              <a:rPr lang="en-US" dirty="0" smtClean="0">
                <a:latin typeface="Century Gothic (Body)"/>
              </a:rPr>
              <a:t> </a:t>
            </a:r>
            <a:r>
              <a:rPr lang="en-US" dirty="0" err="1" smtClean="0">
                <a:latin typeface="Century Gothic (Body)"/>
              </a:rPr>
              <a:t>thứ</a:t>
            </a:r>
            <a:r>
              <a:rPr lang="en-US" dirty="0" smtClean="0">
                <a:latin typeface="Century Gothic (Body)"/>
              </a:rPr>
              <a:t> </a:t>
            </a:r>
            <a:r>
              <a:rPr lang="en-US" dirty="0" err="1" smtClean="0">
                <a:latin typeface="Century Gothic (Body)"/>
              </a:rPr>
              <a:t>cần</a:t>
            </a:r>
            <a:r>
              <a:rPr lang="en-US" dirty="0" smtClean="0">
                <a:latin typeface="Century Gothic (Body)"/>
              </a:rPr>
              <a:t> </a:t>
            </a:r>
            <a:r>
              <a:rPr lang="en-US" dirty="0" err="1" smtClean="0">
                <a:latin typeface="Century Gothic (Body)"/>
              </a:rPr>
              <a:t>thiết</a:t>
            </a:r>
            <a:r>
              <a:rPr lang="en-US" dirty="0" smtClean="0">
                <a:latin typeface="Century Gothic (Body)"/>
              </a:rPr>
              <a:t> </a:t>
            </a:r>
            <a:r>
              <a:rPr lang="en-US" dirty="0" err="1" smtClean="0">
                <a:latin typeface="Century Gothic (Body)"/>
              </a:rPr>
              <a:t>tối</a:t>
            </a:r>
            <a:r>
              <a:rPr lang="en-US" dirty="0" smtClean="0">
                <a:latin typeface="Century Gothic (Body)"/>
              </a:rPr>
              <a:t> </a:t>
            </a:r>
            <a:r>
              <a:rPr lang="en-US" dirty="0" err="1" smtClean="0">
                <a:latin typeface="Century Gothic (Body)"/>
              </a:rPr>
              <a:t>thiểu</a:t>
            </a:r>
            <a:r>
              <a:rPr lang="en-US" dirty="0" smtClean="0">
                <a:latin typeface="Century Gothic (Body)"/>
              </a:rPr>
              <a:t> </a:t>
            </a:r>
            <a:r>
              <a:rPr lang="en-US" dirty="0" err="1" smtClean="0">
                <a:latin typeface="Century Gothic (Body)"/>
              </a:rPr>
              <a:t>nhất</a:t>
            </a:r>
            <a:r>
              <a:rPr lang="en-US" dirty="0" smtClean="0">
                <a:latin typeface="Century Gothic (Body)"/>
              </a:rPr>
              <a:t> </a:t>
            </a:r>
            <a:r>
              <a:rPr lang="en-US" dirty="0" err="1" smtClean="0">
                <a:latin typeface="Century Gothic (Body)"/>
              </a:rPr>
              <a:t>và</a:t>
            </a:r>
            <a:r>
              <a:rPr lang="en-US" dirty="0" smtClean="0">
                <a:latin typeface="Century Gothic (Body)"/>
              </a:rPr>
              <a:t> </a:t>
            </a:r>
            <a:r>
              <a:rPr lang="en-US" dirty="0" err="1" smtClean="0">
                <a:latin typeface="Century Gothic (Body)"/>
              </a:rPr>
              <a:t>ẩn</a:t>
            </a:r>
            <a:r>
              <a:rPr lang="en-US" dirty="0" smtClean="0">
                <a:latin typeface="Century Gothic (Body)"/>
              </a:rPr>
              <a:t> </a:t>
            </a:r>
            <a:r>
              <a:rPr lang="en-US" dirty="0" err="1" smtClean="0">
                <a:latin typeface="Century Gothic (Body)"/>
              </a:rPr>
              <a:t>mọi</a:t>
            </a:r>
            <a:r>
              <a:rPr lang="en-US" dirty="0" smtClean="0">
                <a:latin typeface="Century Gothic (Body)"/>
              </a:rPr>
              <a:t> </a:t>
            </a:r>
            <a:r>
              <a:rPr lang="en-US" dirty="0" err="1" smtClean="0">
                <a:latin typeface="Century Gothic (Body)"/>
              </a:rPr>
              <a:t>thứ</a:t>
            </a:r>
            <a:r>
              <a:rPr lang="en-US" dirty="0" smtClean="0">
                <a:latin typeface="Century Gothic (Body)"/>
              </a:rPr>
              <a:t> </a:t>
            </a:r>
            <a:r>
              <a:rPr lang="en-US" dirty="0" err="1" smtClean="0">
                <a:latin typeface="Century Gothic (Body)"/>
              </a:rPr>
              <a:t>khác</a:t>
            </a:r>
            <a:r>
              <a:rPr lang="en-US" dirty="0" smtClean="0">
                <a:latin typeface="Century Gothic (Body)"/>
              </a:rPr>
              <a:t>.</a:t>
            </a:r>
          </a:p>
          <a:p>
            <a:r>
              <a:rPr lang="en-US" dirty="0" smtClean="0">
                <a:latin typeface="Century Gothic (Body)"/>
              </a:rPr>
              <a:t>=&gt; </a:t>
            </a:r>
            <a:r>
              <a:rPr lang="en-US" dirty="0" err="1" smtClean="0">
                <a:latin typeface="Century Gothic (Body)"/>
              </a:rPr>
              <a:t>đặt</a:t>
            </a:r>
            <a:r>
              <a:rPr lang="en-US" dirty="0" smtClean="0">
                <a:latin typeface="Century Gothic (Body)"/>
              </a:rPr>
              <a:t> </a:t>
            </a:r>
            <a:r>
              <a:rPr lang="en-US" dirty="0" err="1" smtClean="0">
                <a:latin typeface="Century Gothic (Body)"/>
              </a:rPr>
              <a:t>biến</a:t>
            </a:r>
            <a:r>
              <a:rPr lang="en-US" dirty="0" smtClean="0">
                <a:latin typeface="Century Gothic (Body)"/>
              </a:rPr>
              <a:t> </a:t>
            </a:r>
            <a:r>
              <a:rPr lang="en-US" dirty="0" err="1" smtClean="0">
                <a:latin typeface="Century Gothic (Body)"/>
              </a:rPr>
              <a:t>và</a:t>
            </a:r>
            <a:r>
              <a:rPr lang="en-US" dirty="0" smtClean="0">
                <a:latin typeface="Century Gothic (Body)"/>
              </a:rPr>
              <a:t> </a:t>
            </a:r>
            <a:r>
              <a:rPr lang="en-US" dirty="0" err="1" smtClean="0">
                <a:latin typeface="Century Gothic (Body)"/>
              </a:rPr>
              <a:t>hàm</a:t>
            </a:r>
            <a:r>
              <a:rPr lang="en-US" dirty="0" smtClean="0">
                <a:latin typeface="Century Gothic (Body)"/>
              </a:rPr>
              <a:t> </a:t>
            </a:r>
            <a:r>
              <a:rPr lang="en-US" dirty="0" err="1" smtClean="0">
                <a:latin typeface="Century Gothic (Body)"/>
              </a:rPr>
              <a:t>vào</a:t>
            </a:r>
            <a:r>
              <a:rPr lang="en-US" dirty="0" smtClean="0">
                <a:latin typeface="Century Gothic (Body)"/>
              </a:rPr>
              <a:t> scope </a:t>
            </a:r>
            <a:r>
              <a:rPr lang="en-US" dirty="0" err="1" smtClean="0">
                <a:latin typeface="Century Gothic (Body)"/>
              </a:rPr>
              <a:t>vừa</a:t>
            </a:r>
            <a:r>
              <a:rPr lang="en-US" dirty="0" smtClean="0">
                <a:latin typeface="Century Gothic (Body)"/>
              </a:rPr>
              <a:t> </a:t>
            </a:r>
            <a:r>
              <a:rPr lang="en-US" dirty="0" err="1" smtClean="0">
                <a:latin typeface="Century Gothic (Body)"/>
              </a:rPr>
              <a:t>đủ</a:t>
            </a:r>
            <a:r>
              <a:rPr lang="en-US" dirty="0" smtClean="0">
                <a:latin typeface="Century Gothic (Body)"/>
              </a:rPr>
              <a:t> </a:t>
            </a:r>
            <a:r>
              <a:rPr lang="en-US" dirty="0" err="1" smtClean="0">
                <a:latin typeface="Century Gothic (Body)"/>
              </a:rPr>
              <a:t>dùng</a:t>
            </a:r>
            <a:r>
              <a:rPr lang="en-US" dirty="0" smtClean="0">
                <a:latin typeface="Century Gothic (Body)"/>
              </a:rPr>
              <a:t>, </a:t>
            </a:r>
            <a:r>
              <a:rPr lang="en-US" dirty="0" err="1" smtClean="0">
                <a:latin typeface="Century Gothic (Body)"/>
              </a:rPr>
              <a:t>nếu</a:t>
            </a:r>
            <a:r>
              <a:rPr lang="en-US" dirty="0" smtClean="0">
                <a:latin typeface="Century Gothic (Body)"/>
              </a:rPr>
              <a:t> </a:t>
            </a:r>
            <a:r>
              <a:rPr lang="en-US" dirty="0" err="1" smtClean="0">
                <a:latin typeface="Century Gothic (Body)"/>
              </a:rPr>
              <a:t>để</a:t>
            </a:r>
            <a:r>
              <a:rPr lang="en-US" dirty="0" smtClean="0">
                <a:latin typeface="Century Gothic (Body)"/>
              </a:rPr>
              <a:t> scope </a:t>
            </a:r>
            <a:r>
              <a:rPr lang="en-US" dirty="0" err="1" smtClean="0">
                <a:latin typeface="Century Gothic (Body)"/>
              </a:rPr>
              <a:t>của</a:t>
            </a:r>
            <a:r>
              <a:rPr lang="en-US" dirty="0">
                <a:latin typeface="Century Gothic (Body)"/>
              </a:rPr>
              <a:t> </a:t>
            </a:r>
            <a:r>
              <a:rPr lang="en-US" dirty="0" err="1" smtClean="0">
                <a:latin typeface="Century Gothic (Body)"/>
              </a:rPr>
              <a:t>chúng</a:t>
            </a:r>
            <a:r>
              <a:rPr lang="en-US" dirty="0" smtClean="0">
                <a:latin typeface="Century Gothic (Body)"/>
              </a:rPr>
              <a:t> </a:t>
            </a:r>
            <a:r>
              <a:rPr lang="en-US" dirty="0" err="1" smtClean="0">
                <a:latin typeface="Century Gothic (Body)"/>
              </a:rPr>
              <a:t>quá</a:t>
            </a:r>
            <a:r>
              <a:rPr lang="en-US" dirty="0" smtClean="0">
                <a:latin typeface="Century Gothic (Body)"/>
              </a:rPr>
              <a:t> </a:t>
            </a:r>
            <a:r>
              <a:rPr lang="en-US" dirty="0" err="1" smtClean="0">
                <a:latin typeface="Century Gothic (Body)"/>
              </a:rPr>
              <a:t>rộng</a:t>
            </a:r>
            <a:r>
              <a:rPr lang="en-US" dirty="0" smtClean="0">
                <a:latin typeface="Century Gothic (Body)"/>
              </a:rPr>
              <a:t> </a:t>
            </a:r>
            <a:r>
              <a:rPr lang="en-US" dirty="0" err="1" smtClean="0">
                <a:latin typeface="Century Gothic (Body)"/>
              </a:rPr>
              <a:t>có</a:t>
            </a:r>
            <a:r>
              <a:rPr lang="en-US" dirty="0" smtClean="0">
                <a:latin typeface="Century Gothic (Body)"/>
              </a:rPr>
              <a:t> </a:t>
            </a:r>
            <a:r>
              <a:rPr lang="en-US" dirty="0" err="1" smtClean="0">
                <a:latin typeface="Century Gothic (Body)"/>
              </a:rPr>
              <a:t>thể</a:t>
            </a:r>
            <a:r>
              <a:rPr lang="en-US" dirty="0" smtClean="0">
                <a:latin typeface="Century Gothic (Body)"/>
              </a:rPr>
              <a:t> </a:t>
            </a:r>
            <a:r>
              <a:rPr lang="en-US" dirty="0" err="1" smtClean="0">
                <a:latin typeface="Century Gothic (Body)"/>
              </a:rPr>
              <a:t>dẫn</a:t>
            </a:r>
            <a:r>
              <a:rPr lang="en-US" dirty="0" smtClean="0">
                <a:latin typeface="Century Gothic (Body)"/>
              </a:rPr>
              <a:t> </a:t>
            </a:r>
            <a:r>
              <a:rPr lang="en-US" dirty="0" err="1" smtClean="0">
                <a:latin typeface="Century Gothic (Body)"/>
              </a:rPr>
              <a:t>đến</a:t>
            </a:r>
            <a:r>
              <a:rPr lang="en-US" dirty="0" smtClean="0">
                <a:latin typeface="Century Gothic (Body)"/>
              </a:rPr>
              <a:t> </a:t>
            </a:r>
            <a:r>
              <a:rPr lang="en-US" dirty="0" err="1" smtClean="0">
                <a:latin typeface="Century Gothic (Body)"/>
              </a:rPr>
              <a:t>việc</a:t>
            </a:r>
            <a:r>
              <a:rPr lang="en-US" dirty="0" smtClean="0">
                <a:latin typeface="Century Gothic (Body)"/>
              </a:rPr>
              <a:t> </a:t>
            </a:r>
            <a:r>
              <a:rPr lang="en-US" dirty="0" err="1" smtClean="0">
                <a:latin typeface="Century Gothic (Body)"/>
              </a:rPr>
              <a:t>chúng</a:t>
            </a:r>
            <a:r>
              <a:rPr lang="en-US" dirty="0" smtClean="0">
                <a:latin typeface="Century Gothic (Body)"/>
              </a:rPr>
              <a:t> </a:t>
            </a:r>
            <a:r>
              <a:rPr lang="en-US" dirty="0" err="1" smtClean="0">
                <a:latin typeface="Century Gothic (Body)"/>
              </a:rPr>
              <a:t>bị</a:t>
            </a:r>
            <a:r>
              <a:rPr lang="en-US" dirty="0" smtClean="0">
                <a:latin typeface="Century Gothic (Body)"/>
              </a:rPr>
              <a:t> </a:t>
            </a:r>
            <a:r>
              <a:rPr lang="en-US" dirty="0" err="1" smtClean="0">
                <a:latin typeface="Century Gothic (Body)"/>
              </a:rPr>
              <a:t>sử</a:t>
            </a:r>
            <a:r>
              <a:rPr lang="en-US" dirty="0" smtClean="0">
                <a:latin typeface="Century Gothic (Body)"/>
              </a:rPr>
              <a:t> </a:t>
            </a:r>
            <a:r>
              <a:rPr lang="en-US" dirty="0" err="1" smtClean="0">
                <a:latin typeface="Century Gothic (Body)"/>
              </a:rPr>
              <a:t>dụng</a:t>
            </a:r>
            <a:r>
              <a:rPr lang="en-US" dirty="0" smtClean="0">
                <a:latin typeface="Century Gothic (Body)"/>
              </a:rPr>
              <a:t> </a:t>
            </a:r>
            <a:r>
              <a:rPr lang="en-US" dirty="0" err="1" smtClean="0">
                <a:latin typeface="Century Gothic (Body)"/>
              </a:rPr>
              <a:t>theo</a:t>
            </a:r>
            <a:r>
              <a:rPr lang="en-US" dirty="0" smtClean="0">
                <a:latin typeface="Century Gothic (Body)"/>
              </a:rPr>
              <a:t> </a:t>
            </a:r>
            <a:r>
              <a:rPr lang="en-US" dirty="0" err="1" smtClean="0">
                <a:latin typeface="Century Gothic (Body)"/>
              </a:rPr>
              <a:t>những</a:t>
            </a:r>
            <a:r>
              <a:rPr lang="en-US" dirty="0" smtClean="0">
                <a:latin typeface="Century Gothic (Body)"/>
              </a:rPr>
              <a:t> </a:t>
            </a:r>
            <a:r>
              <a:rPr lang="en-US" dirty="0" err="1" smtClean="0">
                <a:latin typeface="Century Gothic (Body)"/>
              </a:rPr>
              <a:t>cách</a:t>
            </a:r>
            <a:r>
              <a:rPr lang="en-US" dirty="0" smtClean="0">
                <a:latin typeface="Century Gothic (Body)"/>
              </a:rPr>
              <a:t> </a:t>
            </a:r>
            <a:r>
              <a:rPr lang="en-US" dirty="0" err="1" smtClean="0">
                <a:latin typeface="Century Gothic (Body)"/>
              </a:rPr>
              <a:t>không</a:t>
            </a:r>
            <a:r>
              <a:rPr lang="en-US" dirty="0" smtClean="0">
                <a:latin typeface="Century Gothic (Body)"/>
              </a:rPr>
              <a:t> </a:t>
            </a:r>
            <a:r>
              <a:rPr lang="en-US" dirty="0" err="1" smtClean="0">
                <a:latin typeface="Century Gothic (Body)"/>
              </a:rPr>
              <a:t>mong</a:t>
            </a:r>
            <a:r>
              <a:rPr lang="en-US" dirty="0" smtClean="0">
                <a:latin typeface="Century Gothic (Body)"/>
              </a:rPr>
              <a:t> </a:t>
            </a:r>
            <a:r>
              <a:rPr lang="en-US" dirty="0" err="1" smtClean="0">
                <a:latin typeface="Century Gothic (Body)"/>
              </a:rPr>
              <a:t>đợi</a:t>
            </a:r>
            <a:r>
              <a:rPr lang="en-US" dirty="0" smtClean="0">
                <a:latin typeface="Century Gothic (Body)"/>
              </a:rPr>
              <a:t>.</a:t>
            </a:r>
          </a:p>
          <a:p>
            <a:endParaRPr lang="en-US" dirty="0" smtClean="0">
              <a:latin typeface="Century Gothic (Body)"/>
            </a:endParaRPr>
          </a:p>
          <a:p>
            <a:pPr marL="0" indent="0">
              <a:buNone/>
            </a:pPr>
            <a:endParaRPr lang="en-US" dirty="0">
              <a:latin typeface="Century Gothic (Body)"/>
            </a:endParaRPr>
          </a:p>
        </p:txBody>
      </p:sp>
    </p:spTree>
    <p:extLst>
      <p:ext uri="{BB962C8B-B14F-4D97-AF65-F5344CB8AC3E}">
        <p14:creationId xmlns:p14="http://schemas.microsoft.com/office/powerpoint/2010/main" val="1941584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chor="t"/>
          <a:lstStyle/>
          <a:p>
            <a:r>
              <a:rPr lang="vi-VN" dirty="0" smtClean="0"/>
              <a:t>SCOPE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596753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31871" y="3026941"/>
            <a:ext cx="748147" cy="516082"/>
          </a:xfrm>
        </p:spPr>
        <p:txBody>
          <a:bodyPr/>
          <a:lstStyle/>
          <a:p>
            <a:pPr marL="0" indent="0">
              <a:buNone/>
            </a:pPr>
            <a:r>
              <a:rPr lang="en-US" dirty="0" smtClean="0"/>
              <a:t>=&gt;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1686361"/>
            <a:ext cx="4329978" cy="371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8631" y="1673802"/>
            <a:ext cx="4440814" cy="3725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1635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Collision </a:t>
            </a:r>
            <a:r>
              <a:rPr lang="en-US" b="1" dirty="0"/>
              <a:t>Avoidance</a:t>
            </a:r>
            <a:br>
              <a:rPr lang="en-US" b="1" dirty="0"/>
            </a:br>
            <a:endParaRPr lang="en-US" dirty="0"/>
          </a:p>
        </p:txBody>
      </p:sp>
      <p:sp>
        <p:nvSpPr>
          <p:cNvPr id="3" name="Content Placeholder 2"/>
          <p:cNvSpPr>
            <a:spLocks noGrp="1"/>
          </p:cNvSpPr>
          <p:nvPr>
            <p:ph idx="1"/>
          </p:nvPr>
        </p:nvSpPr>
        <p:spPr>
          <a:xfrm>
            <a:off x="966355" y="1652925"/>
            <a:ext cx="10567554" cy="3777622"/>
          </a:xfrm>
        </p:spPr>
        <p:txBody>
          <a:bodyPr>
            <a:normAutofit lnSpcReduction="10000"/>
          </a:bodyPr>
          <a:lstStyle/>
          <a:p>
            <a:r>
              <a:rPr lang="vi-VN" dirty="0">
                <a:latin typeface="Tahoma (Body)"/>
              </a:rPr>
              <a:t>Một lợi ích khác của việc "ẩn" các biến và hàm trong phạm vi </a:t>
            </a:r>
            <a:r>
              <a:rPr lang="en-US" dirty="0" smtClean="0">
                <a:latin typeface="Tahoma (Body)"/>
              </a:rPr>
              <a:t>scope </a:t>
            </a:r>
            <a:r>
              <a:rPr lang="vi-VN" dirty="0" smtClean="0">
                <a:latin typeface="Tahoma (Body)"/>
              </a:rPr>
              <a:t>là </a:t>
            </a:r>
            <a:r>
              <a:rPr lang="vi-VN" dirty="0">
                <a:latin typeface="Tahoma (Body)"/>
              </a:rPr>
              <a:t>để tránh xung đột ngoài ý muốn giữa </a:t>
            </a:r>
            <a:r>
              <a:rPr lang="en-US" dirty="0" err="1" smtClean="0">
                <a:latin typeface="Tahoma (Body)"/>
              </a:rPr>
              <a:t>hai</a:t>
            </a:r>
            <a:r>
              <a:rPr lang="en-US" dirty="0" smtClean="0">
                <a:latin typeface="Tahoma (Body)"/>
              </a:rPr>
              <a:t> </a:t>
            </a:r>
            <a:r>
              <a:rPr lang="en-US" dirty="0" err="1" smtClean="0">
                <a:latin typeface="Tahoma (Body)"/>
              </a:rPr>
              <a:t>biến</a:t>
            </a:r>
            <a:r>
              <a:rPr lang="vi-VN" dirty="0" smtClean="0">
                <a:latin typeface="Tahoma (Body)"/>
              </a:rPr>
              <a:t> </a:t>
            </a:r>
            <a:r>
              <a:rPr lang="vi-VN" dirty="0">
                <a:latin typeface="Tahoma (Body)"/>
              </a:rPr>
              <a:t>có cùng tên nhưng cách sử dụng </a:t>
            </a:r>
            <a:r>
              <a:rPr lang="vi-VN" dirty="0" smtClean="0">
                <a:latin typeface="Tahoma (Body)"/>
              </a:rPr>
              <a:t>khác </a:t>
            </a:r>
            <a:r>
              <a:rPr lang="vi-VN" dirty="0">
                <a:latin typeface="Tahoma (Body)"/>
              </a:rPr>
              <a:t>nhau</a:t>
            </a:r>
            <a:r>
              <a:rPr lang="vi-VN" dirty="0" smtClean="0">
                <a:latin typeface="Tahoma (Body)"/>
              </a:rPr>
              <a:t>.</a:t>
            </a:r>
            <a:endParaRPr lang="en-US" dirty="0" smtClean="0">
              <a:latin typeface="Tahoma (Body)"/>
            </a:endParaRPr>
          </a:p>
          <a:p>
            <a:r>
              <a:rPr lang="vi-VN" dirty="0" smtClean="0">
                <a:latin typeface="Tahoma (Body)"/>
              </a:rPr>
              <a:t> </a:t>
            </a:r>
            <a:r>
              <a:rPr lang="vi-VN" dirty="0">
                <a:latin typeface="Tahoma (Body)"/>
              </a:rPr>
              <a:t>Kết quả </a:t>
            </a:r>
            <a:r>
              <a:rPr lang="en-US" dirty="0" err="1" smtClean="0">
                <a:latin typeface="Tahoma (Body)"/>
              </a:rPr>
              <a:t>xung</a:t>
            </a:r>
            <a:r>
              <a:rPr lang="en-US" dirty="0" smtClean="0">
                <a:latin typeface="Tahoma (Body)"/>
              </a:rPr>
              <a:t> </a:t>
            </a:r>
            <a:r>
              <a:rPr lang="en-US" dirty="0" err="1" smtClean="0">
                <a:latin typeface="Tahoma (Body)"/>
              </a:rPr>
              <a:t>đột</a:t>
            </a:r>
            <a:r>
              <a:rPr lang="vi-VN" dirty="0" smtClean="0">
                <a:latin typeface="Tahoma (Body)"/>
              </a:rPr>
              <a:t> </a:t>
            </a:r>
            <a:r>
              <a:rPr lang="vi-VN" dirty="0">
                <a:latin typeface="Tahoma (Body)"/>
              </a:rPr>
              <a:t>thường </a:t>
            </a:r>
            <a:r>
              <a:rPr lang="en-US" dirty="0" err="1" smtClean="0">
                <a:latin typeface="Tahoma (Body)"/>
              </a:rPr>
              <a:t>là</a:t>
            </a:r>
            <a:r>
              <a:rPr lang="en-US" dirty="0" smtClean="0">
                <a:latin typeface="Tahoma (Body)"/>
              </a:rPr>
              <a:t> </a:t>
            </a:r>
            <a:r>
              <a:rPr lang="vi-VN" dirty="0" smtClean="0">
                <a:latin typeface="Tahoma (Body)"/>
              </a:rPr>
              <a:t>việc </a:t>
            </a:r>
            <a:r>
              <a:rPr lang="vi-VN" dirty="0">
                <a:latin typeface="Tahoma (Body)"/>
              </a:rPr>
              <a:t>ghi đè </a:t>
            </a:r>
            <a:r>
              <a:rPr lang="vi-VN" dirty="0" smtClean="0">
                <a:latin typeface="Tahoma (Body)"/>
              </a:rPr>
              <a:t>các </a:t>
            </a:r>
            <a:r>
              <a:rPr lang="vi-VN" dirty="0">
                <a:latin typeface="Tahoma (Body)"/>
              </a:rPr>
              <a:t>giá trị</a:t>
            </a:r>
            <a:r>
              <a:rPr lang="vi-VN" dirty="0" smtClean="0">
                <a:latin typeface="Tahoma (Body)"/>
              </a:rPr>
              <a:t>.</a:t>
            </a:r>
            <a:endParaRPr lang="en-US" dirty="0" smtClean="0">
              <a:latin typeface="Tahoma (Body)"/>
            </a:endParaRPr>
          </a:p>
          <a:p>
            <a:endParaRPr lang="en-US" dirty="0">
              <a:latin typeface="Tahoma (Body)"/>
            </a:endParaRPr>
          </a:p>
          <a:p>
            <a:endParaRPr lang="en-US" dirty="0" smtClean="0">
              <a:latin typeface="Tahoma (Body)"/>
            </a:endParaRPr>
          </a:p>
          <a:p>
            <a:r>
              <a:rPr lang="vi-VN" dirty="0">
                <a:latin typeface="Tahoma (Body)"/>
              </a:rPr>
              <a:t>Việc gán </a:t>
            </a:r>
            <a:r>
              <a:rPr lang="en-US" dirty="0" err="1" smtClean="0">
                <a:latin typeface="Tahoma (Body)"/>
              </a:rPr>
              <a:t>biến</a:t>
            </a:r>
            <a:r>
              <a:rPr lang="en-US" dirty="0" smtClean="0">
                <a:latin typeface="Tahoma (Body)"/>
              </a:rPr>
              <a:t> global scope </a:t>
            </a:r>
            <a:r>
              <a:rPr lang="vi-VN" dirty="0" smtClean="0">
                <a:latin typeface="Tahoma (Body)"/>
              </a:rPr>
              <a:t>i </a:t>
            </a:r>
            <a:r>
              <a:rPr lang="vi-VN" dirty="0">
                <a:latin typeface="Tahoma (Body)"/>
              </a:rPr>
              <a:t>= 3 </a:t>
            </a:r>
            <a:endParaRPr lang="en-US" dirty="0" smtClean="0">
              <a:latin typeface="Tahoma (Body)"/>
            </a:endParaRPr>
          </a:p>
          <a:p>
            <a:pPr marL="0" indent="0">
              <a:buNone/>
            </a:pPr>
            <a:r>
              <a:rPr lang="vi-VN" dirty="0" smtClean="0">
                <a:latin typeface="Tahoma (Body)"/>
              </a:rPr>
              <a:t>bên trong</a:t>
            </a:r>
            <a:r>
              <a:rPr lang="en-US" dirty="0" smtClean="0">
                <a:latin typeface="Tahoma (Body)"/>
              </a:rPr>
              <a:t> bar</a:t>
            </a:r>
            <a:r>
              <a:rPr lang="vi-VN" dirty="0" smtClean="0">
                <a:latin typeface="Tahoma (Body)"/>
              </a:rPr>
              <a:t>(..)</a:t>
            </a:r>
            <a:r>
              <a:rPr lang="en-US" dirty="0" smtClean="0">
                <a:latin typeface="Tahoma (Body)"/>
              </a:rPr>
              <a:t> </a:t>
            </a:r>
            <a:r>
              <a:rPr lang="en-US" dirty="0" err="1" smtClean="0">
                <a:latin typeface="Tahoma (Body)"/>
              </a:rPr>
              <a:t>đã</a:t>
            </a:r>
            <a:r>
              <a:rPr lang="vi-VN" dirty="0" smtClean="0">
                <a:latin typeface="Tahoma (Body)"/>
              </a:rPr>
              <a:t> </a:t>
            </a:r>
            <a:r>
              <a:rPr lang="vi-VN" dirty="0">
                <a:latin typeface="Tahoma (Body)"/>
              </a:rPr>
              <a:t>ghi </a:t>
            </a:r>
            <a:r>
              <a:rPr lang="vi-VN" dirty="0" smtClean="0">
                <a:latin typeface="Tahoma (Body)"/>
              </a:rPr>
              <a:t>đè</a:t>
            </a:r>
            <a:r>
              <a:rPr lang="en-US" dirty="0" smtClean="0">
                <a:latin typeface="Tahoma (Body)"/>
              </a:rPr>
              <a:t> </a:t>
            </a:r>
            <a:r>
              <a:rPr lang="en-US" dirty="0" err="1" smtClean="0">
                <a:latin typeface="Tahoma (Body)"/>
              </a:rPr>
              <a:t>biến</a:t>
            </a:r>
            <a:r>
              <a:rPr lang="en-US" dirty="0" smtClean="0">
                <a:latin typeface="Tahoma (Body)"/>
              </a:rPr>
              <a:t> </a:t>
            </a:r>
            <a:r>
              <a:rPr lang="vi-VN" dirty="0" smtClean="0">
                <a:latin typeface="Tahoma (Body)"/>
              </a:rPr>
              <a:t>i </a:t>
            </a:r>
            <a:r>
              <a:rPr lang="vi-VN" dirty="0">
                <a:latin typeface="Tahoma (Body)"/>
              </a:rPr>
              <a:t>tại vòng lặp </a:t>
            </a:r>
            <a:r>
              <a:rPr lang="vi-VN" dirty="0" smtClean="0">
                <a:latin typeface="Tahoma (Body)"/>
              </a:rPr>
              <a:t>for</a:t>
            </a:r>
            <a:endParaRPr lang="en-US" dirty="0" smtClean="0">
              <a:latin typeface="Tahoma (Body)"/>
            </a:endParaRPr>
          </a:p>
          <a:p>
            <a:pPr marL="0" indent="0">
              <a:buNone/>
            </a:pPr>
            <a:r>
              <a:rPr lang="en-US" dirty="0" smtClean="0">
                <a:latin typeface="Tahoma (Body)"/>
              </a:rPr>
              <a:t> </a:t>
            </a:r>
            <a:r>
              <a:rPr lang="vi-VN" dirty="0" smtClean="0">
                <a:latin typeface="Tahoma (Body)"/>
              </a:rPr>
              <a:t>được </a:t>
            </a:r>
            <a:r>
              <a:rPr lang="vi-VN" dirty="0">
                <a:latin typeface="Tahoma (Body)"/>
              </a:rPr>
              <a:t>khai báo trong foo </a:t>
            </a:r>
            <a:r>
              <a:rPr lang="vi-VN" dirty="0" smtClean="0">
                <a:latin typeface="Tahoma (Body)"/>
              </a:rPr>
              <a:t>(..).</a:t>
            </a:r>
            <a:endParaRPr lang="en-US" dirty="0" smtClean="0">
              <a:latin typeface="Tahoma (Body)"/>
            </a:endParaRPr>
          </a:p>
          <a:p>
            <a:pPr>
              <a:buFont typeface="Symbol"/>
              <a:buChar char="Þ"/>
            </a:pPr>
            <a:r>
              <a:rPr lang="en-US" dirty="0" err="1" smtClean="0">
                <a:latin typeface="Tahoma (Body)"/>
              </a:rPr>
              <a:t>đổi</a:t>
            </a:r>
            <a:r>
              <a:rPr lang="en-US" dirty="0" smtClean="0">
                <a:latin typeface="Tahoma (Body)"/>
              </a:rPr>
              <a:t> sang local scope </a:t>
            </a:r>
            <a:r>
              <a:rPr lang="en-US" dirty="0" err="1" smtClean="0">
                <a:latin typeface="Tahoma (Body)"/>
              </a:rPr>
              <a:t>var</a:t>
            </a:r>
            <a:r>
              <a:rPr lang="en-US" dirty="0" smtClean="0">
                <a:latin typeface="Tahoma (Body)"/>
              </a:rPr>
              <a:t> </a:t>
            </a:r>
            <a:r>
              <a:rPr lang="en-US" dirty="0" err="1" smtClean="0">
                <a:latin typeface="Tahoma (Body)"/>
              </a:rPr>
              <a:t>i</a:t>
            </a:r>
            <a:r>
              <a:rPr lang="en-US" dirty="0" smtClean="0">
                <a:latin typeface="Tahoma (Body)"/>
              </a:rPr>
              <a:t> = 3 </a:t>
            </a:r>
            <a:r>
              <a:rPr lang="en-US" dirty="0" err="1" smtClean="0">
                <a:latin typeface="Tahoma (Body)"/>
              </a:rPr>
              <a:t>hoặc</a:t>
            </a:r>
            <a:r>
              <a:rPr lang="en-US" dirty="0" smtClean="0">
                <a:latin typeface="Tahoma (Body)"/>
              </a:rPr>
              <a:t> </a:t>
            </a:r>
            <a:r>
              <a:rPr lang="en-US" dirty="0" err="1" smtClean="0">
                <a:latin typeface="Tahoma (Body)"/>
              </a:rPr>
              <a:t>đổi</a:t>
            </a:r>
            <a:r>
              <a:rPr lang="en-US" dirty="0" smtClean="0">
                <a:latin typeface="Tahoma (Body)"/>
              </a:rPr>
              <a:t> </a:t>
            </a:r>
          </a:p>
          <a:p>
            <a:pPr marL="0" indent="0">
              <a:buNone/>
            </a:pPr>
            <a:r>
              <a:rPr lang="en-US" dirty="0" smtClean="0">
                <a:latin typeface="Tahoma (Body)"/>
              </a:rPr>
              <a:t>Sang </a:t>
            </a:r>
            <a:r>
              <a:rPr lang="en-US" dirty="0" err="1" smtClean="0">
                <a:latin typeface="Tahoma (Body)"/>
              </a:rPr>
              <a:t>var</a:t>
            </a:r>
            <a:r>
              <a:rPr lang="en-US" dirty="0" smtClean="0">
                <a:latin typeface="Tahoma (Body)"/>
              </a:rPr>
              <a:t> j = 3.</a:t>
            </a:r>
            <a:endParaRPr lang="en-US" dirty="0">
              <a:latin typeface="Tahoma (Body)"/>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2959" y="3006867"/>
            <a:ext cx="6559042" cy="3071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4507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Global "Namespaces"</a:t>
            </a:r>
            <a:br>
              <a:rPr lang="en-US" b="1" dirty="0"/>
            </a:br>
            <a:endParaRPr lang="en-US" dirty="0"/>
          </a:p>
        </p:txBody>
      </p:sp>
      <p:sp>
        <p:nvSpPr>
          <p:cNvPr id="3" name="Content Placeholder 2"/>
          <p:cNvSpPr>
            <a:spLocks noGrp="1"/>
          </p:cNvSpPr>
          <p:nvPr>
            <p:ph idx="1"/>
          </p:nvPr>
        </p:nvSpPr>
        <p:spPr/>
        <p:txBody>
          <a:bodyPr/>
          <a:lstStyle/>
          <a:p>
            <a:r>
              <a:rPr lang="en-US" dirty="0" err="1" smtClean="0"/>
              <a:t>Xung</a:t>
            </a:r>
            <a:r>
              <a:rPr lang="en-US" dirty="0"/>
              <a:t> </a:t>
            </a:r>
            <a:r>
              <a:rPr lang="en-US" dirty="0" err="1" smtClean="0"/>
              <a:t>đột</a:t>
            </a:r>
            <a:r>
              <a:rPr lang="en-US" dirty="0" smtClean="0"/>
              <a:t> </a:t>
            </a:r>
            <a:r>
              <a:rPr lang="en-US" dirty="0" err="1" smtClean="0"/>
              <a:t>biến</a:t>
            </a:r>
            <a:r>
              <a:rPr lang="en-US" dirty="0" smtClean="0"/>
              <a:t> </a:t>
            </a:r>
            <a:r>
              <a:rPr lang="en-US" dirty="0" err="1"/>
              <a:t>thường</a:t>
            </a:r>
            <a:r>
              <a:rPr lang="en-US" dirty="0"/>
              <a:t> </a:t>
            </a:r>
            <a:r>
              <a:rPr lang="en-US" dirty="0" err="1"/>
              <a:t>xảy</a:t>
            </a:r>
            <a:r>
              <a:rPr lang="en-US" dirty="0"/>
              <a:t> </a:t>
            </a:r>
            <a:r>
              <a:rPr lang="en-US" dirty="0" err="1"/>
              <a:t>ra</a:t>
            </a:r>
            <a:r>
              <a:rPr lang="en-US" dirty="0"/>
              <a:t> ở global scope</a:t>
            </a:r>
            <a:r>
              <a:rPr lang="en-US" dirty="0" smtClean="0"/>
              <a:t>.</a:t>
            </a:r>
          </a:p>
          <a:p>
            <a:r>
              <a:rPr lang="en-US" dirty="0" smtClean="0"/>
              <a:t> </a:t>
            </a:r>
            <a:r>
              <a:rPr lang="en-US" dirty="0" err="1" smtClean="0"/>
              <a:t>Khi</a:t>
            </a:r>
            <a:r>
              <a:rPr lang="en-US" dirty="0" smtClean="0"/>
              <a:t> </a:t>
            </a:r>
            <a:r>
              <a:rPr lang="vi-VN" dirty="0" smtClean="0"/>
              <a:t>số </a:t>
            </a:r>
            <a:r>
              <a:rPr lang="vi-VN" dirty="0"/>
              <a:t>lượng </a:t>
            </a:r>
            <a:r>
              <a:rPr lang="vi-VN" dirty="0" smtClean="0"/>
              <a:t>khởi </a:t>
            </a:r>
            <a:r>
              <a:rPr lang="vi-VN" dirty="0"/>
              <a:t>tạo object ở global </a:t>
            </a:r>
            <a:r>
              <a:rPr lang="vi-VN" dirty="0" smtClean="0"/>
              <a:t>nhiều</a:t>
            </a:r>
            <a:r>
              <a:rPr lang="vi-VN" dirty="0"/>
              <a:t>, </a:t>
            </a:r>
            <a:r>
              <a:rPr lang="en-US" dirty="0" err="1" smtClean="0"/>
              <a:t>làm</a:t>
            </a:r>
            <a:r>
              <a:rPr lang="en-US" dirty="0" smtClean="0"/>
              <a:t> </a:t>
            </a:r>
            <a:r>
              <a:rPr lang="vi-VN" dirty="0" smtClean="0"/>
              <a:t>cho </a:t>
            </a:r>
            <a:r>
              <a:rPr lang="vi-VN" dirty="0"/>
              <a:t>biến </a:t>
            </a:r>
            <a:r>
              <a:rPr lang="vi-VN" dirty="0" smtClean="0"/>
              <a:t>global</a:t>
            </a:r>
            <a:r>
              <a:rPr lang="vi-VN" dirty="0"/>
              <a:t> </a:t>
            </a:r>
            <a:r>
              <a:rPr lang="en-US" dirty="0" err="1" smtClean="0"/>
              <a:t>thiếu</a:t>
            </a:r>
            <a:r>
              <a:rPr lang="vi-VN" dirty="0" smtClean="0"/>
              <a:t> </a:t>
            </a:r>
            <a:r>
              <a:rPr lang="vi-VN" dirty="0"/>
              <a:t>tổ chức, khó </a:t>
            </a:r>
            <a:r>
              <a:rPr lang="vi-VN" dirty="0" smtClean="0"/>
              <a:t>quản </a:t>
            </a:r>
            <a:r>
              <a:rPr lang="vi-VN" dirty="0"/>
              <a:t>lý </a:t>
            </a:r>
            <a:r>
              <a:rPr lang="en-US" dirty="0" err="1" smtClean="0"/>
              <a:t>khó</a:t>
            </a:r>
            <a:r>
              <a:rPr lang="vi-VN" dirty="0" smtClean="0"/>
              <a:t> </a:t>
            </a:r>
            <a:r>
              <a:rPr lang="vi-VN" dirty="0"/>
              <a:t>đặt tên </a:t>
            </a:r>
            <a:r>
              <a:rPr lang="vi-VN" dirty="0" smtClean="0"/>
              <a:t>biến</a:t>
            </a:r>
            <a:r>
              <a:rPr lang="en-US" dirty="0" smtClean="0"/>
              <a:t>, </a:t>
            </a:r>
            <a:r>
              <a:rPr lang="vi-VN" dirty="0" smtClean="0"/>
              <a:t>dễ </a:t>
            </a:r>
            <a:r>
              <a:rPr lang="vi-VN" dirty="0"/>
              <a:t>gây lỗi và khó bảo trì</a:t>
            </a:r>
            <a:r>
              <a:rPr lang="vi-VN" dirty="0" smtClean="0"/>
              <a:t>.</a:t>
            </a:r>
            <a:endParaRPr lang="en-US" dirty="0" smtClean="0"/>
          </a:p>
          <a:p>
            <a:r>
              <a:rPr lang="en-US" dirty="0" smtClean="0"/>
              <a:t>=&gt; </a:t>
            </a:r>
            <a:r>
              <a:rPr lang="en-US" dirty="0" err="1" smtClean="0"/>
              <a:t>dùng</a:t>
            </a:r>
            <a:r>
              <a:rPr lang="en-US" dirty="0" smtClean="0"/>
              <a:t> namespace: </a:t>
            </a:r>
            <a:r>
              <a:rPr lang="en-US" dirty="0" err="1" smtClean="0"/>
              <a:t>tạo</a:t>
            </a:r>
            <a:r>
              <a:rPr lang="en-US" dirty="0" smtClean="0"/>
              <a:t> 1 object </a:t>
            </a:r>
            <a:r>
              <a:rPr lang="en-US" dirty="0" err="1" smtClean="0"/>
              <a:t>rỗng</a:t>
            </a:r>
            <a:r>
              <a:rPr lang="en-US" dirty="0" smtClean="0"/>
              <a:t> </a:t>
            </a:r>
            <a:r>
              <a:rPr lang="en-US" dirty="0" err="1" smtClean="0"/>
              <a:t>chứa</a:t>
            </a:r>
            <a:r>
              <a:rPr lang="en-US" dirty="0" smtClean="0"/>
              <a:t> </a:t>
            </a:r>
            <a:r>
              <a:rPr lang="en-US" dirty="0" err="1" smtClean="0"/>
              <a:t>các</a:t>
            </a:r>
            <a:r>
              <a:rPr lang="en-US" dirty="0" smtClean="0"/>
              <a:t> object </a:t>
            </a:r>
            <a:r>
              <a:rPr lang="en-US" dirty="0" err="1" smtClean="0"/>
              <a:t>của</a:t>
            </a:r>
            <a:r>
              <a:rPr lang="en-US" dirty="0" smtClean="0"/>
              <a:t> project </a:t>
            </a:r>
            <a:r>
              <a:rPr lang="en-US" dirty="0" err="1" smtClean="0"/>
              <a:t>thay</a:t>
            </a:r>
            <a:r>
              <a:rPr lang="en-US" dirty="0" smtClean="0"/>
              <a:t> </a:t>
            </a:r>
            <a:r>
              <a:rPr lang="en-US" dirty="0" err="1" smtClean="0"/>
              <a:t>vì</a:t>
            </a:r>
            <a:r>
              <a:rPr lang="en-US" dirty="0" smtClean="0"/>
              <a:t> </a:t>
            </a:r>
            <a:r>
              <a:rPr lang="en-US" dirty="0" err="1" smtClean="0"/>
              <a:t>để</a:t>
            </a:r>
            <a:r>
              <a:rPr lang="en-US" dirty="0" smtClean="0"/>
              <a:t> </a:t>
            </a:r>
            <a:r>
              <a:rPr lang="en-US" dirty="0" err="1" smtClean="0"/>
              <a:t>chúng</a:t>
            </a:r>
            <a:r>
              <a:rPr lang="en-US" dirty="0" smtClean="0"/>
              <a:t> ở global scope. (</a:t>
            </a:r>
            <a:r>
              <a:rPr lang="en-US" dirty="0" err="1" smtClean="0"/>
              <a:t>như</a:t>
            </a:r>
            <a:r>
              <a:rPr lang="en-US" dirty="0" smtClean="0"/>
              <a:t> 1 </a:t>
            </a:r>
            <a:r>
              <a:rPr lang="en-US" dirty="0" err="1" smtClean="0"/>
              <a:t>thư</a:t>
            </a:r>
            <a:r>
              <a:rPr lang="en-US" dirty="0" smtClean="0"/>
              <a:t> </a:t>
            </a:r>
            <a:r>
              <a:rPr lang="en-US" dirty="0" err="1" smtClean="0"/>
              <a:t>mục</a:t>
            </a:r>
            <a:r>
              <a:rPr lang="en-US" dirty="0" smtClean="0"/>
              <a:t> </a:t>
            </a:r>
            <a:r>
              <a:rPr lang="en-US" dirty="0" err="1" smtClean="0"/>
              <a:t>chứa</a:t>
            </a:r>
            <a:r>
              <a:rPr lang="en-US" dirty="0" smtClean="0"/>
              <a:t>)</a:t>
            </a:r>
          </a:p>
          <a:p>
            <a:endParaRPr lang="en-US" dirty="0"/>
          </a:p>
        </p:txBody>
      </p:sp>
    </p:spTree>
    <p:extLst>
      <p:ext uri="{BB962C8B-B14F-4D97-AF65-F5344CB8AC3E}">
        <p14:creationId xmlns:p14="http://schemas.microsoft.com/office/powerpoint/2010/main" val="18336464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0046" y="2927838"/>
            <a:ext cx="676904" cy="2983384"/>
          </a:xfrm>
        </p:spPr>
        <p:txBody>
          <a:bodyPr/>
          <a:lstStyle/>
          <a:p>
            <a:pPr marL="0" indent="0">
              <a:buNone/>
            </a:pPr>
            <a:r>
              <a:rPr lang="en-US" dirty="0" smtClean="0"/>
              <a:t> =&gt;</a:t>
            </a:r>
            <a:endParaRPr lang="en-US" dirty="0"/>
          </a:p>
        </p:txBody>
      </p:sp>
      <p:pic>
        <p:nvPicPr>
          <p:cNvPr id="5" name="Picture 4"/>
          <p:cNvPicPr>
            <a:picLocks noChangeAspect="1"/>
          </p:cNvPicPr>
          <p:nvPr/>
        </p:nvPicPr>
        <p:blipFill>
          <a:blip r:embed="rId2"/>
          <a:stretch>
            <a:fillRect/>
          </a:stretch>
        </p:blipFill>
        <p:spPr>
          <a:xfrm>
            <a:off x="-29204" y="1166092"/>
            <a:ext cx="5429250" cy="5362575"/>
          </a:xfrm>
          <a:prstGeom prst="rect">
            <a:avLst/>
          </a:prstGeom>
        </p:spPr>
      </p:pic>
      <p:pic>
        <p:nvPicPr>
          <p:cNvPr id="7" name="Picture 6"/>
          <p:cNvPicPr>
            <a:picLocks noChangeAspect="1"/>
          </p:cNvPicPr>
          <p:nvPr/>
        </p:nvPicPr>
        <p:blipFill>
          <a:blip r:embed="rId3"/>
          <a:stretch>
            <a:fillRect/>
          </a:stretch>
        </p:blipFill>
        <p:spPr>
          <a:xfrm>
            <a:off x="6076950" y="1166092"/>
            <a:ext cx="6115050" cy="5343525"/>
          </a:xfrm>
          <a:prstGeom prst="rect">
            <a:avLst/>
          </a:prstGeom>
        </p:spPr>
      </p:pic>
    </p:spTree>
    <p:extLst>
      <p:ext uri="{BB962C8B-B14F-4D97-AF65-F5344CB8AC3E}">
        <p14:creationId xmlns:p14="http://schemas.microsoft.com/office/powerpoint/2010/main" val="751556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Headings)"/>
              </a:rPr>
              <a:t>Module Management</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519297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As Scopes</a:t>
            </a:r>
          </a:p>
        </p:txBody>
      </p:sp>
      <p:sp>
        <p:nvSpPr>
          <p:cNvPr id="3" name="Content Placeholder 2"/>
          <p:cNvSpPr>
            <a:spLocks noGrp="1"/>
          </p:cNvSpPr>
          <p:nvPr>
            <p:ph idx="1"/>
          </p:nvPr>
        </p:nvSpPr>
        <p:spPr>
          <a:xfrm>
            <a:off x="698739" y="2133600"/>
            <a:ext cx="7513607" cy="3777622"/>
          </a:xfrm>
        </p:spPr>
        <p:txBody>
          <a:bodyPr/>
          <a:lstStyle/>
          <a:p>
            <a:r>
              <a:rPr lang="en-US" dirty="0" smtClean="0"/>
              <a:t>Ở </a:t>
            </a:r>
            <a:r>
              <a:rPr lang="en-US" dirty="0" err="1" smtClean="0"/>
              <a:t>trên</a:t>
            </a:r>
            <a:r>
              <a:rPr lang="en-US" dirty="0" smtClean="0"/>
              <a:t> ta </a:t>
            </a:r>
            <a:r>
              <a:rPr lang="en-US" dirty="0" err="1" smtClean="0"/>
              <a:t>đã</a:t>
            </a:r>
            <a:r>
              <a:rPr lang="en-US" dirty="0" smtClean="0"/>
              <a:t> </a:t>
            </a:r>
            <a:r>
              <a:rPr lang="en-US" dirty="0" err="1" smtClean="0"/>
              <a:t>nói</a:t>
            </a:r>
            <a:r>
              <a:rPr lang="en-US" dirty="0" smtClean="0"/>
              <a:t> </a:t>
            </a:r>
            <a:r>
              <a:rPr lang="en-US" dirty="0" err="1" smtClean="0"/>
              <a:t>về</a:t>
            </a:r>
            <a:r>
              <a:rPr lang="en-US" dirty="0" smtClean="0"/>
              <a:t> </a:t>
            </a:r>
            <a:r>
              <a:rPr lang="en-US" dirty="0" err="1" smtClean="0"/>
              <a:t>cách</a:t>
            </a:r>
            <a:r>
              <a:rPr lang="en-US" dirty="0" smtClean="0"/>
              <a:t> </a:t>
            </a:r>
            <a:r>
              <a:rPr lang="en-US" dirty="0" err="1" smtClean="0"/>
              <a:t>bao</a:t>
            </a:r>
            <a:r>
              <a:rPr lang="en-US" dirty="0" smtClean="0"/>
              <a:t> </a:t>
            </a:r>
            <a:r>
              <a:rPr lang="en-US" dirty="0" err="1" smtClean="0"/>
              <a:t>hàm</a:t>
            </a:r>
            <a:r>
              <a:rPr lang="en-US" dirty="0" smtClean="0"/>
              <a:t> </a:t>
            </a:r>
            <a:r>
              <a:rPr lang="en-US" dirty="0" err="1" smtClean="0"/>
              <a:t>và</a:t>
            </a:r>
            <a:r>
              <a:rPr lang="en-US" dirty="0" smtClean="0"/>
              <a:t> </a:t>
            </a:r>
            <a:r>
              <a:rPr lang="en-US" dirty="0" err="1" smtClean="0"/>
              <a:t>biến</a:t>
            </a:r>
            <a:r>
              <a:rPr lang="en-US" dirty="0" smtClean="0"/>
              <a:t> </a:t>
            </a:r>
            <a:r>
              <a:rPr lang="en-US" dirty="0" err="1" smtClean="0"/>
              <a:t>trong</a:t>
            </a:r>
            <a:r>
              <a:rPr lang="en-US" dirty="0" smtClean="0"/>
              <a:t> 1 </a:t>
            </a:r>
            <a:r>
              <a:rPr lang="en-US" dirty="0" err="1" smtClean="0"/>
              <a:t>hà</a:t>
            </a:r>
            <a:r>
              <a:rPr lang="en-US" dirty="0" err="1"/>
              <a:t>m</a:t>
            </a:r>
            <a:r>
              <a:rPr lang="en-US" dirty="0" smtClean="0"/>
              <a:t>, </a:t>
            </a:r>
            <a:r>
              <a:rPr lang="en-US" dirty="0" err="1" smtClean="0"/>
              <a:t>giấu</a:t>
            </a:r>
            <a:r>
              <a:rPr lang="en-US" dirty="0" smtClean="0"/>
              <a:t> </a:t>
            </a:r>
            <a:r>
              <a:rPr lang="en-US" dirty="0" err="1" smtClean="0"/>
              <a:t>chúng</a:t>
            </a:r>
            <a:r>
              <a:rPr lang="en-US" dirty="0" smtClean="0"/>
              <a:t> </a:t>
            </a:r>
            <a:r>
              <a:rPr lang="en-US" dirty="0" err="1" smtClean="0"/>
              <a:t>vào</a:t>
            </a:r>
            <a:r>
              <a:rPr lang="en-US" dirty="0" smtClean="0"/>
              <a:t> scope </a:t>
            </a:r>
            <a:r>
              <a:rPr lang="en-US" dirty="0" err="1" smtClean="0"/>
              <a:t>của</a:t>
            </a:r>
            <a:r>
              <a:rPr lang="en-US" dirty="0" smtClean="0"/>
              <a:t> </a:t>
            </a:r>
            <a:r>
              <a:rPr lang="en-US" dirty="0" err="1" smtClean="0"/>
              <a:t>hàm</a:t>
            </a:r>
            <a:r>
              <a:rPr lang="en-US" dirty="0" smtClean="0"/>
              <a:t> </a:t>
            </a:r>
            <a:r>
              <a:rPr lang="en-US" dirty="0" err="1" smtClean="0"/>
              <a:t>đó</a:t>
            </a:r>
            <a:r>
              <a:rPr lang="en-US" dirty="0" smtClean="0"/>
              <a:t>. </a:t>
            </a:r>
            <a:r>
              <a:rPr lang="en-US" dirty="0" err="1" smtClean="0"/>
              <a:t>Dù</a:t>
            </a:r>
            <a:r>
              <a:rPr lang="en-US" dirty="0" smtClean="0"/>
              <a:t> </a:t>
            </a:r>
            <a:r>
              <a:rPr lang="en-US" dirty="0" err="1" smtClean="0"/>
              <a:t>vậy</a:t>
            </a:r>
            <a:r>
              <a:rPr lang="en-US" dirty="0" smtClean="0"/>
              <a:t> </a:t>
            </a:r>
            <a:r>
              <a:rPr lang="en-US" dirty="0" err="1" smtClean="0"/>
              <a:t>đó</a:t>
            </a:r>
            <a:r>
              <a:rPr lang="en-US" dirty="0" smtClean="0"/>
              <a:t> </a:t>
            </a:r>
            <a:r>
              <a:rPr lang="en-US" dirty="0" err="1" smtClean="0"/>
              <a:t>vẫn</a:t>
            </a:r>
            <a:r>
              <a:rPr lang="en-US" dirty="0" smtClean="0"/>
              <a:t> </a:t>
            </a:r>
            <a:r>
              <a:rPr lang="en-US" dirty="0" err="1" smtClean="0"/>
              <a:t>chưa</a:t>
            </a:r>
            <a:r>
              <a:rPr lang="en-US" dirty="0" smtClean="0"/>
              <a:t> </a:t>
            </a:r>
            <a:r>
              <a:rPr lang="en-US" dirty="0" err="1" smtClean="0"/>
              <a:t>phải</a:t>
            </a:r>
            <a:r>
              <a:rPr lang="en-US" dirty="0" smtClean="0"/>
              <a:t> </a:t>
            </a:r>
            <a:r>
              <a:rPr lang="en-US" dirty="0" err="1" smtClean="0"/>
              <a:t>là</a:t>
            </a:r>
            <a:r>
              <a:rPr lang="en-US" dirty="0" smtClean="0"/>
              <a:t> </a:t>
            </a:r>
            <a:r>
              <a:rPr lang="en-US" dirty="0" err="1" smtClean="0"/>
              <a:t>cách</a:t>
            </a:r>
            <a:r>
              <a:rPr lang="en-US" dirty="0" smtClean="0"/>
              <a:t> </a:t>
            </a:r>
            <a:r>
              <a:rPr lang="en-US" dirty="0" err="1" smtClean="0"/>
              <a:t>lý</a:t>
            </a:r>
            <a:r>
              <a:rPr lang="en-US" dirty="0" smtClean="0"/>
              <a:t> </a:t>
            </a:r>
            <a:r>
              <a:rPr lang="en-US" dirty="0" err="1" smtClean="0"/>
              <a:t>tưởng</a:t>
            </a:r>
            <a:r>
              <a:rPr lang="en-US" dirty="0" smtClean="0"/>
              <a:t> </a:t>
            </a:r>
            <a:r>
              <a:rPr lang="en-US" dirty="0" err="1" smtClean="0"/>
              <a:t>nhất</a:t>
            </a:r>
            <a:r>
              <a:rPr lang="en-US" dirty="0" smtClean="0"/>
              <a:t>. </a:t>
            </a:r>
          </a:p>
          <a:p>
            <a:r>
              <a:rPr lang="en-US" dirty="0" err="1" smtClean="0"/>
              <a:t>Khi</a:t>
            </a:r>
            <a:r>
              <a:rPr lang="en-US" dirty="0" smtClean="0"/>
              <a:t> </a:t>
            </a:r>
            <a:r>
              <a:rPr lang="en-US" dirty="0" err="1" smtClean="0"/>
              <a:t>khai</a:t>
            </a:r>
            <a:r>
              <a:rPr lang="en-US" dirty="0" smtClean="0"/>
              <a:t> </a:t>
            </a:r>
            <a:r>
              <a:rPr lang="en-US" dirty="0" err="1" smtClean="0"/>
              <a:t>báo</a:t>
            </a:r>
            <a:r>
              <a:rPr lang="en-US" dirty="0" smtClean="0"/>
              <a:t> </a:t>
            </a:r>
            <a:r>
              <a:rPr lang="en-US" dirty="0" err="1" smtClean="0"/>
              <a:t>hàm</a:t>
            </a:r>
            <a:r>
              <a:rPr lang="en-US" dirty="0" smtClean="0"/>
              <a:t> </a:t>
            </a:r>
            <a:r>
              <a:rPr lang="en-US" dirty="0" err="1" smtClean="0"/>
              <a:t>bằng</a:t>
            </a:r>
            <a:r>
              <a:rPr lang="en-US" dirty="0" smtClean="0"/>
              <a:t> </a:t>
            </a:r>
            <a:r>
              <a:rPr lang="en-US" dirty="0" err="1" smtClean="0"/>
              <a:t>tên</a:t>
            </a:r>
            <a:r>
              <a:rPr lang="en-US" dirty="0" smtClean="0"/>
              <a:t> (declaration), 1 ô </a:t>
            </a:r>
            <a:r>
              <a:rPr lang="en-US" dirty="0" err="1" smtClean="0"/>
              <a:t>bộ</a:t>
            </a:r>
            <a:r>
              <a:rPr lang="en-US" dirty="0" smtClean="0"/>
              <a:t> </a:t>
            </a:r>
            <a:r>
              <a:rPr lang="en-US" dirty="0" err="1" smtClean="0"/>
              <a:t>nhớ</a:t>
            </a:r>
            <a:r>
              <a:rPr lang="en-US" dirty="0" smtClean="0"/>
              <a:t> </a:t>
            </a:r>
            <a:r>
              <a:rPr lang="en-US" dirty="0" err="1" smtClean="0"/>
              <a:t>được</a:t>
            </a:r>
            <a:r>
              <a:rPr lang="en-US" dirty="0" smtClean="0"/>
              <a:t> dung </a:t>
            </a:r>
            <a:r>
              <a:rPr lang="en-US" dirty="0" err="1" smtClean="0"/>
              <a:t>để</a:t>
            </a:r>
            <a:r>
              <a:rPr lang="en-US" dirty="0" smtClean="0"/>
              <a:t> </a:t>
            </a:r>
            <a:r>
              <a:rPr lang="en-US" dirty="0" err="1" smtClean="0"/>
              <a:t>lưu</a:t>
            </a:r>
            <a:r>
              <a:rPr lang="en-US" dirty="0" smtClean="0"/>
              <a:t> </a:t>
            </a:r>
            <a:r>
              <a:rPr lang="en-US" dirty="0" err="1" smtClean="0"/>
              <a:t>trữ</a:t>
            </a:r>
            <a:r>
              <a:rPr lang="en-US" dirty="0" smtClean="0"/>
              <a:t> </a:t>
            </a:r>
            <a:r>
              <a:rPr lang="en-US" dirty="0" err="1" smtClean="0"/>
              <a:t>giá</a:t>
            </a:r>
            <a:r>
              <a:rPr lang="en-US" dirty="0" smtClean="0"/>
              <a:t> </a:t>
            </a:r>
            <a:r>
              <a:rPr lang="en-US" dirty="0" err="1" smtClean="0"/>
              <a:t>trị</a:t>
            </a:r>
            <a:r>
              <a:rPr lang="en-US" dirty="0" smtClean="0"/>
              <a:t> </a:t>
            </a:r>
            <a:r>
              <a:rPr lang="en-US" dirty="0" err="1" smtClean="0"/>
              <a:t>hàm</a:t>
            </a:r>
            <a:r>
              <a:rPr lang="en-US" dirty="0" smtClean="0"/>
              <a:t> </a:t>
            </a:r>
            <a:r>
              <a:rPr lang="en-US" dirty="0" err="1" smtClean="0"/>
              <a:t>và</a:t>
            </a:r>
            <a:r>
              <a:rPr lang="en-US" dirty="0" smtClean="0"/>
              <a:t> </a:t>
            </a:r>
            <a:r>
              <a:rPr lang="en-US" dirty="0" err="1" smtClean="0"/>
              <a:t>phải</a:t>
            </a:r>
            <a:r>
              <a:rPr lang="en-US" dirty="0" smtClean="0"/>
              <a:t> </a:t>
            </a:r>
            <a:r>
              <a:rPr lang="en-US" dirty="0" err="1" smtClean="0"/>
              <a:t>gọi</a:t>
            </a:r>
            <a:r>
              <a:rPr lang="en-US" dirty="0" smtClean="0"/>
              <a:t> </a:t>
            </a:r>
            <a:r>
              <a:rPr lang="en-US" dirty="0" err="1" smtClean="0"/>
              <a:t>tên</a:t>
            </a:r>
            <a:r>
              <a:rPr lang="en-US" dirty="0" smtClean="0"/>
              <a:t> </a:t>
            </a:r>
            <a:r>
              <a:rPr lang="en-US" dirty="0" err="1" smtClean="0"/>
              <a:t>hàm</a:t>
            </a:r>
            <a:r>
              <a:rPr lang="en-US" dirty="0" smtClean="0"/>
              <a:t> </a:t>
            </a:r>
            <a:r>
              <a:rPr lang="en-US" dirty="0" err="1" smtClean="0"/>
              <a:t>ra</a:t>
            </a:r>
            <a:r>
              <a:rPr lang="en-US" dirty="0" smtClean="0"/>
              <a:t> </a:t>
            </a:r>
            <a:r>
              <a:rPr lang="en-US" dirty="0" err="1" smtClean="0"/>
              <a:t>thì</a:t>
            </a:r>
            <a:r>
              <a:rPr lang="en-US" dirty="0" smtClean="0"/>
              <a:t> </a:t>
            </a:r>
            <a:r>
              <a:rPr lang="en-US" dirty="0" err="1" smtClean="0"/>
              <a:t>hàm</a:t>
            </a:r>
            <a:r>
              <a:rPr lang="en-US" dirty="0" smtClean="0"/>
              <a:t> </a:t>
            </a:r>
            <a:r>
              <a:rPr lang="en-US" dirty="0" err="1" smtClean="0"/>
              <a:t>mới</a:t>
            </a:r>
            <a:r>
              <a:rPr lang="en-US" dirty="0" smtClean="0"/>
              <a:t> </a:t>
            </a:r>
            <a:r>
              <a:rPr lang="en-US" dirty="0" err="1" smtClean="0"/>
              <a:t>thực</a:t>
            </a:r>
            <a:r>
              <a:rPr lang="en-US" dirty="0" smtClean="0"/>
              <a:t> </a:t>
            </a:r>
            <a:r>
              <a:rPr lang="en-US" dirty="0" err="1" smtClean="0"/>
              <a:t>thi</a:t>
            </a:r>
            <a:r>
              <a:rPr lang="en-US" dirty="0" smtClean="0"/>
              <a:t>. </a:t>
            </a:r>
          </a:p>
          <a:p>
            <a:r>
              <a:rPr lang="en-US" dirty="0" err="1" smtClean="0"/>
              <a:t>Điều</a:t>
            </a:r>
            <a:r>
              <a:rPr lang="en-US" dirty="0" smtClean="0"/>
              <a:t> </a:t>
            </a:r>
            <a:r>
              <a:rPr lang="en-US" dirty="0" err="1" smtClean="0"/>
              <a:t>đó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giải</a:t>
            </a:r>
            <a:r>
              <a:rPr lang="en-US" dirty="0" smtClean="0"/>
              <a:t> </a:t>
            </a:r>
            <a:r>
              <a:rPr lang="en-US" dirty="0" err="1" smtClean="0"/>
              <a:t>quyết</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bao</a:t>
            </a:r>
            <a:r>
              <a:rPr lang="en-US" dirty="0" smtClean="0"/>
              <a:t> </a:t>
            </a:r>
            <a:r>
              <a:rPr lang="en-US" dirty="0" err="1" smtClean="0"/>
              <a:t>hàm</a:t>
            </a:r>
            <a:r>
              <a:rPr lang="en-US" dirty="0" smtClean="0"/>
              <a:t> </a:t>
            </a:r>
            <a:r>
              <a:rPr lang="en-US" dirty="0" err="1" smtClean="0"/>
              <a:t>trong</a:t>
            </a:r>
            <a:r>
              <a:rPr lang="en-US" dirty="0" smtClean="0"/>
              <a:t> </a:t>
            </a:r>
            <a:r>
              <a:rPr lang="en-US" dirty="0" err="1" smtClean="0"/>
              <a:t>cặp</a:t>
            </a:r>
            <a:r>
              <a:rPr lang="en-US" dirty="0" smtClean="0"/>
              <a:t> </a:t>
            </a:r>
            <a:r>
              <a:rPr lang="en-US" dirty="0" err="1" smtClean="0"/>
              <a:t>dấu</a:t>
            </a:r>
            <a:r>
              <a:rPr lang="en-US" dirty="0" smtClean="0"/>
              <a:t> </a:t>
            </a:r>
            <a:r>
              <a:rPr lang="en-US" dirty="0" err="1" smtClean="0"/>
              <a:t>ngoặc</a:t>
            </a:r>
            <a:r>
              <a:rPr lang="en-US" dirty="0" smtClean="0"/>
              <a:t> </a:t>
            </a:r>
            <a:r>
              <a:rPr lang="en-US" dirty="0" err="1" smtClean="0"/>
              <a:t>đơn</a:t>
            </a:r>
            <a:r>
              <a:rPr lang="en-US" dirty="0" smtClean="0"/>
              <a:t> (foo())() </a:t>
            </a:r>
            <a:r>
              <a:rPr lang="en-US" dirty="0" err="1" smtClean="0"/>
              <a:t>tức</a:t>
            </a:r>
            <a:r>
              <a:rPr lang="en-US" dirty="0" smtClean="0"/>
              <a:t> </a:t>
            </a:r>
            <a:r>
              <a:rPr lang="en-US" dirty="0" err="1" smtClean="0"/>
              <a:t>là</a:t>
            </a:r>
            <a:r>
              <a:rPr lang="en-US" dirty="0" smtClean="0"/>
              <a:t> “</a:t>
            </a:r>
            <a:r>
              <a:rPr lang="en-US" dirty="0" err="1" smtClean="0"/>
              <a:t>khai</a:t>
            </a:r>
            <a:r>
              <a:rPr lang="en-US" dirty="0" smtClean="0"/>
              <a:t> </a:t>
            </a:r>
            <a:r>
              <a:rPr lang="en-US" dirty="0" err="1" smtClean="0"/>
              <a:t>báo</a:t>
            </a:r>
            <a:r>
              <a:rPr lang="en-US" dirty="0" smtClean="0"/>
              <a:t>” </a:t>
            </a:r>
            <a:r>
              <a:rPr lang="en-US" dirty="0" err="1" smtClean="0"/>
              <a:t>hàm</a:t>
            </a:r>
            <a:r>
              <a:rPr lang="en-US" dirty="0" smtClean="0"/>
              <a:t> </a:t>
            </a:r>
            <a:r>
              <a:rPr lang="en-US" dirty="0" err="1" smtClean="0"/>
              <a:t>bằng</a:t>
            </a:r>
            <a:r>
              <a:rPr lang="en-US" dirty="0" smtClean="0"/>
              <a:t> </a:t>
            </a:r>
            <a:r>
              <a:rPr lang="en-US" dirty="0" err="1" smtClean="0"/>
              <a:t>phương</a:t>
            </a:r>
            <a:r>
              <a:rPr lang="en-US" dirty="0" smtClean="0"/>
              <a:t> </a:t>
            </a:r>
            <a:r>
              <a:rPr lang="en-US" dirty="0" err="1" smtClean="0"/>
              <a:t>thức</a:t>
            </a:r>
            <a:r>
              <a:rPr lang="en-US" dirty="0"/>
              <a:t> </a:t>
            </a:r>
            <a:r>
              <a:rPr lang="en-US" dirty="0" smtClean="0"/>
              <a:t>expression.</a:t>
            </a:r>
            <a:endParaRPr lang="en-US" dirty="0"/>
          </a:p>
        </p:txBody>
      </p:sp>
      <p:pic>
        <p:nvPicPr>
          <p:cNvPr id="4" name="Picture 3"/>
          <p:cNvPicPr>
            <a:picLocks noChangeAspect="1"/>
          </p:cNvPicPr>
          <p:nvPr/>
        </p:nvPicPr>
        <p:blipFill>
          <a:blip r:embed="rId2"/>
          <a:stretch>
            <a:fillRect/>
          </a:stretch>
        </p:blipFill>
        <p:spPr>
          <a:xfrm>
            <a:off x="9001124" y="241539"/>
            <a:ext cx="3152775" cy="2724150"/>
          </a:xfrm>
          <a:prstGeom prst="rect">
            <a:avLst/>
          </a:prstGeom>
        </p:spPr>
      </p:pic>
      <p:pic>
        <p:nvPicPr>
          <p:cNvPr id="5" name="Picture 4"/>
          <p:cNvPicPr>
            <a:picLocks noChangeAspect="1"/>
          </p:cNvPicPr>
          <p:nvPr/>
        </p:nvPicPr>
        <p:blipFill>
          <a:blip r:embed="rId3"/>
          <a:stretch>
            <a:fillRect/>
          </a:stretch>
        </p:blipFill>
        <p:spPr>
          <a:xfrm>
            <a:off x="9001124" y="3348260"/>
            <a:ext cx="3228975" cy="2448691"/>
          </a:xfrm>
          <a:prstGeom prst="rect">
            <a:avLst/>
          </a:prstGeom>
        </p:spPr>
      </p:pic>
    </p:spTree>
    <p:extLst>
      <p:ext uri="{BB962C8B-B14F-4D97-AF65-F5344CB8AC3E}">
        <p14:creationId xmlns:p14="http://schemas.microsoft.com/office/powerpoint/2010/main" val="34075410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vs. Named </a:t>
            </a:r>
          </a:p>
        </p:txBody>
      </p:sp>
      <p:sp>
        <p:nvSpPr>
          <p:cNvPr id="3" name="Content Placeholder 2"/>
          <p:cNvSpPr>
            <a:spLocks noGrp="1"/>
          </p:cNvSpPr>
          <p:nvPr>
            <p:ph idx="1"/>
          </p:nvPr>
        </p:nvSpPr>
        <p:spPr/>
        <p:txBody>
          <a:bodyPr/>
          <a:lstStyle/>
          <a:p>
            <a:r>
              <a:rPr lang="en-US" dirty="0" smtClean="0"/>
              <a:t>Expression vs Declaration</a:t>
            </a:r>
          </a:p>
          <a:p>
            <a:r>
              <a:rPr lang="en-US" dirty="0"/>
              <a:t>Function expressions can be anonymous, but function declarations cannot omit the </a:t>
            </a:r>
            <a:r>
              <a:rPr lang="en-US" dirty="0" smtClean="0"/>
              <a:t>name.</a:t>
            </a:r>
          </a:p>
          <a:p>
            <a:r>
              <a:rPr lang="en-US" dirty="0" err="1" smtClean="0"/>
              <a:t>Các</a:t>
            </a:r>
            <a:r>
              <a:rPr lang="en-US" dirty="0" smtClean="0"/>
              <a:t> </a:t>
            </a:r>
            <a:r>
              <a:rPr lang="en-US" dirty="0" err="1" smtClean="0"/>
              <a:t>hàm</a:t>
            </a:r>
            <a:r>
              <a:rPr lang="en-US" dirty="0"/>
              <a:t> </a:t>
            </a:r>
            <a:r>
              <a:rPr lang="en-US" dirty="0" smtClean="0"/>
              <a:t>expressions </a:t>
            </a:r>
            <a:r>
              <a:rPr lang="en-US" dirty="0" err="1" smtClean="0"/>
              <a:t>ẩn</a:t>
            </a:r>
            <a:r>
              <a:rPr lang="en-US" dirty="0" smtClean="0"/>
              <a:t> </a:t>
            </a:r>
            <a:r>
              <a:rPr lang="en-US" dirty="0" err="1" smtClean="0"/>
              <a:t>danh</a:t>
            </a:r>
            <a:r>
              <a:rPr lang="en-US" dirty="0" smtClean="0"/>
              <a:t> </a:t>
            </a:r>
            <a:r>
              <a:rPr lang="en-US" dirty="0" err="1" smtClean="0"/>
              <a:t>được</a:t>
            </a:r>
            <a:r>
              <a:rPr lang="en-US" dirty="0" smtClean="0"/>
              <a:t> </a:t>
            </a:r>
            <a:r>
              <a:rPr lang="en-US" dirty="0" err="1" smtClean="0"/>
              <a:t>khuyến</a:t>
            </a:r>
            <a:r>
              <a:rPr lang="en-US" dirty="0" smtClean="0"/>
              <a:t> </a:t>
            </a:r>
            <a:r>
              <a:rPr lang="en-US" dirty="0" err="1" smtClean="0"/>
              <a:t>khích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và</a:t>
            </a:r>
            <a:r>
              <a:rPr lang="en-US" dirty="0" smtClean="0"/>
              <a:t> </a:t>
            </a:r>
            <a:r>
              <a:rPr lang="en-US" dirty="0" err="1" smtClean="0"/>
              <a:t>được</a:t>
            </a:r>
            <a:r>
              <a:rPr lang="en-US" dirty="0" smtClean="0"/>
              <a:t> </a:t>
            </a:r>
            <a:r>
              <a:rPr lang="en-US" dirty="0" err="1" smtClean="0"/>
              <a:t>hỗ</a:t>
            </a:r>
            <a:r>
              <a:rPr lang="en-US" dirty="0" smtClean="0"/>
              <a:t> </a:t>
            </a:r>
            <a:r>
              <a:rPr lang="en-US" dirty="0" err="1" smtClean="0"/>
              <a:t>trợ</a:t>
            </a:r>
            <a:r>
              <a:rPr lang="en-US" dirty="0" smtClean="0"/>
              <a:t> </a:t>
            </a:r>
            <a:r>
              <a:rPr lang="en-US" dirty="0" err="1" smtClean="0"/>
              <a:t>bởi</a:t>
            </a:r>
            <a:r>
              <a:rPr lang="en-US" dirty="0" smtClean="0"/>
              <a:t> </a:t>
            </a:r>
            <a:r>
              <a:rPr lang="en-US" dirty="0" err="1" smtClean="0"/>
              <a:t>nhiều</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và</a:t>
            </a:r>
            <a:r>
              <a:rPr lang="en-US" dirty="0" smtClean="0"/>
              <a:t> tools, </a:t>
            </a:r>
            <a:r>
              <a:rPr lang="en-US" dirty="0" err="1" smtClean="0"/>
              <a:t>dù</a:t>
            </a:r>
            <a:r>
              <a:rPr lang="en-US" dirty="0" smtClean="0"/>
              <a:t> </a:t>
            </a:r>
            <a:r>
              <a:rPr lang="en-US" dirty="0" err="1" smtClean="0"/>
              <a:t>vậy</a:t>
            </a:r>
            <a:r>
              <a:rPr lang="en-US" dirty="0" smtClean="0"/>
              <a:t> </a:t>
            </a:r>
            <a:r>
              <a:rPr lang="en-US" dirty="0" err="1" smtClean="0"/>
              <a:t>nó</a:t>
            </a:r>
            <a:r>
              <a:rPr lang="en-US" dirty="0" smtClean="0"/>
              <a:t> </a:t>
            </a:r>
            <a:r>
              <a:rPr lang="en-US" dirty="0" err="1" smtClean="0"/>
              <a:t>vẫn</a:t>
            </a:r>
            <a:r>
              <a:rPr lang="en-US" dirty="0" smtClean="0"/>
              <a:t> </a:t>
            </a:r>
            <a:r>
              <a:rPr lang="en-US" dirty="0" err="1" smtClean="0"/>
              <a:t>có</a:t>
            </a:r>
            <a:r>
              <a:rPr lang="en-US" dirty="0" smtClean="0"/>
              <a:t> </a:t>
            </a:r>
            <a:r>
              <a:rPr lang="en-US" dirty="0" err="1" smtClean="0"/>
              <a:t>nhược</a:t>
            </a:r>
            <a:r>
              <a:rPr lang="en-US" dirty="0" smtClean="0"/>
              <a:t> </a:t>
            </a:r>
            <a:r>
              <a:rPr lang="en-US" dirty="0" err="1" smtClean="0"/>
              <a:t>điểm</a:t>
            </a:r>
            <a:r>
              <a:rPr lang="en-US" dirty="0" smtClean="0"/>
              <a:t>:</a:t>
            </a:r>
          </a:p>
          <a:p>
            <a:r>
              <a:rPr lang="en-US" dirty="0" err="1"/>
              <a:t>Hàm</a:t>
            </a:r>
            <a:r>
              <a:rPr lang="en-US" dirty="0"/>
              <a:t> </a:t>
            </a:r>
            <a:r>
              <a:rPr lang="en-US" dirty="0" err="1"/>
              <a:t>vô</a:t>
            </a:r>
            <a:r>
              <a:rPr lang="en-US" dirty="0"/>
              <a:t> </a:t>
            </a:r>
            <a:r>
              <a:rPr lang="en-US" dirty="0" err="1"/>
              <a:t>danh</a:t>
            </a:r>
            <a:r>
              <a:rPr lang="en-US" dirty="0"/>
              <a:t> </a:t>
            </a:r>
            <a:r>
              <a:rPr lang="en-US" dirty="0" err="1"/>
              <a:t>sẽ</a:t>
            </a:r>
            <a:r>
              <a:rPr lang="en-US" dirty="0"/>
              <a:t> </a:t>
            </a:r>
            <a:r>
              <a:rPr lang="en-US" dirty="0" err="1"/>
              <a:t>không</a:t>
            </a:r>
            <a:r>
              <a:rPr lang="en-US" dirty="0"/>
              <a:t> </a:t>
            </a:r>
            <a:r>
              <a:rPr lang="en-US" dirty="0" err="1"/>
              <a:t>có</a:t>
            </a:r>
            <a:r>
              <a:rPr lang="en-US" dirty="0"/>
              <a:t> </a:t>
            </a:r>
            <a:r>
              <a:rPr lang="en-US" dirty="0" err="1"/>
              <a:t>tên</a:t>
            </a:r>
            <a:r>
              <a:rPr lang="en-US" dirty="0"/>
              <a:t> </a:t>
            </a:r>
            <a:r>
              <a:rPr lang="en-US" dirty="0" err="1"/>
              <a:t>trong</a:t>
            </a:r>
            <a:r>
              <a:rPr lang="en-US" dirty="0"/>
              <a:t> </a:t>
            </a:r>
            <a:r>
              <a:rPr lang="en-US" dirty="0" err="1"/>
              <a:t>truy</a:t>
            </a:r>
            <a:r>
              <a:rPr lang="en-US" dirty="0"/>
              <a:t> </a:t>
            </a:r>
            <a:r>
              <a:rPr lang="en-US" dirty="0" err="1"/>
              <a:t>dấu</a:t>
            </a:r>
            <a:r>
              <a:rPr lang="en-US" dirty="0"/>
              <a:t>, </a:t>
            </a:r>
            <a:r>
              <a:rPr lang="en-US" dirty="0" err="1"/>
              <a:t>khó</a:t>
            </a:r>
            <a:r>
              <a:rPr lang="en-US" dirty="0"/>
              <a:t> debug. </a:t>
            </a:r>
          </a:p>
          <a:p>
            <a:r>
              <a:rPr lang="en-US" dirty="0" err="1"/>
              <a:t>Không</a:t>
            </a:r>
            <a:r>
              <a:rPr lang="en-US" dirty="0"/>
              <a:t> </a:t>
            </a:r>
            <a:r>
              <a:rPr lang="en-US" dirty="0" err="1"/>
              <a:t>có</a:t>
            </a:r>
            <a:r>
              <a:rPr lang="en-US" dirty="0"/>
              <a:t> </a:t>
            </a:r>
            <a:r>
              <a:rPr lang="en-US" dirty="0" err="1"/>
              <a:t>tên</a:t>
            </a:r>
            <a:r>
              <a:rPr lang="en-US" dirty="0"/>
              <a:t>, </a:t>
            </a:r>
            <a:r>
              <a:rPr lang="en-US" dirty="0" err="1"/>
              <a:t>nếu</a:t>
            </a:r>
            <a:r>
              <a:rPr lang="en-US" dirty="0"/>
              <a:t> </a:t>
            </a:r>
            <a:r>
              <a:rPr lang="en-US" dirty="0" err="1"/>
              <a:t>hàm</a:t>
            </a:r>
            <a:r>
              <a:rPr lang="en-US" dirty="0"/>
              <a:t> </a:t>
            </a:r>
            <a:r>
              <a:rPr lang="en-US" dirty="0" err="1"/>
              <a:t>muốn</a:t>
            </a:r>
            <a:r>
              <a:rPr lang="en-US" dirty="0"/>
              <a:t> </a:t>
            </a:r>
            <a:r>
              <a:rPr lang="en-US" dirty="0" err="1"/>
              <a:t>tham</a:t>
            </a:r>
            <a:r>
              <a:rPr lang="en-US" dirty="0"/>
              <a:t> </a:t>
            </a:r>
            <a:r>
              <a:rPr lang="en-US" dirty="0" err="1"/>
              <a:t>chiếu</a:t>
            </a:r>
            <a:r>
              <a:rPr lang="en-US" dirty="0"/>
              <a:t> </a:t>
            </a:r>
            <a:r>
              <a:rPr lang="en-US" dirty="0" err="1"/>
              <a:t>đến</a:t>
            </a:r>
            <a:r>
              <a:rPr lang="en-US" dirty="0"/>
              <a:t> </a:t>
            </a:r>
            <a:r>
              <a:rPr lang="en-US" dirty="0" err="1"/>
              <a:t>nó</a:t>
            </a:r>
            <a:r>
              <a:rPr lang="en-US" dirty="0"/>
              <a:t>, </a:t>
            </a:r>
            <a:r>
              <a:rPr lang="en-US" dirty="0" err="1"/>
              <a:t>hoặc</a:t>
            </a:r>
            <a:r>
              <a:rPr lang="en-US" dirty="0"/>
              <a:t> </a:t>
            </a:r>
            <a:r>
              <a:rPr lang="en-US" dirty="0" err="1"/>
              <a:t>đệ</a:t>
            </a:r>
            <a:r>
              <a:rPr lang="en-US" dirty="0"/>
              <a:t> </a:t>
            </a:r>
            <a:r>
              <a:rPr lang="en-US" dirty="0" err="1"/>
              <a:t>quy</a:t>
            </a:r>
            <a:r>
              <a:rPr lang="en-US" dirty="0"/>
              <a:t>, …, </a:t>
            </a:r>
            <a:r>
              <a:rPr lang="en-US" dirty="0" err="1"/>
              <a:t>tham</a:t>
            </a:r>
            <a:r>
              <a:rPr lang="en-US" dirty="0"/>
              <a:t> </a:t>
            </a:r>
            <a:r>
              <a:rPr lang="en-US" dirty="0" err="1"/>
              <a:t>chiếu</a:t>
            </a:r>
            <a:r>
              <a:rPr lang="en-US" dirty="0"/>
              <a:t> </a:t>
            </a:r>
            <a:r>
              <a:rPr lang="en-US" dirty="0" err="1"/>
              <a:t>đã</a:t>
            </a:r>
            <a:r>
              <a:rPr lang="en-US" dirty="0"/>
              <a:t> </a:t>
            </a:r>
            <a:r>
              <a:rPr lang="en-US" dirty="0" err="1"/>
              <a:t>bị</a:t>
            </a:r>
            <a:r>
              <a:rPr lang="en-US" dirty="0"/>
              <a:t> </a:t>
            </a:r>
            <a:r>
              <a:rPr lang="en-US" dirty="0" err="1"/>
              <a:t>bỏ</a:t>
            </a:r>
            <a:r>
              <a:rPr lang="en-US" dirty="0"/>
              <a:t> </a:t>
            </a:r>
            <a:r>
              <a:rPr lang="en-US" dirty="0" err="1"/>
              <a:t>arguments.callee</a:t>
            </a:r>
            <a:r>
              <a:rPr lang="en-US" dirty="0"/>
              <a:t> </a:t>
            </a:r>
            <a:r>
              <a:rPr lang="en-US" dirty="0" err="1"/>
              <a:t>lại</a:t>
            </a:r>
            <a:r>
              <a:rPr lang="en-US" dirty="0"/>
              <a:t> </a:t>
            </a:r>
            <a:r>
              <a:rPr lang="en-US" dirty="0" err="1"/>
              <a:t>cần</a:t>
            </a:r>
            <a:r>
              <a:rPr lang="en-US" dirty="0"/>
              <a:t> </a:t>
            </a:r>
            <a:r>
              <a:rPr lang="en-US" dirty="0" err="1"/>
              <a:t>thiết</a:t>
            </a:r>
            <a:r>
              <a:rPr lang="en-US" dirty="0"/>
              <a:t>. </a:t>
            </a:r>
            <a:r>
              <a:rPr lang="en-US" dirty="0" err="1"/>
              <a:t>Ví</a:t>
            </a:r>
            <a:r>
              <a:rPr lang="en-US" dirty="0"/>
              <a:t> </a:t>
            </a:r>
            <a:r>
              <a:rPr lang="en-US" dirty="0" err="1"/>
              <a:t>dụ</a:t>
            </a:r>
            <a:r>
              <a:rPr lang="en-US" dirty="0"/>
              <a:t> </a:t>
            </a:r>
            <a:r>
              <a:rPr lang="en-US" dirty="0" err="1"/>
              <a:t>khác</a:t>
            </a:r>
            <a:r>
              <a:rPr lang="en-US" dirty="0"/>
              <a:t> </a:t>
            </a:r>
            <a:r>
              <a:rPr lang="en-US" dirty="0" err="1"/>
              <a:t>nữa</a:t>
            </a:r>
            <a:r>
              <a:rPr lang="en-US" dirty="0"/>
              <a:t> </a:t>
            </a:r>
            <a:r>
              <a:rPr lang="en-US" dirty="0" err="1"/>
              <a:t>là</a:t>
            </a:r>
            <a:r>
              <a:rPr lang="en-US" dirty="0"/>
              <a:t> </a:t>
            </a:r>
            <a:r>
              <a:rPr lang="en-US" dirty="0" err="1"/>
              <a:t>khi</a:t>
            </a:r>
            <a:r>
              <a:rPr lang="en-US" dirty="0"/>
              <a:t> </a:t>
            </a:r>
            <a:r>
              <a:rPr lang="en-US" dirty="0" err="1"/>
              <a:t>một</a:t>
            </a:r>
            <a:r>
              <a:rPr lang="en-US" dirty="0"/>
              <a:t> </a:t>
            </a:r>
            <a:r>
              <a:rPr lang="en-US" dirty="0" err="1"/>
              <a:t>hàm</a:t>
            </a:r>
            <a:r>
              <a:rPr lang="en-US" dirty="0"/>
              <a:t> </a:t>
            </a:r>
            <a:r>
              <a:rPr lang="en-US" dirty="0" err="1"/>
              <a:t>điều</a:t>
            </a:r>
            <a:r>
              <a:rPr lang="en-US" dirty="0"/>
              <a:t> </a:t>
            </a:r>
            <a:r>
              <a:rPr lang="en-US" dirty="0" err="1"/>
              <a:t>khiển</a:t>
            </a:r>
            <a:r>
              <a:rPr lang="en-US" dirty="0"/>
              <a:t> </a:t>
            </a:r>
            <a:r>
              <a:rPr lang="en-US" dirty="0" err="1"/>
              <a:t>sự</a:t>
            </a:r>
            <a:r>
              <a:rPr lang="en-US" dirty="0"/>
              <a:t> </a:t>
            </a:r>
            <a:r>
              <a:rPr lang="en-US" dirty="0" err="1"/>
              <a:t>kiện</a:t>
            </a:r>
            <a:r>
              <a:rPr lang="en-US" dirty="0"/>
              <a:t> </a:t>
            </a:r>
            <a:r>
              <a:rPr lang="en-US" dirty="0" err="1"/>
              <a:t>cần</a:t>
            </a:r>
            <a:r>
              <a:rPr lang="en-US" dirty="0"/>
              <a:t> unbind </a:t>
            </a:r>
            <a:r>
              <a:rPr lang="en-US" dirty="0" err="1"/>
              <a:t>chính</a:t>
            </a:r>
            <a:r>
              <a:rPr lang="en-US" dirty="0"/>
              <a:t> </a:t>
            </a:r>
            <a:r>
              <a:rPr lang="en-US" dirty="0" err="1"/>
              <a:t>nó</a:t>
            </a:r>
            <a:r>
              <a:rPr lang="en-US" dirty="0"/>
              <a:t> </a:t>
            </a:r>
            <a:r>
              <a:rPr lang="en-US" dirty="0" err="1"/>
              <a:t>sau</a:t>
            </a:r>
            <a:r>
              <a:rPr lang="en-US" dirty="0"/>
              <a:t> </a:t>
            </a:r>
            <a:r>
              <a:rPr lang="en-US" dirty="0" err="1"/>
              <a:t>khi</a:t>
            </a:r>
            <a:r>
              <a:rPr lang="en-US" dirty="0"/>
              <a:t> </a:t>
            </a:r>
            <a:r>
              <a:rPr lang="en-US" dirty="0" err="1" smtClean="0"/>
              <a:t>chạy</a:t>
            </a:r>
            <a:endParaRPr lang="en-US" dirty="0" smtClean="0"/>
          </a:p>
          <a:p>
            <a:r>
              <a:rPr lang="vi-VN" dirty="0"/>
              <a:t>Hàm vô danh làm code khó đọc hơn.</a:t>
            </a:r>
            <a:endParaRPr lang="en-US" dirty="0"/>
          </a:p>
        </p:txBody>
      </p:sp>
      <p:pic>
        <p:nvPicPr>
          <p:cNvPr id="4" name="Picture 3"/>
          <p:cNvPicPr>
            <a:picLocks noChangeAspect="1"/>
          </p:cNvPicPr>
          <p:nvPr/>
        </p:nvPicPr>
        <p:blipFill>
          <a:blip r:embed="rId2"/>
          <a:stretch>
            <a:fillRect/>
          </a:stretch>
        </p:blipFill>
        <p:spPr>
          <a:xfrm>
            <a:off x="8113712" y="1238250"/>
            <a:ext cx="3390900" cy="895350"/>
          </a:xfrm>
          <a:prstGeom prst="rect">
            <a:avLst/>
          </a:prstGeom>
        </p:spPr>
      </p:pic>
    </p:spTree>
    <p:extLst>
      <p:ext uri="{BB962C8B-B14F-4D97-AF65-F5344CB8AC3E}">
        <p14:creationId xmlns:p14="http://schemas.microsoft.com/office/powerpoint/2010/main" val="1696736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Invoking Function Expressions Immediately</a:t>
            </a:r>
          </a:p>
        </p:txBody>
      </p:sp>
      <p:sp>
        <p:nvSpPr>
          <p:cNvPr id="3" name="Content Placeholder 2"/>
          <p:cNvSpPr>
            <a:spLocks noGrp="1"/>
          </p:cNvSpPr>
          <p:nvPr>
            <p:ph idx="1"/>
          </p:nvPr>
        </p:nvSpPr>
        <p:spPr>
          <a:xfrm>
            <a:off x="2589212" y="2133600"/>
            <a:ext cx="6114841" cy="3777622"/>
          </a:xfrm>
        </p:spPr>
        <p:txBody>
          <a:bodyPr/>
          <a:lstStyle/>
          <a:p>
            <a:r>
              <a:rPr lang="en-US" dirty="0" err="1" smtClean="0"/>
              <a:t>Làm</a:t>
            </a:r>
            <a:r>
              <a:rPr lang="en-US" dirty="0" smtClean="0"/>
              <a:t> </a:t>
            </a:r>
            <a:r>
              <a:rPr lang="en-US" dirty="0" err="1" smtClean="0"/>
              <a:t>cho</a:t>
            </a:r>
            <a:r>
              <a:rPr lang="en-US" dirty="0" smtClean="0"/>
              <a:t> </a:t>
            </a:r>
            <a:r>
              <a:rPr lang="en-US" dirty="0" err="1" smtClean="0"/>
              <a:t>hàm</a:t>
            </a:r>
            <a:r>
              <a:rPr lang="en-US" dirty="0" smtClean="0"/>
              <a:t> </a:t>
            </a:r>
            <a:r>
              <a:rPr lang="en-US" dirty="0" err="1" smtClean="0"/>
              <a:t>trở</a:t>
            </a:r>
            <a:r>
              <a:rPr lang="en-US" dirty="0" smtClean="0"/>
              <a:t> </a:t>
            </a:r>
            <a:r>
              <a:rPr lang="en-US" dirty="0" err="1" smtClean="0"/>
              <a:t>thành</a:t>
            </a:r>
            <a:r>
              <a:rPr lang="en-US" dirty="0" smtClean="0"/>
              <a:t> </a:t>
            </a:r>
            <a:r>
              <a:rPr lang="en-US" dirty="0" err="1" smtClean="0"/>
              <a:t>dạng</a:t>
            </a:r>
            <a:r>
              <a:rPr lang="en-US" dirty="0" smtClean="0"/>
              <a:t> expression </a:t>
            </a:r>
            <a:r>
              <a:rPr lang="en-US" dirty="0" err="1" smtClean="0"/>
              <a:t>bằng</a:t>
            </a:r>
            <a:r>
              <a:rPr lang="en-US" dirty="0" smtClean="0"/>
              <a:t> </a:t>
            </a:r>
            <a:r>
              <a:rPr lang="en-US" dirty="0" err="1" smtClean="0"/>
              <a:t>cách</a:t>
            </a:r>
            <a:r>
              <a:rPr lang="en-US" dirty="0" smtClean="0"/>
              <a:t> </a:t>
            </a:r>
            <a:r>
              <a:rPr lang="en-US" dirty="0" err="1" smtClean="0"/>
              <a:t>bao</a:t>
            </a:r>
            <a:endParaRPr lang="en-US" dirty="0" smtClean="0"/>
          </a:p>
          <a:p>
            <a:pPr marL="0" indent="0">
              <a:buNone/>
            </a:pPr>
            <a:r>
              <a:rPr lang="en-US" dirty="0" err="1"/>
              <a:t>hàm</a:t>
            </a:r>
            <a:r>
              <a:rPr lang="en-US" dirty="0"/>
              <a:t> </a:t>
            </a:r>
            <a:r>
              <a:rPr lang="en-US" dirty="0" err="1"/>
              <a:t>trong</a:t>
            </a:r>
            <a:r>
              <a:rPr lang="en-US" dirty="0"/>
              <a:t> </a:t>
            </a:r>
            <a:r>
              <a:rPr lang="en-US" dirty="0" err="1"/>
              <a:t>cặp</a:t>
            </a:r>
            <a:r>
              <a:rPr lang="en-US" dirty="0"/>
              <a:t> </a:t>
            </a:r>
            <a:r>
              <a:rPr lang="en-US" dirty="0" err="1"/>
              <a:t>dấu</a:t>
            </a:r>
            <a:r>
              <a:rPr lang="en-US" dirty="0"/>
              <a:t>() </a:t>
            </a:r>
            <a:r>
              <a:rPr lang="en-US" dirty="0" err="1"/>
              <a:t>và</a:t>
            </a:r>
            <a:r>
              <a:rPr lang="en-US" dirty="0"/>
              <a:t> </a:t>
            </a:r>
            <a:r>
              <a:rPr lang="en-US" dirty="0" err="1"/>
              <a:t>thêm</a:t>
            </a:r>
            <a:r>
              <a:rPr lang="en-US" dirty="0"/>
              <a:t> 1 </a:t>
            </a:r>
            <a:r>
              <a:rPr lang="en-US" dirty="0" err="1"/>
              <a:t>cặp</a:t>
            </a:r>
            <a:r>
              <a:rPr lang="en-US" dirty="0"/>
              <a:t> </a:t>
            </a:r>
            <a:r>
              <a:rPr lang="en-US" dirty="0" err="1"/>
              <a:t>dấu</a:t>
            </a:r>
            <a:r>
              <a:rPr lang="en-US" dirty="0"/>
              <a:t> () ở </a:t>
            </a:r>
            <a:r>
              <a:rPr lang="en-US" dirty="0" err="1"/>
              <a:t>cuối</a:t>
            </a:r>
            <a:r>
              <a:rPr lang="en-US" dirty="0"/>
              <a:t> </a:t>
            </a:r>
            <a:r>
              <a:rPr lang="en-US" dirty="0" err="1"/>
              <a:t>để</a:t>
            </a:r>
            <a:r>
              <a:rPr lang="en-US" dirty="0"/>
              <a:t> </a:t>
            </a:r>
            <a:r>
              <a:rPr lang="en-US" dirty="0" err="1"/>
              <a:t>thực</a:t>
            </a:r>
            <a:r>
              <a:rPr lang="en-US" dirty="0"/>
              <a:t> </a:t>
            </a:r>
            <a:r>
              <a:rPr lang="en-US" dirty="0" err="1"/>
              <a:t>thi</a:t>
            </a:r>
            <a:r>
              <a:rPr lang="en-US" dirty="0"/>
              <a:t> </a:t>
            </a:r>
            <a:r>
              <a:rPr lang="en-US" dirty="0" err="1"/>
              <a:t>nó</a:t>
            </a:r>
            <a:endParaRPr lang="en-US" dirty="0"/>
          </a:p>
          <a:p>
            <a:endParaRPr lang="en-US" dirty="0"/>
          </a:p>
          <a:p>
            <a:endParaRPr lang="en-US" dirty="0" smtClean="0"/>
          </a:p>
          <a:p>
            <a:pPr marL="0" indent="0">
              <a:buNone/>
            </a:pPr>
            <a:endParaRPr lang="en-US" dirty="0"/>
          </a:p>
        </p:txBody>
      </p:sp>
      <p:pic>
        <p:nvPicPr>
          <p:cNvPr id="5" name="Picture 4"/>
          <p:cNvPicPr>
            <a:picLocks noChangeAspect="1"/>
          </p:cNvPicPr>
          <p:nvPr/>
        </p:nvPicPr>
        <p:blipFill>
          <a:blip r:embed="rId2"/>
          <a:stretch>
            <a:fillRect/>
          </a:stretch>
        </p:blipFill>
        <p:spPr>
          <a:xfrm>
            <a:off x="8963025" y="1631636"/>
            <a:ext cx="3228975" cy="2390775"/>
          </a:xfrm>
          <a:prstGeom prst="rect">
            <a:avLst/>
          </a:prstGeom>
        </p:spPr>
      </p:pic>
    </p:spTree>
    <p:extLst>
      <p:ext uri="{BB962C8B-B14F-4D97-AF65-F5344CB8AC3E}">
        <p14:creationId xmlns:p14="http://schemas.microsoft.com/office/powerpoint/2010/main" val="23709810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Blocks As Scopes </a:t>
            </a:r>
          </a:p>
        </p:txBody>
      </p:sp>
      <p:sp>
        <p:nvSpPr>
          <p:cNvPr id="3" name="Content Placeholder 2"/>
          <p:cNvSpPr>
            <a:spLocks noGrp="1"/>
          </p:cNvSpPr>
          <p:nvPr>
            <p:ph idx="1"/>
          </p:nvPr>
        </p:nvSpPr>
        <p:spPr/>
        <p:txBody>
          <a:bodyPr/>
          <a:lstStyle/>
          <a:p>
            <a:r>
              <a:rPr lang="vi-VN" dirty="0"/>
              <a:t>Block-scope đề cập đến ý tưởng rằng biến và hàm có thể thuộc một block bất kỳ (chính xác là {...}) chứ không chỉ là hàm trên nó</a:t>
            </a:r>
            <a:r>
              <a:rPr lang="vi-VN" dirty="0" smtClean="0"/>
              <a:t>.</a:t>
            </a:r>
            <a:endParaRPr lang="en-US" dirty="0" smtClean="0"/>
          </a:p>
          <a:p>
            <a:endParaRPr lang="en-US" dirty="0" smtClean="0"/>
          </a:p>
          <a:p>
            <a:r>
              <a:rPr lang="en-US" dirty="0" smtClean="0"/>
              <a:t>How to have block:</a:t>
            </a:r>
          </a:p>
          <a:p>
            <a:r>
              <a:rPr lang="en-US" dirty="0" smtClean="0"/>
              <a:t>With</a:t>
            </a:r>
          </a:p>
          <a:p>
            <a:r>
              <a:rPr lang="en-US" dirty="0"/>
              <a:t>try/catch </a:t>
            </a:r>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8913812" y="2635998"/>
            <a:ext cx="2590800" cy="809625"/>
          </a:xfrm>
          <a:prstGeom prst="rect">
            <a:avLst/>
          </a:prstGeom>
        </p:spPr>
      </p:pic>
      <p:pic>
        <p:nvPicPr>
          <p:cNvPr id="5" name="Picture 4"/>
          <p:cNvPicPr>
            <a:picLocks noChangeAspect="1"/>
          </p:cNvPicPr>
          <p:nvPr/>
        </p:nvPicPr>
        <p:blipFill>
          <a:blip r:embed="rId3"/>
          <a:stretch>
            <a:fillRect/>
          </a:stretch>
        </p:blipFill>
        <p:spPr>
          <a:xfrm>
            <a:off x="6342062" y="3445623"/>
            <a:ext cx="5162550" cy="1847850"/>
          </a:xfrm>
          <a:prstGeom prst="rect">
            <a:avLst/>
          </a:prstGeom>
        </p:spPr>
      </p:pic>
    </p:spTree>
    <p:extLst>
      <p:ext uri="{BB962C8B-B14F-4D97-AF65-F5344CB8AC3E}">
        <p14:creationId xmlns:p14="http://schemas.microsoft.com/office/powerpoint/2010/main" val="4380270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a:t>
            </a:r>
            <a:endParaRPr lang="en-US" dirty="0"/>
          </a:p>
        </p:txBody>
      </p:sp>
      <p:sp>
        <p:nvSpPr>
          <p:cNvPr id="3" name="Content Placeholder 2"/>
          <p:cNvSpPr>
            <a:spLocks noGrp="1"/>
          </p:cNvSpPr>
          <p:nvPr>
            <p:ph idx="1"/>
          </p:nvPr>
        </p:nvSpPr>
        <p:spPr/>
        <p:txBody>
          <a:bodyPr/>
          <a:lstStyle/>
          <a:p>
            <a:r>
              <a:rPr lang="en-US" dirty="0" smtClean="0"/>
              <a:t>Let </a:t>
            </a:r>
            <a:r>
              <a:rPr lang="en-US" dirty="0" err="1" smtClean="0"/>
              <a:t>tạo</a:t>
            </a:r>
            <a:r>
              <a:rPr lang="en-US" dirty="0" smtClean="0"/>
              <a:t> </a:t>
            </a:r>
            <a:r>
              <a:rPr lang="en-US" dirty="0" err="1" smtClean="0"/>
              <a:t>ra</a:t>
            </a:r>
            <a:r>
              <a:rPr lang="en-US" dirty="0" smtClean="0"/>
              <a:t> </a:t>
            </a:r>
            <a:r>
              <a:rPr lang="en-US" dirty="0" err="1" smtClean="0"/>
              <a:t>một</a:t>
            </a:r>
            <a:r>
              <a:rPr lang="en-US" dirty="0" smtClean="0"/>
              <a:t> </a:t>
            </a:r>
            <a:r>
              <a:rPr lang="en-US" dirty="0" err="1" smtClean="0"/>
              <a:t>biến</a:t>
            </a:r>
            <a:r>
              <a:rPr lang="en-US" dirty="0" smtClean="0"/>
              <a:t> </a:t>
            </a:r>
            <a:r>
              <a:rPr lang="en-US" dirty="0" err="1" smtClean="0"/>
              <a:t>chỉ</a:t>
            </a:r>
            <a:r>
              <a:rPr lang="en-US" dirty="0" smtClean="0"/>
              <a:t>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được</a:t>
            </a:r>
            <a:r>
              <a:rPr lang="en-US" dirty="0" smtClean="0"/>
              <a:t> </a:t>
            </a:r>
            <a:r>
              <a:rPr lang="en-US" dirty="0" err="1" smtClean="0"/>
              <a:t>trong</a:t>
            </a:r>
            <a:r>
              <a:rPr lang="en-US" dirty="0" smtClean="0"/>
              <a:t> </a:t>
            </a:r>
            <a:r>
              <a:rPr lang="en-US" dirty="0" err="1" smtClean="0"/>
              <a:t>blockbao</a:t>
            </a:r>
            <a:r>
              <a:rPr lang="en-US" dirty="0" smtClean="0"/>
              <a:t> </a:t>
            </a:r>
            <a:r>
              <a:rPr lang="en-US" dirty="0" err="1" smtClean="0"/>
              <a:t>quanh</a:t>
            </a:r>
            <a:r>
              <a:rPr lang="en-US" dirty="0" smtClean="0"/>
              <a:t> </a:t>
            </a:r>
            <a:r>
              <a:rPr lang="en-US" dirty="0" err="1" smtClean="0"/>
              <a:t>nó</a:t>
            </a:r>
            <a:r>
              <a:rPr lang="en-US" dirty="0" smtClean="0"/>
              <a:t>, </a:t>
            </a:r>
            <a:r>
              <a:rPr lang="en-US" dirty="0" err="1" smtClean="0"/>
              <a:t>khác</a:t>
            </a:r>
            <a:r>
              <a:rPr lang="en-US" dirty="0" smtClean="0"/>
              <a:t> </a:t>
            </a:r>
            <a:r>
              <a:rPr lang="en-US" dirty="0" err="1" smtClean="0"/>
              <a:t>với</a:t>
            </a:r>
            <a:r>
              <a:rPr lang="en-US" dirty="0" smtClean="0"/>
              <a:t> </a:t>
            </a:r>
            <a:r>
              <a:rPr lang="en-US" dirty="0" err="1" smtClean="0"/>
              <a:t>var</a:t>
            </a:r>
            <a:r>
              <a:rPr lang="en-US" dirty="0" smtClean="0"/>
              <a:t> – </a:t>
            </a:r>
            <a:r>
              <a:rPr lang="en-US" dirty="0" err="1" smtClean="0"/>
              <a:t>tạo</a:t>
            </a:r>
            <a:r>
              <a:rPr lang="en-US" dirty="0" smtClean="0"/>
              <a:t> </a:t>
            </a:r>
            <a:r>
              <a:rPr lang="en-US" dirty="0" err="1" smtClean="0"/>
              <a:t>ra</a:t>
            </a:r>
            <a:r>
              <a:rPr lang="en-US" dirty="0" smtClean="0"/>
              <a:t> </a:t>
            </a:r>
            <a:r>
              <a:rPr lang="en-US" dirty="0" err="1" smtClean="0"/>
              <a:t>một</a:t>
            </a:r>
            <a:r>
              <a:rPr lang="en-US" dirty="0" smtClean="0"/>
              <a:t> </a:t>
            </a:r>
            <a:r>
              <a:rPr lang="en-US" dirty="0" err="1" smtClean="0"/>
              <a:t>biến</a:t>
            </a:r>
            <a:r>
              <a:rPr lang="en-US" dirty="0" smtClean="0"/>
              <a:t> </a:t>
            </a:r>
            <a:r>
              <a:rPr lang="en-US" dirty="0" err="1" smtClean="0"/>
              <a:t>có</a:t>
            </a:r>
            <a:r>
              <a:rPr lang="en-US" dirty="0" smtClean="0"/>
              <a:t> </a:t>
            </a:r>
            <a:r>
              <a:rPr lang="en-US" dirty="0" err="1" smtClean="0"/>
              <a:t>phạm</a:t>
            </a:r>
            <a:r>
              <a:rPr lang="en-US" dirty="0" smtClean="0"/>
              <a:t> vi </a:t>
            </a:r>
            <a:r>
              <a:rPr lang="en-US" dirty="0" err="1" smtClean="0"/>
              <a:t>truy</a:t>
            </a:r>
            <a:r>
              <a:rPr lang="en-US" dirty="0" smtClean="0"/>
              <a:t> </a:t>
            </a:r>
            <a:r>
              <a:rPr lang="en-US" dirty="0" err="1" smtClean="0"/>
              <a:t>cập</a:t>
            </a:r>
            <a:r>
              <a:rPr lang="en-US" dirty="0"/>
              <a:t> </a:t>
            </a:r>
            <a:r>
              <a:rPr lang="en-US" dirty="0" err="1" smtClean="0"/>
              <a:t>xuyên</a:t>
            </a:r>
            <a:r>
              <a:rPr lang="en-US" dirty="0" smtClean="0"/>
              <a:t> </a:t>
            </a:r>
            <a:r>
              <a:rPr lang="en-US" dirty="0" err="1" smtClean="0"/>
              <a:t>suốt</a:t>
            </a:r>
            <a:r>
              <a:rPr lang="en-US" dirty="0" smtClean="0"/>
              <a:t> function </a:t>
            </a:r>
            <a:r>
              <a:rPr lang="en-US" dirty="0" err="1" smtClean="0"/>
              <a:t>chứa</a:t>
            </a:r>
            <a:r>
              <a:rPr lang="en-US" dirty="0" smtClean="0"/>
              <a:t> </a:t>
            </a:r>
            <a:r>
              <a:rPr lang="en-US" dirty="0" err="1" smtClean="0"/>
              <a:t>nó</a:t>
            </a:r>
            <a:r>
              <a:rPr lang="en-US" dirty="0" smtClean="0"/>
              <a:t>.</a:t>
            </a:r>
          </a:p>
          <a:p>
            <a:r>
              <a:rPr lang="en-US" dirty="0" smtClean="0"/>
              <a:t> </a:t>
            </a:r>
            <a:endParaRPr lang="en-US" dirty="0"/>
          </a:p>
        </p:txBody>
      </p:sp>
      <p:pic>
        <p:nvPicPr>
          <p:cNvPr id="6" name="Picture 5"/>
          <p:cNvPicPr>
            <a:picLocks noChangeAspect="1"/>
          </p:cNvPicPr>
          <p:nvPr/>
        </p:nvPicPr>
        <p:blipFill>
          <a:blip r:embed="rId2"/>
          <a:stretch>
            <a:fillRect/>
          </a:stretch>
        </p:blipFill>
        <p:spPr>
          <a:xfrm>
            <a:off x="2465387" y="3212515"/>
            <a:ext cx="4581525" cy="2352675"/>
          </a:xfrm>
          <a:prstGeom prst="rect">
            <a:avLst/>
          </a:prstGeom>
        </p:spPr>
      </p:pic>
      <p:pic>
        <p:nvPicPr>
          <p:cNvPr id="7" name="Picture 6"/>
          <p:cNvPicPr>
            <a:picLocks noChangeAspect="1"/>
          </p:cNvPicPr>
          <p:nvPr/>
        </p:nvPicPr>
        <p:blipFill>
          <a:blip r:embed="rId3"/>
          <a:stretch>
            <a:fillRect/>
          </a:stretch>
        </p:blipFill>
        <p:spPr>
          <a:xfrm>
            <a:off x="7104062" y="3260140"/>
            <a:ext cx="4400550" cy="2305050"/>
          </a:xfrm>
          <a:prstGeom prst="rect">
            <a:avLst/>
          </a:prstGeom>
        </p:spPr>
      </p:pic>
    </p:spTree>
    <p:extLst>
      <p:ext uri="{BB962C8B-B14F-4D97-AF65-F5344CB8AC3E}">
        <p14:creationId xmlns:p14="http://schemas.microsoft.com/office/powerpoint/2010/main" val="1063982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76975"/>
            <a:ext cx="8911687" cy="1280890"/>
          </a:xfrm>
        </p:spPr>
        <p:txBody>
          <a:bodyPr/>
          <a:lstStyle/>
          <a:p>
            <a:r>
              <a:rPr lang="vi-VN" dirty="0" smtClean="0"/>
              <a:t>1 – Compiler Theory</a:t>
            </a:r>
            <a:endParaRPr lang="en-US" dirty="0"/>
          </a:p>
        </p:txBody>
      </p:sp>
      <p:sp>
        <p:nvSpPr>
          <p:cNvPr id="5" name="Content Placeholder 4"/>
          <p:cNvSpPr>
            <a:spLocks noGrp="1"/>
          </p:cNvSpPr>
          <p:nvPr>
            <p:ph idx="1"/>
          </p:nvPr>
        </p:nvSpPr>
        <p:spPr>
          <a:xfrm>
            <a:off x="2072995" y="1425439"/>
            <a:ext cx="5542456" cy="5301048"/>
          </a:xfrm>
        </p:spPr>
        <p:txBody>
          <a:bodyPr/>
          <a:lstStyle/>
          <a:p>
            <a:pPr marL="0" indent="0" algn="just">
              <a:lnSpc>
                <a:spcPct val="150000"/>
              </a:lnSpc>
              <a:buNone/>
            </a:pPr>
            <a:r>
              <a:rPr lang="vi-VN" dirty="0" smtClean="0">
                <a:solidFill>
                  <a:schemeClr val="tx1"/>
                </a:solidFill>
              </a:rPr>
              <a:t>JavaScript là ngôn ngữ biên dịch trải qua 3 bước:</a:t>
            </a:r>
          </a:p>
          <a:p>
            <a:pPr algn="just">
              <a:lnSpc>
                <a:spcPct val="150000"/>
              </a:lnSpc>
            </a:pPr>
            <a:r>
              <a:rPr lang="vi-VN" dirty="0" smtClean="0">
                <a:solidFill>
                  <a:schemeClr val="tx1"/>
                </a:solidFill>
              </a:rPr>
              <a:t>Bước 1: Tokenizing/Lexing: chia một chuỗi các ký tự thành các đoạn có nghĩa -&gt; mã thông báo</a:t>
            </a:r>
          </a:p>
          <a:p>
            <a:pPr algn="just">
              <a:lnSpc>
                <a:spcPct val="150000"/>
              </a:lnSpc>
            </a:pPr>
            <a:r>
              <a:rPr lang="vi-VN" dirty="0" smtClean="0">
                <a:solidFill>
                  <a:schemeClr val="tx1"/>
                </a:solidFill>
              </a:rPr>
              <a:t>Bước 2: Parsing (phân tích cú pháp): lấy 1 luồng (mảng) của mã thông báo và biến nó thành 1 cây các phần tử lồng nhau -&gt; đại diện cho cấu trúc ngữ pháp của chương trình. =&gt; Đây là 1 ASP – Abstract syntax tree.</a:t>
            </a:r>
          </a:p>
          <a:p>
            <a:pPr algn="just">
              <a:lnSpc>
                <a:spcPct val="150000"/>
              </a:lnSpc>
            </a:pPr>
            <a:r>
              <a:rPr lang="vi-VN" dirty="0" smtClean="0">
                <a:solidFill>
                  <a:schemeClr val="tx1"/>
                </a:solidFill>
              </a:rPr>
              <a:t>Bước 3: Code-Generation (tạo mã): quá trình lấy AST và biến nó thành mã thực thi, thay đổi phụ thuộc vào ngôn ngữ và nền tảng</a:t>
            </a:r>
            <a:endParaRPr lang="en-US" dirty="0">
              <a:solidFill>
                <a:schemeClr val="tx1"/>
              </a:solidFill>
            </a:endParaRPr>
          </a:p>
        </p:txBody>
      </p:sp>
      <p:sp>
        <p:nvSpPr>
          <p:cNvPr id="6" name="TextBox 5"/>
          <p:cNvSpPr txBox="1"/>
          <p:nvPr/>
        </p:nvSpPr>
        <p:spPr>
          <a:xfrm>
            <a:off x="9198592" y="1127878"/>
            <a:ext cx="1087798" cy="646331"/>
          </a:xfrm>
          <a:prstGeom prst="rect">
            <a:avLst/>
          </a:prstGeom>
          <a:noFill/>
        </p:spPr>
        <p:txBody>
          <a:bodyPr wrap="none" rtlCol="0">
            <a:spAutoFit/>
          </a:bodyPr>
          <a:lstStyle/>
          <a:p>
            <a:r>
              <a:rPr lang="vi-VN" dirty="0" smtClean="0"/>
              <a:t>Var a=2;</a:t>
            </a:r>
          </a:p>
          <a:p>
            <a:endParaRPr lang="en-US" dirty="0"/>
          </a:p>
        </p:txBody>
      </p:sp>
      <p:sp>
        <p:nvSpPr>
          <p:cNvPr id="7" name="TextBox 6"/>
          <p:cNvSpPr txBox="1"/>
          <p:nvPr/>
        </p:nvSpPr>
        <p:spPr>
          <a:xfrm>
            <a:off x="9101046" y="2074460"/>
            <a:ext cx="1555234" cy="369332"/>
          </a:xfrm>
          <a:prstGeom prst="rect">
            <a:avLst/>
          </a:prstGeom>
          <a:noFill/>
        </p:spPr>
        <p:txBody>
          <a:bodyPr wrap="none" rtlCol="0">
            <a:spAutoFit/>
          </a:bodyPr>
          <a:lstStyle/>
          <a:p>
            <a:r>
              <a:rPr lang="vi-VN" dirty="0" smtClean="0"/>
              <a:t>Var, a, =, 2, ;</a:t>
            </a:r>
            <a:endParaRPr lang="en-US" dirty="0"/>
          </a:p>
        </p:txBody>
      </p:sp>
      <p:sp>
        <p:nvSpPr>
          <p:cNvPr id="8" name="TextBox 7"/>
          <p:cNvSpPr txBox="1"/>
          <p:nvPr/>
        </p:nvSpPr>
        <p:spPr>
          <a:xfrm flipH="1">
            <a:off x="8516203" y="3152633"/>
            <a:ext cx="3875964" cy="923330"/>
          </a:xfrm>
          <a:prstGeom prst="rect">
            <a:avLst/>
          </a:prstGeom>
          <a:noFill/>
        </p:spPr>
        <p:txBody>
          <a:bodyPr wrap="square" rtlCol="0">
            <a:spAutoFit/>
          </a:bodyPr>
          <a:lstStyle/>
          <a:p>
            <a:r>
              <a:rPr lang="vi-VN" dirty="0" smtClean="0"/>
              <a:t>Var: khai báo biến</a:t>
            </a:r>
          </a:p>
          <a:p>
            <a:r>
              <a:rPr lang="vi-VN" dirty="0" smtClean="0"/>
              <a:t>A: identifier – định danh</a:t>
            </a:r>
          </a:p>
          <a:p>
            <a:r>
              <a:rPr lang="vi-VN" dirty="0" smtClean="0"/>
              <a:t>2: giá trị</a:t>
            </a:r>
            <a:endParaRPr lang="en-US" dirty="0"/>
          </a:p>
        </p:txBody>
      </p:sp>
      <p:sp>
        <p:nvSpPr>
          <p:cNvPr id="9" name="Down Arrow 8"/>
          <p:cNvSpPr/>
          <p:nvPr/>
        </p:nvSpPr>
        <p:spPr>
          <a:xfrm>
            <a:off x="9580728" y="1651379"/>
            <a:ext cx="297935" cy="4230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9591786" y="2634018"/>
            <a:ext cx="301409" cy="5186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2454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948906"/>
            <a:ext cx="8915400" cy="4962316"/>
          </a:xfrm>
        </p:spPr>
        <p:txBody>
          <a:bodyPr/>
          <a:lstStyle/>
          <a:p>
            <a:pPr lvl="0"/>
            <a:r>
              <a:rPr lang="en-US" altLang="en-US" dirty="0" err="1">
                <a:solidFill>
                  <a:schemeClr val="tx1"/>
                </a:solidFill>
                <a:latin typeface="OpenSans"/>
              </a:rPr>
              <a:t>Ngoài</a:t>
            </a:r>
            <a:r>
              <a:rPr lang="en-US" altLang="en-US" dirty="0">
                <a:solidFill>
                  <a:schemeClr val="tx1"/>
                </a:solidFill>
                <a:latin typeface="OpenSans"/>
              </a:rPr>
              <a:t> </a:t>
            </a:r>
            <a:r>
              <a:rPr lang="en-US" altLang="en-US" dirty="0" err="1">
                <a:solidFill>
                  <a:schemeClr val="tx1"/>
                </a:solidFill>
                <a:latin typeface="OpenSans"/>
              </a:rPr>
              <a:t>ra</a:t>
            </a:r>
            <a:r>
              <a:rPr lang="en-US" altLang="en-US" dirty="0">
                <a:solidFill>
                  <a:schemeClr val="tx1"/>
                </a:solidFill>
                <a:latin typeface="OpenSans"/>
              </a:rPr>
              <a:t>, </a:t>
            </a:r>
            <a:r>
              <a:rPr lang="en-US" altLang="en-US" dirty="0" err="1">
                <a:solidFill>
                  <a:schemeClr val="tx1"/>
                </a:solidFill>
                <a:latin typeface="OpenSans"/>
              </a:rPr>
              <a:t>khi</a:t>
            </a:r>
            <a:r>
              <a:rPr lang="en-US" altLang="en-US" dirty="0">
                <a:solidFill>
                  <a:schemeClr val="tx1"/>
                </a:solidFill>
                <a:latin typeface="OpenSans"/>
              </a:rPr>
              <a:t> ở global scope (</a:t>
            </a:r>
            <a:r>
              <a:rPr lang="en-US" altLang="en-US" dirty="0" err="1">
                <a:solidFill>
                  <a:schemeClr val="tx1"/>
                </a:solidFill>
                <a:latin typeface="OpenSans"/>
              </a:rPr>
              <a:t>tức</a:t>
            </a:r>
            <a:r>
              <a:rPr lang="en-US" altLang="en-US" dirty="0">
                <a:solidFill>
                  <a:schemeClr val="tx1"/>
                </a:solidFill>
                <a:latin typeface="OpenSans"/>
              </a:rPr>
              <a:t> </a:t>
            </a:r>
            <a:r>
              <a:rPr lang="en-US" altLang="en-US" dirty="0" err="1">
                <a:solidFill>
                  <a:schemeClr val="tx1"/>
                </a:solidFill>
                <a:latin typeface="OpenSans"/>
              </a:rPr>
              <a:t>là</a:t>
            </a:r>
            <a:r>
              <a:rPr lang="en-US" altLang="en-US" dirty="0">
                <a:solidFill>
                  <a:schemeClr val="tx1"/>
                </a:solidFill>
                <a:latin typeface="OpenSans"/>
              </a:rPr>
              <a:t> </a:t>
            </a:r>
            <a:r>
              <a:rPr lang="en-US" altLang="en-US" dirty="0" err="1">
                <a:solidFill>
                  <a:schemeClr val="tx1"/>
                </a:solidFill>
                <a:latin typeface="OpenSans"/>
              </a:rPr>
              <a:t>không</a:t>
            </a:r>
            <a:r>
              <a:rPr lang="en-US" altLang="en-US" dirty="0">
                <a:solidFill>
                  <a:schemeClr val="tx1"/>
                </a:solidFill>
                <a:latin typeface="OpenSans"/>
              </a:rPr>
              <a:t> </a:t>
            </a:r>
            <a:r>
              <a:rPr lang="en-US" altLang="en-US" dirty="0" err="1">
                <a:solidFill>
                  <a:schemeClr val="tx1"/>
                </a:solidFill>
                <a:latin typeface="OpenSans"/>
              </a:rPr>
              <a:t>nằm</a:t>
            </a:r>
            <a:r>
              <a:rPr lang="en-US" altLang="en-US" dirty="0">
                <a:solidFill>
                  <a:schemeClr val="tx1"/>
                </a:solidFill>
                <a:latin typeface="OpenSans"/>
              </a:rPr>
              <a:t> </a:t>
            </a:r>
            <a:r>
              <a:rPr lang="en-US" altLang="en-US" dirty="0" err="1">
                <a:solidFill>
                  <a:schemeClr val="tx1"/>
                </a:solidFill>
                <a:latin typeface="OpenSans"/>
              </a:rPr>
              <a:t>trong</a:t>
            </a:r>
            <a:r>
              <a:rPr lang="en-US" altLang="en-US" dirty="0">
                <a:solidFill>
                  <a:schemeClr val="tx1"/>
                </a:solidFill>
                <a:latin typeface="OpenSans"/>
              </a:rPr>
              <a:t> </a:t>
            </a:r>
            <a:r>
              <a:rPr lang="en-US" altLang="en-US" dirty="0" err="1">
                <a:solidFill>
                  <a:schemeClr val="tx1"/>
                </a:solidFill>
                <a:latin typeface="OpenSans"/>
              </a:rPr>
              <a:t>một</a:t>
            </a:r>
            <a:r>
              <a:rPr lang="en-US" altLang="en-US" dirty="0">
                <a:solidFill>
                  <a:schemeClr val="tx1"/>
                </a:solidFill>
                <a:latin typeface="OpenSans"/>
              </a:rPr>
              <a:t> function </a:t>
            </a:r>
            <a:r>
              <a:rPr lang="en-US" altLang="en-US" dirty="0" err="1">
                <a:solidFill>
                  <a:schemeClr val="tx1"/>
                </a:solidFill>
                <a:latin typeface="OpenSans"/>
              </a:rPr>
              <a:t>nào</a:t>
            </a:r>
            <a:r>
              <a:rPr lang="en-US" altLang="en-US" dirty="0">
                <a:solidFill>
                  <a:schemeClr val="tx1"/>
                </a:solidFill>
                <a:latin typeface="OpenSans"/>
              </a:rPr>
              <a:t> </a:t>
            </a:r>
            <a:r>
              <a:rPr lang="en-US" altLang="en-US" dirty="0" err="1">
                <a:solidFill>
                  <a:schemeClr val="tx1"/>
                </a:solidFill>
                <a:latin typeface="OpenSans"/>
              </a:rPr>
              <a:t>cả</a:t>
            </a:r>
            <a:r>
              <a:rPr lang="en-US" altLang="en-US" dirty="0">
                <a:solidFill>
                  <a:schemeClr val="tx1"/>
                </a:solidFill>
                <a:latin typeface="OpenSans"/>
              </a:rPr>
              <a:t>), </a:t>
            </a:r>
            <a:r>
              <a:rPr lang="en-US" altLang="en-US" dirty="0" err="1">
                <a:solidFill>
                  <a:schemeClr val="tx1"/>
                </a:solidFill>
                <a:latin typeface="OpenSans"/>
              </a:rPr>
              <a:t>từ</a:t>
            </a:r>
            <a:r>
              <a:rPr lang="en-US" altLang="en-US" dirty="0">
                <a:solidFill>
                  <a:schemeClr val="tx1"/>
                </a:solidFill>
                <a:latin typeface="OpenSans"/>
              </a:rPr>
              <a:t> </a:t>
            </a:r>
            <a:r>
              <a:rPr lang="en-US" altLang="en-US" dirty="0" err="1">
                <a:solidFill>
                  <a:schemeClr val="tx1"/>
                </a:solidFill>
                <a:latin typeface="OpenSans"/>
              </a:rPr>
              <a:t>khóa</a:t>
            </a:r>
            <a:r>
              <a:rPr lang="en-US" altLang="en-US" dirty="0">
                <a:solidFill>
                  <a:schemeClr val="tx1"/>
                </a:solidFill>
                <a:latin typeface="OpenSans"/>
              </a:rPr>
              <a:t> </a:t>
            </a:r>
            <a:r>
              <a:rPr lang="en-US" altLang="en-US" dirty="0" err="1">
                <a:solidFill>
                  <a:schemeClr val="tx1"/>
                </a:solidFill>
                <a:latin typeface="Consolas" panose="020B0609020204030204" pitchFamily="49" charset="0"/>
                <a:cs typeface="Consolas" panose="020B0609020204030204" pitchFamily="49" charset="0"/>
              </a:rPr>
              <a:t>var</a:t>
            </a:r>
            <a:r>
              <a:rPr lang="en-US" altLang="en-US" dirty="0">
                <a:solidFill>
                  <a:schemeClr val="tx1"/>
                </a:solidFill>
                <a:latin typeface="OpenSans"/>
              </a:rPr>
              <a:t> </a:t>
            </a:r>
            <a:r>
              <a:rPr lang="en-US" altLang="en-US" dirty="0" err="1">
                <a:solidFill>
                  <a:schemeClr val="tx1"/>
                </a:solidFill>
                <a:latin typeface="OpenSans"/>
              </a:rPr>
              <a:t>tạo</a:t>
            </a:r>
            <a:r>
              <a:rPr lang="en-US" altLang="en-US" dirty="0">
                <a:solidFill>
                  <a:schemeClr val="tx1"/>
                </a:solidFill>
                <a:latin typeface="OpenSans"/>
              </a:rPr>
              <a:t> </a:t>
            </a:r>
            <a:r>
              <a:rPr lang="en-US" altLang="en-US" dirty="0" err="1">
                <a:solidFill>
                  <a:schemeClr val="tx1"/>
                </a:solidFill>
                <a:latin typeface="OpenSans"/>
              </a:rPr>
              <a:t>ra</a:t>
            </a:r>
            <a:r>
              <a:rPr lang="en-US" altLang="en-US" dirty="0">
                <a:solidFill>
                  <a:schemeClr val="tx1"/>
                </a:solidFill>
                <a:latin typeface="OpenSans"/>
              </a:rPr>
              <a:t> </a:t>
            </a:r>
            <a:r>
              <a:rPr lang="en-US" altLang="en-US" dirty="0" err="1">
                <a:solidFill>
                  <a:schemeClr val="tx1"/>
                </a:solidFill>
                <a:latin typeface="OpenSans"/>
              </a:rPr>
              <a:t>thuộc</a:t>
            </a:r>
            <a:r>
              <a:rPr lang="en-US" altLang="en-US" dirty="0">
                <a:solidFill>
                  <a:schemeClr val="tx1"/>
                </a:solidFill>
                <a:latin typeface="OpenSans"/>
              </a:rPr>
              <a:t> </a:t>
            </a:r>
            <a:r>
              <a:rPr lang="en-US" altLang="en-US" dirty="0" err="1">
                <a:solidFill>
                  <a:schemeClr val="tx1"/>
                </a:solidFill>
                <a:latin typeface="OpenSans"/>
              </a:rPr>
              <a:t>tính</a:t>
            </a:r>
            <a:r>
              <a:rPr lang="en-US" altLang="en-US" dirty="0">
                <a:solidFill>
                  <a:schemeClr val="tx1"/>
                </a:solidFill>
                <a:latin typeface="OpenSans"/>
              </a:rPr>
              <a:t> </a:t>
            </a:r>
            <a:r>
              <a:rPr lang="en-US" altLang="en-US" dirty="0" err="1">
                <a:solidFill>
                  <a:schemeClr val="tx1"/>
                </a:solidFill>
                <a:latin typeface="OpenSans"/>
              </a:rPr>
              <a:t>mới</a:t>
            </a:r>
            <a:r>
              <a:rPr lang="en-US" altLang="en-US" dirty="0">
                <a:solidFill>
                  <a:schemeClr val="tx1"/>
                </a:solidFill>
                <a:latin typeface="OpenSans"/>
              </a:rPr>
              <a:t> </a:t>
            </a:r>
            <a:r>
              <a:rPr lang="en-US" altLang="en-US" dirty="0" err="1">
                <a:solidFill>
                  <a:schemeClr val="tx1"/>
                </a:solidFill>
                <a:latin typeface="OpenSans"/>
              </a:rPr>
              <a:t>cho</a:t>
            </a:r>
            <a:r>
              <a:rPr lang="en-US" altLang="en-US" dirty="0">
                <a:solidFill>
                  <a:schemeClr val="tx1"/>
                </a:solidFill>
                <a:latin typeface="OpenSans"/>
              </a:rPr>
              <a:t> global object (</a:t>
            </a:r>
            <a:r>
              <a:rPr lang="en-US" altLang="en-US" dirty="0">
                <a:solidFill>
                  <a:schemeClr val="tx1"/>
                </a:solidFill>
                <a:latin typeface="Consolas" panose="020B0609020204030204" pitchFamily="49" charset="0"/>
                <a:cs typeface="Consolas" panose="020B0609020204030204" pitchFamily="49" charset="0"/>
              </a:rPr>
              <a:t>this</a:t>
            </a:r>
            <a:r>
              <a:rPr lang="en-US" altLang="en-US" dirty="0">
                <a:solidFill>
                  <a:schemeClr val="tx1"/>
                </a:solidFill>
                <a:latin typeface="OpenSans"/>
              </a:rPr>
              <a:t>), </a:t>
            </a:r>
            <a:r>
              <a:rPr lang="en-US" altLang="en-US" dirty="0" err="1">
                <a:solidFill>
                  <a:schemeClr val="tx1"/>
                </a:solidFill>
                <a:latin typeface="OpenSans"/>
              </a:rPr>
              <a:t>còn</a:t>
            </a:r>
            <a:r>
              <a:rPr lang="en-US" altLang="en-US" dirty="0">
                <a:solidFill>
                  <a:schemeClr val="tx1"/>
                </a:solidFill>
                <a:latin typeface="OpenSans"/>
              </a:rPr>
              <a:t> </a:t>
            </a:r>
            <a:r>
              <a:rPr lang="en-US" altLang="en-US" dirty="0">
                <a:solidFill>
                  <a:schemeClr val="tx1"/>
                </a:solidFill>
                <a:latin typeface="Consolas" panose="020B0609020204030204" pitchFamily="49" charset="0"/>
                <a:cs typeface="Consolas" panose="020B0609020204030204" pitchFamily="49" charset="0"/>
              </a:rPr>
              <a:t>let</a:t>
            </a:r>
            <a:r>
              <a:rPr lang="en-US" altLang="en-US" dirty="0">
                <a:solidFill>
                  <a:schemeClr val="tx1"/>
                </a:solidFill>
                <a:latin typeface="OpenSans"/>
              </a:rPr>
              <a:t> </a:t>
            </a:r>
            <a:r>
              <a:rPr lang="en-US" altLang="en-US" dirty="0" err="1">
                <a:solidFill>
                  <a:schemeClr val="tx1"/>
                </a:solidFill>
                <a:latin typeface="OpenSans"/>
              </a:rPr>
              <a:t>thì</a:t>
            </a:r>
            <a:r>
              <a:rPr lang="en-US" altLang="en-US" dirty="0">
                <a:solidFill>
                  <a:schemeClr val="tx1"/>
                </a:solidFill>
                <a:latin typeface="OpenSans"/>
              </a:rPr>
              <a:t> </a:t>
            </a:r>
            <a:r>
              <a:rPr lang="en-US" altLang="en-US" dirty="0" err="1">
                <a:solidFill>
                  <a:schemeClr val="tx1"/>
                </a:solidFill>
                <a:latin typeface="OpenSans"/>
              </a:rPr>
              <a:t>không</a:t>
            </a:r>
            <a:r>
              <a:rPr lang="en-US" altLang="en-US" dirty="0">
                <a:solidFill>
                  <a:schemeClr val="tx1"/>
                </a:solidFill>
                <a:latin typeface="OpenSans"/>
              </a:rPr>
              <a:t>:</a:t>
            </a:r>
            <a:r>
              <a:rPr lang="en-US" altLang="en-US" sz="1100" dirty="0">
                <a:solidFill>
                  <a:schemeClr val="tx1"/>
                </a:solidFill>
              </a:rPr>
              <a:t> </a:t>
            </a:r>
            <a:endParaRPr lang="en-US" altLang="en-US" sz="3200" dirty="0">
              <a:solidFill>
                <a:schemeClr val="tx1"/>
              </a:solidFill>
              <a:latin typeface="Arial" panose="020B0604020202020204" pitchFamily="34" charset="0"/>
            </a:endParaRPr>
          </a:p>
          <a:p>
            <a:endParaRPr lang="en-US" dirty="0"/>
          </a:p>
        </p:txBody>
      </p:sp>
      <p:pic>
        <p:nvPicPr>
          <p:cNvPr id="5" name="Picture 4"/>
          <p:cNvPicPr>
            <a:picLocks noChangeAspect="1"/>
          </p:cNvPicPr>
          <p:nvPr/>
        </p:nvPicPr>
        <p:blipFill>
          <a:blip r:embed="rId2"/>
          <a:stretch>
            <a:fillRect/>
          </a:stretch>
        </p:blipFill>
        <p:spPr>
          <a:xfrm>
            <a:off x="7997255" y="2220389"/>
            <a:ext cx="3619500" cy="1209675"/>
          </a:xfrm>
          <a:prstGeom prst="rect">
            <a:avLst/>
          </a:prstGeom>
        </p:spPr>
      </p:pic>
    </p:spTree>
    <p:extLst>
      <p:ext uri="{BB962C8B-B14F-4D97-AF65-F5344CB8AC3E}">
        <p14:creationId xmlns:p14="http://schemas.microsoft.com/office/powerpoint/2010/main" val="5530344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Const</a:t>
            </a:r>
            <a:r>
              <a:rPr lang="en-US" dirty="0" smtClean="0"/>
              <a:t> </a:t>
            </a:r>
            <a:endParaRPr lang="en-US" dirty="0"/>
          </a:p>
        </p:txBody>
      </p:sp>
      <p:sp>
        <p:nvSpPr>
          <p:cNvPr id="3" name="Content Placeholder 2"/>
          <p:cNvSpPr>
            <a:spLocks noGrp="1"/>
          </p:cNvSpPr>
          <p:nvPr>
            <p:ph idx="1"/>
          </p:nvPr>
        </p:nvSpPr>
        <p:spPr/>
        <p:txBody>
          <a:bodyPr/>
          <a:lstStyle/>
          <a:p>
            <a:pPr lvl="0"/>
            <a:r>
              <a:rPr lang="en-US" altLang="en-US" dirty="0" err="1">
                <a:solidFill>
                  <a:schemeClr val="tx1"/>
                </a:solidFill>
                <a:latin typeface="Consolas" panose="020B0609020204030204" pitchFamily="49" charset="0"/>
                <a:cs typeface="Consolas" panose="020B0609020204030204" pitchFamily="49" charset="0"/>
              </a:rPr>
              <a:t>const</a:t>
            </a:r>
            <a:r>
              <a:rPr lang="en-US" altLang="en-US" dirty="0">
                <a:solidFill>
                  <a:schemeClr val="tx1"/>
                </a:solidFill>
                <a:latin typeface="OpenSans"/>
              </a:rPr>
              <a:t> </a:t>
            </a:r>
            <a:r>
              <a:rPr lang="en-US" altLang="en-US" dirty="0" err="1">
                <a:solidFill>
                  <a:schemeClr val="tx1"/>
                </a:solidFill>
                <a:latin typeface="OpenSans"/>
              </a:rPr>
              <a:t>dùng</a:t>
            </a:r>
            <a:r>
              <a:rPr lang="en-US" altLang="en-US" dirty="0">
                <a:solidFill>
                  <a:schemeClr val="tx1"/>
                </a:solidFill>
                <a:latin typeface="OpenSans"/>
              </a:rPr>
              <a:t> </a:t>
            </a:r>
            <a:r>
              <a:rPr lang="en-US" altLang="en-US" dirty="0" err="1">
                <a:solidFill>
                  <a:schemeClr val="tx1"/>
                </a:solidFill>
                <a:latin typeface="OpenSans"/>
              </a:rPr>
              <a:t>để</a:t>
            </a:r>
            <a:r>
              <a:rPr lang="en-US" altLang="en-US" dirty="0">
                <a:solidFill>
                  <a:schemeClr val="tx1"/>
                </a:solidFill>
                <a:latin typeface="OpenSans"/>
              </a:rPr>
              <a:t> </a:t>
            </a:r>
            <a:r>
              <a:rPr lang="en-US" altLang="en-US" dirty="0" err="1">
                <a:solidFill>
                  <a:schemeClr val="tx1"/>
                </a:solidFill>
                <a:latin typeface="OpenSans"/>
              </a:rPr>
              <a:t>khai</a:t>
            </a:r>
            <a:r>
              <a:rPr lang="en-US" altLang="en-US" dirty="0">
                <a:solidFill>
                  <a:schemeClr val="tx1"/>
                </a:solidFill>
                <a:latin typeface="OpenSans"/>
              </a:rPr>
              <a:t> </a:t>
            </a:r>
            <a:r>
              <a:rPr lang="en-US" altLang="en-US" dirty="0" err="1">
                <a:solidFill>
                  <a:schemeClr val="tx1"/>
                </a:solidFill>
                <a:latin typeface="OpenSans"/>
              </a:rPr>
              <a:t>báo</a:t>
            </a:r>
            <a:r>
              <a:rPr lang="en-US" altLang="en-US" dirty="0">
                <a:solidFill>
                  <a:schemeClr val="tx1"/>
                </a:solidFill>
                <a:latin typeface="OpenSans"/>
              </a:rPr>
              <a:t> </a:t>
            </a:r>
            <a:r>
              <a:rPr lang="en-US" altLang="en-US" dirty="0" err="1">
                <a:solidFill>
                  <a:schemeClr val="tx1"/>
                </a:solidFill>
                <a:latin typeface="OpenSans"/>
              </a:rPr>
              <a:t>một</a:t>
            </a:r>
            <a:r>
              <a:rPr lang="en-US" altLang="en-US" dirty="0">
                <a:solidFill>
                  <a:schemeClr val="tx1"/>
                </a:solidFill>
                <a:latin typeface="OpenSans"/>
              </a:rPr>
              <a:t> </a:t>
            </a:r>
            <a:r>
              <a:rPr lang="en-US" altLang="en-US" dirty="0" err="1">
                <a:solidFill>
                  <a:schemeClr val="tx1"/>
                </a:solidFill>
                <a:latin typeface="OpenSans"/>
              </a:rPr>
              <a:t>hằng</a:t>
            </a:r>
            <a:r>
              <a:rPr lang="en-US" altLang="en-US" dirty="0">
                <a:solidFill>
                  <a:schemeClr val="tx1"/>
                </a:solidFill>
                <a:latin typeface="OpenSans"/>
              </a:rPr>
              <a:t> </a:t>
            </a:r>
            <a:r>
              <a:rPr lang="en-US" altLang="en-US" dirty="0" err="1">
                <a:solidFill>
                  <a:schemeClr val="tx1"/>
                </a:solidFill>
                <a:latin typeface="OpenSans"/>
              </a:rPr>
              <a:t>số</a:t>
            </a:r>
            <a:r>
              <a:rPr lang="en-US" altLang="en-US" dirty="0">
                <a:solidFill>
                  <a:schemeClr val="tx1"/>
                </a:solidFill>
                <a:latin typeface="OpenSans"/>
              </a:rPr>
              <a:t> - </a:t>
            </a:r>
            <a:r>
              <a:rPr lang="en-US" altLang="en-US" dirty="0" err="1">
                <a:solidFill>
                  <a:schemeClr val="tx1"/>
                </a:solidFill>
                <a:latin typeface="OpenSans"/>
              </a:rPr>
              <a:t>là</a:t>
            </a:r>
            <a:r>
              <a:rPr lang="en-US" altLang="en-US" dirty="0">
                <a:solidFill>
                  <a:schemeClr val="tx1"/>
                </a:solidFill>
                <a:latin typeface="OpenSans"/>
              </a:rPr>
              <a:t> </a:t>
            </a:r>
            <a:r>
              <a:rPr lang="en-US" altLang="en-US" dirty="0" err="1">
                <a:solidFill>
                  <a:schemeClr val="tx1"/>
                </a:solidFill>
                <a:latin typeface="OpenSans"/>
              </a:rPr>
              <a:t>một</a:t>
            </a:r>
            <a:r>
              <a:rPr lang="en-US" altLang="en-US" dirty="0">
                <a:solidFill>
                  <a:schemeClr val="tx1"/>
                </a:solidFill>
                <a:latin typeface="OpenSans"/>
              </a:rPr>
              <a:t> </a:t>
            </a:r>
            <a:r>
              <a:rPr lang="en-US" altLang="en-US" dirty="0" err="1">
                <a:solidFill>
                  <a:schemeClr val="tx1"/>
                </a:solidFill>
                <a:latin typeface="OpenSans"/>
              </a:rPr>
              <a:t>giá</a:t>
            </a:r>
            <a:r>
              <a:rPr lang="en-US" altLang="en-US" dirty="0">
                <a:solidFill>
                  <a:schemeClr val="tx1"/>
                </a:solidFill>
                <a:latin typeface="OpenSans"/>
              </a:rPr>
              <a:t> </a:t>
            </a:r>
            <a:r>
              <a:rPr lang="en-US" altLang="en-US" dirty="0" err="1">
                <a:solidFill>
                  <a:schemeClr val="tx1"/>
                </a:solidFill>
                <a:latin typeface="OpenSans"/>
              </a:rPr>
              <a:t>trị</a:t>
            </a:r>
            <a:r>
              <a:rPr lang="en-US" altLang="en-US" dirty="0">
                <a:solidFill>
                  <a:schemeClr val="tx1"/>
                </a:solidFill>
                <a:latin typeface="OpenSans"/>
              </a:rPr>
              <a:t> </a:t>
            </a:r>
            <a:r>
              <a:rPr lang="en-US" altLang="en-US" dirty="0" err="1">
                <a:solidFill>
                  <a:schemeClr val="tx1"/>
                </a:solidFill>
                <a:latin typeface="OpenSans"/>
              </a:rPr>
              <a:t>không</a:t>
            </a:r>
            <a:r>
              <a:rPr lang="en-US" altLang="en-US" dirty="0">
                <a:solidFill>
                  <a:schemeClr val="tx1"/>
                </a:solidFill>
                <a:latin typeface="OpenSans"/>
              </a:rPr>
              <a:t> </a:t>
            </a:r>
            <a:r>
              <a:rPr lang="en-US" altLang="en-US" dirty="0" err="1">
                <a:solidFill>
                  <a:schemeClr val="tx1"/>
                </a:solidFill>
                <a:latin typeface="OpenSans"/>
              </a:rPr>
              <a:t>thay</a:t>
            </a:r>
            <a:r>
              <a:rPr lang="en-US" altLang="en-US" dirty="0">
                <a:solidFill>
                  <a:schemeClr val="tx1"/>
                </a:solidFill>
                <a:latin typeface="OpenSans"/>
              </a:rPr>
              <a:t> </a:t>
            </a:r>
            <a:r>
              <a:rPr lang="en-US" altLang="en-US" dirty="0" err="1">
                <a:solidFill>
                  <a:schemeClr val="tx1"/>
                </a:solidFill>
                <a:latin typeface="OpenSans"/>
              </a:rPr>
              <a:t>đổi</a:t>
            </a:r>
            <a:r>
              <a:rPr lang="en-US" altLang="en-US" dirty="0">
                <a:solidFill>
                  <a:schemeClr val="tx1"/>
                </a:solidFill>
                <a:latin typeface="OpenSans"/>
              </a:rPr>
              <a:t> </a:t>
            </a:r>
            <a:r>
              <a:rPr lang="en-US" altLang="en-US" dirty="0" err="1">
                <a:solidFill>
                  <a:schemeClr val="tx1"/>
                </a:solidFill>
                <a:latin typeface="OpenSans"/>
              </a:rPr>
              <a:t>được</a:t>
            </a:r>
            <a:r>
              <a:rPr lang="en-US" altLang="en-US" dirty="0">
                <a:solidFill>
                  <a:schemeClr val="tx1"/>
                </a:solidFill>
                <a:latin typeface="OpenSans"/>
              </a:rPr>
              <a:t> </a:t>
            </a:r>
            <a:r>
              <a:rPr lang="en-US" altLang="en-US" dirty="0" err="1">
                <a:solidFill>
                  <a:schemeClr val="tx1"/>
                </a:solidFill>
                <a:latin typeface="OpenSans"/>
              </a:rPr>
              <a:t>trong</a:t>
            </a:r>
            <a:r>
              <a:rPr lang="en-US" altLang="en-US" dirty="0">
                <a:solidFill>
                  <a:schemeClr val="tx1"/>
                </a:solidFill>
                <a:latin typeface="OpenSans"/>
              </a:rPr>
              <a:t> </a:t>
            </a:r>
            <a:r>
              <a:rPr lang="en-US" altLang="en-US" dirty="0" err="1">
                <a:solidFill>
                  <a:schemeClr val="tx1"/>
                </a:solidFill>
                <a:latin typeface="OpenSans"/>
              </a:rPr>
              <a:t>suốt</a:t>
            </a:r>
            <a:r>
              <a:rPr lang="en-US" altLang="en-US" dirty="0">
                <a:solidFill>
                  <a:schemeClr val="tx1"/>
                </a:solidFill>
                <a:latin typeface="OpenSans"/>
              </a:rPr>
              <a:t> </a:t>
            </a:r>
            <a:r>
              <a:rPr lang="en-US" altLang="en-US" dirty="0" err="1">
                <a:solidFill>
                  <a:schemeClr val="tx1"/>
                </a:solidFill>
                <a:latin typeface="OpenSans"/>
              </a:rPr>
              <a:t>quá</a:t>
            </a:r>
            <a:r>
              <a:rPr lang="en-US" altLang="en-US" dirty="0">
                <a:solidFill>
                  <a:schemeClr val="tx1"/>
                </a:solidFill>
                <a:latin typeface="OpenSans"/>
              </a:rPr>
              <a:t> </a:t>
            </a:r>
            <a:r>
              <a:rPr lang="en-US" altLang="en-US" dirty="0" err="1">
                <a:solidFill>
                  <a:schemeClr val="tx1"/>
                </a:solidFill>
                <a:latin typeface="OpenSans"/>
              </a:rPr>
              <a:t>trình</a:t>
            </a:r>
            <a:r>
              <a:rPr lang="en-US" altLang="en-US" dirty="0">
                <a:solidFill>
                  <a:schemeClr val="tx1"/>
                </a:solidFill>
                <a:latin typeface="OpenSans"/>
              </a:rPr>
              <a:t> </a:t>
            </a:r>
            <a:r>
              <a:rPr lang="en-US" altLang="en-US" dirty="0" err="1">
                <a:solidFill>
                  <a:schemeClr val="tx1"/>
                </a:solidFill>
                <a:latin typeface="OpenSans"/>
              </a:rPr>
              <a:t>chạy</a:t>
            </a:r>
            <a:r>
              <a:rPr lang="en-US" altLang="en-US" dirty="0">
                <a:solidFill>
                  <a:schemeClr val="tx1"/>
                </a:solidFill>
                <a:latin typeface="OpenSans"/>
              </a:rPr>
              <a:t>.</a:t>
            </a:r>
            <a:r>
              <a:rPr lang="en-US" altLang="en-US" sz="1100" dirty="0">
                <a:solidFill>
                  <a:schemeClr val="tx1"/>
                </a:solidFill>
              </a:rPr>
              <a:t> </a:t>
            </a:r>
            <a:endParaRPr lang="en-US" altLang="en-US" sz="3200" dirty="0">
              <a:solidFill>
                <a:schemeClr val="tx1"/>
              </a:solidFill>
              <a:latin typeface="Arial" panose="020B0604020202020204" pitchFamily="34" charset="0"/>
            </a:endParaRPr>
          </a:p>
          <a:p>
            <a:endParaRPr lang="en-US" dirty="0"/>
          </a:p>
        </p:txBody>
      </p:sp>
      <p:pic>
        <p:nvPicPr>
          <p:cNvPr id="5" name="Picture 4"/>
          <p:cNvPicPr>
            <a:picLocks noChangeAspect="1"/>
          </p:cNvPicPr>
          <p:nvPr/>
        </p:nvPicPr>
        <p:blipFill>
          <a:blip r:embed="rId2"/>
          <a:stretch>
            <a:fillRect/>
          </a:stretch>
        </p:blipFill>
        <p:spPr>
          <a:xfrm>
            <a:off x="5027612" y="3071812"/>
            <a:ext cx="6477000" cy="714375"/>
          </a:xfrm>
          <a:prstGeom prst="rect">
            <a:avLst/>
          </a:prstGeom>
        </p:spPr>
      </p:pic>
    </p:spTree>
    <p:extLst>
      <p:ext uri="{BB962C8B-B14F-4D97-AF65-F5344CB8AC3E}">
        <p14:creationId xmlns:p14="http://schemas.microsoft.com/office/powerpoint/2010/main" val="11933397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5134" y="1250830"/>
            <a:ext cx="3427214" cy="1124260"/>
          </a:xfrm>
        </p:spPr>
        <p:txBody>
          <a:bodyPr>
            <a:normAutofit/>
          </a:bodyPr>
          <a:lstStyle/>
          <a:p>
            <a:r>
              <a:rPr lang="en-US" sz="6000" dirty="0" err="1" smtClean="0"/>
              <a:t>Hoistring</a:t>
            </a:r>
            <a:endParaRPr lang="en-US" sz="6000"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32</a:t>
            </a:fld>
            <a:endParaRPr lang="en-US" dirty="0"/>
          </a:p>
        </p:txBody>
      </p:sp>
      <p:sp>
        <p:nvSpPr>
          <p:cNvPr id="4" name="Subtitle 3"/>
          <p:cNvSpPr>
            <a:spLocks noGrp="1"/>
          </p:cNvSpPr>
          <p:nvPr>
            <p:ph type="subTitle" idx="1"/>
          </p:nvPr>
        </p:nvSpPr>
        <p:spPr>
          <a:xfrm>
            <a:off x="2389927" y="3677559"/>
            <a:ext cx="8915399" cy="2434212"/>
          </a:xfrm>
        </p:spPr>
        <p:txBody>
          <a:bodyPr>
            <a:noAutofit/>
          </a:bodyPr>
          <a:lstStyle/>
          <a:p>
            <a:pPr algn="ctr">
              <a:lnSpc>
                <a:spcPct val="200000"/>
              </a:lnSpc>
            </a:pPr>
            <a:r>
              <a:rPr lang="en-US" sz="2000" dirty="0" smtClean="0">
                <a:solidFill>
                  <a:srgbClr val="0070C0"/>
                </a:solidFill>
              </a:rPr>
              <a:t>Is about this process, is that variable and function declaration are “moved” from where they appear in the flow of the code to top of the code.</a:t>
            </a:r>
            <a:endParaRPr lang="en-US" sz="2000" dirty="0">
              <a:solidFill>
                <a:srgbClr val="0070C0"/>
              </a:solidFill>
              <a:latin typeface="Tahoma" panose="020B0604030504040204" pitchFamily="34" charset="0"/>
              <a:cs typeface="Tahoma" panose="020B0604030504040204" pitchFamily="34" charset="0"/>
            </a:endParaRPr>
          </a:p>
        </p:txBody>
      </p:sp>
      <p:sp>
        <p:nvSpPr>
          <p:cNvPr id="3" name="TextBox 2"/>
          <p:cNvSpPr txBox="1"/>
          <p:nvPr/>
        </p:nvSpPr>
        <p:spPr>
          <a:xfrm>
            <a:off x="2656936" y="5657671"/>
            <a:ext cx="8522898" cy="923330"/>
          </a:xfrm>
          <a:prstGeom prst="rect">
            <a:avLst/>
          </a:prstGeom>
          <a:noFill/>
        </p:spPr>
        <p:txBody>
          <a:bodyPr wrap="square" rtlCol="0">
            <a:spAutoFit/>
          </a:bodyPr>
          <a:lstStyle/>
          <a:p>
            <a:r>
              <a:rPr lang="vi-VN" i="1" dirty="0">
                <a:solidFill>
                  <a:srgbClr val="00B0F0"/>
                </a:solidFill>
              </a:rPr>
              <a:t>Chú ý: </a:t>
            </a:r>
            <a:r>
              <a:rPr lang="en-US" i="1" dirty="0" err="1" smtClean="0">
                <a:solidFill>
                  <a:srgbClr val="00B0F0"/>
                </a:solidFill>
              </a:rPr>
              <a:t>Khai</a:t>
            </a:r>
            <a:r>
              <a:rPr lang="en-US" i="1" dirty="0" smtClean="0">
                <a:solidFill>
                  <a:srgbClr val="00B0F0"/>
                </a:solidFill>
              </a:rPr>
              <a:t> </a:t>
            </a:r>
            <a:r>
              <a:rPr lang="en-US" i="1" dirty="0" err="1" smtClean="0">
                <a:solidFill>
                  <a:srgbClr val="00B0F0"/>
                </a:solidFill>
              </a:rPr>
              <a:t>báo</a:t>
            </a:r>
            <a:r>
              <a:rPr lang="en-US" i="1" dirty="0" smtClean="0">
                <a:solidFill>
                  <a:srgbClr val="00B0F0"/>
                </a:solidFill>
              </a:rPr>
              <a:t> </a:t>
            </a:r>
            <a:r>
              <a:rPr lang="en-US" i="1" dirty="0" err="1" smtClean="0">
                <a:solidFill>
                  <a:srgbClr val="00B0F0"/>
                </a:solidFill>
              </a:rPr>
              <a:t>hàm</a:t>
            </a:r>
            <a:r>
              <a:rPr lang="en-US" i="1" dirty="0" smtClean="0">
                <a:solidFill>
                  <a:srgbClr val="00B0F0"/>
                </a:solidFill>
              </a:rPr>
              <a:t> </a:t>
            </a:r>
            <a:r>
              <a:rPr lang="en-US" i="1" dirty="0" err="1" smtClean="0">
                <a:solidFill>
                  <a:srgbClr val="00B0F0"/>
                </a:solidFill>
              </a:rPr>
              <a:t>được</a:t>
            </a:r>
            <a:r>
              <a:rPr lang="en-US" i="1" dirty="0" smtClean="0">
                <a:solidFill>
                  <a:srgbClr val="00B0F0"/>
                </a:solidFill>
              </a:rPr>
              <a:t> “</a:t>
            </a:r>
            <a:r>
              <a:rPr lang="en-US" i="1" dirty="0" err="1" smtClean="0">
                <a:solidFill>
                  <a:srgbClr val="00B0F0"/>
                </a:solidFill>
              </a:rPr>
              <a:t>tời</a:t>
            </a:r>
            <a:r>
              <a:rPr lang="en-US" i="1" dirty="0" smtClean="0">
                <a:solidFill>
                  <a:srgbClr val="00B0F0"/>
                </a:solidFill>
              </a:rPr>
              <a:t>” </a:t>
            </a:r>
            <a:r>
              <a:rPr lang="en-US" i="1" dirty="0" err="1" smtClean="0">
                <a:solidFill>
                  <a:srgbClr val="00B0F0"/>
                </a:solidFill>
              </a:rPr>
              <a:t>sau</a:t>
            </a:r>
            <a:r>
              <a:rPr lang="en-US" i="1" dirty="0" smtClean="0">
                <a:solidFill>
                  <a:srgbClr val="00B0F0"/>
                </a:solidFill>
              </a:rPr>
              <a:t> </a:t>
            </a:r>
            <a:r>
              <a:rPr lang="en-US" i="1" dirty="0" err="1" smtClean="0">
                <a:solidFill>
                  <a:srgbClr val="00B0F0"/>
                </a:solidFill>
              </a:rPr>
              <a:t>các</a:t>
            </a:r>
            <a:r>
              <a:rPr lang="en-US" i="1" dirty="0" smtClean="0">
                <a:solidFill>
                  <a:srgbClr val="00B0F0"/>
                </a:solidFill>
              </a:rPr>
              <a:t> </a:t>
            </a:r>
            <a:r>
              <a:rPr lang="en-US" i="1" dirty="0" err="1" smtClean="0">
                <a:solidFill>
                  <a:srgbClr val="00B0F0"/>
                </a:solidFill>
              </a:rPr>
              <a:t>biến</a:t>
            </a:r>
            <a:r>
              <a:rPr lang="en-US" i="1" dirty="0" smtClean="0">
                <a:solidFill>
                  <a:srgbClr val="00B0F0"/>
                </a:solidFill>
              </a:rPr>
              <a:t> </a:t>
            </a:r>
            <a:r>
              <a:rPr lang="en-US" i="1" dirty="0" err="1" smtClean="0">
                <a:solidFill>
                  <a:srgbClr val="00B0F0"/>
                </a:solidFill>
              </a:rPr>
              <a:t>thông</a:t>
            </a:r>
            <a:r>
              <a:rPr lang="en-US" i="1" dirty="0" smtClean="0">
                <a:solidFill>
                  <a:srgbClr val="00B0F0"/>
                </a:solidFill>
              </a:rPr>
              <a:t> </a:t>
            </a:r>
            <a:r>
              <a:rPr lang="en-US" i="1" dirty="0" err="1" smtClean="0">
                <a:solidFill>
                  <a:srgbClr val="00B0F0"/>
                </a:solidFill>
              </a:rPr>
              <a:t>thường</a:t>
            </a:r>
            <a:r>
              <a:rPr lang="en-US" i="1" dirty="0" smtClean="0">
                <a:solidFill>
                  <a:srgbClr val="00B0F0"/>
                </a:solidFill>
              </a:rPr>
              <a:t>.</a:t>
            </a:r>
            <a:endParaRPr lang="vi-VN" dirty="0">
              <a:solidFill>
                <a:srgbClr val="00B0F0"/>
              </a:solidFill>
            </a:endParaRPr>
          </a:p>
          <a:p>
            <a:r>
              <a:rPr lang="vi-VN" dirty="0">
                <a:solidFill>
                  <a:srgbClr val="00B0F0"/>
                </a:solidFill>
              </a:rPr>
              <a:t/>
            </a:r>
            <a:br>
              <a:rPr lang="vi-VN" dirty="0">
                <a:solidFill>
                  <a:srgbClr val="00B0F0"/>
                </a:solidFill>
              </a:rPr>
            </a:br>
            <a:endParaRPr lang="en-US" dirty="0">
              <a:solidFill>
                <a:srgbClr val="00B0F0"/>
              </a:solidFill>
            </a:endParaRPr>
          </a:p>
        </p:txBody>
      </p:sp>
    </p:spTree>
    <p:extLst>
      <p:ext uri="{BB962C8B-B14F-4D97-AF65-F5344CB8AC3E}">
        <p14:creationId xmlns:p14="http://schemas.microsoft.com/office/powerpoint/2010/main" val="28340038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33</a:t>
            </a:fld>
            <a:endParaRPr lang="en-US" dirty="0"/>
          </a:p>
        </p:txBody>
      </p:sp>
      <p:sp>
        <p:nvSpPr>
          <p:cNvPr id="7" name="TextBox 6"/>
          <p:cNvSpPr txBox="1"/>
          <p:nvPr/>
        </p:nvSpPr>
        <p:spPr>
          <a:xfrm>
            <a:off x="2889849" y="215660"/>
            <a:ext cx="8074325" cy="2031325"/>
          </a:xfrm>
          <a:prstGeom prst="rect">
            <a:avLst/>
          </a:prstGeom>
          <a:noFill/>
        </p:spPr>
        <p:txBody>
          <a:bodyPr wrap="square" rtlCol="0">
            <a:spAutoFit/>
          </a:bodyPr>
          <a:lstStyle/>
          <a:p>
            <a:r>
              <a:rPr lang="pt-BR" dirty="0" smtClean="0">
                <a:solidFill>
                  <a:srgbClr val="0070C0"/>
                </a:solidFill>
              </a:rPr>
              <a:t>Ví dụ 1:</a:t>
            </a:r>
          </a:p>
          <a:p>
            <a:endParaRPr lang="pt-BR" dirty="0" smtClean="0">
              <a:solidFill>
                <a:srgbClr val="0070C0"/>
              </a:solidFill>
            </a:endParaRPr>
          </a:p>
          <a:p>
            <a:r>
              <a:rPr lang="pt-BR" dirty="0" smtClean="0">
                <a:solidFill>
                  <a:srgbClr val="0070C0"/>
                </a:solidFill>
              </a:rPr>
              <a:t>a </a:t>
            </a:r>
            <a:r>
              <a:rPr lang="pt-BR" dirty="0">
                <a:solidFill>
                  <a:srgbClr val="0070C0"/>
                </a:solidFill>
              </a:rPr>
              <a:t>= 2;</a:t>
            </a:r>
          </a:p>
          <a:p>
            <a:r>
              <a:rPr lang="pt-BR" dirty="0" smtClean="0">
                <a:solidFill>
                  <a:srgbClr val="0070C0"/>
                </a:solidFill>
              </a:rPr>
              <a:t>var </a:t>
            </a:r>
            <a:r>
              <a:rPr lang="pt-BR" dirty="0">
                <a:solidFill>
                  <a:srgbClr val="0070C0"/>
                </a:solidFill>
              </a:rPr>
              <a:t>a;</a:t>
            </a:r>
          </a:p>
          <a:p>
            <a:r>
              <a:rPr lang="pt-BR" dirty="0" smtClean="0">
                <a:solidFill>
                  <a:srgbClr val="0070C0"/>
                </a:solidFill>
              </a:rPr>
              <a:t>console.log</a:t>
            </a:r>
            <a:r>
              <a:rPr lang="pt-BR" dirty="0">
                <a:solidFill>
                  <a:srgbClr val="0070C0"/>
                </a:solidFill>
              </a:rPr>
              <a:t>( a </a:t>
            </a:r>
            <a:r>
              <a:rPr lang="pt-BR" dirty="0" smtClean="0">
                <a:solidFill>
                  <a:srgbClr val="0070C0"/>
                </a:solidFill>
              </a:rPr>
              <a:t>); </a:t>
            </a:r>
          </a:p>
          <a:p>
            <a:endParaRPr lang="pt-BR" dirty="0" smtClean="0">
              <a:solidFill>
                <a:srgbClr val="0070C0"/>
              </a:solidFill>
            </a:endParaRPr>
          </a:p>
          <a:p>
            <a:r>
              <a:rPr lang="pt-BR" dirty="0" smtClean="0">
                <a:solidFill>
                  <a:srgbClr val="0070C0"/>
                </a:solidFill>
              </a:rPr>
              <a:t>// Output sẽ là 2 chứ không phải undefined</a:t>
            </a:r>
            <a:endParaRPr lang="en-US" dirty="0">
              <a:solidFill>
                <a:srgbClr val="0070C0"/>
              </a:solidFill>
            </a:endParaRPr>
          </a:p>
        </p:txBody>
      </p:sp>
      <p:sp>
        <p:nvSpPr>
          <p:cNvPr id="8" name="TextBox 7"/>
          <p:cNvSpPr txBox="1"/>
          <p:nvPr/>
        </p:nvSpPr>
        <p:spPr>
          <a:xfrm>
            <a:off x="2889848" y="2360762"/>
            <a:ext cx="8074325" cy="2031325"/>
          </a:xfrm>
          <a:prstGeom prst="rect">
            <a:avLst/>
          </a:prstGeom>
          <a:noFill/>
        </p:spPr>
        <p:txBody>
          <a:bodyPr wrap="square" rtlCol="0">
            <a:spAutoFit/>
          </a:bodyPr>
          <a:lstStyle/>
          <a:p>
            <a:r>
              <a:rPr lang="pt-BR" dirty="0">
                <a:solidFill>
                  <a:srgbClr val="0070C0"/>
                </a:solidFill>
              </a:rPr>
              <a:t>Ví dụ </a:t>
            </a:r>
            <a:r>
              <a:rPr lang="pt-BR" dirty="0" smtClean="0">
                <a:solidFill>
                  <a:srgbClr val="0070C0"/>
                </a:solidFill>
              </a:rPr>
              <a:t>2:</a:t>
            </a:r>
            <a:endParaRPr lang="pt-BR" dirty="0">
              <a:solidFill>
                <a:srgbClr val="0070C0"/>
              </a:solidFill>
            </a:endParaRPr>
          </a:p>
          <a:p>
            <a:endParaRPr lang="pt-BR" dirty="0" smtClean="0">
              <a:solidFill>
                <a:srgbClr val="0070C0"/>
              </a:solidFill>
            </a:endParaRPr>
          </a:p>
          <a:p>
            <a:r>
              <a:rPr lang="pt-BR" dirty="0" smtClean="0">
                <a:solidFill>
                  <a:srgbClr val="0070C0"/>
                </a:solidFill>
              </a:rPr>
              <a:t>console.log</a:t>
            </a:r>
            <a:r>
              <a:rPr lang="pt-BR" dirty="0">
                <a:solidFill>
                  <a:srgbClr val="0070C0"/>
                </a:solidFill>
              </a:rPr>
              <a:t>( a </a:t>
            </a:r>
            <a:r>
              <a:rPr lang="pt-BR" dirty="0" smtClean="0">
                <a:solidFill>
                  <a:srgbClr val="0070C0"/>
                </a:solidFill>
              </a:rPr>
              <a:t>); </a:t>
            </a:r>
          </a:p>
          <a:p>
            <a:r>
              <a:rPr lang="pt-BR" dirty="0">
                <a:solidFill>
                  <a:srgbClr val="0070C0"/>
                </a:solidFill>
              </a:rPr>
              <a:t>var </a:t>
            </a:r>
            <a:r>
              <a:rPr lang="pt-BR" dirty="0" smtClean="0">
                <a:solidFill>
                  <a:srgbClr val="0070C0"/>
                </a:solidFill>
              </a:rPr>
              <a:t>a = 2;</a:t>
            </a:r>
            <a:endParaRPr lang="pt-BR" dirty="0">
              <a:solidFill>
                <a:srgbClr val="0070C0"/>
              </a:solidFill>
            </a:endParaRPr>
          </a:p>
          <a:p>
            <a:endParaRPr lang="pt-BR" dirty="0" smtClean="0">
              <a:solidFill>
                <a:srgbClr val="0070C0"/>
              </a:solidFill>
            </a:endParaRPr>
          </a:p>
          <a:p>
            <a:r>
              <a:rPr lang="pt-BR" dirty="0" smtClean="0">
                <a:solidFill>
                  <a:srgbClr val="0070C0"/>
                </a:solidFill>
              </a:rPr>
              <a:t>// Output sẽ là 2 hay một lỗi defined sẽ được thông báo ?</a:t>
            </a:r>
          </a:p>
          <a:p>
            <a:r>
              <a:rPr lang="pt-BR" dirty="0" smtClean="0">
                <a:solidFill>
                  <a:srgbClr val="0070C0"/>
                </a:solidFill>
              </a:rPr>
              <a:t>// Thực tế Output là undefined .</a:t>
            </a:r>
            <a:endParaRPr lang="en-US" dirty="0">
              <a:solidFill>
                <a:srgbClr val="0070C0"/>
              </a:solidFill>
            </a:endParaRPr>
          </a:p>
        </p:txBody>
      </p:sp>
      <p:sp>
        <p:nvSpPr>
          <p:cNvPr id="9" name="TextBox 8"/>
          <p:cNvSpPr txBox="1"/>
          <p:nvPr/>
        </p:nvSpPr>
        <p:spPr>
          <a:xfrm>
            <a:off x="2889848" y="4718649"/>
            <a:ext cx="8246854" cy="1200329"/>
          </a:xfrm>
          <a:prstGeom prst="rect">
            <a:avLst/>
          </a:prstGeom>
          <a:noFill/>
        </p:spPr>
        <p:txBody>
          <a:bodyPr wrap="square" rtlCol="0">
            <a:spAutoFit/>
          </a:bodyPr>
          <a:lstStyle/>
          <a:p>
            <a:r>
              <a:rPr lang="en-US" dirty="0" err="1" smtClean="0">
                <a:solidFill>
                  <a:srgbClr val="0070C0"/>
                </a:solidFill>
              </a:rPr>
              <a:t>Bởi</a:t>
            </a:r>
            <a:r>
              <a:rPr lang="en-US" dirty="0" smtClean="0">
                <a:solidFill>
                  <a:srgbClr val="0070C0"/>
                </a:solidFill>
              </a:rPr>
              <a:t> </a:t>
            </a:r>
            <a:r>
              <a:rPr lang="en-US" dirty="0" err="1" smtClean="0">
                <a:solidFill>
                  <a:srgbClr val="0070C0"/>
                </a:solidFill>
              </a:rPr>
              <a:t>vì</a:t>
            </a:r>
            <a:r>
              <a:rPr lang="en-US" dirty="0" smtClean="0">
                <a:solidFill>
                  <a:srgbClr val="0070C0"/>
                </a:solidFill>
              </a:rPr>
              <a:t> : “The Engine actually will compile our </a:t>
            </a:r>
            <a:r>
              <a:rPr lang="en-US" dirty="0" err="1" smtClean="0">
                <a:solidFill>
                  <a:srgbClr val="0070C0"/>
                </a:solidFill>
              </a:rPr>
              <a:t>Js</a:t>
            </a:r>
            <a:r>
              <a:rPr lang="en-US" dirty="0" smtClean="0">
                <a:solidFill>
                  <a:srgbClr val="0070C0"/>
                </a:solidFill>
              </a:rPr>
              <a:t> code before it </a:t>
            </a:r>
            <a:r>
              <a:rPr lang="en-US" dirty="0" err="1" smtClean="0">
                <a:solidFill>
                  <a:srgbClr val="0070C0"/>
                </a:solidFill>
              </a:rPr>
              <a:t>interprests</a:t>
            </a:r>
            <a:r>
              <a:rPr lang="en-US" dirty="0" smtClean="0">
                <a:solidFill>
                  <a:srgbClr val="0070C0"/>
                </a:solidFill>
              </a:rPr>
              <a:t> it.”</a:t>
            </a:r>
          </a:p>
          <a:p>
            <a:endParaRPr lang="en-US" dirty="0" smtClean="0">
              <a:solidFill>
                <a:srgbClr val="0070C0"/>
              </a:solidFill>
            </a:endParaRPr>
          </a:p>
          <a:p>
            <a:r>
              <a:rPr lang="en-US" dirty="0" err="1" smtClean="0">
                <a:solidFill>
                  <a:srgbClr val="0070C0"/>
                </a:solidFill>
              </a:rPr>
              <a:t>Mà</a:t>
            </a:r>
            <a:r>
              <a:rPr lang="en-US" dirty="0" smtClean="0">
                <a:solidFill>
                  <a:srgbClr val="0070C0"/>
                </a:solidFill>
              </a:rPr>
              <a:t> </a:t>
            </a:r>
            <a:r>
              <a:rPr lang="en-US" dirty="0" err="1" smtClean="0">
                <a:solidFill>
                  <a:srgbClr val="0070C0"/>
                </a:solidFill>
              </a:rPr>
              <a:t>một</a:t>
            </a:r>
            <a:r>
              <a:rPr lang="en-US" dirty="0" smtClean="0">
                <a:solidFill>
                  <a:srgbClr val="0070C0"/>
                </a:solidFill>
              </a:rPr>
              <a:t> </a:t>
            </a:r>
            <a:r>
              <a:rPr lang="en-US" dirty="0" err="1" smtClean="0">
                <a:solidFill>
                  <a:srgbClr val="0070C0"/>
                </a:solidFill>
              </a:rPr>
              <a:t>phần</a:t>
            </a:r>
            <a:r>
              <a:rPr lang="en-US" dirty="0" smtClean="0">
                <a:solidFill>
                  <a:srgbClr val="0070C0"/>
                </a:solidFill>
              </a:rPr>
              <a:t> </a:t>
            </a:r>
            <a:r>
              <a:rPr lang="en-US" dirty="0" err="1" smtClean="0">
                <a:solidFill>
                  <a:srgbClr val="0070C0"/>
                </a:solidFill>
              </a:rPr>
              <a:t>của</a:t>
            </a:r>
            <a:r>
              <a:rPr lang="en-US" dirty="0" smtClean="0">
                <a:solidFill>
                  <a:srgbClr val="0070C0"/>
                </a:solidFill>
              </a:rPr>
              <a:t> </a:t>
            </a:r>
            <a:r>
              <a:rPr lang="en-US" dirty="0" err="1" smtClean="0">
                <a:solidFill>
                  <a:srgbClr val="0070C0"/>
                </a:solidFill>
              </a:rPr>
              <a:t>giai</a:t>
            </a:r>
            <a:r>
              <a:rPr lang="en-US" dirty="0" smtClean="0">
                <a:solidFill>
                  <a:srgbClr val="0070C0"/>
                </a:solidFill>
              </a:rPr>
              <a:t> </a:t>
            </a:r>
            <a:r>
              <a:rPr lang="en-US" dirty="0" err="1" smtClean="0">
                <a:solidFill>
                  <a:srgbClr val="0070C0"/>
                </a:solidFill>
              </a:rPr>
              <a:t>đoạn</a:t>
            </a:r>
            <a:r>
              <a:rPr lang="en-US" dirty="0" smtClean="0">
                <a:solidFill>
                  <a:srgbClr val="0070C0"/>
                </a:solidFill>
              </a:rPr>
              <a:t> </a:t>
            </a:r>
            <a:r>
              <a:rPr lang="en-US" dirty="0" err="1" smtClean="0">
                <a:solidFill>
                  <a:srgbClr val="0070C0"/>
                </a:solidFill>
              </a:rPr>
              <a:t>biên</a:t>
            </a:r>
            <a:r>
              <a:rPr lang="en-US" dirty="0" smtClean="0">
                <a:solidFill>
                  <a:srgbClr val="0070C0"/>
                </a:solidFill>
              </a:rPr>
              <a:t> </a:t>
            </a:r>
            <a:r>
              <a:rPr lang="en-US" dirty="0" err="1" smtClean="0">
                <a:solidFill>
                  <a:srgbClr val="0070C0"/>
                </a:solidFill>
              </a:rPr>
              <a:t>dịch</a:t>
            </a:r>
            <a:r>
              <a:rPr lang="en-US" dirty="0" smtClean="0">
                <a:solidFill>
                  <a:srgbClr val="0070C0"/>
                </a:solidFill>
              </a:rPr>
              <a:t> </a:t>
            </a:r>
            <a:r>
              <a:rPr lang="en-US" dirty="0" err="1" smtClean="0">
                <a:solidFill>
                  <a:srgbClr val="0070C0"/>
                </a:solidFill>
              </a:rPr>
              <a:t>là</a:t>
            </a:r>
            <a:r>
              <a:rPr lang="en-US" dirty="0" smtClean="0">
                <a:solidFill>
                  <a:srgbClr val="0070C0"/>
                </a:solidFill>
              </a:rPr>
              <a:t> </a:t>
            </a:r>
            <a:r>
              <a:rPr lang="en-US" dirty="0" err="1" smtClean="0">
                <a:solidFill>
                  <a:srgbClr val="0070C0"/>
                </a:solidFill>
              </a:rPr>
              <a:t>tìm</a:t>
            </a:r>
            <a:r>
              <a:rPr lang="en-US" dirty="0" smtClean="0">
                <a:solidFill>
                  <a:srgbClr val="0070C0"/>
                </a:solidFill>
              </a:rPr>
              <a:t> </a:t>
            </a:r>
            <a:r>
              <a:rPr lang="en-US" dirty="0" err="1" smtClean="0">
                <a:solidFill>
                  <a:srgbClr val="0070C0"/>
                </a:solidFill>
              </a:rPr>
              <a:t>và</a:t>
            </a:r>
            <a:r>
              <a:rPr lang="en-US" dirty="0" smtClean="0">
                <a:solidFill>
                  <a:srgbClr val="0070C0"/>
                </a:solidFill>
              </a:rPr>
              <a:t> </a:t>
            </a:r>
            <a:r>
              <a:rPr lang="en-US" dirty="0" err="1" smtClean="0">
                <a:solidFill>
                  <a:srgbClr val="0070C0"/>
                </a:solidFill>
              </a:rPr>
              <a:t>liên</a:t>
            </a:r>
            <a:r>
              <a:rPr lang="en-US" dirty="0" smtClean="0">
                <a:solidFill>
                  <a:srgbClr val="0070C0"/>
                </a:solidFill>
              </a:rPr>
              <a:t> </a:t>
            </a:r>
            <a:r>
              <a:rPr lang="en-US" dirty="0" err="1" smtClean="0">
                <a:solidFill>
                  <a:srgbClr val="0070C0"/>
                </a:solidFill>
              </a:rPr>
              <a:t>kết</a:t>
            </a:r>
            <a:r>
              <a:rPr lang="en-US" dirty="0" smtClean="0">
                <a:solidFill>
                  <a:srgbClr val="0070C0"/>
                </a:solidFill>
              </a:rPr>
              <a:t> </a:t>
            </a:r>
            <a:r>
              <a:rPr lang="en-US" dirty="0" err="1" smtClean="0">
                <a:solidFill>
                  <a:srgbClr val="0070C0"/>
                </a:solidFill>
              </a:rPr>
              <a:t>tất</a:t>
            </a:r>
            <a:r>
              <a:rPr lang="en-US" dirty="0" smtClean="0">
                <a:solidFill>
                  <a:srgbClr val="0070C0"/>
                </a:solidFill>
              </a:rPr>
              <a:t> </a:t>
            </a:r>
            <a:r>
              <a:rPr lang="en-US" dirty="0" err="1" smtClean="0">
                <a:solidFill>
                  <a:srgbClr val="0070C0"/>
                </a:solidFill>
              </a:rPr>
              <a:t>cả</a:t>
            </a:r>
            <a:r>
              <a:rPr lang="en-US" dirty="0" smtClean="0">
                <a:solidFill>
                  <a:srgbClr val="0070C0"/>
                </a:solidFill>
              </a:rPr>
              <a:t> </a:t>
            </a:r>
            <a:r>
              <a:rPr lang="en-US" dirty="0" err="1" smtClean="0">
                <a:solidFill>
                  <a:srgbClr val="0070C0"/>
                </a:solidFill>
              </a:rPr>
              <a:t>các</a:t>
            </a:r>
            <a:r>
              <a:rPr lang="en-US" dirty="0" smtClean="0">
                <a:solidFill>
                  <a:srgbClr val="0070C0"/>
                </a:solidFill>
              </a:rPr>
              <a:t> </a:t>
            </a:r>
            <a:r>
              <a:rPr lang="en-US" dirty="0" err="1" smtClean="0">
                <a:solidFill>
                  <a:srgbClr val="0070C0"/>
                </a:solidFill>
              </a:rPr>
              <a:t>khai</a:t>
            </a:r>
            <a:r>
              <a:rPr lang="en-US" dirty="0" smtClean="0">
                <a:solidFill>
                  <a:srgbClr val="0070C0"/>
                </a:solidFill>
              </a:rPr>
              <a:t> </a:t>
            </a:r>
            <a:r>
              <a:rPr lang="en-US" dirty="0" err="1" smtClean="0">
                <a:solidFill>
                  <a:srgbClr val="0070C0"/>
                </a:solidFill>
              </a:rPr>
              <a:t>báo</a:t>
            </a:r>
            <a:r>
              <a:rPr lang="en-US" dirty="0" smtClean="0">
                <a:solidFill>
                  <a:srgbClr val="0070C0"/>
                </a:solidFill>
              </a:rPr>
              <a:t> </a:t>
            </a:r>
            <a:r>
              <a:rPr lang="en-US" dirty="0" err="1" smtClean="0">
                <a:solidFill>
                  <a:srgbClr val="0070C0"/>
                </a:solidFill>
              </a:rPr>
              <a:t>với</a:t>
            </a:r>
            <a:r>
              <a:rPr lang="en-US" dirty="0" smtClean="0">
                <a:solidFill>
                  <a:srgbClr val="0070C0"/>
                </a:solidFill>
              </a:rPr>
              <a:t> </a:t>
            </a:r>
            <a:r>
              <a:rPr lang="en-US" dirty="0" err="1" smtClean="0">
                <a:solidFill>
                  <a:srgbClr val="0070C0"/>
                </a:solidFill>
              </a:rPr>
              <a:t>phạm</a:t>
            </a:r>
            <a:r>
              <a:rPr lang="en-US" dirty="0" smtClean="0">
                <a:solidFill>
                  <a:srgbClr val="0070C0"/>
                </a:solidFill>
              </a:rPr>
              <a:t> vi </a:t>
            </a:r>
            <a:r>
              <a:rPr lang="en-US" dirty="0" err="1" smtClean="0">
                <a:solidFill>
                  <a:srgbClr val="0070C0"/>
                </a:solidFill>
              </a:rPr>
              <a:t>thích</a:t>
            </a:r>
            <a:r>
              <a:rPr lang="en-US" dirty="0" smtClean="0">
                <a:solidFill>
                  <a:srgbClr val="0070C0"/>
                </a:solidFill>
              </a:rPr>
              <a:t> </a:t>
            </a:r>
            <a:r>
              <a:rPr lang="en-US" dirty="0" err="1" smtClean="0">
                <a:solidFill>
                  <a:srgbClr val="0070C0"/>
                </a:solidFill>
              </a:rPr>
              <a:t>hợp</a:t>
            </a:r>
            <a:r>
              <a:rPr lang="en-US" dirty="0" smtClean="0">
                <a:solidFill>
                  <a:srgbClr val="0070C0"/>
                </a:solidFill>
              </a:rPr>
              <a:t> </a:t>
            </a:r>
            <a:r>
              <a:rPr lang="en-US" dirty="0" err="1" smtClean="0">
                <a:solidFill>
                  <a:srgbClr val="0070C0"/>
                </a:solidFill>
              </a:rPr>
              <a:t>của</a:t>
            </a:r>
            <a:r>
              <a:rPr lang="en-US" dirty="0" smtClean="0">
                <a:solidFill>
                  <a:srgbClr val="0070C0"/>
                </a:solidFill>
              </a:rPr>
              <a:t> </a:t>
            </a:r>
            <a:r>
              <a:rPr lang="en-US" dirty="0" err="1" smtClean="0">
                <a:solidFill>
                  <a:srgbClr val="0070C0"/>
                </a:solidFill>
              </a:rPr>
              <a:t>chúng</a:t>
            </a:r>
            <a:r>
              <a:rPr lang="en-US" dirty="0" smtClean="0">
                <a:solidFill>
                  <a:srgbClr val="0070C0"/>
                </a:solidFill>
              </a:rPr>
              <a:t>.</a:t>
            </a:r>
            <a:endParaRPr lang="en-US" dirty="0">
              <a:solidFill>
                <a:srgbClr val="0070C0"/>
              </a:solidFill>
            </a:endParaRPr>
          </a:p>
        </p:txBody>
      </p:sp>
    </p:spTree>
    <p:extLst>
      <p:ext uri="{BB962C8B-B14F-4D97-AF65-F5344CB8AC3E}">
        <p14:creationId xmlns:p14="http://schemas.microsoft.com/office/powerpoint/2010/main" val="23532148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
        <p:nvSpPr>
          <p:cNvPr id="5" name="TextBox 4"/>
          <p:cNvSpPr txBox="1"/>
          <p:nvPr/>
        </p:nvSpPr>
        <p:spPr>
          <a:xfrm>
            <a:off x="2251494" y="569343"/>
            <a:ext cx="8876581" cy="3416320"/>
          </a:xfrm>
          <a:prstGeom prst="rect">
            <a:avLst/>
          </a:prstGeom>
          <a:noFill/>
        </p:spPr>
        <p:txBody>
          <a:bodyPr wrap="square" rtlCol="0">
            <a:spAutoFit/>
          </a:bodyPr>
          <a:lstStyle/>
          <a:p>
            <a:r>
              <a:rPr lang="en-US" dirty="0" err="1" smtClean="0">
                <a:solidFill>
                  <a:srgbClr val="0070C0"/>
                </a:solidFill>
              </a:rPr>
              <a:t>Với</a:t>
            </a:r>
            <a:r>
              <a:rPr lang="en-US" dirty="0" smtClean="0">
                <a:solidFill>
                  <a:srgbClr val="0070C0"/>
                </a:solidFill>
              </a:rPr>
              <a:t> </a:t>
            </a:r>
            <a:r>
              <a:rPr lang="en-US" dirty="0" err="1" smtClean="0">
                <a:solidFill>
                  <a:srgbClr val="0070C0"/>
                </a:solidFill>
              </a:rPr>
              <a:t>ví</a:t>
            </a:r>
            <a:r>
              <a:rPr lang="en-US" dirty="0" smtClean="0">
                <a:solidFill>
                  <a:srgbClr val="0070C0"/>
                </a:solidFill>
              </a:rPr>
              <a:t> </a:t>
            </a:r>
            <a:r>
              <a:rPr lang="en-US" dirty="0" err="1" smtClean="0">
                <a:solidFill>
                  <a:srgbClr val="0070C0"/>
                </a:solidFill>
              </a:rPr>
              <a:t>dụ</a:t>
            </a:r>
            <a:r>
              <a:rPr lang="en-US" dirty="0" smtClean="0">
                <a:solidFill>
                  <a:srgbClr val="0070C0"/>
                </a:solidFill>
              </a:rPr>
              <a:t> 1 , </a:t>
            </a:r>
            <a:r>
              <a:rPr lang="en-US" dirty="0" err="1" smtClean="0">
                <a:solidFill>
                  <a:srgbClr val="0070C0"/>
                </a:solidFill>
              </a:rPr>
              <a:t>sau</a:t>
            </a:r>
            <a:r>
              <a:rPr lang="en-US" dirty="0" smtClean="0">
                <a:solidFill>
                  <a:srgbClr val="0070C0"/>
                </a:solidFill>
              </a:rPr>
              <a:t> </a:t>
            </a:r>
            <a:r>
              <a:rPr lang="en-US" dirty="0" err="1" smtClean="0">
                <a:solidFill>
                  <a:srgbClr val="0070C0"/>
                </a:solidFill>
              </a:rPr>
              <a:t>khi</a:t>
            </a:r>
            <a:r>
              <a:rPr lang="en-US" dirty="0" smtClean="0">
                <a:solidFill>
                  <a:srgbClr val="0070C0"/>
                </a:solidFill>
              </a:rPr>
              <a:t> </a:t>
            </a:r>
            <a:r>
              <a:rPr lang="en-US" dirty="0" err="1" smtClean="0">
                <a:solidFill>
                  <a:srgbClr val="0070C0"/>
                </a:solidFill>
              </a:rPr>
              <a:t>máy</a:t>
            </a:r>
            <a:r>
              <a:rPr lang="en-US" dirty="0" smtClean="0">
                <a:solidFill>
                  <a:srgbClr val="0070C0"/>
                </a:solidFill>
              </a:rPr>
              <a:t> </a:t>
            </a:r>
            <a:r>
              <a:rPr lang="en-US" dirty="0" err="1" smtClean="0">
                <a:solidFill>
                  <a:srgbClr val="0070C0"/>
                </a:solidFill>
              </a:rPr>
              <a:t>biên</a:t>
            </a:r>
            <a:r>
              <a:rPr lang="en-US" dirty="0" smtClean="0">
                <a:solidFill>
                  <a:srgbClr val="0070C0"/>
                </a:solidFill>
              </a:rPr>
              <a:t> </a:t>
            </a:r>
            <a:r>
              <a:rPr lang="en-US" dirty="0" err="1" smtClean="0">
                <a:solidFill>
                  <a:srgbClr val="0070C0"/>
                </a:solidFill>
              </a:rPr>
              <a:t>dịch</a:t>
            </a:r>
            <a:r>
              <a:rPr lang="en-US" dirty="0" smtClean="0">
                <a:solidFill>
                  <a:srgbClr val="0070C0"/>
                </a:solidFill>
              </a:rPr>
              <a:t> ta </a:t>
            </a:r>
            <a:r>
              <a:rPr lang="en-US" dirty="0" err="1" smtClean="0">
                <a:solidFill>
                  <a:srgbClr val="0070C0"/>
                </a:solidFill>
              </a:rPr>
              <a:t>có</a:t>
            </a:r>
            <a:r>
              <a:rPr lang="en-US" dirty="0" smtClean="0">
                <a:solidFill>
                  <a:srgbClr val="0070C0"/>
                </a:solidFill>
              </a:rPr>
              <a:t> </a:t>
            </a:r>
            <a:r>
              <a:rPr lang="en-US" dirty="0" err="1" smtClean="0">
                <a:solidFill>
                  <a:srgbClr val="0070C0"/>
                </a:solidFill>
              </a:rPr>
              <a:t>thể</a:t>
            </a:r>
            <a:r>
              <a:rPr lang="en-US" dirty="0" smtClean="0">
                <a:solidFill>
                  <a:srgbClr val="0070C0"/>
                </a:solidFill>
              </a:rPr>
              <a:t> </a:t>
            </a:r>
            <a:r>
              <a:rPr lang="en-US" dirty="0" err="1" smtClean="0">
                <a:solidFill>
                  <a:srgbClr val="0070C0"/>
                </a:solidFill>
              </a:rPr>
              <a:t>hiểu</a:t>
            </a:r>
            <a:r>
              <a:rPr lang="en-US" dirty="0" smtClean="0">
                <a:solidFill>
                  <a:srgbClr val="0070C0"/>
                </a:solidFill>
              </a:rPr>
              <a:t> </a:t>
            </a:r>
            <a:r>
              <a:rPr lang="en-US" dirty="0" err="1" smtClean="0">
                <a:solidFill>
                  <a:srgbClr val="0070C0"/>
                </a:solidFill>
              </a:rPr>
              <a:t>nó</a:t>
            </a:r>
            <a:r>
              <a:rPr lang="en-US" dirty="0" smtClean="0">
                <a:solidFill>
                  <a:srgbClr val="0070C0"/>
                </a:solidFill>
              </a:rPr>
              <a:t> </a:t>
            </a:r>
            <a:r>
              <a:rPr lang="en-US" dirty="0" err="1" smtClean="0">
                <a:solidFill>
                  <a:srgbClr val="0070C0"/>
                </a:solidFill>
              </a:rPr>
              <a:t>thực</a:t>
            </a:r>
            <a:r>
              <a:rPr lang="en-US" dirty="0" smtClean="0">
                <a:solidFill>
                  <a:srgbClr val="0070C0"/>
                </a:solidFill>
              </a:rPr>
              <a:t> </a:t>
            </a:r>
            <a:r>
              <a:rPr lang="en-US" dirty="0" err="1" smtClean="0">
                <a:solidFill>
                  <a:srgbClr val="0070C0"/>
                </a:solidFill>
              </a:rPr>
              <a:t>thi</a:t>
            </a:r>
            <a:r>
              <a:rPr lang="en-US" dirty="0" smtClean="0">
                <a:solidFill>
                  <a:srgbClr val="0070C0"/>
                </a:solidFill>
              </a:rPr>
              <a:t> </a:t>
            </a:r>
            <a:r>
              <a:rPr lang="en-US" dirty="0" err="1" smtClean="0">
                <a:solidFill>
                  <a:srgbClr val="0070C0"/>
                </a:solidFill>
              </a:rPr>
              <a:t>các</a:t>
            </a:r>
            <a:r>
              <a:rPr lang="en-US" dirty="0" smtClean="0">
                <a:solidFill>
                  <a:srgbClr val="0070C0"/>
                </a:solidFill>
              </a:rPr>
              <a:t> </a:t>
            </a:r>
            <a:r>
              <a:rPr lang="en-US" dirty="0" err="1" smtClean="0">
                <a:solidFill>
                  <a:srgbClr val="0070C0"/>
                </a:solidFill>
              </a:rPr>
              <a:t>câu</a:t>
            </a:r>
            <a:r>
              <a:rPr lang="en-US" dirty="0" smtClean="0">
                <a:solidFill>
                  <a:srgbClr val="0070C0"/>
                </a:solidFill>
              </a:rPr>
              <a:t> </a:t>
            </a:r>
            <a:r>
              <a:rPr lang="en-US" dirty="0" err="1" smtClean="0">
                <a:solidFill>
                  <a:srgbClr val="0070C0"/>
                </a:solidFill>
              </a:rPr>
              <a:t>lệnh</a:t>
            </a:r>
            <a:r>
              <a:rPr lang="en-US" dirty="0" smtClean="0">
                <a:solidFill>
                  <a:srgbClr val="0070C0"/>
                </a:solidFill>
              </a:rPr>
              <a:t> </a:t>
            </a:r>
            <a:r>
              <a:rPr lang="en-US" dirty="0" err="1" smtClean="0">
                <a:solidFill>
                  <a:srgbClr val="0070C0"/>
                </a:solidFill>
              </a:rPr>
              <a:t>như</a:t>
            </a:r>
            <a:r>
              <a:rPr lang="en-US" dirty="0" smtClean="0">
                <a:solidFill>
                  <a:srgbClr val="0070C0"/>
                </a:solidFill>
              </a:rPr>
              <a:t> </a:t>
            </a:r>
            <a:r>
              <a:rPr lang="en-US" dirty="0" err="1" smtClean="0">
                <a:solidFill>
                  <a:srgbClr val="0070C0"/>
                </a:solidFill>
              </a:rPr>
              <a:t>sau</a:t>
            </a:r>
            <a:r>
              <a:rPr lang="en-US" dirty="0" smtClean="0">
                <a:solidFill>
                  <a:srgbClr val="0070C0"/>
                </a:solidFill>
              </a:rPr>
              <a:t> :</a:t>
            </a:r>
          </a:p>
          <a:p>
            <a:endParaRPr lang="pt-BR" dirty="0" smtClean="0">
              <a:solidFill>
                <a:srgbClr val="0070C0"/>
              </a:solidFill>
            </a:endParaRPr>
          </a:p>
          <a:p>
            <a:r>
              <a:rPr lang="pt-BR" dirty="0" smtClean="0">
                <a:solidFill>
                  <a:srgbClr val="0070C0"/>
                </a:solidFill>
              </a:rPr>
              <a:t>var </a:t>
            </a:r>
            <a:r>
              <a:rPr lang="pt-BR" dirty="0">
                <a:solidFill>
                  <a:srgbClr val="0070C0"/>
                </a:solidFill>
              </a:rPr>
              <a:t>a</a:t>
            </a:r>
            <a:r>
              <a:rPr lang="pt-BR" dirty="0" smtClean="0">
                <a:solidFill>
                  <a:srgbClr val="0070C0"/>
                </a:solidFill>
              </a:rPr>
              <a:t>;</a:t>
            </a:r>
            <a:endParaRPr lang="en-US" dirty="0" smtClean="0">
              <a:solidFill>
                <a:srgbClr val="0070C0"/>
              </a:solidFill>
            </a:endParaRPr>
          </a:p>
          <a:p>
            <a:r>
              <a:rPr lang="pt-BR" dirty="0">
                <a:solidFill>
                  <a:srgbClr val="0070C0"/>
                </a:solidFill>
              </a:rPr>
              <a:t>a = 2;</a:t>
            </a:r>
          </a:p>
          <a:p>
            <a:r>
              <a:rPr lang="pt-BR" dirty="0" smtClean="0">
                <a:solidFill>
                  <a:srgbClr val="0070C0"/>
                </a:solidFill>
              </a:rPr>
              <a:t>console.log</a:t>
            </a:r>
            <a:r>
              <a:rPr lang="pt-BR" dirty="0">
                <a:solidFill>
                  <a:srgbClr val="0070C0"/>
                </a:solidFill>
              </a:rPr>
              <a:t>( a ); </a:t>
            </a:r>
            <a:endParaRPr lang="pt-BR" dirty="0" smtClean="0">
              <a:solidFill>
                <a:srgbClr val="0070C0"/>
              </a:solidFill>
            </a:endParaRPr>
          </a:p>
          <a:p>
            <a:endParaRPr lang="pt-BR" dirty="0" smtClean="0">
              <a:solidFill>
                <a:srgbClr val="0070C0"/>
              </a:solidFill>
            </a:endParaRPr>
          </a:p>
          <a:p>
            <a:r>
              <a:rPr lang="pt-BR" dirty="0" smtClean="0">
                <a:solidFill>
                  <a:srgbClr val="0070C0"/>
                </a:solidFill>
              </a:rPr>
              <a:t>Và ví dụ 2 sẽ là :</a:t>
            </a:r>
          </a:p>
          <a:p>
            <a:endParaRPr lang="pt-BR" dirty="0" smtClean="0">
              <a:solidFill>
                <a:srgbClr val="0070C0"/>
              </a:solidFill>
            </a:endParaRPr>
          </a:p>
          <a:p>
            <a:r>
              <a:rPr lang="pt-BR" dirty="0" smtClean="0">
                <a:solidFill>
                  <a:srgbClr val="0070C0"/>
                </a:solidFill>
              </a:rPr>
              <a:t>Var a;</a:t>
            </a:r>
            <a:endParaRPr lang="pt-BR" dirty="0">
              <a:solidFill>
                <a:srgbClr val="0070C0"/>
              </a:solidFill>
            </a:endParaRPr>
          </a:p>
          <a:p>
            <a:r>
              <a:rPr lang="pt-BR" dirty="0">
                <a:solidFill>
                  <a:srgbClr val="0070C0"/>
                </a:solidFill>
              </a:rPr>
              <a:t>console.log( a ); </a:t>
            </a:r>
          </a:p>
          <a:p>
            <a:r>
              <a:rPr lang="pt-BR" dirty="0" smtClean="0">
                <a:solidFill>
                  <a:srgbClr val="0070C0"/>
                </a:solidFill>
              </a:rPr>
              <a:t>a </a:t>
            </a:r>
            <a:r>
              <a:rPr lang="pt-BR" dirty="0">
                <a:solidFill>
                  <a:srgbClr val="0070C0"/>
                </a:solidFill>
              </a:rPr>
              <a:t>= 2;</a:t>
            </a:r>
          </a:p>
          <a:p>
            <a:endParaRPr lang="en-US" dirty="0">
              <a:solidFill>
                <a:srgbClr val="0070C0"/>
              </a:solidFill>
            </a:endParaRPr>
          </a:p>
        </p:txBody>
      </p:sp>
    </p:spTree>
    <p:extLst>
      <p:ext uri="{BB962C8B-B14F-4D97-AF65-F5344CB8AC3E}">
        <p14:creationId xmlns:p14="http://schemas.microsoft.com/office/powerpoint/2010/main" val="20976670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
        <p:nvSpPr>
          <p:cNvPr id="2" name="TextBox 1"/>
          <p:cNvSpPr txBox="1"/>
          <p:nvPr/>
        </p:nvSpPr>
        <p:spPr>
          <a:xfrm>
            <a:off x="2794958" y="595223"/>
            <a:ext cx="8151963" cy="2862322"/>
          </a:xfrm>
          <a:prstGeom prst="rect">
            <a:avLst/>
          </a:prstGeom>
          <a:noFill/>
        </p:spPr>
        <p:txBody>
          <a:bodyPr wrap="square" rtlCol="0">
            <a:spAutoFit/>
          </a:bodyPr>
          <a:lstStyle/>
          <a:p>
            <a:r>
              <a:rPr lang="en-US" dirty="0" err="1" smtClean="0">
                <a:solidFill>
                  <a:srgbClr val="0070C0"/>
                </a:solidFill>
              </a:rPr>
              <a:t>Ví</a:t>
            </a:r>
            <a:r>
              <a:rPr lang="en-US" dirty="0" smtClean="0">
                <a:solidFill>
                  <a:srgbClr val="0070C0"/>
                </a:solidFill>
              </a:rPr>
              <a:t> </a:t>
            </a:r>
            <a:r>
              <a:rPr lang="en-US" dirty="0" err="1" smtClean="0">
                <a:solidFill>
                  <a:srgbClr val="0070C0"/>
                </a:solidFill>
              </a:rPr>
              <a:t>dụ</a:t>
            </a:r>
            <a:r>
              <a:rPr lang="en-US" dirty="0" smtClean="0">
                <a:solidFill>
                  <a:srgbClr val="0070C0"/>
                </a:solidFill>
              </a:rPr>
              <a:t> </a:t>
            </a:r>
            <a:r>
              <a:rPr lang="en-US" dirty="0" err="1" smtClean="0">
                <a:solidFill>
                  <a:srgbClr val="0070C0"/>
                </a:solidFill>
              </a:rPr>
              <a:t>với</a:t>
            </a:r>
            <a:r>
              <a:rPr lang="en-US" dirty="0" smtClean="0">
                <a:solidFill>
                  <a:srgbClr val="0070C0"/>
                </a:solidFill>
              </a:rPr>
              <a:t> function :</a:t>
            </a:r>
          </a:p>
          <a:p>
            <a:endParaRPr lang="en-US" dirty="0" smtClean="0">
              <a:solidFill>
                <a:srgbClr val="0070C0"/>
              </a:solidFill>
            </a:endParaRPr>
          </a:p>
          <a:p>
            <a:r>
              <a:rPr lang="en-US" dirty="0" smtClean="0">
                <a:solidFill>
                  <a:srgbClr val="0070C0"/>
                </a:solidFill>
              </a:rPr>
              <a:t>foo</a:t>
            </a:r>
            <a:r>
              <a:rPr lang="en-US" dirty="0">
                <a:solidFill>
                  <a:srgbClr val="0070C0"/>
                </a:solidFill>
              </a:rPr>
              <a:t>();</a:t>
            </a:r>
          </a:p>
          <a:p>
            <a:endParaRPr lang="en-US" dirty="0">
              <a:solidFill>
                <a:srgbClr val="0070C0"/>
              </a:solidFill>
            </a:endParaRPr>
          </a:p>
          <a:p>
            <a:r>
              <a:rPr lang="en-US" dirty="0">
                <a:solidFill>
                  <a:srgbClr val="0070C0"/>
                </a:solidFill>
              </a:rPr>
              <a:t>function foo() {</a:t>
            </a:r>
          </a:p>
          <a:p>
            <a:r>
              <a:rPr lang="en-US" dirty="0">
                <a:solidFill>
                  <a:srgbClr val="0070C0"/>
                </a:solidFill>
              </a:rPr>
              <a:t>	console.log( a ); </a:t>
            </a:r>
          </a:p>
          <a:p>
            <a:endParaRPr lang="en-US" dirty="0">
              <a:solidFill>
                <a:srgbClr val="0070C0"/>
              </a:solidFill>
            </a:endParaRPr>
          </a:p>
          <a:p>
            <a:r>
              <a:rPr lang="en-US" dirty="0">
                <a:solidFill>
                  <a:srgbClr val="0070C0"/>
                </a:solidFill>
              </a:rPr>
              <a:t>	</a:t>
            </a:r>
            <a:r>
              <a:rPr lang="en-US" dirty="0" err="1">
                <a:solidFill>
                  <a:srgbClr val="0070C0"/>
                </a:solidFill>
              </a:rPr>
              <a:t>var</a:t>
            </a:r>
            <a:r>
              <a:rPr lang="en-US" dirty="0">
                <a:solidFill>
                  <a:srgbClr val="0070C0"/>
                </a:solidFill>
              </a:rPr>
              <a:t> a = 2;</a:t>
            </a:r>
          </a:p>
          <a:p>
            <a:r>
              <a:rPr lang="en-US" dirty="0">
                <a:solidFill>
                  <a:srgbClr val="0070C0"/>
                </a:solidFill>
              </a:rPr>
              <a:t>}</a:t>
            </a:r>
          </a:p>
          <a:p>
            <a:r>
              <a:rPr lang="en-US" dirty="0" smtClean="0">
                <a:solidFill>
                  <a:srgbClr val="0070C0"/>
                </a:solidFill>
              </a:rPr>
              <a:t>// Output </a:t>
            </a:r>
            <a:r>
              <a:rPr lang="en-US" dirty="0" err="1" smtClean="0">
                <a:solidFill>
                  <a:srgbClr val="0070C0"/>
                </a:solidFill>
              </a:rPr>
              <a:t>sẽ</a:t>
            </a:r>
            <a:r>
              <a:rPr lang="en-US" dirty="0" smtClean="0">
                <a:solidFill>
                  <a:srgbClr val="0070C0"/>
                </a:solidFill>
              </a:rPr>
              <a:t> </a:t>
            </a:r>
            <a:r>
              <a:rPr lang="en-US" dirty="0" err="1" smtClean="0">
                <a:solidFill>
                  <a:srgbClr val="0070C0"/>
                </a:solidFill>
              </a:rPr>
              <a:t>là</a:t>
            </a:r>
            <a:r>
              <a:rPr lang="en-US" dirty="0" smtClean="0">
                <a:solidFill>
                  <a:srgbClr val="0070C0"/>
                </a:solidFill>
              </a:rPr>
              <a:t> undefined</a:t>
            </a:r>
            <a:endParaRPr lang="en-US" dirty="0">
              <a:solidFill>
                <a:srgbClr val="0070C0"/>
              </a:solidFill>
            </a:endParaRPr>
          </a:p>
        </p:txBody>
      </p:sp>
      <p:sp>
        <p:nvSpPr>
          <p:cNvPr id="5" name="TextBox 4"/>
          <p:cNvSpPr txBox="1"/>
          <p:nvPr/>
        </p:nvSpPr>
        <p:spPr>
          <a:xfrm>
            <a:off x="2794957" y="3742216"/>
            <a:ext cx="8151963" cy="2862322"/>
          </a:xfrm>
          <a:prstGeom prst="rect">
            <a:avLst/>
          </a:prstGeom>
          <a:noFill/>
        </p:spPr>
        <p:txBody>
          <a:bodyPr wrap="square" rtlCol="0">
            <a:spAutoFit/>
          </a:bodyPr>
          <a:lstStyle/>
          <a:p>
            <a:r>
              <a:rPr lang="en-US" dirty="0" err="1" smtClean="0">
                <a:solidFill>
                  <a:srgbClr val="0070C0"/>
                </a:solidFill>
              </a:rPr>
              <a:t>Sau</a:t>
            </a:r>
            <a:r>
              <a:rPr lang="en-US" dirty="0" smtClean="0">
                <a:solidFill>
                  <a:srgbClr val="0070C0"/>
                </a:solidFill>
              </a:rPr>
              <a:t> </a:t>
            </a:r>
            <a:r>
              <a:rPr lang="en-US" dirty="0" err="1" smtClean="0">
                <a:solidFill>
                  <a:srgbClr val="0070C0"/>
                </a:solidFill>
              </a:rPr>
              <a:t>khi</a:t>
            </a:r>
            <a:r>
              <a:rPr lang="en-US" dirty="0" smtClean="0">
                <a:solidFill>
                  <a:srgbClr val="0070C0"/>
                </a:solidFill>
              </a:rPr>
              <a:t> Hoisting :</a:t>
            </a:r>
          </a:p>
          <a:p>
            <a:endParaRPr lang="en-US" dirty="0" smtClean="0">
              <a:solidFill>
                <a:srgbClr val="0070C0"/>
              </a:solidFill>
            </a:endParaRPr>
          </a:p>
          <a:p>
            <a:r>
              <a:rPr lang="en-US" dirty="0">
                <a:solidFill>
                  <a:srgbClr val="0070C0"/>
                </a:solidFill>
              </a:rPr>
              <a:t>function foo() </a:t>
            </a:r>
            <a:r>
              <a:rPr lang="en-US" dirty="0" smtClean="0">
                <a:solidFill>
                  <a:srgbClr val="0070C0"/>
                </a:solidFill>
              </a:rPr>
              <a:t>{</a:t>
            </a:r>
          </a:p>
          <a:p>
            <a:r>
              <a:rPr lang="en-US" dirty="0" smtClean="0">
                <a:solidFill>
                  <a:srgbClr val="0070C0"/>
                </a:solidFill>
              </a:rPr>
              <a:t>	</a:t>
            </a:r>
            <a:r>
              <a:rPr lang="en-US" dirty="0" err="1" smtClean="0">
                <a:solidFill>
                  <a:srgbClr val="0070C0"/>
                </a:solidFill>
              </a:rPr>
              <a:t>var</a:t>
            </a:r>
            <a:r>
              <a:rPr lang="en-US" dirty="0" smtClean="0">
                <a:solidFill>
                  <a:srgbClr val="0070C0"/>
                </a:solidFill>
              </a:rPr>
              <a:t> a;</a:t>
            </a:r>
            <a:endParaRPr lang="en-US" dirty="0">
              <a:solidFill>
                <a:srgbClr val="0070C0"/>
              </a:solidFill>
            </a:endParaRPr>
          </a:p>
          <a:p>
            <a:r>
              <a:rPr lang="en-US" dirty="0">
                <a:solidFill>
                  <a:srgbClr val="0070C0"/>
                </a:solidFill>
              </a:rPr>
              <a:t>	console.log( a ); </a:t>
            </a:r>
          </a:p>
          <a:p>
            <a:r>
              <a:rPr lang="en-US" dirty="0">
                <a:solidFill>
                  <a:srgbClr val="0070C0"/>
                </a:solidFill>
              </a:rPr>
              <a:t>	</a:t>
            </a:r>
            <a:r>
              <a:rPr lang="en-US" dirty="0" smtClean="0">
                <a:solidFill>
                  <a:srgbClr val="0070C0"/>
                </a:solidFill>
              </a:rPr>
              <a:t>a </a:t>
            </a:r>
            <a:r>
              <a:rPr lang="en-US" dirty="0">
                <a:solidFill>
                  <a:srgbClr val="0070C0"/>
                </a:solidFill>
              </a:rPr>
              <a:t>= 2;</a:t>
            </a:r>
          </a:p>
          <a:p>
            <a:r>
              <a:rPr lang="en-US" dirty="0" smtClean="0">
                <a:solidFill>
                  <a:srgbClr val="0070C0"/>
                </a:solidFill>
              </a:rPr>
              <a:t>}</a:t>
            </a:r>
          </a:p>
          <a:p>
            <a:endParaRPr lang="en-US" dirty="0" smtClean="0">
              <a:solidFill>
                <a:srgbClr val="0070C0"/>
              </a:solidFill>
            </a:endParaRPr>
          </a:p>
          <a:p>
            <a:r>
              <a:rPr lang="en-US" dirty="0" smtClean="0">
                <a:solidFill>
                  <a:srgbClr val="0070C0"/>
                </a:solidFill>
              </a:rPr>
              <a:t>foo</a:t>
            </a:r>
            <a:r>
              <a:rPr lang="en-US" dirty="0">
                <a:solidFill>
                  <a:srgbClr val="0070C0"/>
                </a:solidFill>
              </a:rPr>
              <a:t>();</a:t>
            </a:r>
          </a:p>
          <a:p>
            <a:endParaRPr lang="en-US" dirty="0">
              <a:solidFill>
                <a:srgbClr val="0070C0"/>
              </a:solidFill>
            </a:endParaRPr>
          </a:p>
        </p:txBody>
      </p:sp>
    </p:spTree>
    <p:extLst>
      <p:ext uri="{BB962C8B-B14F-4D97-AF65-F5344CB8AC3E}">
        <p14:creationId xmlns:p14="http://schemas.microsoft.com/office/powerpoint/2010/main" val="7302212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
        <p:nvSpPr>
          <p:cNvPr id="2" name="TextBox 1"/>
          <p:cNvSpPr txBox="1"/>
          <p:nvPr/>
        </p:nvSpPr>
        <p:spPr>
          <a:xfrm>
            <a:off x="2794958" y="595223"/>
            <a:ext cx="8151963" cy="2031325"/>
          </a:xfrm>
          <a:prstGeom prst="rect">
            <a:avLst/>
          </a:prstGeom>
          <a:noFill/>
        </p:spPr>
        <p:txBody>
          <a:bodyPr wrap="square" rtlCol="0">
            <a:spAutoFit/>
          </a:bodyPr>
          <a:lstStyle/>
          <a:p>
            <a:r>
              <a:rPr lang="en-US" dirty="0" err="1" smtClean="0">
                <a:solidFill>
                  <a:srgbClr val="0070C0"/>
                </a:solidFill>
              </a:rPr>
              <a:t>Ví</a:t>
            </a:r>
            <a:r>
              <a:rPr lang="en-US" dirty="0" smtClean="0">
                <a:solidFill>
                  <a:srgbClr val="0070C0"/>
                </a:solidFill>
              </a:rPr>
              <a:t> </a:t>
            </a:r>
            <a:r>
              <a:rPr lang="en-US" dirty="0" err="1" smtClean="0">
                <a:solidFill>
                  <a:srgbClr val="0070C0"/>
                </a:solidFill>
              </a:rPr>
              <a:t>dụ</a:t>
            </a:r>
            <a:r>
              <a:rPr lang="en-US" dirty="0" smtClean="0">
                <a:solidFill>
                  <a:srgbClr val="0070C0"/>
                </a:solidFill>
              </a:rPr>
              <a:t> </a:t>
            </a:r>
            <a:r>
              <a:rPr lang="en-US" dirty="0" err="1" smtClean="0">
                <a:solidFill>
                  <a:srgbClr val="0070C0"/>
                </a:solidFill>
              </a:rPr>
              <a:t>với</a:t>
            </a:r>
            <a:r>
              <a:rPr lang="en-US" dirty="0" smtClean="0">
                <a:solidFill>
                  <a:srgbClr val="0070C0"/>
                </a:solidFill>
              </a:rPr>
              <a:t> function :</a:t>
            </a:r>
          </a:p>
          <a:p>
            <a:endParaRPr lang="en-US" dirty="0" smtClean="0">
              <a:solidFill>
                <a:srgbClr val="0070C0"/>
              </a:solidFill>
            </a:endParaRPr>
          </a:p>
          <a:p>
            <a:r>
              <a:rPr lang="en-US" dirty="0">
                <a:solidFill>
                  <a:srgbClr val="0070C0"/>
                </a:solidFill>
              </a:rPr>
              <a:t>foo(); // not </a:t>
            </a:r>
            <a:r>
              <a:rPr lang="en-US" dirty="0" err="1">
                <a:solidFill>
                  <a:srgbClr val="0070C0"/>
                </a:solidFill>
              </a:rPr>
              <a:t>ReferenceError</a:t>
            </a:r>
            <a:r>
              <a:rPr lang="en-US" dirty="0">
                <a:solidFill>
                  <a:srgbClr val="0070C0"/>
                </a:solidFill>
              </a:rPr>
              <a:t>, but </a:t>
            </a:r>
            <a:r>
              <a:rPr lang="en-US" dirty="0" err="1">
                <a:solidFill>
                  <a:srgbClr val="0070C0"/>
                </a:solidFill>
              </a:rPr>
              <a:t>TypeError</a:t>
            </a:r>
            <a:r>
              <a:rPr lang="en-US" dirty="0">
                <a:solidFill>
                  <a:srgbClr val="0070C0"/>
                </a:solidFill>
              </a:rPr>
              <a:t>!</a:t>
            </a:r>
          </a:p>
          <a:p>
            <a:endParaRPr lang="en-US" dirty="0">
              <a:solidFill>
                <a:srgbClr val="0070C0"/>
              </a:solidFill>
            </a:endParaRPr>
          </a:p>
          <a:p>
            <a:r>
              <a:rPr lang="en-US" dirty="0" err="1">
                <a:solidFill>
                  <a:srgbClr val="0070C0"/>
                </a:solidFill>
              </a:rPr>
              <a:t>var</a:t>
            </a:r>
            <a:r>
              <a:rPr lang="en-US" dirty="0">
                <a:solidFill>
                  <a:srgbClr val="0070C0"/>
                </a:solidFill>
              </a:rPr>
              <a:t> foo = function bar() {</a:t>
            </a:r>
          </a:p>
          <a:p>
            <a:r>
              <a:rPr lang="en-US" dirty="0">
                <a:solidFill>
                  <a:srgbClr val="0070C0"/>
                </a:solidFill>
              </a:rPr>
              <a:t>	// ...</a:t>
            </a:r>
          </a:p>
          <a:p>
            <a:r>
              <a:rPr lang="en-US" dirty="0">
                <a:solidFill>
                  <a:srgbClr val="0070C0"/>
                </a:solidFill>
              </a:rPr>
              <a:t>};</a:t>
            </a:r>
          </a:p>
        </p:txBody>
      </p:sp>
      <p:sp>
        <p:nvSpPr>
          <p:cNvPr id="5" name="TextBox 4"/>
          <p:cNvSpPr txBox="1"/>
          <p:nvPr/>
        </p:nvSpPr>
        <p:spPr>
          <a:xfrm>
            <a:off x="2734572" y="3328148"/>
            <a:ext cx="8151963" cy="2308324"/>
          </a:xfrm>
          <a:prstGeom prst="rect">
            <a:avLst/>
          </a:prstGeom>
          <a:noFill/>
        </p:spPr>
        <p:txBody>
          <a:bodyPr wrap="square" rtlCol="0">
            <a:spAutoFit/>
          </a:bodyPr>
          <a:lstStyle/>
          <a:p>
            <a:r>
              <a:rPr lang="en-US" dirty="0" err="1" smtClean="0">
                <a:solidFill>
                  <a:srgbClr val="0070C0"/>
                </a:solidFill>
              </a:rPr>
              <a:t>Sau</a:t>
            </a:r>
            <a:r>
              <a:rPr lang="en-US" dirty="0" smtClean="0">
                <a:solidFill>
                  <a:srgbClr val="0070C0"/>
                </a:solidFill>
              </a:rPr>
              <a:t> </a:t>
            </a:r>
            <a:r>
              <a:rPr lang="en-US" dirty="0" err="1" smtClean="0">
                <a:solidFill>
                  <a:srgbClr val="0070C0"/>
                </a:solidFill>
              </a:rPr>
              <a:t>khi</a:t>
            </a:r>
            <a:r>
              <a:rPr lang="en-US" dirty="0" smtClean="0">
                <a:solidFill>
                  <a:srgbClr val="0070C0"/>
                </a:solidFill>
              </a:rPr>
              <a:t> Hoisting :</a:t>
            </a:r>
          </a:p>
          <a:p>
            <a:endParaRPr lang="en-US" dirty="0" smtClean="0">
              <a:solidFill>
                <a:srgbClr val="0070C0"/>
              </a:solidFill>
            </a:endParaRPr>
          </a:p>
          <a:p>
            <a:r>
              <a:rPr lang="en-US" dirty="0" err="1">
                <a:solidFill>
                  <a:srgbClr val="0070C0"/>
                </a:solidFill>
              </a:rPr>
              <a:t>var</a:t>
            </a:r>
            <a:r>
              <a:rPr lang="en-US" dirty="0">
                <a:solidFill>
                  <a:srgbClr val="0070C0"/>
                </a:solidFill>
              </a:rPr>
              <a:t> </a:t>
            </a:r>
            <a:r>
              <a:rPr lang="en-US" dirty="0" smtClean="0">
                <a:solidFill>
                  <a:srgbClr val="0070C0"/>
                </a:solidFill>
              </a:rPr>
              <a:t>foo;</a:t>
            </a:r>
          </a:p>
          <a:p>
            <a:r>
              <a:rPr lang="en-US" dirty="0">
                <a:solidFill>
                  <a:srgbClr val="0070C0"/>
                </a:solidFill>
              </a:rPr>
              <a:t>foo(); // </a:t>
            </a:r>
            <a:r>
              <a:rPr lang="en-US" dirty="0" smtClean="0">
                <a:solidFill>
                  <a:srgbClr val="0070C0"/>
                </a:solidFill>
              </a:rPr>
              <a:t>foo is not function in this time -&gt; have </a:t>
            </a:r>
            <a:r>
              <a:rPr lang="en-US" dirty="0" err="1" smtClean="0">
                <a:solidFill>
                  <a:srgbClr val="0070C0"/>
                </a:solidFill>
              </a:rPr>
              <a:t>TypeError</a:t>
            </a:r>
            <a:r>
              <a:rPr lang="en-US" dirty="0" smtClean="0">
                <a:solidFill>
                  <a:srgbClr val="0070C0"/>
                </a:solidFill>
              </a:rPr>
              <a:t> !</a:t>
            </a:r>
            <a:endParaRPr lang="en-US" dirty="0">
              <a:solidFill>
                <a:srgbClr val="0070C0"/>
              </a:solidFill>
            </a:endParaRPr>
          </a:p>
          <a:p>
            <a:endParaRPr lang="en-US" dirty="0">
              <a:solidFill>
                <a:srgbClr val="0070C0"/>
              </a:solidFill>
            </a:endParaRPr>
          </a:p>
          <a:p>
            <a:r>
              <a:rPr lang="en-US" dirty="0" smtClean="0">
                <a:solidFill>
                  <a:srgbClr val="0070C0"/>
                </a:solidFill>
              </a:rPr>
              <a:t>foo </a:t>
            </a:r>
            <a:r>
              <a:rPr lang="en-US" dirty="0">
                <a:solidFill>
                  <a:srgbClr val="0070C0"/>
                </a:solidFill>
              </a:rPr>
              <a:t>= function bar() {</a:t>
            </a:r>
          </a:p>
          <a:p>
            <a:r>
              <a:rPr lang="en-US" dirty="0">
                <a:solidFill>
                  <a:srgbClr val="0070C0"/>
                </a:solidFill>
              </a:rPr>
              <a:t>	// ...</a:t>
            </a:r>
          </a:p>
          <a:p>
            <a:r>
              <a:rPr lang="en-US" dirty="0">
                <a:solidFill>
                  <a:srgbClr val="0070C0"/>
                </a:solidFill>
              </a:rPr>
              <a:t>};</a:t>
            </a:r>
          </a:p>
        </p:txBody>
      </p:sp>
    </p:spTree>
    <p:extLst>
      <p:ext uri="{BB962C8B-B14F-4D97-AF65-F5344CB8AC3E}">
        <p14:creationId xmlns:p14="http://schemas.microsoft.com/office/powerpoint/2010/main" val="13715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5134" y="1250830"/>
            <a:ext cx="3427214" cy="1124260"/>
          </a:xfrm>
        </p:spPr>
        <p:txBody>
          <a:bodyPr>
            <a:normAutofit/>
          </a:bodyPr>
          <a:lstStyle/>
          <a:p>
            <a:r>
              <a:rPr lang="en-US" sz="6000" dirty="0"/>
              <a:t>Closure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37</a:t>
            </a:fld>
            <a:endParaRPr lang="en-US" dirty="0"/>
          </a:p>
        </p:txBody>
      </p:sp>
      <p:sp>
        <p:nvSpPr>
          <p:cNvPr id="4" name="Subtitle 3"/>
          <p:cNvSpPr>
            <a:spLocks noGrp="1"/>
          </p:cNvSpPr>
          <p:nvPr>
            <p:ph type="subTitle" idx="1"/>
          </p:nvPr>
        </p:nvSpPr>
        <p:spPr>
          <a:xfrm>
            <a:off x="2389927" y="3677559"/>
            <a:ext cx="8915399" cy="2434212"/>
          </a:xfrm>
        </p:spPr>
        <p:txBody>
          <a:bodyPr>
            <a:noAutofit/>
          </a:bodyPr>
          <a:lstStyle/>
          <a:p>
            <a:pPr algn="ctr">
              <a:lnSpc>
                <a:spcPct val="200000"/>
              </a:lnSpc>
            </a:pPr>
            <a:r>
              <a:rPr lang="vi-VN" sz="2000" dirty="0">
                <a:solidFill>
                  <a:srgbClr val="0070C0"/>
                </a:solidFill>
              </a:rPr>
              <a:t>Closure là những function tham chiếu đến các biến tự do (free avariable) tách biệt. Nói cách khác, function được định nghĩa trong closure sẽ ghi nhớ môi trường (environment) trong nó được tạo ra.</a:t>
            </a:r>
            <a:endParaRPr lang="en-US" sz="2000" dirty="0">
              <a:solidFill>
                <a:srgbClr val="0070C0"/>
              </a:solidFill>
              <a:latin typeface="Tahoma" panose="020B0604030504040204" pitchFamily="34" charset="0"/>
              <a:cs typeface="Tahoma" panose="020B0604030504040204" pitchFamily="34" charset="0"/>
            </a:endParaRPr>
          </a:p>
        </p:txBody>
      </p:sp>
      <p:sp>
        <p:nvSpPr>
          <p:cNvPr id="3" name="TextBox 2"/>
          <p:cNvSpPr txBox="1"/>
          <p:nvPr/>
        </p:nvSpPr>
        <p:spPr>
          <a:xfrm>
            <a:off x="2656936" y="5657671"/>
            <a:ext cx="8522898" cy="1200329"/>
          </a:xfrm>
          <a:prstGeom prst="rect">
            <a:avLst/>
          </a:prstGeom>
          <a:noFill/>
        </p:spPr>
        <p:txBody>
          <a:bodyPr wrap="square" rtlCol="0">
            <a:spAutoFit/>
          </a:bodyPr>
          <a:lstStyle/>
          <a:p>
            <a:r>
              <a:rPr lang="vi-VN" i="1" dirty="0">
                <a:solidFill>
                  <a:srgbClr val="00B0F0"/>
                </a:solidFill>
              </a:rPr>
              <a:t>Chú ý: Các biến tự do không phải là các biến được khai báo cục bộ (local variable) hoặc được truyền vào như tham số (parameter)</a:t>
            </a:r>
            <a:endParaRPr lang="vi-VN" dirty="0">
              <a:solidFill>
                <a:srgbClr val="00B0F0"/>
              </a:solidFill>
            </a:endParaRPr>
          </a:p>
          <a:p>
            <a:r>
              <a:rPr lang="vi-VN" dirty="0">
                <a:solidFill>
                  <a:srgbClr val="00B0F0"/>
                </a:solidFill>
              </a:rPr>
              <a:t/>
            </a:r>
            <a:br>
              <a:rPr lang="vi-VN" dirty="0">
                <a:solidFill>
                  <a:srgbClr val="00B0F0"/>
                </a:solidFill>
              </a:rPr>
            </a:br>
            <a:endParaRPr lang="en-US" dirty="0">
              <a:solidFill>
                <a:srgbClr val="00B0F0"/>
              </a:solidFill>
            </a:endParaRPr>
          </a:p>
        </p:txBody>
      </p:sp>
    </p:spTree>
    <p:extLst>
      <p:ext uri="{BB962C8B-B14F-4D97-AF65-F5344CB8AC3E}">
        <p14:creationId xmlns:p14="http://schemas.microsoft.com/office/powerpoint/2010/main" val="19738911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38023"/>
            <a:ext cx="8911687" cy="2424022"/>
          </a:xfrm>
        </p:spPr>
        <p:txBody>
          <a:bodyPr>
            <a:noAutofit/>
          </a:bodyPr>
          <a:lstStyle/>
          <a:p>
            <a:pPr>
              <a:lnSpc>
                <a:spcPct val="150000"/>
              </a:lnSpc>
            </a:pPr>
            <a:r>
              <a:rPr lang="en-US" sz="2000" dirty="0" err="1" smtClean="0">
                <a:solidFill>
                  <a:srgbClr val="0070C0"/>
                </a:solidFill>
                <a:latin typeface="Tahoma" panose="020B0604030504040204" pitchFamily="34" charset="0"/>
                <a:cs typeface="Tahoma" panose="020B0604030504040204" pitchFamily="34" charset="0"/>
              </a:rPr>
              <a:t>Ví</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dụ</a:t>
            </a:r>
            <a:r>
              <a:rPr lang="en-US" sz="2000" dirty="0" smtClean="0">
                <a:solidFill>
                  <a:srgbClr val="0070C0"/>
                </a:solidFill>
                <a:latin typeface="Tahoma" panose="020B0604030504040204" pitchFamily="34" charset="0"/>
                <a:cs typeface="Tahoma" panose="020B0604030504040204" pitchFamily="34" charset="0"/>
              </a:rPr>
              <a:t> : Ta </a:t>
            </a:r>
            <a:r>
              <a:rPr lang="en-US" sz="2000" dirty="0" err="1" smtClean="0">
                <a:solidFill>
                  <a:srgbClr val="0070C0"/>
                </a:solidFill>
                <a:latin typeface="Tahoma" panose="020B0604030504040204" pitchFamily="34" charset="0"/>
                <a:cs typeface="Tahoma" panose="020B0604030504040204" pitchFamily="34" charset="0"/>
              </a:rPr>
              <a:t>khởi</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tạo</a:t>
            </a:r>
            <a:r>
              <a:rPr lang="en-US" sz="2000" dirty="0" smtClean="0">
                <a:solidFill>
                  <a:srgbClr val="0070C0"/>
                </a:solidFill>
                <a:latin typeface="Tahoma" panose="020B0604030504040204" pitchFamily="34" charset="0"/>
                <a:cs typeface="Tahoma" panose="020B0604030504040204" pitchFamily="34" charset="0"/>
              </a:rPr>
              <a:t> 1 function </a:t>
            </a:r>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tên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là</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numberGenerator</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không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tham</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số</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truyền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vào</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Trong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hàm</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trên</a:t>
            </a:r>
            <a:r>
              <a:rPr lang="en-US" sz="2000" dirty="0" smtClean="0">
                <a:solidFill>
                  <a:srgbClr val="0070C0"/>
                </a:solidFill>
                <a:latin typeface="Tahoma" panose="020B0604030504040204" pitchFamily="34" charset="0"/>
                <a:cs typeface="Tahoma" panose="020B0604030504040204" pitchFamily="34" charset="0"/>
              </a:rPr>
              <a:t> ta </a:t>
            </a:r>
            <a:r>
              <a:rPr lang="en-US" sz="2000" dirty="0" err="1" smtClean="0">
                <a:solidFill>
                  <a:srgbClr val="0070C0"/>
                </a:solidFill>
                <a:latin typeface="Tahoma" panose="020B0604030504040204" pitchFamily="34" charset="0"/>
                <a:cs typeface="Tahoma" panose="020B0604030504040204" pitchFamily="34" charset="0"/>
              </a:rPr>
              <a:t>thêm</a:t>
            </a:r>
            <a:r>
              <a:rPr lang="en-US" sz="2000" dirty="0" smtClean="0">
                <a:solidFill>
                  <a:srgbClr val="0070C0"/>
                </a:solidFill>
                <a:latin typeface="Tahoma" panose="020B0604030504040204" pitchFamily="34" charset="0"/>
                <a:cs typeface="Tahoma" panose="020B0604030504040204" pitchFamily="34" charset="0"/>
              </a:rPr>
              <a:t> 1 </a:t>
            </a:r>
            <a:r>
              <a:rPr lang="en-US" sz="2000" dirty="0" err="1" smtClean="0">
                <a:solidFill>
                  <a:srgbClr val="0070C0"/>
                </a:solidFill>
                <a:latin typeface="Tahoma" panose="020B0604030504040204" pitchFamily="34" charset="0"/>
                <a:cs typeface="Tahoma" panose="020B0604030504040204" pitchFamily="34" charset="0"/>
              </a:rPr>
              <a:t>hàm</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khác</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có</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tên</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checkNumber</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Và</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kết</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quả</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trả</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về</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là</a:t>
            </a:r>
            <a:r>
              <a:rPr lang="en-US" sz="2000" dirty="0" smtClean="0">
                <a:solidFill>
                  <a:srgbClr val="0070C0"/>
                </a:solidFill>
                <a:latin typeface="Tahoma" panose="020B0604030504040204" pitchFamily="34" charset="0"/>
                <a:cs typeface="Tahoma" panose="020B0604030504040204" pitchFamily="34" charset="0"/>
              </a:rPr>
              <a:t> 2 </a:t>
            </a:r>
            <a:r>
              <a:rPr lang="en-US" sz="2000" dirty="0" err="1" smtClean="0">
                <a:solidFill>
                  <a:srgbClr val="0070C0"/>
                </a:solidFill>
                <a:latin typeface="Tahoma" panose="020B0604030504040204" pitchFamily="34" charset="0"/>
                <a:cs typeface="Tahoma" panose="020B0604030504040204" pitchFamily="34" charset="0"/>
              </a:rPr>
              <a:t>chứ</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không</a:t>
            </a:r>
            <a:r>
              <a:rPr lang="en-US" sz="2000" dirty="0" smtClean="0">
                <a:solidFill>
                  <a:srgbClr val="0070C0"/>
                </a:solidFill>
                <a:latin typeface="Tahoma" panose="020B0604030504040204" pitchFamily="34" charset="0"/>
                <a:cs typeface="Tahoma" panose="020B0604030504040204" pitchFamily="34" charset="0"/>
              </a:rPr>
              <a:t> </a:t>
            </a:r>
            <a:r>
              <a:rPr lang="en-US" sz="2000" dirty="0" err="1" smtClean="0">
                <a:solidFill>
                  <a:srgbClr val="0070C0"/>
                </a:solidFill>
                <a:latin typeface="Tahoma" panose="020B0604030504040204" pitchFamily="34" charset="0"/>
                <a:cs typeface="Tahoma" panose="020B0604030504040204" pitchFamily="34" charset="0"/>
              </a:rPr>
              <a:t>phải</a:t>
            </a:r>
            <a:r>
              <a:rPr lang="en-US" sz="2000" dirty="0" smtClean="0">
                <a:solidFill>
                  <a:srgbClr val="0070C0"/>
                </a:solidFill>
                <a:latin typeface="Tahoma" panose="020B0604030504040204" pitchFamily="34" charset="0"/>
                <a:cs typeface="Tahoma" panose="020B0604030504040204" pitchFamily="34" charset="0"/>
              </a:rPr>
              <a:t> 1.</a:t>
            </a:r>
            <a:r>
              <a:rPr lang="vi-VN" sz="2000" dirty="0">
                <a:solidFill>
                  <a:srgbClr val="0070C0"/>
                </a:solidFill>
                <a:latin typeface="Tahoma" panose="020B0604030504040204" pitchFamily="34" charset="0"/>
                <a:cs typeface="Tahoma" panose="020B0604030504040204" pitchFamily="34" charset="0"/>
              </a:rPr>
              <a:t> Vì </a:t>
            </a:r>
            <a:r>
              <a:rPr lang="en-US" sz="2000" dirty="0" err="1">
                <a:solidFill>
                  <a:srgbClr val="0070C0"/>
                </a:solidFill>
                <a:latin typeface="Tahoma" panose="020B0604030504040204" pitchFamily="34" charset="0"/>
                <a:cs typeface="Tahoma" panose="020B0604030504040204" pitchFamily="34" charset="0"/>
              </a:rPr>
              <a:t>checkNumber</a:t>
            </a:r>
            <a:r>
              <a:rPr lang="vi-VN" sz="2000" dirty="0" smtClean="0">
                <a:solidFill>
                  <a:srgbClr val="0070C0"/>
                </a:solidFill>
                <a:latin typeface="Tahoma" panose="020B0604030504040204" pitchFamily="34" charset="0"/>
                <a:cs typeface="Tahoma" panose="020B0604030504040204" pitchFamily="34" charset="0"/>
              </a:rPr>
              <a:t> </a:t>
            </a:r>
            <a:r>
              <a:rPr lang="vi-VN" sz="2000" dirty="0">
                <a:solidFill>
                  <a:srgbClr val="0070C0"/>
                </a:solidFill>
                <a:latin typeface="Tahoma" panose="020B0604030504040204" pitchFamily="34" charset="0"/>
                <a:cs typeface="Tahoma" panose="020B0604030504040204" pitchFamily="34" charset="0"/>
              </a:rPr>
              <a:t>có thể sử dụng biến num được khai báo trong hàm numberGenerator để in ra log thậm chí sau khi hàm numberGenerator đã trả về (return).</a:t>
            </a:r>
            <a:r>
              <a:rPr lang="en-US" sz="2000" dirty="0" smtClean="0">
                <a:solidFill>
                  <a:srgbClr val="0070C0"/>
                </a:solidFill>
                <a:latin typeface="Tahoma" panose="020B0604030504040204" pitchFamily="34" charset="0"/>
                <a:cs typeface="Tahoma" panose="020B0604030504040204" pitchFamily="34" charset="0"/>
              </a:rPr>
              <a:t/>
            </a:r>
            <a:br>
              <a:rPr lang="en-US" sz="2000" dirty="0" smtClean="0">
                <a:solidFill>
                  <a:srgbClr val="0070C0"/>
                </a:solidFill>
                <a:latin typeface="Tahoma" panose="020B0604030504040204" pitchFamily="34" charset="0"/>
                <a:cs typeface="Tahoma" panose="020B0604030504040204" pitchFamily="34" charset="0"/>
              </a:rPr>
            </a:br>
            <a:endParaRPr lang="en-US" sz="2000" dirty="0">
              <a:solidFill>
                <a:srgbClr val="0070C0"/>
              </a:solidFill>
              <a:latin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38</a:t>
            </a:fld>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4763" t="-537" r="35093" b="537"/>
          <a:stretch/>
        </p:blipFill>
        <p:spPr>
          <a:xfrm>
            <a:off x="120770" y="2803584"/>
            <a:ext cx="9937630" cy="3549471"/>
          </a:xfrm>
        </p:spPr>
      </p:pic>
    </p:spTree>
    <p:extLst>
      <p:ext uri="{BB962C8B-B14F-4D97-AF65-F5344CB8AC3E}">
        <p14:creationId xmlns:p14="http://schemas.microsoft.com/office/powerpoint/2010/main" val="335724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39</a:t>
            </a:fld>
            <a:endParaRPr lang="en-US" dirty="0"/>
          </a:p>
        </p:txBody>
      </p:sp>
      <p:sp>
        <p:nvSpPr>
          <p:cNvPr id="6" name="TextBox 5"/>
          <p:cNvSpPr txBox="1"/>
          <p:nvPr/>
        </p:nvSpPr>
        <p:spPr>
          <a:xfrm>
            <a:off x="2881223" y="508958"/>
            <a:ext cx="2734573" cy="5355312"/>
          </a:xfrm>
          <a:prstGeom prst="rect">
            <a:avLst/>
          </a:prstGeom>
          <a:noFill/>
        </p:spPr>
        <p:txBody>
          <a:bodyPr wrap="square" rtlCol="0">
            <a:spAutoFit/>
          </a:bodyPr>
          <a:lstStyle/>
          <a:p>
            <a:r>
              <a:rPr lang="en-US" dirty="0" err="1" smtClean="0">
                <a:solidFill>
                  <a:srgbClr val="0070C0"/>
                </a:solidFill>
              </a:rPr>
              <a:t>Ví</a:t>
            </a:r>
            <a:r>
              <a:rPr lang="en-US" dirty="0" smtClean="0">
                <a:solidFill>
                  <a:srgbClr val="0070C0"/>
                </a:solidFill>
              </a:rPr>
              <a:t> </a:t>
            </a:r>
            <a:r>
              <a:rPr lang="en-US" dirty="0" err="1" smtClean="0">
                <a:solidFill>
                  <a:srgbClr val="0070C0"/>
                </a:solidFill>
              </a:rPr>
              <a:t>dụ</a:t>
            </a:r>
            <a:r>
              <a:rPr lang="en-US" dirty="0" smtClean="0">
                <a:solidFill>
                  <a:srgbClr val="0070C0"/>
                </a:solidFill>
              </a:rPr>
              <a:t> :</a:t>
            </a:r>
          </a:p>
          <a:p>
            <a:r>
              <a:rPr lang="en-US" dirty="0" err="1" smtClean="0">
                <a:solidFill>
                  <a:srgbClr val="0070C0"/>
                </a:solidFill>
              </a:rPr>
              <a:t>Var</a:t>
            </a:r>
            <a:r>
              <a:rPr lang="en-US" dirty="0" smtClean="0">
                <a:solidFill>
                  <a:srgbClr val="0070C0"/>
                </a:solidFill>
              </a:rPr>
              <a:t> </a:t>
            </a:r>
            <a:r>
              <a:rPr lang="en-US" dirty="0" err="1" smtClean="0">
                <a:solidFill>
                  <a:srgbClr val="0070C0"/>
                </a:solidFill>
              </a:rPr>
              <a:t>fn</a:t>
            </a:r>
            <a:r>
              <a:rPr lang="en-US" dirty="0" smtClean="0">
                <a:solidFill>
                  <a:srgbClr val="0070C0"/>
                </a:solidFill>
              </a:rPr>
              <a:t>;</a:t>
            </a:r>
          </a:p>
          <a:p>
            <a:r>
              <a:rPr lang="en-US" dirty="0" smtClean="0">
                <a:solidFill>
                  <a:srgbClr val="0070C0"/>
                </a:solidFill>
              </a:rPr>
              <a:t>function </a:t>
            </a:r>
            <a:r>
              <a:rPr lang="en-US" dirty="0">
                <a:solidFill>
                  <a:srgbClr val="0070C0"/>
                </a:solidFill>
              </a:rPr>
              <a:t>foo() {</a:t>
            </a:r>
          </a:p>
          <a:p>
            <a:r>
              <a:rPr lang="en-US" dirty="0">
                <a:solidFill>
                  <a:srgbClr val="0070C0"/>
                </a:solidFill>
              </a:rPr>
              <a:t>	</a:t>
            </a:r>
            <a:r>
              <a:rPr lang="en-US" dirty="0" err="1">
                <a:solidFill>
                  <a:srgbClr val="0070C0"/>
                </a:solidFill>
              </a:rPr>
              <a:t>var</a:t>
            </a:r>
            <a:r>
              <a:rPr lang="en-US" dirty="0">
                <a:solidFill>
                  <a:srgbClr val="0070C0"/>
                </a:solidFill>
              </a:rPr>
              <a:t> a = 2;</a:t>
            </a:r>
          </a:p>
          <a:p>
            <a:endParaRPr lang="en-US" dirty="0">
              <a:solidFill>
                <a:srgbClr val="0070C0"/>
              </a:solidFill>
            </a:endParaRPr>
          </a:p>
          <a:p>
            <a:r>
              <a:rPr lang="en-US" dirty="0">
                <a:solidFill>
                  <a:srgbClr val="0070C0"/>
                </a:solidFill>
              </a:rPr>
              <a:t>	function </a:t>
            </a:r>
            <a:r>
              <a:rPr lang="en-US" dirty="0" err="1">
                <a:solidFill>
                  <a:srgbClr val="0070C0"/>
                </a:solidFill>
              </a:rPr>
              <a:t>baz</a:t>
            </a:r>
            <a:r>
              <a:rPr lang="en-US" dirty="0">
                <a:solidFill>
                  <a:srgbClr val="0070C0"/>
                </a:solidFill>
              </a:rPr>
              <a:t>() {</a:t>
            </a:r>
          </a:p>
          <a:p>
            <a:r>
              <a:rPr lang="en-US" dirty="0">
                <a:solidFill>
                  <a:srgbClr val="0070C0"/>
                </a:solidFill>
              </a:rPr>
              <a:t>		console.log( a );</a:t>
            </a:r>
          </a:p>
          <a:p>
            <a:r>
              <a:rPr lang="en-US" dirty="0">
                <a:solidFill>
                  <a:srgbClr val="0070C0"/>
                </a:solidFill>
              </a:rPr>
              <a:t>	}</a:t>
            </a:r>
          </a:p>
          <a:p>
            <a:endParaRPr lang="en-US" dirty="0">
              <a:solidFill>
                <a:srgbClr val="0070C0"/>
              </a:solidFill>
            </a:endParaRPr>
          </a:p>
          <a:p>
            <a:r>
              <a:rPr lang="en-US" dirty="0">
                <a:solidFill>
                  <a:srgbClr val="0070C0"/>
                </a:solidFill>
              </a:rPr>
              <a:t>	</a:t>
            </a:r>
            <a:r>
              <a:rPr lang="en-US" dirty="0" err="1">
                <a:solidFill>
                  <a:srgbClr val="0070C0"/>
                </a:solidFill>
              </a:rPr>
              <a:t>fn</a:t>
            </a:r>
            <a:r>
              <a:rPr lang="en-US" dirty="0">
                <a:solidFill>
                  <a:srgbClr val="0070C0"/>
                </a:solidFill>
              </a:rPr>
              <a:t> = </a:t>
            </a:r>
            <a:r>
              <a:rPr lang="en-US" dirty="0" err="1">
                <a:solidFill>
                  <a:srgbClr val="0070C0"/>
                </a:solidFill>
              </a:rPr>
              <a:t>baz</a:t>
            </a:r>
            <a:r>
              <a:rPr lang="en-US" dirty="0">
                <a:solidFill>
                  <a:srgbClr val="0070C0"/>
                </a:solidFill>
              </a:rPr>
              <a:t>;</a:t>
            </a:r>
          </a:p>
          <a:p>
            <a:r>
              <a:rPr lang="en-US" dirty="0">
                <a:solidFill>
                  <a:srgbClr val="0070C0"/>
                </a:solidFill>
              </a:rPr>
              <a:t>}</a:t>
            </a:r>
          </a:p>
          <a:p>
            <a:endParaRPr lang="en-US" dirty="0">
              <a:solidFill>
                <a:srgbClr val="0070C0"/>
              </a:solidFill>
            </a:endParaRPr>
          </a:p>
          <a:p>
            <a:r>
              <a:rPr lang="en-US" dirty="0">
                <a:solidFill>
                  <a:srgbClr val="0070C0"/>
                </a:solidFill>
              </a:rPr>
              <a:t>function bar() {</a:t>
            </a:r>
          </a:p>
          <a:p>
            <a:r>
              <a:rPr lang="en-US" dirty="0">
                <a:solidFill>
                  <a:srgbClr val="0070C0"/>
                </a:solidFill>
              </a:rPr>
              <a:t>	</a:t>
            </a:r>
            <a:r>
              <a:rPr lang="en-US" dirty="0" err="1">
                <a:solidFill>
                  <a:srgbClr val="0070C0"/>
                </a:solidFill>
              </a:rPr>
              <a:t>fn</a:t>
            </a:r>
            <a:r>
              <a:rPr lang="en-US" dirty="0">
                <a:solidFill>
                  <a:srgbClr val="0070C0"/>
                </a:solidFill>
              </a:rPr>
              <a:t>();</a:t>
            </a:r>
          </a:p>
          <a:p>
            <a:r>
              <a:rPr lang="en-US" dirty="0">
                <a:solidFill>
                  <a:srgbClr val="0070C0"/>
                </a:solidFill>
              </a:rPr>
              <a:t>}</a:t>
            </a:r>
          </a:p>
          <a:p>
            <a:endParaRPr lang="en-US" dirty="0">
              <a:solidFill>
                <a:srgbClr val="0070C0"/>
              </a:solidFill>
            </a:endParaRPr>
          </a:p>
          <a:p>
            <a:r>
              <a:rPr lang="en-US" dirty="0">
                <a:solidFill>
                  <a:srgbClr val="0070C0"/>
                </a:solidFill>
              </a:rPr>
              <a:t>foo();</a:t>
            </a:r>
          </a:p>
          <a:p>
            <a:endParaRPr lang="en-US" dirty="0">
              <a:solidFill>
                <a:srgbClr val="0070C0"/>
              </a:solidFill>
            </a:endParaRPr>
          </a:p>
          <a:p>
            <a:r>
              <a:rPr lang="en-US" dirty="0">
                <a:solidFill>
                  <a:srgbClr val="0070C0"/>
                </a:solidFill>
              </a:rPr>
              <a:t>bar(); // 2</a:t>
            </a:r>
          </a:p>
        </p:txBody>
      </p:sp>
      <p:sp>
        <p:nvSpPr>
          <p:cNvPr id="7" name="TextBox 6"/>
          <p:cNvSpPr txBox="1"/>
          <p:nvPr/>
        </p:nvSpPr>
        <p:spPr>
          <a:xfrm>
            <a:off x="5486401" y="508958"/>
            <a:ext cx="6599208" cy="5632311"/>
          </a:xfrm>
          <a:prstGeom prst="rect">
            <a:avLst/>
          </a:prstGeom>
          <a:noFill/>
        </p:spPr>
        <p:txBody>
          <a:bodyPr wrap="square" rtlCol="0">
            <a:spAutoFit/>
          </a:bodyPr>
          <a:lstStyle/>
          <a:p>
            <a:r>
              <a:rPr lang="en-US" dirty="0" smtClean="0">
                <a:solidFill>
                  <a:srgbClr val="0070C0"/>
                </a:solidFill>
              </a:rPr>
              <a:t> </a:t>
            </a:r>
          </a:p>
          <a:p>
            <a:r>
              <a:rPr lang="en-US" dirty="0">
                <a:solidFill>
                  <a:srgbClr val="0070C0"/>
                </a:solidFill>
              </a:rPr>
              <a:t>//</a:t>
            </a:r>
            <a:r>
              <a:rPr lang="en-US" dirty="0" err="1">
                <a:solidFill>
                  <a:srgbClr val="0070C0"/>
                </a:solidFill>
              </a:rPr>
              <a:t>Khai</a:t>
            </a:r>
            <a:r>
              <a:rPr lang="en-US" dirty="0">
                <a:solidFill>
                  <a:srgbClr val="0070C0"/>
                </a:solidFill>
              </a:rPr>
              <a:t> </a:t>
            </a:r>
            <a:r>
              <a:rPr lang="en-US" dirty="0" err="1">
                <a:solidFill>
                  <a:srgbClr val="0070C0"/>
                </a:solidFill>
              </a:rPr>
              <a:t>báo</a:t>
            </a:r>
            <a:r>
              <a:rPr lang="en-US" dirty="0">
                <a:solidFill>
                  <a:srgbClr val="0070C0"/>
                </a:solidFill>
              </a:rPr>
              <a:t> </a:t>
            </a:r>
            <a:r>
              <a:rPr lang="en-US" dirty="0" err="1">
                <a:solidFill>
                  <a:srgbClr val="0070C0"/>
                </a:solidFill>
              </a:rPr>
              <a:t>biến</a:t>
            </a:r>
            <a:r>
              <a:rPr lang="en-US" dirty="0">
                <a:solidFill>
                  <a:srgbClr val="0070C0"/>
                </a:solidFill>
              </a:rPr>
              <a:t> </a:t>
            </a:r>
            <a:r>
              <a:rPr lang="en-US" dirty="0" err="1">
                <a:solidFill>
                  <a:srgbClr val="0070C0"/>
                </a:solidFill>
              </a:rPr>
              <a:t>fn</a:t>
            </a:r>
            <a:r>
              <a:rPr lang="en-US" dirty="0">
                <a:solidFill>
                  <a:srgbClr val="0070C0"/>
                </a:solidFill>
              </a:rPr>
              <a:t> .</a:t>
            </a:r>
          </a:p>
          <a:p>
            <a:endParaRPr lang="en-US" dirty="0" smtClean="0">
              <a:solidFill>
                <a:srgbClr val="0070C0"/>
              </a:solidFill>
            </a:endParaRPr>
          </a:p>
          <a:p>
            <a:r>
              <a:rPr lang="en-US" dirty="0" smtClean="0">
                <a:solidFill>
                  <a:srgbClr val="0070C0"/>
                </a:solidFill>
              </a:rPr>
              <a:t>//</a:t>
            </a:r>
            <a:r>
              <a:rPr lang="en-US" dirty="0" err="1" smtClean="0">
                <a:solidFill>
                  <a:srgbClr val="0070C0"/>
                </a:solidFill>
              </a:rPr>
              <a:t>Khai</a:t>
            </a:r>
            <a:r>
              <a:rPr lang="en-US" dirty="0" smtClean="0">
                <a:solidFill>
                  <a:srgbClr val="0070C0"/>
                </a:solidFill>
              </a:rPr>
              <a:t> </a:t>
            </a:r>
            <a:r>
              <a:rPr lang="en-US" dirty="0" err="1" smtClean="0">
                <a:solidFill>
                  <a:srgbClr val="0070C0"/>
                </a:solidFill>
              </a:rPr>
              <a:t>báo</a:t>
            </a:r>
            <a:r>
              <a:rPr lang="en-US" dirty="0" smtClean="0">
                <a:solidFill>
                  <a:srgbClr val="0070C0"/>
                </a:solidFill>
              </a:rPr>
              <a:t> function foo </a:t>
            </a:r>
            <a:r>
              <a:rPr lang="en-US" dirty="0" err="1" smtClean="0">
                <a:solidFill>
                  <a:srgbClr val="0070C0"/>
                </a:solidFill>
              </a:rPr>
              <a:t>và</a:t>
            </a:r>
            <a:r>
              <a:rPr lang="en-US" dirty="0" smtClean="0">
                <a:solidFill>
                  <a:srgbClr val="0070C0"/>
                </a:solidFill>
              </a:rPr>
              <a:t> function bar.</a:t>
            </a:r>
          </a:p>
          <a:p>
            <a:endParaRPr lang="en-US" dirty="0">
              <a:solidFill>
                <a:srgbClr val="0070C0"/>
              </a:solidFill>
            </a:endParaRPr>
          </a:p>
          <a:p>
            <a:r>
              <a:rPr lang="en-US" dirty="0">
                <a:solidFill>
                  <a:srgbClr val="0070C0"/>
                </a:solidFill>
              </a:rPr>
              <a:t>	</a:t>
            </a:r>
            <a:r>
              <a:rPr lang="en-US" dirty="0" smtClean="0">
                <a:solidFill>
                  <a:srgbClr val="0070C0"/>
                </a:solidFill>
              </a:rPr>
              <a:t>   </a:t>
            </a:r>
          </a:p>
          <a:p>
            <a:endParaRPr lang="en-US" dirty="0">
              <a:solidFill>
                <a:srgbClr val="0070C0"/>
              </a:solidFill>
            </a:endParaRPr>
          </a:p>
          <a:p>
            <a:endParaRPr lang="en-US" dirty="0" smtClean="0">
              <a:solidFill>
                <a:srgbClr val="0070C0"/>
              </a:solidFill>
            </a:endParaRPr>
          </a:p>
          <a:p>
            <a:endParaRPr lang="en-US" dirty="0">
              <a:solidFill>
                <a:srgbClr val="0070C0"/>
              </a:solidFill>
            </a:endParaRPr>
          </a:p>
          <a:p>
            <a:endParaRPr lang="en-US" dirty="0">
              <a:solidFill>
                <a:srgbClr val="0070C0"/>
              </a:solidFill>
            </a:endParaRPr>
          </a:p>
          <a:p>
            <a:endParaRPr lang="en-US" dirty="0">
              <a:solidFill>
                <a:srgbClr val="0070C0"/>
              </a:solidFill>
            </a:endParaRPr>
          </a:p>
          <a:p>
            <a:endParaRPr lang="en-US" dirty="0" smtClean="0">
              <a:solidFill>
                <a:srgbClr val="0070C0"/>
              </a:solidFill>
            </a:endParaRPr>
          </a:p>
          <a:p>
            <a:endParaRPr lang="en-US" dirty="0">
              <a:solidFill>
                <a:srgbClr val="0070C0"/>
              </a:solidFill>
            </a:endParaRPr>
          </a:p>
          <a:p>
            <a:endParaRPr lang="en-US" dirty="0" smtClean="0">
              <a:solidFill>
                <a:srgbClr val="0070C0"/>
              </a:solidFill>
            </a:endParaRPr>
          </a:p>
          <a:p>
            <a:endParaRPr lang="en-US" dirty="0">
              <a:solidFill>
                <a:srgbClr val="0070C0"/>
              </a:solidFill>
            </a:endParaRPr>
          </a:p>
          <a:p>
            <a:endParaRPr lang="en-US" dirty="0">
              <a:solidFill>
                <a:srgbClr val="0070C0"/>
              </a:solidFill>
            </a:endParaRPr>
          </a:p>
          <a:p>
            <a:r>
              <a:rPr lang="en-US" dirty="0" smtClean="0">
                <a:solidFill>
                  <a:srgbClr val="0070C0"/>
                </a:solidFill>
              </a:rPr>
              <a:t>//</a:t>
            </a:r>
            <a:r>
              <a:rPr lang="en-US" dirty="0" err="1" smtClean="0">
                <a:solidFill>
                  <a:srgbClr val="0070C0"/>
                </a:solidFill>
              </a:rPr>
              <a:t>Chạy</a:t>
            </a:r>
            <a:r>
              <a:rPr lang="en-US" dirty="0" smtClean="0">
                <a:solidFill>
                  <a:srgbClr val="0070C0"/>
                </a:solidFill>
              </a:rPr>
              <a:t> </a:t>
            </a:r>
            <a:r>
              <a:rPr lang="en-US" dirty="0" err="1" smtClean="0">
                <a:solidFill>
                  <a:srgbClr val="0070C0"/>
                </a:solidFill>
              </a:rPr>
              <a:t>hàm</a:t>
            </a:r>
            <a:r>
              <a:rPr lang="en-US" dirty="0" smtClean="0">
                <a:solidFill>
                  <a:srgbClr val="0070C0"/>
                </a:solidFill>
              </a:rPr>
              <a:t> foo -&gt; </a:t>
            </a:r>
            <a:r>
              <a:rPr lang="en-US" dirty="0" err="1" smtClean="0">
                <a:solidFill>
                  <a:srgbClr val="0070C0"/>
                </a:solidFill>
              </a:rPr>
              <a:t>Khai</a:t>
            </a:r>
            <a:r>
              <a:rPr lang="en-US" dirty="0" smtClean="0">
                <a:solidFill>
                  <a:srgbClr val="0070C0"/>
                </a:solidFill>
              </a:rPr>
              <a:t> </a:t>
            </a:r>
            <a:r>
              <a:rPr lang="en-US" dirty="0" err="1" smtClean="0">
                <a:solidFill>
                  <a:srgbClr val="0070C0"/>
                </a:solidFill>
              </a:rPr>
              <a:t>báo</a:t>
            </a:r>
            <a:r>
              <a:rPr lang="en-US" dirty="0" smtClean="0">
                <a:solidFill>
                  <a:srgbClr val="0070C0"/>
                </a:solidFill>
              </a:rPr>
              <a:t> </a:t>
            </a:r>
            <a:r>
              <a:rPr lang="en-US" dirty="0" err="1" smtClean="0">
                <a:solidFill>
                  <a:srgbClr val="0070C0"/>
                </a:solidFill>
              </a:rPr>
              <a:t>biến</a:t>
            </a:r>
            <a:r>
              <a:rPr lang="en-US" dirty="0" smtClean="0">
                <a:solidFill>
                  <a:srgbClr val="0070C0"/>
                </a:solidFill>
              </a:rPr>
              <a:t> a </a:t>
            </a:r>
            <a:r>
              <a:rPr lang="en-US" dirty="0" err="1" smtClean="0">
                <a:solidFill>
                  <a:srgbClr val="0070C0"/>
                </a:solidFill>
              </a:rPr>
              <a:t>và</a:t>
            </a:r>
            <a:r>
              <a:rPr lang="en-US" dirty="0" smtClean="0">
                <a:solidFill>
                  <a:srgbClr val="0070C0"/>
                </a:solidFill>
              </a:rPr>
              <a:t> function </a:t>
            </a:r>
            <a:r>
              <a:rPr lang="en-US" dirty="0" err="1" smtClean="0">
                <a:solidFill>
                  <a:srgbClr val="0070C0"/>
                </a:solidFill>
              </a:rPr>
              <a:t>baz</a:t>
            </a:r>
            <a:r>
              <a:rPr lang="en-US" dirty="0" smtClean="0">
                <a:solidFill>
                  <a:srgbClr val="0070C0"/>
                </a:solidFill>
              </a:rPr>
              <a:t> -&gt; </a:t>
            </a:r>
            <a:r>
              <a:rPr lang="en-US" dirty="0" err="1" smtClean="0">
                <a:solidFill>
                  <a:srgbClr val="0070C0"/>
                </a:solidFill>
              </a:rPr>
              <a:t>biến</a:t>
            </a:r>
            <a:r>
              <a:rPr lang="en-US" dirty="0" smtClean="0">
                <a:solidFill>
                  <a:srgbClr val="0070C0"/>
                </a:solidFill>
              </a:rPr>
              <a:t> a </a:t>
            </a:r>
            <a:r>
              <a:rPr lang="en-US" dirty="0" err="1" smtClean="0">
                <a:solidFill>
                  <a:srgbClr val="0070C0"/>
                </a:solidFill>
              </a:rPr>
              <a:t>được</a:t>
            </a:r>
            <a:r>
              <a:rPr lang="en-US" dirty="0" smtClean="0">
                <a:solidFill>
                  <a:srgbClr val="0070C0"/>
                </a:solidFill>
              </a:rPr>
              <a:t> </a:t>
            </a:r>
            <a:r>
              <a:rPr lang="en-US" dirty="0" err="1" smtClean="0">
                <a:solidFill>
                  <a:srgbClr val="0070C0"/>
                </a:solidFill>
              </a:rPr>
              <a:t>gán</a:t>
            </a:r>
            <a:r>
              <a:rPr lang="en-US" dirty="0" smtClean="0">
                <a:solidFill>
                  <a:srgbClr val="0070C0"/>
                </a:solidFill>
              </a:rPr>
              <a:t> </a:t>
            </a:r>
            <a:r>
              <a:rPr lang="en-US" dirty="0" err="1" smtClean="0">
                <a:solidFill>
                  <a:srgbClr val="0070C0"/>
                </a:solidFill>
              </a:rPr>
              <a:t>bằng</a:t>
            </a:r>
            <a:r>
              <a:rPr lang="en-US" dirty="0" smtClean="0">
                <a:solidFill>
                  <a:srgbClr val="0070C0"/>
                </a:solidFill>
              </a:rPr>
              <a:t> 2 -&gt;</a:t>
            </a:r>
            <a:r>
              <a:rPr lang="en-US" dirty="0" err="1" smtClean="0">
                <a:solidFill>
                  <a:srgbClr val="0070C0"/>
                </a:solidFill>
              </a:rPr>
              <a:t>fn</a:t>
            </a:r>
            <a:r>
              <a:rPr lang="en-US" dirty="0" smtClean="0">
                <a:solidFill>
                  <a:srgbClr val="0070C0"/>
                </a:solidFill>
              </a:rPr>
              <a:t> </a:t>
            </a:r>
            <a:r>
              <a:rPr lang="en-US" dirty="0" err="1" smtClean="0">
                <a:solidFill>
                  <a:srgbClr val="0070C0"/>
                </a:solidFill>
              </a:rPr>
              <a:t>được</a:t>
            </a:r>
            <a:r>
              <a:rPr lang="en-US" dirty="0" smtClean="0">
                <a:solidFill>
                  <a:srgbClr val="0070C0"/>
                </a:solidFill>
              </a:rPr>
              <a:t> </a:t>
            </a:r>
            <a:r>
              <a:rPr lang="en-US" dirty="0" err="1" smtClean="0">
                <a:solidFill>
                  <a:srgbClr val="0070C0"/>
                </a:solidFill>
              </a:rPr>
              <a:t>gán</a:t>
            </a:r>
            <a:r>
              <a:rPr lang="en-US" dirty="0" smtClean="0">
                <a:solidFill>
                  <a:srgbClr val="0070C0"/>
                </a:solidFill>
              </a:rPr>
              <a:t> </a:t>
            </a:r>
            <a:r>
              <a:rPr lang="en-US" dirty="0" err="1" smtClean="0">
                <a:solidFill>
                  <a:srgbClr val="0070C0"/>
                </a:solidFill>
              </a:rPr>
              <a:t>thành</a:t>
            </a:r>
            <a:r>
              <a:rPr lang="en-US" dirty="0" smtClean="0">
                <a:solidFill>
                  <a:srgbClr val="0070C0"/>
                </a:solidFill>
              </a:rPr>
              <a:t> 1 Object function.</a:t>
            </a:r>
            <a:endParaRPr lang="en-US" dirty="0">
              <a:solidFill>
                <a:srgbClr val="0070C0"/>
              </a:solidFill>
            </a:endParaRPr>
          </a:p>
          <a:p>
            <a:r>
              <a:rPr lang="en-US" dirty="0" smtClean="0">
                <a:solidFill>
                  <a:srgbClr val="0070C0"/>
                </a:solidFill>
              </a:rPr>
              <a:t>//</a:t>
            </a:r>
            <a:r>
              <a:rPr lang="en-US" dirty="0" err="1" smtClean="0">
                <a:solidFill>
                  <a:srgbClr val="0070C0"/>
                </a:solidFill>
              </a:rPr>
              <a:t>Chạy</a:t>
            </a:r>
            <a:r>
              <a:rPr lang="en-US" dirty="0" smtClean="0">
                <a:solidFill>
                  <a:srgbClr val="0070C0"/>
                </a:solidFill>
              </a:rPr>
              <a:t> </a:t>
            </a:r>
            <a:r>
              <a:rPr lang="en-US" dirty="0" err="1" smtClean="0">
                <a:solidFill>
                  <a:srgbClr val="0070C0"/>
                </a:solidFill>
              </a:rPr>
              <a:t>hàm</a:t>
            </a:r>
            <a:r>
              <a:rPr lang="en-US" dirty="0" smtClean="0">
                <a:solidFill>
                  <a:srgbClr val="0070C0"/>
                </a:solidFill>
              </a:rPr>
              <a:t> bar -&gt; </a:t>
            </a:r>
            <a:r>
              <a:rPr lang="en-US" dirty="0" err="1" smtClean="0">
                <a:solidFill>
                  <a:srgbClr val="0070C0"/>
                </a:solidFill>
              </a:rPr>
              <a:t>chạy</a:t>
            </a:r>
            <a:r>
              <a:rPr lang="en-US" dirty="0" smtClean="0">
                <a:solidFill>
                  <a:srgbClr val="0070C0"/>
                </a:solidFill>
              </a:rPr>
              <a:t> </a:t>
            </a:r>
            <a:r>
              <a:rPr lang="en-US" dirty="0" err="1" smtClean="0">
                <a:solidFill>
                  <a:srgbClr val="0070C0"/>
                </a:solidFill>
              </a:rPr>
              <a:t>hàm</a:t>
            </a:r>
            <a:r>
              <a:rPr lang="en-US" dirty="0" smtClean="0">
                <a:solidFill>
                  <a:srgbClr val="0070C0"/>
                </a:solidFill>
              </a:rPr>
              <a:t> </a:t>
            </a:r>
            <a:r>
              <a:rPr lang="en-US" dirty="0" err="1" smtClean="0">
                <a:solidFill>
                  <a:srgbClr val="0070C0"/>
                </a:solidFill>
              </a:rPr>
              <a:t>fn</a:t>
            </a:r>
            <a:r>
              <a:rPr lang="en-US" dirty="0" smtClean="0">
                <a:solidFill>
                  <a:srgbClr val="0070C0"/>
                </a:solidFill>
              </a:rPr>
              <a:t> -&gt; </a:t>
            </a:r>
            <a:r>
              <a:rPr lang="en-US" dirty="0" err="1" smtClean="0">
                <a:solidFill>
                  <a:srgbClr val="0070C0"/>
                </a:solidFill>
              </a:rPr>
              <a:t>chạy</a:t>
            </a:r>
            <a:r>
              <a:rPr lang="en-US" dirty="0" smtClean="0">
                <a:solidFill>
                  <a:srgbClr val="0070C0"/>
                </a:solidFill>
              </a:rPr>
              <a:t> </a:t>
            </a:r>
            <a:r>
              <a:rPr lang="en-US" dirty="0" err="1" smtClean="0">
                <a:solidFill>
                  <a:srgbClr val="0070C0"/>
                </a:solidFill>
              </a:rPr>
              <a:t>hàm</a:t>
            </a:r>
            <a:r>
              <a:rPr lang="en-US" dirty="0" smtClean="0">
                <a:solidFill>
                  <a:srgbClr val="0070C0"/>
                </a:solidFill>
              </a:rPr>
              <a:t> </a:t>
            </a:r>
            <a:r>
              <a:rPr lang="en-US" dirty="0" err="1" smtClean="0">
                <a:solidFill>
                  <a:srgbClr val="0070C0"/>
                </a:solidFill>
              </a:rPr>
              <a:t>baz</a:t>
            </a:r>
            <a:r>
              <a:rPr lang="en-US" dirty="0" smtClean="0">
                <a:solidFill>
                  <a:srgbClr val="0070C0"/>
                </a:solidFill>
              </a:rPr>
              <a:t> -&gt; </a:t>
            </a:r>
            <a:r>
              <a:rPr lang="en-US" dirty="0" err="1" smtClean="0">
                <a:solidFill>
                  <a:srgbClr val="0070C0"/>
                </a:solidFill>
              </a:rPr>
              <a:t>câu</a:t>
            </a:r>
            <a:r>
              <a:rPr lang="en-US" dirty="0" smtClean="0">
                <a:solidFill>
                  <a:srgbClr val="0070C0"/>
                </a:solidFill>
              </a:rPr>
              <a:t> </a:t>
            </a:r>
            <a:r>
              <a:rPr lang="en-US" dirty="0" err="1" smtClean="0">
                <a:solidFill>
                  <a:srgbClr val="0070C0"/>
                </a:solidFill>
              </a:rPr>
              <a:t>lệnh</a:t>
            </a:r>
            <a:r>
              <a:rPr lang="en-US" dirty="0" smtClean="0">
                <a:solidFill>
                  <a:srgbClr val="0070C0"/>
                </a:solidFill>
              </a:rPr>
              <a:t> console.log(a) </a:t>
            </a:r>
            <a:r>
              <a:rPr lang="en-US" dirty="0" err="1" smtClean="0">
                <a:solidFill>
                  <a:srgbClr val="0070C0"/>
                </a:solidFill>
              </a:rPr>
              <a:t>được</a:t>
            </a:r>
            <a:r>
              <a:rPr lang="en-US" dirty="0" smtClean="0">
                <a:solidFill>
                  <a:srgbClr val="0070C0"/>
                </a:solidFill>
              </a:rPr>
              <a:t> </a:t>
            </a:r>
            <a:r>
              <a:rPr lang="en-US" dirty="0" err="1" smtClean="0">
                <a:solidFill>
                  <a:srgbClr val="0070C0"/>
                </a:solidFill>
              </a:rPr>
              <a:t>thực</a:t>
            </a:r>
            <a:r>
              <a:rPr lang="en-US" dirty="0" smtClean="0">
                <a:solidFill>
                  <a:srgbClr val="0070C0"/>
                </a:solidFill>
              </a:rPr>
              <a:t> </a:t>
            </a:r>
            <a:r>
              <a:rPr lang="en-US" dirty="0" err="1" smtClean="0">
                <a:solidFill>
                  <a:srgbClr val="0070C0"/>
                </a:solidFill>
              </a:rPr>
              <a:t>thi</a:t>
            </a:r>
            <a:r>
              <a:rPr lang="en-US" dirty="0" smtClean="0">
                <a:solidFill>
                  <a:srgbClr val="0070C0"/>
                </a:solidFill>
              </a:rPr>
              <a:t> -&gt; output : 2</a:t>
            </a:r>
          </a:p>
        </p:txBody>
      </p:sp>
    </p:spTree>
    <p:extLst>
      <p:ext uri="{BB962C8B-B14F-4D97-AF65-F5344CB8AC3E}">
        <p14:creationId xmlns:p14="http://schemas.microsoft.com/office/powerpoint/2010/main" val="504333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vi-VN" dirty="0" smtClean="0"/>
              <a:t>2 – Scope </a:t>
            </a:r>
            <a:endParaRPr lang="en-US" dirty="0"/>
          </a:p>
        </p:txBody>
      </p:sp>
      <p:sp>
        <p:nvSpPr>
          <p:cNvPr id="3" name="Content Placeholder 2"/>
          <p:cNvSpPr>
            <a:spLocks noGrp="1"/>
          </p:cNvSpPr>
          <p:nvPr>
            <p:ph idx="1"/>
          </p:nvPr>
        </p:nvSpPr>
        <p:spPr>
          <a:xfrm>
            <a:off x="2234370" y="1596788"/>
            <a:ext cx="8915400" cy="4914936"/>
          </a:xfrm>
        </p:spPr>
        <p:txBody>
          <a:bodyPr/>
          <a:lstStyle/>
          <a:p>
            <a:pPr marL="0" indent="0" algn="just">
              <a:buNone/>
            </a:pPr>
            <a:r>
              <a:rPr lang="vi-VN" dirty="0" smtClean="0">
                <a:solidFill>
                  <a:schemeClr val="tx1"/>
                </a:solidFill>
              </a:rPr>
              <a:t>Cast of character:</a:t>
            </a:r>
          </a:p>
          <a:p>
            <a:pPr algn="just"/>
            <a:r>
              <a:rPr lang="vi-VN" dirty="0" smtClean="0">
                <a:solidFill>
                  <a:schemeClr val="tx1"/>
                </a:solidFill>
              </a:rPr>
              <a:t>Engine: chịu trách nhiệm biên dịch từ đầu đến cuối và thực hiện chương trình JavaScript.</a:t>
            </a:r>
          </a:p>
          <a:p>
            <a:pPr algn="just"/>
            <a:endParaRPr lang="vi-VN" dirty="0">
              <a:solidFill>
                <a:schemeClr val="tx1"/>
              </a:solidFill>
            </a:endParaRPr>
          </a:p>
          <a:p>
            <a:pPr algn="just"/>
            <a:r>
              <a:rPr lang="vi-VN" dirty="0">
                <a:solidFill>
                  <a:schemeClr val="tx1"/>
                </a:solidFill>
              </a:rPr>
              <a:t>Trình biên dịch: một trong những người bạn của Engine; xử lý tất cả các công việc bẩn của phân tích cú pháp và tạo </a:t>
            </a:r>
            <a:r>
              <a:rPr lang="vi-VN" dirty="0" smtClean="0">
                <a:solidFill>
                  <a:schemeClr val="tx1"/>
                </a:solidFill>
              </a:rPr>
              <a:t>mã.</a:t>
            </a:r>
            <a:endParaRPr lang="vi-VN" dirty="0">
              <a:solidFill>
                <a:schemeClr val="tx1"/>
              </a:solidFill>
            </a:endParaRPr>
          </a:p>
          <a:p>
            <a:pPr algn="just"/>
            <a:endParaRPr lang="vi-VN" dirty="0">
              <a:solidFill>
                <a:schemeClr val="tx1"/>
              </a:solidFill>
            </a:endParaRPr>
          </a:p>
          <a:p>
            <a:pPr algn="just"/>
            <a:r>
              <a:rPr lang="vi-VN" dirty="0">
                <a:solidFill>
                  <a:schemeClr val="tx1"/>
                </a:solidFill>
              </a:rPr>
              <a:t>Phạm vi: một người bạn khác của Engine; thu thập và duy trì một danh sách tra cứu tất cả các mã định danh (biến) được khai báo và thực thi một bộ quy tắc nghiêm ngặt về cách những mã này có thể truy cập được để thực thi mã.</a:t>
            </a:r>
          </a:p>
          <a:p>
            <a:pPr algn="just"/>
            <a:endParaRPr lang="en-US" dirty="0">
              <a:solidFill>
                <a:schemeClr val="tx1"/>
              </a:solidFill>
            </a:endParaRPr>
          </a:p>
        </p:txBody>
      </p:sp>
    </p:spTree>
    <p:extLst>
      <p:ext uri="{BB962C8B-B14F-4D97-AF65-F5344CB8AC3E}">
        <p14:creationId xmlns:p14="http://schemas.microsoft.com/office/powerpoint/2010/main" val="5538396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and Closure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40</a:t>
            </a:fld>
            <a:endParaRPr lang="en-US" dirty="0"/>
          </a:p>
        </p:txBody>
      </p:sp>
      <p:sp>
        <p:nvSpPr>
          <p:cNvPr id="5" name="TextBox 4"/>
          <p:cNvSpPr txBox="1"/>
          <p:nvPr/>
        </p:nvSpPr>
        <p:spPr>
          <a:xfrm>
            <a:off x="2682815" y="1656272"/>
            <a:ext cx="8643668" cy="1754326"/>
          </a:xfrm>
          <a:prstGeom prst="rect">
            <a:avLst/>
          </a:prstGeom>
          <a:noFill/>
        </p:spPr>
        <p:txBody>
          <a:bodyPr wrap="square" rtlCol="0">
            <a:spAutoFit/>
          </a:bodyPr>
          <a:lstStyle/>
          <a:p>
            <a:r>
              <a:rPr lang="en-US" dirty="0">
                <a:solidFill>
                  <a:srgbClr val="0070C0"/>
                </a:solidFill>
              </a:rPr>
              <a:t>for (</a:t>
            </a:r>
            <a:r>
              <a:rPr lang="en-US" dirty="0" err="1">
                <a:solidFill>
                  <a:srgbClr val="0070C0"/>
                </a:solidFill>
              </a:rPr>
              <a:t>var</a:t>
            </a:r>
            <a:r>
              <a:rPr lang="en-US" dirty="0">
                <a:solidFill>
                  <a:srgbClr val="0070C0"/>
                </a:solidFill>
              </a:rPr>
              <a:t> </a:t>
            </a:r>
            <a:r>
              <a:rPr lang="en-US" dirty="0" err="1">
                <a:solidFill>
                  <a:srgbClr val="0070C0"/>
                </a:solidFill>
              </a:rPr>
              <a:t>i</a:t>
            </a:r>
            <a:r>
              <a:rPr lang="en-US" dirty="0">
                <a:solidFill>
                  <a:srgbClr val="0070C0"/>
                </a:solidFill>
              </a:rPr>
              <a:t>=1; </a:t>
            </a:r>
            <a:r>
              <a:rPr lang="en-US" dirty="0" err="1">
                <a:solidFill>
                  <a:srgbClr val="0070C0"/>
                </a:solidFill>
              </a:rPr>
              <a:t>i</a:t>
            </a:r>
            <a:r>
              <a:rPr lang="en-US" dirty="0">
                <a:solidFill>
                  <a:srgbClr val="0070C0"/>
                </a:solidFill>
              </a:rPr>
              <a:t>&lt;=5; </a:t>
            </a:r>
            <a:r>
              <a:rPr lang="en-US" dirty="0" err="1">
                <a:solidFill>
                  <a:srgbClr val="0070C0"/>
                </a:solidFill>
              </a:rPr>
              <a:t>i</a:t>
            </a:r>
            <a:r>
              <a:rPr lang="en-US" dirty="0">
                <a:solidFill>
                  <a:srgbClr val="0070C0"/>
                </a:solidFill>
              </a:rPr>
              <a:t>++) {</a:t>
            </a:r>
          </a:p>
          <a:p>
            <a:r>
              <a:rPr lang="en-US" dirty="0">
                <a:solidFill>
                  <a:srgbClr val="0070C0"/>
                </a:solidFill>
              </a:rPr>
              <a:t>	</a:t>
            </a:r>
            <a:r>
              <a:rPr lang="en-US" dirty="0" err="1">
                <a:solidFill>
                  <a:srgbClr val="0070C0"/>
                </a:solidFill>
              </a:rPr>
              <a:t>setTimeout</a:t>
            </a:r>
            <a:r>
              <a:rPr lang="en-US" dirty="0">
                <a:solidFill>
                  <a:srgbClr val="0070C0"/>
                </a:solidFill>
              </a:rPr>
              <a:t>( function timer(){</a:t>
            </a:r>
          </a:p>
          <a:p>
            <a:r>
              <a:rPr lang="en-US" dirty="0">
                <a:solidFill>
                  <a:srgbClr val="0070C0"/>
                </a:solidFill>
              </a:rPr>
              <a:t>		console.log( </a:t>
            </a:r>
            <a:r>
              <a:rPr lang="en-US" dirty="0" err="1">
                <a:solidFill>
                  <a:srgbClr val="0070C0"/>
                </a:solidFill>
              </a:rPr>
              <a:t>i</a:t>
            </a:r>
            <a:r>
              <a:rPr lang="en-US" dirty="0">
                <a:solidFill>
                  <a:srgbClr val="0070C0"/>
                </a:solidFill>
              </a:rPr>
              <a:t> );</a:t>
            </a:r>
          </a:p>
          <a:p>
            <a:r>
              <a:rPr lang="en-US" dirty="0">
                <a:solidFill>
                  <a:srgbClr val="0070C0"/>
                </a:solidFill>
              </a:rPr>
              <a:t>	}, </a:t>
            </a:r>
            <a:r>
              <a:rPr lang="en-US" dirty="0" err="1">
                <a:solidFill>
                  <a:srgbClr val="0070C0"/>
                </a:solidFill>
              </a:rPr>
              <a:t>i</a:t>
            </a:r>
            <a:r>
              <a:rPr lang="en-US" dirty="0">
                <a:solidFill>
                  <a:srgbClr val="0070C0"/>
                </a:solidFill>
              </a:rPr>
              <a:t>*1000 );</a:t>
            </a:r>
          </a:p>
          <a:p>
            <a:r>
              <a:rPr lang="en-US" dirty="0" smtClean="0">
                <a:solidFill>
                  <a:srgbClr val="0070C0"/>
                </a:solidFill>
              </a:rPr>
              <a:t>}</a:t>
            </a:r>
          </a:p>
          <a:p>
            <a:r>
              <a:rPr lang="en-US" dirty="0" smtClean="0">
                <a:solidFill>
                  <a:srgbClr val="0070C0"/>
                </a:solidFill>
              </a:rPr>
              <a:t>//output </a:t>
            </a:r>
            <a:r>
              <a:rPr lang="en-US" dirty="0" err="1" smtClean="0">
                <a:solidFill>
                  <a:srgbClr val="0070C0"/>
                </a:solidFill>
              </a:rPr>
              <a:t>là</a:t>
            </a:r>
            <a:r>
              <a:rPr lang="en-US" dirty="0" smtClean="0">
                <a:solidFill>
                  <a:srgbClr val="0070C0"/>
                </a:solidFill>
              </a:rPr>
              <a:t> 5 </a:t>
            </a:r>
            <a:r>
              <a:rPr lang="en-US" dirty="0" err="1" smtClean="0">
                <a:solidFill>
                  <a:srgbClr val="0070C0"/>
                </a:solidFill>
              </a:rPr>
              <a:t>lần</a:t>
            </a:r>
            <a:r>
              <a:rPr lang="en-US" dirty="0" smtClean="0">
                <a:solidFill>
                  <a:srgbClr val="0070C0"/>
                </a:solidFill>
              </a:rPr>
              <a:t> 6.</a:t>
            </a:r>
            <a:endParaRPr lang="en-US" dirty="0">
              <a:solidFill>
                <a:srgbClr val="0070C0"/>
              </a:solidFill>
            </a:endParaRPr>
          </a:p>
        </p:txBody>
      </p:sp>
      <p:sp>
        <p:nvSpPr>
          <p:cNvPr id="8" name="TextBox 7"/>
          <p:cNvSpPr txBox="1"/>
          <p:nvPr/>
        </p:nvSpPr>
        <p:spPr>
          <a:xfrm>
            <a:off x="2682815" y="4011283"/>
            <a:ext cx="8643668" cy="2308324"/>
          </a:xfrm>
          <a:prstGeom prst="rect">
            <a:avLst/>
          </a:prstGeom>
          <a:noFill/>
        </p:spPr>
        <p:txBody>
          <a:bodyPr wrap="square" rtlCol="0">
            <a:spAutoFit/>
          </a:bodyPr>
          <a:lstStyle/>
          <a:p>
            <a:r>
              <a:rPr lang="en-US" dirty="0">
                <a:solidFill>
                  <a:srgbClr val="0070C0"/>
                </a:solidFill>
              </a:rPr>
              <a:t>for (</a:t>
            </a:r>
            <a:r>
              <a:rPr lang="en-US" dirty="0" err="1">
                <a:solidFill>
                  <a:srgbClr val="0070C0"/>
                </a:solidFill>
              </a:rPr>
              <a:t>var</a:t>
            </a:r>
            <a:r>
              <a:rPr lang="en-US" dirty="0">
                <a:solidFill>
                  <a:srgbClr val="0070C0"/>
                </a:solidFill>
              </a:rPr>
              <a:t> </a:t>
            </a:r>
            <a:r>
              <a:rPr lang="en-US" dirty="0" err="1">
                <a:solidFill>
                  <a:srgbClr val="0070C0"/>
                </a:solidFill>
              </a:rPr>
              <a:t>i</a:t>
            </a:r>
            <a:r>
              <a:rPr lang="en-US" dirty="0">
                <a:solidFill>
                  <a:srgbClr val="0070C0"/>
                </a:solidFill>
              </a:rPr>
              <a:t>=1; </a:t>
            </a:r>
            <a:r>
              <a:rPr lang="en-US" dirty="0" err="1">
                <a:solidFill>
                  <a:srgbClr val="0070C0"/>
                </a:solidFill>
              </a:rPr>
              <a:t>i</a:t>
            </a:r>
            <a:r>
              <a:rPr lang="en-US" dirty="0">
                <a:solidFill>
                  <a:srgbClr val="0070C0"/>
                </a:solidFill>
              </a:rPr>
              <a:t>&lt;=5; </a:t>
            </a:r>
            <a:r>
              <a:rPr lang="en-US" dirty="0" err="1">
                <a:solidFill>
                  <a:srgbClr val="0070C0"/>
                </a:solidFill>
              </a:rPr>
              <a:t>i</a:t>
            </a:r>
            <a:r>
              <a:rPr lang="en-US" dirty="0">
                <a:solidFill>
                  <a:srgbClr val="0070C0"/>
                </a:solidFill>
              </a:rPr>
              <a:t>++) {</a:t>
            </a:r>
          </a:p>
          <a:p>
            <a:r>
              <a:rPr lang="en-US" dirty="0">
                <a:solidFill>
                  <a:srgbClr val="0070C0"/>
                </a:solidFill>
              </a:rPr>
              <a:t>	(function(){</a:t>
            </a:r>
          </a:p>
          <a:p>
            <a:r>
              <a:rPr lang="en-US" dirty="0">
                <a:solidFill>
                  <a:srgbClr val="0070C0"/>
                </a:solidFill>
              </a:rPr>
              <a:t>		</a:t>
            </a:r>
            <a:r>
              <a:rPr lang="en-US" dirty="0" err="1">
                <a:solidFill>
                  <a:srgbClr val="0070C0"/>
                </a:solidFill>
              </a:rPr>
              <a:t>var</a:t>
            </a:r>
            <a:r>
              <a:rPr lang="en-US" dirty="0">
                <a:solidFill>
                  <a:srgbClr val="0070C0"/>
                </a:solidFill>
              </a:rPr>
              <a:t> j = </a:t>
            </a:r>
            <a:r>
              <a:rPr lang="en-US" dirty="0" err="1">
                <a:solidFill>
                  <a:srgbClr val="0070C0"/>
                </a:solidFill>
              </a:rPr>
              <a:t>i</a:t>
            </a:r>
            <a:r>
              <a:rPr lang="en-US" dirty="0">
                <a:solidFill>
                  <a:srgbClr val="0070C0"/>
                </a:solidFill>
              </a:rPr>
              <a:t>;</a:t>
            </a:r>
          </a:p>
          <a:p>
            <a:r>
              <a:rPr lang="en-US" dirty="0">
                <a:solidFill>
                  <a:srgbClr val="0070C0"/>
                </a:solidFill>
              </a:rPr>
              <a:t>		</a:t>
            </a:r>
            <a:r>
              <a:rPr lang="en-US" dirty="0" err="1">
                <a:solidFill>
                  <a:srgbClr val="0070C0"/>
                </a:solidFill>
              </a:rPr>
              <a:t>setTimeout</a:t>
            </a:r>
            <a:r>
              <a:rPr lang="en-US" dirty="0">
                <a:solidFill>
                  <a:srgbClr val="0070C0"/>
                </a:solidFill>
              </a:rPr>
              <a:t>( function timer(){</a:t>
            </a:r>
          </a:p>
          <a:p>
            <a:r>
              <a:rPr lang="en-US" dirty="0">
                <a:solidFill>
                  <a:srgbClr val="0070C0"/>
                </a:solidFill>
              </a:rPr>
              <a:t>			console.log( j );</a:t>
            </a:r>
          </a:p>
          <a:p>
            <a:r>
              <a:rPr lang="en-US" dirty="0">
                <a:solidFill>
                  <a:srgbClr val="0070C0"/>
                </a:solidFill>
              </a:rPr>
              <a:t>		}, j*1000 );</a:t>
            </a:r>
          </a:p>
          <a:p>
            <a:r>
              <a:rPr lang="en-US" dirty="0">
                <a:solidFill>
                  <a:srgbClr val="0070C0"/>
                </a:solidFill>
              </a:rPr>
              <a:t>	})();</a:t>
            </a:r>
          </a:p>
          <a:p>
            <a:r>
              <a:rPr lang="en-US" dirty="0">
                <a:solidFill>
                  <a:srgbClr val="0070C0"/>
                </a:solidFill>
              </a:rPr>
              <a:t>}</a:t>
            </a:r>
          </a:p>
        </p:txBody>
      </p:sp>
    </p:spTree>
    <p:extLst>
      <p:ext uri="{BB962C8B-B14F-4D97-AF65-F5344CB8AC3E}">
        <p14:creationId xmlns:p14="http://schemas.microsoft.com/office/powerpoint/2010/main" val="7813033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sp>
        <p:nvSpPr>
          <p:cNvPr id="8" name="TextBox 7"/>
          <p:cNvSpPr txBox="1"/>
          <p:nvPr/>
        </p:nvSpPr>
        <p:spPr>
          <a:xfrm>
            <a:off x="4364967" y="1152907"/>
            <a:ext cx="8643668" cy="1754326"/>
          </a:xfrm>
          <a:prstGeom prst="rect">
            <a:avLst/>
          </a:prstGeom>
          <a:noFill/>
        </p:spPr>
        <p:txBody>
          <a:bodyPr wrap="square" rtlCol="0">
            <a:spAutoFit/>
          </a:bodyPr>
          <a:lstStyle/>
          <a:p>
            <a:r>
              <a:rPr lang="en-US" dirty="0">
                <a:solidFill>
                  <a:srgbClr val="0070C0"/>
                </a:solidFill>
              </a:rPr>
              <a:t>for (</a:t>
            </a:r>
            <a:r>
              <a:rPr lang="en-US" dirty="0" err="1">
                <a:solidFill>
                  <a:srgbClr val="0070C0"/>
                </a:solidFill>
              </a:rPr>
              <a:t>var</a:t>
            </a:r>
            <a:r>
              <a:rPr lang="en-US" dirty="0">
                <a:solidFill>
                  <a:srgbClr val="0070C0"/>
                </a:solidFill>
              </a:rPr>
              <a:t> </a:t>
            </a:r>
            <a:r>
              <a:rPr lang="en-US" dirty="0" err="1">
                <a:solidFill>
                  <a:srgbClr val="0070C0"/>
                </a:solidFill>
              </a:rPr>
              <a:t>i</a:t>
            </a:r>
            <a:r>
              <a:rPr lang="en-US" dirty="0">
                <a:solidFill>
                  <a:srgbClr val="0070C0"/>
                </a:solidFill>
              </a:rPr>
              <a:t>=1; </a:t>
            </a:r>
            <a:r>
              <a:rPr lang="en-US" dirty="0" err="1">
                <a:solidFill>
                  <a:srgbClr val="0070C0"/>
                </a:solidFill>
              </a:rPr>
              <a:t>i</a:t>
            </a:r>
            <a:r>
              <a:rPr lang="en-US" dirty="0">
                <a:solidFill>
                  <a:srgbClr val="0070C0"/>
                </a:solidFill>
              </a:rPr>
              <a:t>&lt;=5; </a:t>
            </a:r>
            <a:r>
              <a:rPr lang="en-US" dirty="0" err="1">
                <a:solidFill>
                  <a:srgbClr val="0070C0"/>
                </a:solidFill>
              </a:rPr>
              <a:t>i</a:t>
            </a:r>
            <a:r>
              <a:rPr lang="en-US" dirty="0">
                <a:solidFill>
                  <a:srgbClr val="0070C0"/>
                </a:solidFill>
              </a:rPr>
              <a:t>++) {</a:t>
            </a:r>
          </a:p>
          <a:p>
            <a:r>
              <a:rPr lang="en-US" dirty="0">
                <a:solidFill>
                  <a:srgbClr val="0070C0"/>
                </a:solidFill>
              </a:rPr>
              <a:t>	let j = </a:t>
            </a:r>
            <a:r>
              <a:rPr lang="en-US" dirty="0" err="1">
                <a:solidFill>
                  <a:srgbClr val="0070C0"/>
                </a:solidFill>
              </a:rPr>
              <a:t>i</a:t>
            </a:r>
            <a:r>
              <a:rPr lang="en-US" dirty="0">
                <a:solidFill>
                  <a:srgbClr val="0070C0"/>
                </a:solidFill>
              </a:rPr>
              <a:t>; // yay, block-scope for closure!</a:t>
            </a:r>
          </a:p>
          <a:p>
            <a:r>
              <a:rPr lang="en-US" dirty="0">
                <a:solidFill>
                  <a:srgbClr val="0070C0"/>
                </a:solidFill>
              </a:rPr>
              <a:t>	</a:t>
            </a:r>
            <a:r>
              <a:rPr lang="en-US" dirty="0" err="1">
                <a:solidFill>
                  <a:srgbClr val="0070C0"/>
                </a:solidFill>
              </a:rPr>
              <a:t>setTimeout</a:t>
            </a:r>
            <a:r>
              <a:rPr lang="en-US" dirty="0">
                <a:solidFill>
                  <a:srgbClr val="0070C0"/>
                </a:solidFill>
              </a:rPr>
              <a:t>( function timer(){</a:t>
            </a:r>
          </a:p>
          <a:p>
            <a:r>
              <a:rPr lang="en-US" dirty="0">
                <a:solidFill>
                  <a:srgbClr val="0070C0"/>
                </a:solidFill>
              </a:rPr>
              <a:t>		console.log( j );</a:t>
            </a:r>
          </a:p>
          <a:p>
            <a:r>
              <a:rPr lang="en-US" dirty="0">
                <a:solidFill>
                  <a:srgbClr val="0070C0"/>
                </a:solidFill>
              </a:rPr>
              <a:t>	}, j*1000 );</a:t>
            </a:r>
          </a:p>
          <a:p>
            <a:r>
              <a:rPr lang="en-US" dirty="0">
                <a:solidFill>
                  <a:srgbClr val="0070C0"/>
                </a:solidFill>
              </a:rPr>
              <a:t>}</a:t>
            </a:r>
          </a:p>
        </p:txBody>
      </p:sp>
    </p:spTree>
    <p:extLst>
      <p:ext uri="{BB962C8B-B14F-4D97-AF65-F5344CB8AC3E}">
        <p14:creationId xmlns:p14="http://schemas.microsoft.com/office/powerpoint/2010/main" val="1084347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589212" y="2498382"/>
            <a:ext cx="8915400" cy="3782171"/>
          </a:xfrm>
        </p:spPr>
        <p:txBody>
          <a:bodyPr/>
          <a:lstStyle/>
          <a:p>
            <a:pPr marL="0" indent="0">
              <a:buNone/>
            </a:pPr>
            <a:r>
              <a:rPr lang="vi-VN" dirty="0" smtClean="0">
                <a:solidFill>
                  <a:schemeClr val="tx1"/>
                </a:solidFill>
              </a:rPr>
              <a:t>Hai </a:t>
            </a:r>
            <a:r>
              <a:rPr lang="vi-VN" dirty="0">
                <a:solidFill>
                  <a:schemeClr val="tx1"/>
                </a:solidFill>
              </a:rPr>
              <a:t>hành động riêng biệt được thực hiện cho một phép gán biến: </a:t>
            </a:r>
            <a:endParaRPr lang="vi-VN" dirty="0" smtClean="0">
              <a:solidFill>
                <a:schemeClr val="tx1"/>
              </a:solidFill>
            </a:endParaRPr>
          </a:p>
          <a:p>
            <a:r>
              <a:rPr lang="vi-VN" dirty="0" smtClean="0">
                <a:solidFill>
                  <a:schemeClr val="tx1"/>
                </a:solidFill>
              </a:rPr>
              <a:t>Thứ </a:t>
            </a:r>
            <a:r>
              <a:rPr lang="vi-VN" dirty="0">
                <a:solidFill>
                  <a:schemeClr val="tx1"/>
                </a:solidFill>
              </a:rPr>
              <a:t>nhất, Trình biên dịch khai báo một biến (nếu không được khai báo trước trong phạm vi hiện </a:t>
            </a:r>
            <a:r>
              <a:rPr lang="vi-VN" dirty="0" smtClean="0">
                <a:solidFill>
                  <a:schemeClr val="tx1"/>
                </a:solidFill>
              </a:rPr>
              <a:t>tại)</a:t>
            </a:r>
          </a:p>
          <a:p>
            <a:r>
              <a:rPr lang="vi-VN" dirty="0">
                <a:solidFill>
                  <a:schemeClr val="tx1"/>
                </a:solidFill>
              </a:rPr>
              <a:t>T</a:t>
            </a:r>
            <a:r>
              <a:rPr lang="vi-VN" dirty="0" smtClean="0">
                <a:solidFill>
                  <a:schemeClr val="tx1"/>
                </a:solidFill>
              </a:rPr>
              <a:t>hứ </a:t>
            </a:r>
            <a:r>
              <a:rPr lang="vi-VN" dirty="0">
                <a:solidFill>
                  <a:schemeClr val="tx1"/>
                </a:solidFill>
              </a:rPr>
              <a:t>hai, khi thực thi, Engine tìm kiếm biến trong Phạm vi và gán cho nó, nếu tìm thấy .</a:t>
            </a:r>
            <a:endParaRPr lang="en-US" dirty="0">
              <a:solidFill>
                <a:schemeClr val="tx1"/>
              </a:solidFill>
            </a:endParaRPr>
          </a:p>
        </p:txBody>
      </p:sp>
      <p:sp>
        <p:nvSpPr>
          <p:cNvPr id="4" name="TextBox 3"/>
          <p:cNvSpPr txBox="1"/>
          <p:nvPr/>
        </p:nvSpPr>
        <p:spPr>
          <a:xfrm>
            <a:off x="4681182" y="1529391"/>
            <a:ext cx="4135272"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vi-VN" dirty="0" smtClean="0"/>
              <a:t>Var a=2;</a:t>
            </a:r>
            <a:endParaRPr lang="en-US" dirty="0"/>
          </a:p>
        </p:txBody>
      </p:sp>
    </p:spTree>
    <p:extLst>
      <p:ext uri="{BB962C8B-B14F-4D97-AF65-F5344CB8AC3E}">
        <p14:creationId xmlns:p14="http://schemas.microsoft.com/office/powerpoint/2010/main" val="714155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LHS – RHS </a:t>
            </a:r>
            <a:br>
              <a:rPr lang="vi-VN" dirty="0" smtClean="0"/>
            </a:br>
            <a:r>
              <a:rPr lang="vi-VN" dirty="0" smtClean="0"/>
              <a:t>(Left hand side – Right hand side)</a:t>
            </a:r>
            <a:endParaRPr lang="en-US" dirty="0"/>
          </a:p>
        </p:txBody>
      </p:sp>
      <p:sp>
        <p:nvSpPr>
          <p:cNvPr id="3" name="Content Placeholder 2"/>
          <p:cNvSpPr>
            <a:spLocks noGrp="1"/>
          </p:cNvSpPr>
          <p:nvPr>
            <p:ph idx="1"/>
          </p:nvPr>
        </p:nvSpPr>
        <p:spPr>
          <a:xfrm>
            <a:off x="2739338" y="2160896"/>
            <a:ext cx="8547361" cy="3777622"/>
          </a:xfrm>
        </p:spPr>
        <p:txBody>
          <a:bodyPr/>
          <a:lstStyle/>
          <a:p>
            <a:pPr algn="just"/>
            <a:r>
              <a:rPr lang="vi-VN" dirty="0" smtClean="0">
                <a:solidFill>
                  <a:schemeClr val="tx1"/>
                </a:solidFill>
              </a:rPr>
              <a:t>Việc </a:t>
            </a:r>
            <a:r>
              <a:rPr lang="vi-VN" dirty="0">
                <a:solidFill>
                  <a:schemeClr val="tx1"/>
                </a:solidFill>
              </a:rPr>
              <a:t>tra cứu LHS được thực hiện khi một biến xuất hiện ở phía bên trái của thao tác </a:t>
            </a:r>
            <a:r>
              <a:rPr lang="vi-VN" dirty="0" smtClean="0">
                <a:solidFill>
                  <a:schemeClr val="tx1"/>
                </a:solidFill>
              </a:rPr>
              <a:t>gán.</a:t>
            </a:r>
          </a:p>
          <a:p>
            <a:pPr algn="just"/>
            <a:r>
              <a:rPr lang="vi-VN" dirty="0" smtClean="0">
                <a:solidFill>
                  <a:schemeClr val="tx1"/>
                </a:solidFill>
              </a:rPr>
              <a:t>Việc tra </a:t>
            </a:r>
            <a:r>
              <a:rPr lang="vi-VN" dirty="0">
                <a:solidFill>
                  <a:schemeClr val="tx1"/>
                </a:solidFill>
              </a:rPr>
              <a:t>cứu RHS được thực hiện khi một biến xuất hiện ở phía bên phải của thao tác gán</a:t>
            </a:r>
            <a:r>
              <a:rPr lang="vi-VN" dirty="0" smtClean="0">
                <a:solidFill>
                  <a:schemeClr val="tx1"/>
                </a:solidFill>
              </a:rPr>
              <a:t>.</a:t>
            </a:r>
          </a:p>
          <a:p>
            <a:pPr algn="just"/>
            <a:r>
              <a:rPr lang="vi-VN" dirty="0" smtClean="0">
                <a:solidFill>
                  <a:schemeClr val="tx1"/>
                </a:solidFill>
              </a:rPr>
              <a:t>Thực ra, việc </a:t>
            </a:r>
            <a:r>
              <a:rPr lang="vi-VN" dirty="0">
                <a:solidFill>
                  <a:schemeClr val="tx1"/>
                </a:solidFill>
              </a:rPr>
              <a:t>tìm kiếm RHS không thể phân biệt </a:t>
            </a:r>
            <a:r>
              <a:rPr lang="vi-VN" dirty="0" smtClean="0">
                <a:solidFill>
                  <a:schemeClr val="tx1"/>
                </a:solidFill>
              </a:rPr>
              <a:t>được, </a:t>
            </a:r>
            <a:r>
              <a:rPr lang="vi-VN" dirty="0">
                <a:solidFill>
                  <a:schemeClr val="tx1"/>
                </a:solidFill>
              </a:rPr>
              <a:t>chỉ đơn giản là tìm kiếm giá trị của một số biến, trong khi đó, việc tìm kiếm LHS đang cố gắng tự tìm ra bộ chứa biến, để nó có thể gán. Theo cách này, RHS không thực sự có nghĩa là </a:t>
            </a:r>
            <a:r>
              <a:rPr lang="vi-VN" i="1" dirty="0">
                <a:solidFill>
                  <a:schemeClr val="tx1"/>
                </a:solidFill>
              </a:rPr>
              <a:t>"bên phải của một nhiệm vụ" </a:t>
            </a:r>
            <a:r>
              <a:rPr lang="vi-VN" dirty="0">
                <a:solidFill>
                  <a:schemeClr val="tx1"/>
                </a:solidFill>
              </a:rPr>
              <a:t>mỗi lần, nó chính xác hơn, có nghĩa là </a:t>
            </a:r>
            <a:r>
              <a:rPr lang="vi-VN" i="1" dirty="0">
                <a:solidFill>
                  <a:schemeClr val="tx1"/>
                </a:solidFill>
              </a:rPr>
              <a:t>"không phải bên trái".</a:t>
            </a:r>
            <a:endParaRPr lang="en-US" i="1" dirty="0">
              <a:solidFill>
                <a:schemeClr val="tx1"/>
              </a:solidFill>
            </a:endParaRPr>
          </a:p>
        </p:txBody>
      </p:sp>
    </p:spTree>
    <p:extLst>
      <p:ext uri="{BB962C8B-B14F-4D97-AF65-F5344CB8AC3E}">
        <p14:creationId xmlns:p14="http://schemas.microsoft.com/office/powerpoint/2010/main" val="480268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589212" y="573206"/>
            <a:ext cx="8915400" cy="5338016"/>
          </a:xfrm>
        </p:spPr>
        <p:txBody>
          <a:bodyPr/>
          <a:lstStyle/>
          <a:p>
            <a:pPr algn="just"/>
            <a:r>
              <a:rPr lang="vi-VN" dirty="0">
                <a:solidFill>
                  <a:schemeClr val="tx1"/>
                </a:solidFill>
              </a:rPr>
              <a:t>"RHS" thay vào đó có nghĩa là "lấy lại nguồn (giá trị)" của anh ấy / cô ấy, ngụ ý </a:t>
            </a:r>
            <a:r>
              <a:rPr lang="vi-VN" dirty="0" smtClean="0">
                <a:solidFill>
                  <a:schemeClr val="tx1"/>
                </a:solidFill>
              </a:rPr>
              <a:t>rằng </a:t>
            </a:r>
            <a:r>
              <a:rPr lang="vi-VN" dirty="0">
                <a:solidFill>
                  <a:schemeClr val="tx1"/>
                </a:solidFill>
              </a:rPr>
              <a:t>RHS có nghĩa là "đi lấy giá trị của </a:t>
            </a:r>
            <a:r>
              <a:rPr lang="vi-VN" dirty="0" smtClean="0">
                <a:solidFill>
                  <a:schemeClr val="tx1"/>
                </a:solidFill>
              </a:rPr>
              <a:t>...".</a:t>
            </a:r>
          </a:p>
          <a:p>
            <a:pPr algn="just"/>
            <a:endParaRPr lang="vi-VN" dirty="0">
              <a:solidFill>
                <a:schemeClr val="tx1"/>
              </a:solidFill>
            </a:endParaRPr>
          </a:p>
          <a:p>
            <a:pPr marL="0" indent="0" algn="just">
              <a:buNone/>
            </a:pPr>
            <a:r>
              <a:rPr lang="vi-VN" dirty="0" smtClean="0">
                <a:solidFill>
                  <a:schemeClr val="tx1"/>
                </a:solidFill>
              </a:rPr>
              <a:t>Ví dụ 1: console.log </a:t>
            </a:r>
            <a:r>
              <a:rPr lang="vi-VN" dirty="0">
                <a:solidFill>
                  <a:schemeClr val="tx1"/>
                </a:solidFill>
              </a:rPr>
              <a:t>(a);</a:t>
            </a:r>
          </a:p>
          <a:p>
            <a:pPr marL="0" indent="0" algn="just">
              <a:buNone/>
            </a:pPr>
            <a:r>
              <a:rPr lang="vi-VN" dirty="0">
                <a:solidFill>
                  <a:schemeClr val="tx1"/>
                </a:solidFill>
              </a:rPr>
              <a:t>Tham chiếu đến a là một tham chiếu RHS, bởi vì không có gì được gán cho </a:t>
            </a:r>
            <a:r>
              <a:rPr lang="vi-VN" dirty="0" smtClean="0">
                <a:solidFill>
                  <a:schemeClr val="tx1"/>
                </a:solidFill>
              </a:rPr>
              <a:t>a </a:t>
            </a:r>
            <a:r>
              <a:rPr lang="vi-VN" dirty="0">
                <a:solidFill>
                  <a:schemeClr val="tx1"/>
                </a:solidFill>
              </a:rPr>
              <a:t>ở đây. Thay vào đó, chúng tôi đang tìm kiếm để lấy giá trị của a, để giá trị có thể được chuyển đến console.log </a:t>
            </a:r>
            <a:r>
              <a:rPr lang="vi-VN" dirty="0" smtClean="0">
                <a:solidFill>
                  <a:schemeClr val="tx1"/>
                </a:solidFill>
              </a:rPr>
              <a:t>(..).</a:t>
            </a:r>
          </a:p>
          <a:p>
            <a:pPr marL="0" indent="0" algn="just">
              <a:buNone/>
            </a:pPr>
            <a:endParaRPr lang="vi-VN" dirty="0">
              <a:solidFill>
                <a:schemeClr val="tx1"/>
              </a:solidFill>
            </a:endParaRPr>
          </a:p>
          <a:p>
            <a:pPr marL="0" indent="0" algn="just">
              <a:buNone/>
            </a:pPr>
            <a:r>
              <a:rPr lang="vi-VN" dirty="0" smtClean="0">
                <a:solidFill>
                  <a:schemeClr val="tx1"/>
                </a:solidFill>
              </a:rPr>
              <a:t>Ví dụ 2: a </a:t>
            </a:r>
            <a:r>
              <a:rPr lang="vi-VN" dirty="0">
                <a:solidFill>
                  <a:schemeClr val="tx1"/>
                </a:solidFill>
              </a:rPr>
              <a:t>= 2;</a:t>
            </a:r>
          </a:p>
          <a:p>
            <a:pPr marL="0" indent="0" algn="just">
              <a:buNone/>
            </a:pPr>
            <a:r>
              <a:rPr lang="vi-VN" dirty="0">
                <a:solidFill>
                  <a:schemeClr val="tx1"/>
                </a:solidFill>
              </a:rPr>
              <a:t>Tham chiếu đến đây là một tham chiếu LHS, vì </a:t>
            </a:r>
            <a:r>
              <a:rPr lang="vi-VN" dirty="0" smtClean="0">
                <a:solidFill>
                  <a:schemeClr val="tx1"/>
                </a:solidFill>
              </a:rPr>
              <a:t>thực </a:t>
            </a:r>
            <a:r>
              <a:rPr lang="vi-VN" dirty="0">
                <a:solidFill>
                  <a:schemeClr val="tx1"/>
                </a:solidFill>
              </a:rPr>
              <a:t>sự không quan tâm giá trị hiện tại là gì, </a:t>
            </a:r>
            <a:r>
              <a:rPr lang="vi-VN" dirty="0" smtClean="0">
                <a:solidFill>
                  <a:schemeClr val="tx1"/>
                </a:solidFill>
              </a:rPr>
              <a:t>chỉ </a:t>
            </a:r>
            <a:r>
              <a:rPr lang="vi-VN" dirty="0">
                <a:solidFill>
                  <a:schemeClr val="tx1"/>
                </a:solidFill>
              </a:rPr>
              <a:t>đơn </a:t>
            </a:r>
            <a:r>
              <a:rPr lang="vi-VN" dirty="0" smtClean="0">
                <a:solidFill>
                  <a:schemeClr val="tx1"/>
                </a:solidFill>
              </a:rPr>
              <a:t>giản </a:t>
            </a:r>
            <a:r>
              <a:rPr lang="vi-VN" dirty="0">
                <a:solidFill>
                  <a:schemeClr val="tx1"/>
                </a:solidFill>
              </a:rPr>
              <a:t>muốn tìm biến làm mục tiêu cho hoạt động gán = 2</a:t>
            </a:r>
            <a:r>
              <a:rPr lang="vi-VN" dirty="0" smtClean="0">
                <a:solidFill>
                  <a:schemeClr val="tx1"/>
                </a:solidFill>
              </a:rPr>
              <a:t>.</a:t>
            </a:r>
          </a:p>
          <a:p>
            <a:pPr marL="0" indent="0" algn="just">
              <a:buNone/>
            </a:pPr>
            <a:endParaRPr lang="vi-VN" dirty="0" smtClean="0">
              <a:solidFill>
                <a:schemeClr val="tx1"/>
              </a:solidFill>
            </a:endParaRPr>
          </a:p>
          <a:p>
            <a:pPr algn="just">
              <a:buFont typeface="Symbol"/>
              <a:buChar char="Þ"/>
            </a:pPr>
            <a:r>
              <a:rPr lang="vi-VN" dirty="0" smtClean="0">
                <a:solidFill>
                  <a:schemeClr val="tx1"/>
                </a:solidFill>
              </a:rPr>
              <a:t>LHS : "ai </a:t>
            </a:r>
            <a:r>
              <a:rPr lang="vi-VN" dirty="0">
                <a:solidFill>
                  <a:schemeClr val="tx1"/>
                </a:solidFill>
              </a:rPr>
              <a:t>là mục tiêu của </a:t>
            </a:r>
            <a:r>
              <a:rPr lang="vi-VN" dirty="0" smtClean="0">
                <a:solidFill>
                  <a:schemeClr val="tx1"/>
                </a:solidFill>
              </a:rPr>
              <a:t>công việc"</a:t>
            </a:r>
            <a:endParaRPr lang="vi-VN" dirty="0">
              <a:solidFill>
                <a:schemeClr val="tx1"/>
              </a:solidFill>
            </a:endParaRPr>
          </a:p>
          <a:p>
            <a:pPr algn="just">
              <a:buFont typeface="Symbol"/>
              <a:buChar char="Þ"/>
            </a:pPr>
            <a:r>
              <a:rPr lang="vi-VN" dirty="0" smtClean="0">
                <a:solidFill>
                  <a:schemeClr val="tx1"/>
                </a:solidFill>
              </a:rPr>
              <a:t>RHS: "ai </a:t>
            </a:r>
            <a:r>
              <a:rPr lang="vi-VN" dirty="0">
                <a:solidFill>
                  <a:schemeClr val="tx1"/>
                </a:solidFill>
              </a:rPr>
              <a:t>là nguồn gốc của </a:t>
            </a:r>
            <a:r>
              <a:rPr lang="vi-VN" dirty="0" smtClean="0">
                <a:solidFill>
                  <a:schemeClr val="tx1"/>
                </a:solidFill>
              </a:rPr>
              <a:t>công việc"</a:t>
            </a:r>
            <a:endParaRPr lang="en-US" dirty="0">
              <a:solidFill>
                <a:schemeClr val="tx1"/>
              </a:solidFill>
            </a:endParaRPr>
          </a:p>
        </p:txBody>
      </p:sp>
    </p:spTree>
    <p:extLst>
      <p:ext uri="{BB962C8B-B14F-4D97-AF65-F5344CB8AC3E}">
        <p14:creationId xmlns:p14="http://schemas.microsoft.com/office/powerpoint/2010/main" val="2835455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Phạm vi lồng nhau: </a:t>
            </a:r>
            <a:endParaRPr lang="en-US" dirty="0"/>
          </a:p>
        </p:txBody>
      </p:sp>
      <p:sp>
        <p:nvSpPr>
          <p:cNvPr id="3" name="Content Placeholder 2"/>
          <p:cNvSpPr>
            <a:spLocks noGrp="1"/>
          </p:cNvSpPr>
          <p:nvPr>
            <p:ph idx="1"/>
          </p:nvPr>
        </p:nvSpPr>
        <p:spPr>
          <a:xfrm>
            <a:off x="2589212" y="1487607"/>
            <a:ext cx="8915400" cy="4423616"/>
          </a:xfrm>
        </p:spPr>
        <p:txBody>
          <a:bodyPr>
            <a:normAutofit/>
          </a:bodyPr>
          <a:lstStyle/>
          <a:p>
            <a:pPr algn="just">
              <a:lnSpc>
                <a:spcPct val="150000"/>
              </a:lnSpc>
            </a:pPr>
            <a:r>
              <a:rPr lang="vi-VN" dirty="0">
                <a:solidFill>
                  <a:schemeClr val="tx1"/>
                </a:solidFill>
              </a:rPr>
              <a:t>Các quy tắc đơn giản để duyệt qua Phạm vi lồng nhau: </a:t>
            </a:r>
            <a:endParaRPr lang="vi-VN" dirty="0" smtClean="0">
              <a:solidFill>
                <a:schemeClr val="tx1"/>
              </a:solidFill>
            </a:endParaRPr>
          </a:p>
          <a:p>
            <a:pPr marL="0" indent="0" algn="just">
              <a:lnSpc>
                <a:spcPct val="150000"/>
              </a:lnSpc>
              <a:buNone/>
            </a:pPr>
            <a:r>
              <a:rPr lang="vi-VN" dirty="0" smtClean="0">
                <a:solidFill>
                  <a:schemeClr val="tx1"/>
                </a:solidFill>
              </a:rPr>
              <a:t>Công </a:t>
            </a:r>
            <a:r>
              <a:rPr lang="vi-VN" dirty="0">
                <a:solidFill>
                  <a:schemeClr val="tx1"/>
                </a:solidFill>
              </a:rPr>
              <a:t>cụ bắt đầu ở Phạm vi hiện đang thực thi, tìm kiếm biến ở đó, sau đó nếu không tìm thấy, tiếp tục tăng lên một cấp, v.v. Nếu phạm vi toàn cầu ngoài cùng đạt được, tìm kiếm dừng lại, cho dù nó có tìm thấy biến hay không.</a:t>
            </a:r>
            <a:endParaRPr lang="en-US" dirty="0">
              <a:solidFill>
                <a:schemeClr val="tx1"/>
              </a:solidFill>
            </a:endParaRPr>
          </a:p>
        </p:txBody>
      </p:sp>
      <p:sp>
        <p:nvSpPr>
          <p:cNvPr id="4" name="TextBox 3"/>
          <p:cNvSpPr txBox="1"/>
          <p:nvPr/>
        </p:nvSpPr>
        <p:spPr>
          <a:xfrm>
            <a:off x="3892193" y="3562066"/>
            <a:ext cx="4806779"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function foo(a) {</a:t>
            </a:r>
          </a:p>
          <a:p>
            <a:endParaRPr lang="en-US" dirty="0"/>
          </a:p>
          <a:p>
            <a:r>
              <a:rPr lang="en-US" dirty="0"/>
              <a:t>	</a:t>
            </a:r>
            <a:r>
              <a:rPr lang="en-US" dirty="0" err="1"/>
              <a:t>var</a:t>
            </a:r>
            <a:r>
              <a:rPr lang="en-US" dirty="0"/>
              <a:t> b = a * 2;</a:t>
            </a:r>
          </a:p>
          <a:p>
            <a:endParaRPr lang="en-US" dirty="0"/>
          </a:p>
          <a:p>
            <a:r>
              <a:rPr lang="en-US" dirty="0"/>
              <a:t>	function bar(c) {</a:t>
            </a:r>
          </a:p>
          <a:p>
            <a:r>
              <a:rPr lang="en-US" dirty="0"/>
              <a:t>		console.log( a, b, c );</a:t>
            </a:r>
          </a:p>
          <a:p>
            <a:r>
              <a:rPr lang="en-US" dirty="0"/>
              <a:t>	}</a:t>
            </a:r>
          </a:p>
          <a:p>
            <a:endParaRPr lang="en-US" dirty="0"/>
          </a:p>
          <a:p>
            <a:r>
              <a:rPr lang="en-US" dirty="0"/>
              <a:t>	bar(b * 3</a:t>
            </a:r>
            <a:r>
              <a:rPr lang="en-US" dirty="0" smtClean="0"/>
              <a:t>);</a:t>
            </a:r>
            <a:endParaRPr lang="vi-VN" dirty="0" smtClean="0"/>
          </a:p>
          <a:p>
            <a:r>
              <a:rPr lang="vi-VN" dirty="0" smtClean="0"/>
              <a:t>}</a:t>
            </a:r>
            <a:endParaRPr lang="en-US" dirty="0"/>
          </a:p>
        </p:txBody>
      </p:sp>
    </p:spTree>
    <p:extLst>
      <p:ext uri="{BB962C8B-B14F-4D97-AF65-F5344CB8AC3E}">
        <p14:creationId xmlns:p14="http://schemas.microsoft.com/office/powerpoint/2010/main" val="181640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955" y="1687744"/>
            <a:ext cx="3389872" cy="4549281"/>
          </a:xfrm>
        </p:spPr>
      </p:pic>
    </p:spTree>
    <p:extLst>
      <p:ext uri="{BB962C8B-B14F-4D97-AF65-F5344CB8AC3E}">
        <p14:creationId xmlns:p14="http://schemas.microsoft.com/office/powerpoint/2010/main" val="4279753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1045</TotalTime>
  <Words>2457</Words>
  <Application>Microsoft Office PowerPoint</Application>
  <PresentationFormat>Custom</PresentationFormat>
  <Paragraphs>283</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Wisp</vt:lpstr>
      <vt:lpstr>JAVASCRIPT ADVANCE 01</vt:lpstr>
      <vt:lpstr>SCOPE</vt:lpstr>
      <vt:lpstr>1 – Compiler Theory</vt:lpstr>
      <vt:lpstr>2 – Scope </vt:lpstr>
      <vt:lpstr>PowerPoint Presentation</vt:lpstr>
      <vt:lpstr>LHS – RHS  (Left hand side – Right hand side)</vt:lpstr>
      <vt:lpstr>PowerPoint Presentation</vt:lpstr>
      <vt:lpstr>Phạm vi lồng nhau: </vt:lpstr>
      <vt:lpstr>PowerPoint Presentation</vt:lpstr>
      <vt:lpstr>Lexical scope</vt:lpstr>
      <vt:lpstr>PowerPoint Presentation</vt:lpstr>
      <vt:lpstr>Look-up</vt:lpstr>
      <vt:lpstr>PowerPoint Presentation</vt:lpstr>
      <vt:lpstr>Cheating Lexical</vt:lpstr>
      <vt:lpstr>Eval</vt:lpstr>
      <vt:lpstr>With</vt:lpstr>
      <vt:lpstr>Function vs. Block Scope </vt:lpstr>
      <vt:lpstr>1. Scope From Functions </vt:lpstr>
      <vt:lpstr>2. Hiding In Plain Scope </vt:lpstr>
      <vt:lpstr>PowerPoint Presentation</vt:lpstr>
      <vt:lpstr>3. Collision Avoidance </vt:lpstr>
      <vt:lpstr>Global "Namespaces" </vt:lpstr>
      <vt:lpstr>PowerPoint Presentation</vt:lpstr>
      <vt:lpstr>Module Management</vt:lpstr>
      <vt:lpstr>Functions As Scopes</vt:lpstr>
      <vt:lpstr>Anonymous vs. Named </vt:lpstr>
      <vt:lpstr>Invoking Function Expressions Immediately</vt:lpstr>
      <vt:lpstr>Blocks As Scopes </vt:lpstr>
      <vt:lpstr>Let</vt:lpstr>
      <vt:lpstr>PowerPoint Presentation</vt:lpstr>
      <vt:lpstr>Const </vt:lpstr>
      <vt:lpstr>Hoistring</vt:lpstr>
      <vt:lpstr>PowerPoint Presentation</vt:lpstr>
      <vt:lpstr>PowerPoint Presentation</vt:lpstr>
      <vt:lpstr>PowerPoint Presentation</vt:lpstr>
      <vt:lpstr>PowerPoint Presentation</vt:lpstr>
      <vt:lpstr>Closure</vt:lpstr>
      <vt:lpstr>Ví dụ : Ta khởi tạo 1 function có tên là numberGenerator không có tham số truyền vào. Trong hàm trên ta thêm 1 hàm khác có tên checkNumber. Và kết quả trả về là 2 chứ không phải 1. Vì checkNumber có thể sử dụng biến num được khai báo trong hàm numberGenerator để in ra log thậm chí sau khi hàm numberGenerator đã trả về (return). </vt:lpstr>
      <vt:lpstr>PowerPoint Presentation</vt:lpstr>
      <vt:lpstr>Loops and Closure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operators</dc:title>
  <dc:creator>Windows User</dc:creator>
  <cp:lastModifiedBy>Phuong Nguyen</cp:lastModifiedBy>
  <cp:revision>48</cp:revision>
  <dcterms:created xsi:type="dcterms:W3CDTF">2018-12-23T06:24:47Z</dcterms:created>
  <dcterms:modified xsi:type="dcterms:W3CDTF">2019-01-03T09:56:20Z</dcterms:modified>
</cp:coreProperties>
</file>