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259" r:id="rId14"/>
    <p:sldId id="290" r:id="rId15"/>
    <p:sldId id="291" r:id="rId16"/>
    <p:sldId id="293" r:id="rId17"/>
    <p:sldId id="292" r:id="rId18"/>
    <p:sldId id="299" r:id="rId19"/>
    <p:sldId id="296" r:id="rId20"/>
    <p:sldId id="300" r:id="rId21"/>
    <p:sldId id="301" r:id="rId22"/>
    <p:sldId id="302"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279" r:id="rId36"/>
  </p:sldIdLst>
  <p:sldSz cx="9144000" cy="5143500" type="screen16x9"/>
  <p:notesSz cx="6858000" cy="9144000"/>
  <p:embeddedFontLst>
    <p:embeddedFont>
      <p:font typeface="Walter Turncoat" panose="020B0604020202020204" charset="0"/>
      <p:regular r:id="rId38"/>
    </p:embeddedFont>
    <p:embeddedFont>
      <p:font typeface="Sniglet" panose="020B0604020202020204" charset="0"/>
      <p:regular r:id="rId39"/>
    </p:embeddedFont>
    <p:embeddedFont>
      <p:font typeface="Tahoma" panose="020B060403050404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119CE4-41BD-4AA3-A278-AE6E3B613344}">
  <a:tblStyle styleId="{A4119CE4-41BD-4AA3-A278-AE6E3B61334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43"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092390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5102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80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354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746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737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388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553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845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150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22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882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1639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3915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975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6786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503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47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281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36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523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84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2344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646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964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 name="Shape 12"/>
          <p:cNvSpPr txBox="1">
            <a:spLocks noGrp="1"/>
          </p:cNvSpPr>
          <p:nvPr>
            <p:ph type="subTitle" idx="1"/>
          </p:nvPr>
        </p:nvSpPr>
        <p:spPr>
          <a:xfrm>
            <a:off x="685800" y="3144853"/>
            <a:ext cx="7772400" cy="784799"/>
          </a:xfrm>
          <a:prstGeom prst="rect">
            <a:avLst/>
          </a:prstGeom>
        </p:spPr>
        <p:txBody>
          <a:bodyPr lIns="91425" tIns="91425" rIns="91425" bIns="91425" anchor="t"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771210" y="4597828"/>
            <a:ext cx="859712" cy="277797"/>
          </a:xfrm>
          <a:prstGeom prst="rect">
            <a:avLst/>
          </a:prstGeom>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a:xfrm>
            <a:off x="1941910" y="4601856"/>
            <a:ext cx="5714999" cy="273844"/>
          </a:xfrm>
          <a:prstGeom prst="rect">
            <a:avLst/>
          </a:prstGeom>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590837"/>
            <a:ext cx="584825" cy="273844"/>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1115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Shape 7"/>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ea typeface="Tahoma" panose="020B0604030504040204" pitchFamily="34" charset="0"/>
                <a:cs typeface="Tahoma" panose="020B0604030504040204" pitchFamily="34" charset="0"/>
              </a:rPr>
              <a:t>Nhớ lại hàm là gì?</a:t>
            </a:r>
          </a:p>
          <a:p>
            <a:r>
              <a:rPr lang="en-GB" sz="1500">
                <a:latin typeface="Tahoma" panose="020B0604030504040204" pitchFamily="34" charset="0"/>
                <a:ea typeface="Tahoma" panose="020B0604030504040204" pitchFamily="34" charset="0"/>
                <a:cs typeface="Tahoma" panose="020B0604030504040204" pitchFamily="34" charset="0"/>
              </a:rPr>
              <a:t>Có bao nhiêu cách khai báo hàm?</a:t>
            </a:r>
          </a:p>
          <a:p>
            <a:r>
              <a:rPr lang="en-GB" sz="1500">
                <a:latin typeface="Tahoma" panose="020B0604030504040204" pitchFamily="34" charset="0"/>
                <a:ea typeface="Tahoma" panose="020B0604030504040204" pitchFamily="34" charset="0"/>
                <a:cs typeface="Tahoma" panose="020B0604030504040204" pitchFamily="34" charset="0"/>
              </a:rPr>
              <a:t>Một hàm có thể là tham số của một hàm khác được không?</a:t>
            </a:r>
          </a:p>
        </p:txBody>
      </p:sp>
    </p:spTree>
    <p:extLst>
      <p:ext uri="{BB962C8B-B14F-4D97-AF65-F5344CB8AC3E}">
        <p14:creationId xmlns:p14="http://schemas.microsoft.com/office/powerpoint/2010/main" val="3778316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Abstraction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Hiểu abtraction là gì, tại sao cần trừu tượng hóa</a:t>
            </a:r>
          </a:p>
          <a:p>
            <a:endParaRPr lang="en-GB" sz="150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1893245"/>
            <a:ext cx="6748325" cy="1756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907" y="3727074"/>
            <a:ext cx="6686552" cy="892622"/>
          </a:xfrm>
          <a:prstGeom prst="rect">
            <a:avLst/>
          </a:prstGeom>
        </p:spPr>
      </p:pic>
    </p:spTree>
    <p:extLst>
      <p:ext uri="{BB962C8B-B14F-4D97-AF65-F5344CB8AC3E}">
        <p14:creationId xmlns:p14="http://schemas.microsoft.com/office/powerpoint/2010/main" val="36031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Abstraction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Hiểu abtraction là gì, tại sao cần trừu tượng hóa ?</a:t>
            </a:r>
          </a:p>
          <a:p>
            <a:r>
              <a:rPr lang="en-GB" sz="1500"/>
              <a:t>Có nghĩa là tóm tắt ý chính của cả 1 đoạn code, để code tường minh, dễ đọc, sử dụng lại</a:t>
            </a:r>
          </a:p>
          <a:p>
            <a:r>
              <a:rPr lang="en-GB" sz="1500"/>
              <a:t>Sẽ hiệu quả khi sử dụng bước đầu chuyển ý tưởng sang code</a:t>
            </a:r>
          </a:p>
          <a:p>
            <a:endParaRPr lang="en-GB" sz="150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10849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Abstraction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Ví dụ:</a:t>
            </a:r>
          </a:p>
          <a:p>
            <a:endParaRPr lang="en-GB" sz="150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3047301"/>
            <a:ext cx="6594017" cy="17270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909" y="1879808"/>
            <a:ext cx="6594017" cy="887885"/>
          </a:xfrm>
          <a:prstGeom prst="rect">
            <a:avLst/>
          </a:prstGeom>
        </p:spPr>
      </p:pic>
    </p:spTree>
    <p:extLst>
      <p:ext uri="{BB962C8B-B14F-4D97-AF65-F5344CB8AC3E}">
        <p14:creationId xmlns:p14="http://schemas.microsoft.com/office/powerpoint/2010/main" val="1611352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09600" y="2190750"/>
            <a:ext cx="7772400" cy="1542991"/>
          </a:xfrm>
          <a:prstGeom prst="rect">
            <a:avLst/>
          </a:prstGeom>
        </p:spPr>
        <p:txBody>
          <a:bodyPr lIns="91425" tIns="91425" rIns="91425" bIns="91425" anchor="b" anchorCtr="0">
            <a:noAutofit/>
          </a:bodyPr>
          <a:lstStyle/>
          <a:p>
            <a:pPr lvl="0" rtl="0">
              <a:spcBef>
                <a:spcPts val="0"/>
              </a:spcBef>
              <a:buNone/>
            </a:pPr>
            <a:endParaRPr lang="en" sz="6000" dirty="0"/>
          </a:p>
          <a:p>
            <a:pPr lvl="0" rtl="0">
              <a:spcBef>
                <a:spcPts val="0"/>
              </a:spcBef>
              <a:buNone/>
            </a:pPr>
            <a:endParaRPr dirty="0"/>
          </a:p>
          <a:p>
            <a:pPr marL="457200" indent="-457200">
              <a:spcBef>
                <a:spcPts val="600"/>
              </a:spcBef>
            </a:pPr>
            <a:r>
              <a:rPr lang="en" b="1" dirty="0" smtClean="0">
                <a:latin typeface="Walter Turncoat" charset="0"/>
                <a:ea typeface="Walter Turncoat" charset="0"/>
                <a:cs typeface="Sniglet"/>
                <a:sym typeface="Sniglet"/>
              </a:rPr>
              <a:t> 3</a:t>
            </a:r>
            <a:br>
              <a:rPr lang="en" b="1" dirty="0" smtClean="0">
                <a:latin typeface="Walter Turncoat" charset="0"/>
                <a:ea typeface="Walter Turncoat" charset="0"/>
                <a:cs typeface="Sniglet"/>
                <a:sym typeface="Sniglet"/>
              </a:rPr>
            </a:b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r>
              <a:rPr lang="en-US" b="1" dirty="0"/>
              <a:t>Abstracting </a:t>
            </a:r>
            <a:r>
              <a:rPr lang="en-US" b="1" dirty="0" smtClean="0"/>
              <a:t>repetition</a:t>
            </a: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endParaRPr lang="en" b="1" dirty="0">
              <a:latin typeface="Walter Turncoat" charset="0"/>
              <a:ea typeface="Walter Turncoat" charset="0"/>
              <a:cs typeface="Sniglet"/>
              <a:sym typeface="Sniglet"/>
            </a:endParaRPr>
          </a:p>
        </p:txBody>
      </p:sp>
      <p:sp>
        <p:nvSpPr>
          <p:cNvPr id="73" name="Shape 73"/>
          <p:cNvSpPr/>
          <p:nvPr/>
        </p:nvSpPr>
        <p:spPr>
          <a:xfrm>
            <a:off x="3733800"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Định nghĩa</a:t>
            </a:r>
            <a:endParaRPr lang="en" dirty="0"/>
          </a:p>
        </p:txBody>
      </p:sp>
      <p:sp>
        <p:nvSpPr>
          <p:cNvPr id="84" name="Shape 84"/>
          <p:cNvSpPr txBox="1">
            <a:spLocks noGrp="1"/>
          </p:cNvSpPr>
          <p:nvPr>
            <p:ph type="body" idx="1"/>
          </p:nvPr>
        </p:nvSpPr>
        <p:spPr>
          <a:xfrm>
            <a:off x="594131" y="1809750"/>
            <a:ext cx="8229600" cy="2503199"/>
          </a:xfrm>
          <a:prstGeom prst="rect">
            <a:avLst/>
          </a:prstGeom>
        </p:spPr>
        <p:txBody>
          <a:bodyPr lIns="91425" tIns="91425" rIns="91425" bIns="91425" anchor="t" anchorCtr="0">
            <a:noAutofit/>
          </a:bodyPr>
          <a:lstStyle/>
          <a:p>
            <a:pPr marL="457200" lvl="0" indent="-228600"/>
            <a:r>
              <a:rPr lang="en-US" dirty="0"/>
              <a:t>L</a:t>
            </a:r>
            <a:r>
              <a:rPr lang="en-US" dirty="0" smtClean="0"/>
              <a:t>àm đơn giản hóa các đoạn code. Những chức năng được sử dụng nhiều lần thì có thể viết thành các function để tái sử dụng và dễ sửa chữa. Giúp người đọc code dễ dàng hơn.</a:t>
            </a:r>
          </a:p>
          <a:p>
            <a:pPr marL="228600" lvl="0">
              <a:buNone/>
            </a:pPr>
            <a:endParaRPr lang="en-US" dirty="0" smtClean="0"/>
          </a:p>
          <a:p>
            <a:pPr marL="457200" lvl="0" indent="-228600"/>
            <a:r>
              <a:rPr lang="en-US" dirty="0" smtClean="0"/>
              <a:t>Nó được sử dụng rất thường xuyên khi bạn viết code không chỉ java script mà còn rất nhiều ngôn ngữ khác </a:t>
            </a:r>
          </a:p>
          <a:p>
            <a:pPr marL="457200" lvl="0"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57640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r>
              <a:rPr lang="en" dirty="0"/>
              <a:t>Định nghĩa</a:t>
            </a:r>
          </a:p>
        </p:txBody>
      </p:sp>
      <p:sp>
        <p:nvSpPr>
          <p:cNvPr id="84" name="Shape 84"/>
          <p:cNvSpPr txBox="1">
            <a:spLocks noGrp="1"/>
          </p:cNvSpPr>
          <p:nvPr>
            <p:ph type="body" idx="1"/>
          </p:nvPr>
        </p:nvSpPr>
        <p:spPr>
          <a:xfrm>
            <a:off x="533400" y="1733550"/>
            <a:ext cx="8229600" cy="2503199"/>
          </a:xfrm>
          <a:prstGeom prst="rect">
            <a:avLst/>
          </a:prstGeom>
        </p:spPr>
        <p:txBody>
          <a:bodyPr lIns="91425" tIns="91425" rIns="91425" bIns="91425" anchor="t" anchorCtr="0">
            <a:noAutofit/>
          </a:bodyPr>
          <a:lstStyle/>
          <a:p>
            <a:pPr marL="457200" lvl="0" indent="-228600"/>
            <a:r>
              <a:rPr lang="en" dirty="0" smtClean="0"/>
              <a:t>Ngoài ra khi function ta định nghĩa có param là một fuction khác thì tác dụng của function đó còn được nâng cao hơn hay gọi là ảo hóa hơn</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646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pic>
        <p:nvPicPr>
          <p:cNvPr id="2" name="Picture 1"/>
          <p:cNvPicPr>
            <a:picLocks noChangeAspect="1"/>
          </p:cNvPicPr>
          <p:nvPr/>
        </p:nvPicPr>
        <p:blipFill>
          <a:blip r:embed="rId3"/>
          <a:stretch>
            <a:fillRect/>
          </a:stretch>
        </p:blipFill>
        <p:spPr>
          <a:xfrm>
            <a:off x="3003956" y="2190750"/>
            <a:ext cx="3409950" cy="2362200"/>
          </a:xfrm>
          <a:prstGeom prst="rect">
            <a:avLst/>
          </a:prstGeom>
        </p:spPr>
      </p:pic>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135719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pic>
        <p:nvPicPr>
          <p:cNvPr id="2" name="Picture 1"/>
          <p:cNvPicPr>
            <a:picLocks noChangeAspect="1"/>
          </p:cNvPicPr>
          <p:nvPr/>
        </p:nvPicPr>
        <p:blipFill>
          <a:blip r:embed="rId3"/>
          <a:stretch>
            <a:fillRect/>
          </a:stretch>
        </p:blipFill>
        <p:spPr>
          <a:xfrm>
            <a:off x="1828800" y="2548602"/>
            <a:ext cx="5724525" cy="1409700"/>
          </a:xfrm>
          <a:prstGeom prst="rect">
            <a:avLst/>
          </a:prstGeom>
        </p:spPr>
      </p:pic>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8898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09600" y="2190750"/>
            <a:ext cx="7772400" cy="1542991"/>
          </a:xfrm>
          <a:prstGeom prst="rect">
            <a:avLst/>
          </a:prstGeom>
        </p:spPr>
        <p:txBody>
          <a:bodyPr lIns="91425" tIns="91425" rIns="91425" bIns="91425" anchor="b" anchorCtr="0">
            <a:noAutofit/>
          </a:bodyPr>
          <a:lstStyle/>
          <a:p>
            <a:pPr lvl="0" rtl="0">
              <a:spcBef>
                <a:spcPts val="0"/>
              </a:spcBef>
              <a:buNone/>
            </a:pPr>
            <a:endParaRPr lang="en" sz="6000" dirty="0"/>
          </a:p>
          <a:p>
            <a:pPr lvl="0" rtl="0">
              <a:spcBef>
                <a:spcPts val="0"/>
              </a:spcBef>
              <a:buNone/>
            </a:pPr>
            <a:endParaRPr dirty="0"/>
          </a:p>
          <a:p>
            <a:pPr marL="457200" indent="-457200">
              <a:spcBef>
                <a:spcPts val="600"/>
              </a:spcBef>
            </a:pPr>
            <a:r>
              <a:rPr lang="en" b="1" dirty="0" smtClean="0">
                <a:latin typeface="Walter Turncoat" charset="0"/>
                <a:ea typeface="Walter Turncoat" charset="0"/>
                <a:cs typeface="Sniglet"/>
                <a:sym typeface="Sniglet"/>
              </a:rPr>
              <a:t> </a:t>
            </a:r>
            <a:r>
              <a:rPr lang="en" b="1" dirty="0">
                <a:latin typeface="Walter Turncoat" charset="0"/>
                <a:ea typeface="Walter Turncoat" charset="0"/>
                <a:cs typeface="Sniglet"/>
                <a:sym typeface="Sniglet"/>
              </a:rPr>
              <a:t>4</a:t>
            </a: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r>
              <a:rPr lang="en-US" b="1" dirty="0"/>
              <a:t>Higher-order </a:t>
            </a:r>
            <a:r>
              <a:rPr lang="en-US" b="1" dirty="0" smtClean="0"/>
              <a:t>functions</a:t>
            </a: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endParaRPr lang="en" b="1" dirty="0">
              <a:latin typeface="Walter Turncoat" charset="0"/>
              <a:ea typeface="Walter Turncoat" charset="0"/>
              <a:cs typeface="Sniglet"/>
              <a:sym typeface="Sniglet"/>
            </a:endParaRPr>
          </a:p>
        </p:txBody>
      </p:sp>
      <p:sp>
        <p:nvSpPr>
          <p:cNvPr id="73" name="Shape 73"/>
          <p:cNvSpPr/>
          <p:nvPr/>
        </p:nvSpPr>
        <p:spPr>
          <a:xfrm>
            <a:off x="3733800"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37909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Định nghĩa</a:t>
            </a:r>
            <a:endParaRPr lang="en" dirty="0"/>
          </a:p>
        </p:txBody>
      </p:sp>
      <p:sp>
        <p:nvSpPr>
          <p:cNvPr id="84" name="Shape 84"/>
          <p:cNvSpPr txBox="1">
            <a:spLocks noGrp="1"/>
          </p:cNvSpPr>
          <p:nvPr>
            <p:ph type="body" idx="1"/>
          </p:nvPr>
        </p:nvSpPr>
        <p:spPr>
          <a:xfrm>
            <a:off x="761999" y="1581150"/>
            <a:ext cx="7772401" cy="2895600"/>
          </a:xfrm>
          <a:prstGeom prst="rect">
            <a:avLst/>
          </a:prstGeom>
        </p:spPr>
        <p:txBody>
          <a:bodyPr lIns="91425" tIns="91425" rIns="91425" bIns="91425" anchor="t" anchorCtr="0">
            <a:noAutofit/>
          </a:bodyPr>
          <a:lstStyle/>
          <a:p>
            <a:pPr marL="457200" lvl="0" indent="-228600"/>
            <a:r>
              <a:rPr lang="en-US" dirty="0" smtClean="0"/>
              <a:t> </a:t>
            </a:r>
            <a:r>
              <a:rPr lang="vi-VN" dirty="0" smtClean="0"/>
              <a:t>Các </a:t>
            </a:r>
            <a:r>
              <a:rPr lang="vi-VN" dirty="0"/>
              <a:t>hàm hoạt động trên các hàm khác, bằng cách lấy chúng làm đối số hoặc trả về chúng, được gọi là các hàm bậc cao hơn</a:t>
            </a:r>
            <a:endParaRPr lang="en" dirty="0" smtClean="0"/>
          </a:p>
          <a:p>
            <a:pPr marL="457200" lvl="1" indent="-228600"/>
            <a:r>
              <a:rPr lang="en" dirty="0"/>
              <a:t>	</a:t>
            </a:r>
            <a:r>
              <a:rPr lang="en" dirty="0" smtClean="0"/>
              <a:t>	</a:t>
            </a:r>
            <a:r>
              <a:rPr lang="en" dirty="0"/>
              <a:t>	</a:t>
            </a:r>
            <a:r>
              <a:rPr lang="en" dirty="0" smtClean="0"/>
              <a:t>	</a:t>
            </a:r>
          </a:p>
          <a:p>
            <a:pPr marL="457200" lvl="1" indent="-228600"/>
            <a:r>
              <a:rPr lang="en-US" dirty="0" smtClean="0"/>
              <a:t>X  </a:t>
            </a:r>
            <a:r>
              <a:rPr lang="vi-VN" dirty="0" smtClean="0"/>
              <a:t>Các </a:t>
            </a:r>
            <a:r>
              <a:rPr lang="vi-VN" dirty="0"/>
              <a:t>hàm bậc cao hơn cho phép chúng ta trừu tượng hóa các hành động, không chỉ các giá trị</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71485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ea typeface="Tahoma" panose="020B0604030504040204" pitchFamily="34" charset="0"/>
                <a:cs typeface="Tahoma" panose="020B0604030504040204" pitchFamily="34" charset="0"/>
              </a:rPr>
              <a:t>Nhớ lại hàm là gì?</a:t>
            </a:r>
          </a:p>
          <a:p>
            <a:r>
              <a:rPr lang="vi-VN" sz="1500"/>
              <a:t>Hàm là một hoặc nhiều đoạn mã được viết ra để thực thi một hoặc nhiều hành động khi gọi nó, hàm có khả năng gọi đi gọi lại được</a:t>
            </a:r>
            <a:endParaRPr lang="en-GB" sz="150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2489846"/>
            <a:ext cx="2095253" cy="2184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048" y="2489846"/>
            <a:ext cx="3655315" cy="770939"/>
          </a:xfrm>
          <a:prstGeom prst="rect">
            <a:avLst/>
          </a:prstGeom>
        </p:spPr>
      </p:pic>
    </p:spTree>
    <p:extLst>
      <p:ext uri="{BB962C8B-B14F-4D97-AF65-F5344CB8AC3E}">
        <p14:creationId xmlns:p14="http://schemas.microsoft.com/office/powerpoint/2010/main" val="386349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pic>
        <p:nvPicPr>
          <p:cNvPr id="2" name="Picture 1"/>
          <p:cNvPicPr>
            <a:picLocks noChangeAspect="1"/>
          </p:cNvPicPr>
          <p:nvPr/>
        </p:nvPicPr>
        <p:blipFill>
          <a:blip r:embed="rId3"/>
          <a:stretch>
            <a:fillRect/>
          </a:stretch>
        </p:blipFill>
        <p:spPr>
          <a:xfrm>
            <a:off x="2724149" y="2038350"/>
            <a:ext cx="3848100" cy="1562100"/>
          </a:xfrm>
          <a:prstGeom prst="rect">
            <a:avLst/>
          </a:prstGeom>
        </p:spPr>
      </p:pic>
      <p:sp>
        <p:nvSpPr>
          <p:cNvPr id="84" name="Shape 84"/>
          <p:cNvSpPr txBox="1">
            <a:spLocks noGrp="1"/>
          </p:cNvSpPr>
          <p:nvPr>
            <p:ph type="body" idx="1"/>
          </p:nvPr>
        </p:nvSpPr>
        <p:spPr>
          <a:xfrm>
            <a:off x="761999" y="1581150"/>
            <a:ext cx="7772401" cy="2895600"/>
          </a:xfrm>
          <a:prstGeom prst="rect">
            <a:avLst/>
          </a:prstGeom>
        </p:spPr>
        <p:txBody>
          <a:bodyPr lIns="91425" tIns="91425" rIns="91425" bIns="91425" anchor="t" anchorCtr="0">
            <a:noAutofit/>
          </a:bodyPr>
          <a:lstStyle/>
          <a:p>
            <a:pPr marL="228600" lvl="0">
              <a:buNone/>
            </a:pP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413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3" name="Picture 2"/>
          <p:cNvPicPr>
            <a:picLocks noChangeAspect="1"/>
          </p:cNvPicPr>
          <p:nvPr/>
        </p:nvPicPr>
        <p:blipFill>
          <a:blip r:embed="rId3"/>
          <a:stretch>
            <a:fillRect/>
          </a:stretch>
        </p:blipFill>
        <p:spPr>
          <a:xfrm>
            <a:off x="1426178" y="1912851"/>
            <a:ext cx="6219825" cy="2524125"/>
          </a:xfrm>
          <a:prstGeom prst="rect">
            <a:avLst/>
          </a:prstGeom>
        </p:spPr>
      </p:pic>
    </p:spTree>
    <p:extLst>
      <p:ext uri="{BB962C8B-B14F-4D97-AF65-F5344CB8AC3E}">
        <p14:creationId xmlns:p14="http://schemas.microsoft.com/office/powerpoint/2010/main" val="379919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stretch>
            <a:fillRect/>
          </a:stretch>
        </p:blipFill>
        <p:spPr>
          <a:xfrm>
            <a:off x="4708931" y="1825375"/>
            <a:ext cx="3314700" cy="2514600"/>
          </a:xfrm>
          <a:prstGeom prst="rect">
            <a:avLst/>
          </a:prstGeom>
        </p:spPr>
      </p:pic>
      <p:pic>
        <p:nvPicPr>
          <p:cNvPr id="7" name="Picture 6"/>
          <p:cNvPicPr>
            <a:picLocks noChangeAspect="1"/>
          </p:cNvPicPr>
          <p:nvPr/>
        </p:nvPicPr>
        <p:blipFill>
          <a:blip r:embed="rId4"/>
          <a:stretch>
            <a:fillRect/>
          </a:stretch>
        </p:blipFill>
        <p:spPr>
          <a:xfrm>
            <a:off x="1162025" y="1825375"/>
            <a:ext cx="3409950" cy="2362200"/>
          </a:xfrm>
          <a:prstGeom prst="rect">
            <a:avLst/>
          </a:prstGeom>
        </p:spPr>
      </p:pic>
    </p:spTree>
    <p:extLst>
      <p:ext uri="{BB962C8B-B14F-4D97-AF65-F5344CB8AC3E}">
        <p14:creationId xmlns:p14="http://schemas.microsoft.com/office/powerpoint/2010/main" val="2038116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09600" y="2190750"/>
            <a:ext cx="7772400" cy="1542991"/>
          </a:xfrm>
          <a:prstGeom prst="rect">
            <a:avLst/>
          </a:prstGeom>
        </p:spPr>
        <p:txBody>
          <a:bodyPr lIns="91425" tIns="91425" rIns="91425" bIns="91425" anchor="b" anchorCtr="0">
            <a:noAutofit/>
          </a:bodyPr>
          <a:lstStyle/>
          <a:p>
            <a:pPr lvl="0" rtl="0">
              <a:spcBef>
                <a:spcPts val="0"/>
              </a:spcBef>
              <a:buNone/>
            </a:pPr>
            <a:endParaRPr lang="en" sz="6000" dirty="0" smtClean="0"/>
          </a:p>
          <a:p>
            <a:pPr lvl="0" rtl="0">
              <a:spcBef>
                <a:spcPts val="0"/>
              </a:spcBef>
              <a:buNone/>
            </a:pPr>
            <a:r>
              <a:rPr lang="en" b="1" dirty="0" smtClean="0">
                <a:latin typeface="Walter Turncoat" charset="0"/>
                <a:ea typeface="Walter Turncoat" charset="0"/>
                <a:cs typeface="Sniglet"/>
                <a:sym typeface="Sniglet"/>
              </a:rPr>
              <a:t/>
            </a:r>
            <a:br>
              <a:rPr lang="en" b="1" dirty="0" smtClean="0">
                <a:latin typeface="Walter Turncoat" charset="0"/>
                <a:ea typeface="Walter Turncoat" charset="0"/>
                <a:cs typeface="Sniglet"/>
                <a:sym typeface="Sniglet"/>
              </a:rPr>
            </a:br>
            <a:r>
              <a:rPr lang="en" b="1" dirty="0" smtClean="0">
                <a:latin typeface="Walter Turncoat" charset="0"/>
                <a:ea typeface="Walter Turncoat" charset="0"/>
                <a:cs typeface="Sniglet"/>
                <a:sym typeface="Sniglet"/>
              </a:rPr>
              <a:t>forEach javascript</a:t>
            </a:r>
            <a:br>
              <a:rPr lang="en" b="1" dirty="0" smtClean="0">
                <a:latin typeface="Walter Turncoat" charset="0"/>
                <a:ea typeface="Walter Turncoat" charset="0"/>
                <a:cs typeface="Sniglet"/>
                <a:sym typeface="Sniglet"/>
              </a:rPr>
            </a:br>
            <a:endParaRPr lang="en" b="1" dirty="0">
              <a:latin typeface="Walter Turncoat" charset="0"/>
              <a:ea typeface="Walter Turncoat" charset="0"/>
              <a:cs typeface="Sniglet"/>
              <a:sym typeface="Sniglet"/>
            </a:endParaRPr>
          </a:p>
        </p:txBody>
      </p:sp>
    </p:spTree>
    <p:extLst>
      <p:ext uri="{BB962C8B-B14F-4D97-AF65-F5344CB8AC3E}">
        <p14:creationId xmlns:p14="http://schemas.microsoft.com/office/powerpoint/2010/main" val="3928879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Định nghĩa</a:t>
            </a:r>
            <a:endParaRPr lang="en" dirty="0"/>
          </a:p>
        </p:txBody>
      </p:sp>
      <p:sp>
        <p:nvSpPr>
          <p:cNvPr id="84" name="Shape 84"/>
          <p:cNvSpPr txBox="1">
            <a:spLocks noGrp="1"/>
          </p:cNvSpPr>
          <p:nvPr>
            <p:ph type="body" idx="1"/>
          </p:nvPr>
        </p:nvSpPr>
        <p:spPr>
          <a:xfrm>
            <a:off x="594131" y="1809750"/>
            <a:ext cx="8229600" cy="2503199"/>
          </a:xfrm>
          <a:prstGeom prst="rect">
            <a:avLst/>
          </a:prstGeom>
        </p:spPr>
        <p:txBody>
          <a:bodyPr lIns="91425" tIns="91425" rIns="91425" bIns="91425" anchor="t" anchorCtr="0">
            <a:noAutofit/>
          </a:bodyPr>
          <a:lstStyle/>
          <a:p>
            <a:pPr marL="228600" lvl="0">
              <a:buNone/>
            </a:pPr>
            <a:r>
              <a:rPr lang="en-US" dirty="0" err="1" smtClean="0"/>
              <a:t>forEach</a:t>
            </a:r>
            <a:r>
              <a:rPr lang="en-US" dirty="0" smtClean="0"/>
              <a:t> </a:t>
            </a:r>
            <a:r>
              <a:rPr lang="en-US" dirty="0" err="1" smtClean="0"/>
              <a:t>là</a:t>
            </a:r>
            <a:r>
              <a:rPr lang="en-US" dirty="0" smtClean="0"/>
              <a:t> </a:t>
            </a:r>
            <a:r>
              <a:rPr lang="en-US" dirty="0" err="1" smtClean="0"/>
              <a:t>một</a:t>
            </a:r>
            <a:r>
              <a:rPr lang="en-US" dirty="0" smtClean="0"/>
              <a:t> method </a:t>
            </a:r>
            <a:r>
              <a:rPr lang="en-US" dirty="0" err="1" smtClean="0"/>
              <a:t>của</a:t>
            </a:r>
            <a:r>
              <a:rPr lang="en-US" dirty="0" smtClean="0"/>
              <a:t> array </a:t>
            </a:r>
          </a:p>
          <a:p>
            <a:pPr marL="228600" lvl="0">
              <a:buNone/>
            </a:pPr>
            <a:endParaRPr lang="en-US" dirty="0" smtClean="0"/>
          </a:p>
          <a:p>
            <a:pPr marL="228600" lvl="0">
              <a:buNone/>
            </a:pPr>
            <a:r>
              <a:rPr lang="en" dirty="0" smtClean="0"/>
              <a:t>forEach sẽ gọi hàm callback tương ứng với từng phần tử trong array theo thứ tự.</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1485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Cú pháp</a:t>
            </a:r>
            <a:endParaRPr lang="en" dirty="0"/>
          </a:p>
        </p:txBody>
      </p:sp>
      <p:sp>
        <p:nvSpPr>
          <p:cNvPr id="84" name="Shape 84"/>
          <p:cNvSpPr txBox="1">
            <a:spLocks noGrp="1"/>
          </p:cNvSpPr>
          <p:nvPr>
            <p:ph type="body" idx="1"/>
          </p:nvPr>
        </p:nvSpPr>
        <p:spPr>
          <a:xfrm>
            <a:off x="533400" y="1733550"/>
            <a:ext cx="8229600" cy="2503199"/>
          </a:xfrm>
          <a:prstGeom prst="rect">
            <a:avLst/>
          </a:prstGeom>
        </p:spPr>
        <p:txBody>
          <a:bodyPr lIns="91425" tIns="91425" rIns="91425" bIns="91425" anchor="t" anchorCtr="0">
            <a:noAutofit/>
          </a:bodyPr>
          <a:lstStyle/>
          <a:p>
            <a:pPr marL="914400" lvl="0">
              <a:buNone/>
            </a:pPr>
            <a:r>
              <a:rPr lang="en-US" dirty="0" err="1" smtClean="0"/>
              <a:t>Hàm</a:t>
            </a:r>
            <a:r>
              <a:rPr lang="en-US" dirty="0" smtClean="0"/>
              <a:t> callback </a:t>
            </a:r>
            <a:r>
              <a:rPr lang="en-US" dirty="0" err="1" smtClean="0"/>
              <a:t>sẽ</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với</a:t>
            </a:r>
            <a:r>
              <a:rPr lang="en-US" dirty="0" smtClean="0"/>
              <a:t> 3 </a:t>
            </a:r>
            <a:r>
              <a:rPr lang="en-US" dirty="0" err="1" smtClean="0"/>
              <a:t>tham</a:t>
            </a:r>
            <a:r>
              <a:rPr lang="en-US" dirty="0" smtClean="0"/>
              <a:t> </a:t>
            </a:r>
            <a:r>
              <a:rPr lang="en-US" dirty="0" err="1" smtClean="0"/>
              <a:t>số</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truyền</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sau</a:t>
            </a:r>
            <a:r>
              <a:rPr lang="en-US" dirty="0" smtClean="0"/>
              <a:t>: </a:t>
            </a:r>
          </a:p>
          <a:p>
            <a:pPr marL="1257300" lvl="0" indent="-342900">
              <a:buFont typeface="Wingdings" pitchFamily="2" charset="2"/>
              <a:buChar char="§"/>
            </a:pPr>
            <a:r>
              <a:rPr lang="en-US" dirty="0" smtClean="0"/>
              <a:t>	</a:t>
            </a:r>
            <a:r>
              <a:rPr lang="en-US" dirty="0" err="1" smtClean="0"/>
              <a:t>giá</a:t>
            </a:r>
            <a:r>
              <a:rPr lang="en-US" dirty="0" smtClean="0"/>
              <a:t> </a:t>
            </a:r>
            <a:r>
              <a:rPr lang="en-US" dirty="0" err="1" smtClean="0"/>
              <a:t>trị</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array</a:t>
            </a:r>
          </a:p>
          <a:p>
            <a:pPr marL="1266825" lvl="0" indent="-342900">
              <a:buFont typeface="Wingdings" pitchFamily="2" charset="2"/>
              <a:buChar char="§"/>
              <a:tabLst>
                <a:tab pos="1203325" algn="l"/>
              </a:tabLst>
            </a:pPr>
            <a:r>
              <a:rPr lang="en-US" dirty="0" smtClean="0"/>
              <a:t>	index </a:t>
            </a:r>
            <a:r>
              <a:rPr lang="en-US" dirty="0" err="1" smtClean="0"/>
              <a:t>của</a:t>
            </a:r>
            <a:r>
              <a:rPr lang="en-US" dirty="0" smtClean="0"/>
              <a:t> </a:t>
            </a:r>
            <a:r>
              <a:rPr lang="en-US" dirty="0" err="1" smtClean="0"/>
              <a:t>phần</a:t>
            </a:r>
            <a:r>
              <a:rPr lang="en-US" dirty="0" smtClean="0"/>
              <a:t> </a:t>
            </a:r>
            <a:r>
              <a:rPr lang="en-US" dirty="0" err="1" smtClean="0"/>
              <a:t>tử</a:t>
            </a:r>
            <a:endParaRPr lang="en-US" dirty="0" smtClean="0"/>
          </a:p>
          <a:p>
            <a:pPr marL="1266825" lvl="0" indent="-342900">
              <a:buFont typeface="Wingdings" pitchFamily="2" charset="2"/>
              <a:buChar char="§"/>
              <a:tabLst>
                <a:tab pos="1203325" algn="l"/>
              </a:tabLst>
            </a:pPr>
            <a:r>
              <a:rPr lang="en-US" dirty="0" smtClean="0"/>
              <a:t>	</a:t>
            </a:r>
            <a:r>
              <a:rPr lang="en-US" dirty="0" err="1" smtClean="0"/>
              <a:t>mảng</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duyệt</a:t>
            </a:r>
            <a:endParaRPr lang="en-US" dirty="0" smtClean="0"/>
          </a:p>
          <a:p>
            <a:pPr marL="923925" lvl="0">
              <a:buNone/>
              <a:tabLst>
                <a:tab pos="1203325" algn="l"/>
              </a:tabLst>
            </a:pP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00805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Ví Dụ</a:t>
            </a:r>
            <a:endParaRPr lang="en" dirty="0"/>
          </a:p>
        </p:txBody>
      </p:sp>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228600" lvl="0">
              <a:buNone/>
            </a:pPr>
            <a:endParaRPr lang="en" dirty="0" smtClean="0"/>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44" y="1405583"/>
            <a:ext cx="4525006" cy="3591426"/>
          </a:xfrm>
          <a:prstGeom prst="rect">
            <a:avLst/>
          </a:prstGeom>
        </p:spPr>
      </p:pic>
    </p:spTree>
    <p:extLst>
      <p:ext uri="{BB962C8B-B14F-4D97-AF65-F5344CB8AC3E}">
        <p14:creationId xmlns:p14="http://schemas.microsoft.com/office/powerpoint/2010/main" val="69717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Lưu ý khi dùng foreach</a:t>
            </a:r>
            <a:endParaRPr lang="en" dirty="0"/>
          </a:p>
        </p:txBody>
      </p:sp>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571500" lvl="1" indent="-342900">
              <a:buFontTx/>
              <a:buChar char="-"/>
            </a:pPr>
            <a:r>
              <a:rPr lang="en" dirty="0" smtClean="0"/>
              <a:t>Số lần gọi hàm callback sẽ được tính từ trước khi hàm callback đầu tiên được gọi</a:t>
            </a:r>
          </a:p>
          <a:p>
            <a:pPr marL="571500" lvl="1" indent="-342900">
              <a:buFontTx/>
              <a:buChar char="-"/>
            </a:pPr>
            <a:endParaRPr lang="en" dirty="0" smtClean="0"/>
          </a:p>
          <a:p>
            <a:pPr marL="571500" lvl="1" indent="-342900">
              <a:buFontTx/>
              <a:buChar char="-"/>
            </a:pPr>
            <a:r>
              <a:rPr lang="en" dirty="0" smtClean="0"/>
              <a:t>Giá trị của mỗi phần tử  trong array sẽ được tính từ lúc hàm foreach được gọi</a:t>
            </a:r>
          </a:p>
          <a:p>
            <a:pPr marL="571500" lvl="1" indent="-342900">
              <a:buFontTx/>
              <a:buChar char="-"/>
            </a:pPr>
            <a:endParaRPr lang="en" dirty="0" smtClean="0"/>
          </a:p>
          <a:p>
            <a:pPr marL="571500" lvl="1" indent="-342900">
              <a:buFontTx/>
              <a:buChar char="-"/>
            </a:pPr>
            <a:r>
              <a:rPr lang="en" dirty="0"/>
              <a:t>forEach không làm thay đổi giá trị ban đầu có trong trong hàm </a:t>
            </a:r>
            <a:endParaRPr lang="en" dirty="0" smtClean="0"/>
          </a:p>
          <a:p>
            <a:pPr marL="571500" lvl="1" indent="-342900">
              <a:buFontTx/>
              <a:buChar char="-"/>
            </a:pPr>
            <a:endParaRPr lang="en" dirty="0"/>
          </a:p>
          <a:p>
            <a:pPr marL="571500" lvl="1" indent="-342900">
              <a:buFontTx/>
              <a:buChar char="-"/>
            </a:pPr>
            <a:r>
              <a:rPr lang="en" dirty="0" smtClean="0"/>
              <a:t>Không có cách nào dừng hàm forEach như dừng vòng for</a:t>
            </a:r>
            <a:endParaRPr lang="en" dirty="0"/>
          </a:p>
          <a:p>
            <a:pPr marL="571500" lvl="1" indent="-342900">
              <a:buFontTx/>
              <a:buChar char="-"/>
            </a:pPr>
            <a:endParaRPr lang="en" dirty="0"/>
          </a:p>
          <a:p>
            <a:pPr marL="571500" lvl="1" indent="-342900">
              <a:buFontTx/>
              <a:buChar char="-"/>
            </a:pPr>
            <a:endParaRPr lang="en" dirty="0" smtClean="0"/>
          </a:p>
          <a:p>
            <a:pPr marL="571500" lvl="1" indent="-342900">
              <a:buFontTx/>
              <a:buChar char="-"/>
            </a:pP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64717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Array.map</a:t>
            </a:r>
            <a:br>
              <a:rPr lang="en" dirty="0" smtClean="0"/>
            </a:br>
            <a:r>
              <a:rPr lang="en" dirty="0"/>
              <a:t/>
            </a:r>
            <a:br>
              <a:rPr lang="en" dirty="0"/>
            </a:br>
            <a:endParaRPr lang="en" dirty="0"/>
          </a:p>
        </p:txBody>
      </p:sp>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571500" lvl="1" indent="-342900">
              <a:buFontTx/>
              <a:buChar char="-"/>
            </a:pPr>
            <a:r>
              <a:rPr lang="en" dirty="0" smtClean="0"/>
              <a:t>Map có tác dụng làm thay đổi giá trị từng phần tử trong mảng để tạo ra một mảng mang giá trị mới.</a:t>
            </a:r>
          </a:p>
          <a:p>
            <a:pPr marL="228600" lvl="1"/>
            <a:endParaRPr lang="en" dirty="0"/>
          </a:p>
          <a:p>
            <a:pPr marL="228600" lvl="1"/>
            <a:endParaRPr lang="en" dirty="0"/>
          </a:p>
          <a:p>
            <a:pPr marL="571500" lvl="1" indent="-342900">
              <a:buFontTx/>
              <a:buChar char="-"/>
            </a:pPr>
            <a:r>
              <a:rPr lang="en" dirty="0" smtClean="0"/>
              <a:t>Map sẽ lấy từng phần tử trong mảng, thực hiện hàm callback và trả về một mảng mới</a:t>
            </a:r>
          </a:p>
          <a:p>
            <a:pPr marL="571500" lvl="1" indent="-342900">
              <a:buFontTx/>
              <a:buChar char="-"/>
            </a:pPr>
            <a:endParaRPr lang="en" dirty="0" smtClean="0"/>
          </a:p>
          <a:p>
            <a:pPr marL="457200" lvl="1" indent="-228600"/>
            <a:r>
              <a:rPr lang="en" dirty="0"/>
              <a:t>	</a:t>
            </a:r>
            <a:r>
              <a:rPr lang="en" dirty="0" smtClean="0"/>
              <a:t>	</a:t>
            </a:r>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8406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Cú pháp</a:t>
            </a:r>
            <a:endParaRPr lang="en" dirty="0"/>
          </a:p>
        </p:txBody>
      </p:sp>
      <p:sp>
        <p:nvSpPr>
          <p:cNvPr id="84" name="Shape 84"/>
          <p:cNvSpPr txBox="1">
            <a:spLocks noGrp="1"/>
          </p:cNvSpPr>
          <p:nvPr>
            <p:ph type="body" idx="1"/>
          </p:nvPr>
        </p:nvSpPr>
        <p:spPr>
          <a:xfrm>
            <a:off x="761999" y="1581150"/>
            <a:ext cx="7772401" cy="2895600"/>
          </a:xfrm>
          <a:prstGeom prst="rect">
            <a:avLst/>
          </a:prstGeom>
        </p:spPr>
        <p:txBody>
          <a:bodyPr lIns="91425" tIns="91425" rIns="91425" bIns="91425" anchor="t" anchorCtr="0">
            <a:noAutofit/>
          </a:bodyPr>
          <a:lstStyle/>
          <a:p>
            <a:pPr marL="228600" lvl="0">
              <a:buNone/>
            </a:pPr>
            <a:endParaRPr lang="en" dirty="0" smtClean="0"/>
          </a:p>
          <a:p>
            <a:pPr marL="457200" lvl="1" indent="-228600"/>
            <a:r>
              <a:rPr lang="en" dirty="0"/>
              <a:t>	</a:t>
            </a:r>
            <a:r>
              <a:rPr lang="en" dirty="0" smtClean="0"/>
              <a:t>	</a:t>
            </a:r>
            <a:r>
              <a:rPr lang="en" dirty="0"/>
              <a:t>	</a:t>
            </a:r>
            <a:r>
              <a:rPr lang="en" dirty="0" smtClean="0"/>
              <a:t>	</a:t>
            </a:r>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209" y="1564929"/>
            <a:ext cx="3267531" cy="3172268"/>
          </a:xfrm>
          <a:prstGeom prst="rect">
            <a:avLst/>
          </a:prstGeom>
        </p:spPr>
      </p:pic>
    </p:spTree>
    <p:extLst>
      <p:ext uri="{BB962C8B-B14F-4D97-AF65-F5344CB8AC3E}">
        <p14:creationId xmlns:p14="http://schemas.microsoft.com/office/powerpoint/2010/main" val="358797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ea typeface="Tahoma" panose="020B0604030504040204" pitchFamily="34" charset="0"/>
                <a:cs typeface="Tahoma" panose="020B0604030504040204" pitchFamily="34" charset="0"/>
              </a:rPr>
              <a:t>Hàm có thể có tham số hoặc không có tham số</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2026765"/>
            <a:ext cx="5041986" cy="7041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909" y="2902403"/>
            <a:ext cx="6845604" cy="783772"/>
          </a:xfrm>
          <a:prstGeom prst="rect">
            <a:avLst/>
          </a:prstGeom>
        </p:spPr>
      </p:pic>
    </p:spTree>
    <p:extLst>
      <p:ext uri="{BB962C8B-B14F-4D97-AF65-F5344CB8AC3E}">
        <p14:creationId xmlns:p14="http://schemas.microsoft.com/office/powerpoint/2010/main" val="3153142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Lưu ý khi sử dụng map</a:t>
            </a:r>
            <a:br>
              <a:rPr lang="en" dirty="0" smtClean="0"/>
            </a:br>
            <a:endParaRPr lang="en" dirty="0"/>
          </a:p>
        </p:txBody>
      </p:sp>
      <p:sp>
        <p:nvSpPr>
          <p:cNvPr id="84" name="Shape 84"/>
          <p:cNvSpPr txBox="1">
            <a:spLocks noGrp="1"/>
          </p:cNvSpPr>
          <p:nvPr>
            <p:ph type="body" idx="1"/>
          </p:nvPr>
        </p:nvSpPr>
        <p:spPr>
          <a:xfrm>
            <a:off x="594131" y="1428750"/>
            <a:ext cx="8229600" cy="3048000"/>
          </a:xfrm>
          <a:prstGeom prst="rect">
            <a:avLst/>
          </a:prstGeom>
        </p:spPr>
        <p:txBody>
          <a:bodyPr lIns="91425" tIns="91425" rIns="91425" bIns="91425" anchor="t" anchorCtr="0">
            <a:noAutofit/>
          </a:bodyPr>
          <a:lstStyle/>
          <a:p>
            <a:pPr marL="571500" lvl="0" indent="-342900">
              <a:buFontTx/>
              <a:buChar char="-"/>
            </a:pPr>
            <a:endParaRPr lang="en" dirty="0" smtClean="0"/>
          </a:p>
          <a:p>
            <a:pPr marL="571500" lvl="0" indent="-342900">
              <a:buFontTx/>
              <a:buChar char="-"/>
            </a:pPr>
            <a:r>
              <a:rPr lang="en" dirty="0" smtClean="0"/>
              <a:t>Map sẽ trả về một array mới mang giá trị mới khác với array đầu vào</a:t>
            </a:r>
          </a:p>
          <a:p>
            <a:pPr marL="571500" lvl="0" indent="-342900">
              <a:buFontTx/>
              <a:buChar char="-"/>
            </a:pPr>
            <a:endParaRPr lang="en" dirty="0" smtClean="0"/>
          </a:p>
          <a:p>
            <a:pPr marL="571500" lvl="0" indent="-342900">
              <a:buFontTx/>
              <a:buChar char="-"/>
            </a:pPr>
            <a:r>
              <a:rPr lang="en" dirty="0" smtClean="0"/>
              <a:t>Các phần tử thêm vào sau khi hàm map chạy thì callback function sẽ không xử lí phần tử đó – tương tự với xóa</a:t>
            </a:r>
          </a:p>
          <a:p>
            <a:pPr marL="571500" lvl="0" indent="-342900">
              <a:buFontTx/>
              <a:buChar char="-"/>
            </a:pPr>
            <a:endParaRPr lang="en" dirty="0" smtClean="0"/>
          </a:p>
          <a:p>
            <a:pPr marL="571500" lvl="0" indent="-342900">
              <a:buFontTx/>
              <a:buChar char="-"/>
            </a:pPr>
            <a:endParaRPr lang="en" dirty="0" smtClean="0"/>
          </a:p>
          <a:p>
            <a:pPr marL="228600" lvl="0">
              <a:buNone/>
            </a:pPr>
            <a:endParaRPr lang="en" dirty="0" smtClean="0"/>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 name="Rectangle 1"/>
          <p:cNvSpPr/>
          <p:nvPr/>
        </p:nvSpPr>
        <p:spPr>
          <a:xfrm>
            <a:off x="1447800" y="2198871"/>
            <a:ext cx="6172200" cy="369332"/>
          </a:xfrm>
          <a:prstGeom prst="rect">
            <a:avLst/>
          </a:prstGeom>
        </p:spPr>
        <p:txBody>
          <a:bodyPr wrap="square">
            <a:spAutoFit/>
          </a:bodyPr>
          <a:lstStyle/>
          <a:p>
            <a:pPr marL="457200" lvl="1" indent="-228600"/>
            <a:endParaRPr lang="en" sz="1800" dirty="0">
              <a:solidFill>
                <a:schemeClr val="bg1"/>
              </a:solidFill>
              <a:latin typeface="Sniglet" charset="0"/>
            </a:endParaRPr>
          </a:p>
        </p:txBody>
      </p:sp>
    </p:spTree>
    <p:extLst>
      <p:ext uri="{BB962C8B-B14F-4D97-AF65-F5344CB8AC3E}">
        <p14:creationId xmlns:p14="http://schemas.microsoft.com/office/powerpoint/2010/main" val="1781265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Array.filter</a:t>
            </a:r>
            <a:endParaRPr lang="en" dirty="0"/>
          </a:p>
        </p:txBody>
      </p:sp>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571500" lvl="0" indent="-342900">
              <a:buFontTx/>
              <a:buChar char="-"/>
            </a:pPr>
            <a:r>
              <a:rPr lang="en" dirty="0" smtClean="0"/>
              <a:t>Có tác dụng lọc các phần tử trong mảng có thỏa mãn điều kiện cho trước hay không.</a:t>
            </a:r>
          </a:p>
          <a:p>
            <a:pPr marL="571500" lvl="0" indent="-342900">
              <a:buFontTx/>
              <a:buChar char="-"/>
            </a:pPr>
            <a:endParaRPr lang="en" dirty="0"/>
          </a:p>
          <a:p>
            <a:pPr marL="571500" lvl="0" indent="-342900">
              <a:buFontTx/>
              <a:buChar char="-"/>
            </a:pPr>
            <a:r>
              <a:rPr lang="en" dirty="0" smtClean="0"/>
              <a:t>Thực hiện callback lên từng phần tử và trả về mảng mới có các phần tử trong mảng thỏa mãn điều kiện </a:t>
            </a:r>
          </a:p>
          <a:p>
            <a:pPr marL="228600" lvl="0">
              <a:buNone/>
            </a:pPr>
            <a:endParaRPr lang="en" dirty="0" smtClean="0"/>
          </a:p>
          <a:p>
            <a:pPr marL="457200" lvl="1" indent="-228600"/>
            <a:r>
              <a:rPr lang="en" dirty="0"/>
              <a:t>	</a:t>
            </a:r>
            <a:r>
              <a:rPr lang="en" dirty="0" smtClean="0"/>
              <a:t>	</a:t>
            </a:r>
            <a:r>
              <a:rPr lang="en" dirty="0"/>
              <a:t>	</a:t>
            </a:r>
            <a:r>
              <a:rPr lang="en" dirty="0" smtClean="0"/>
              <a:t>	</a:t>
            </a:r>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7574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Cú pháp</a:t>
            </a:r>
            <a:endParaRPr lang="en" dirty="0"/>
          </a:p>
        </p:txBody>
      </p:sp>
      <p:sp>
        <p:nvSpPr>
          <p:cNvPr id="84" name="Shape 84"/>
          <p:cNvSpPr txBox="1">
            <a:spLocks noGrp="1"/>
          </p:cNvSpPr>
          <p:nvPr>
            <p:ph type="body" idx="1"/>
          </p:nvPr>
        </p:nvSpPr>
        <p:spPr>
          <a:xfrm>
            <a:off x="761999" y="1581150"/>
            <a:ext cx="7772401" cy="2895600"/>
          </a:xfrm>
          <a:prstGeom prst="rect">
            <a:avLst/>
          </a:prstGeom>
        </p:spPr>
        <p:txBody>
          <a:bodyPr lIns="91425" tIns="91425" rIns="91425" bIns="91425" anchor="t" anchorCtr="0">
            <a:noAutofit/>
          </a:bodyPr>
          <a:lstStyle/>
          <a:p>
            <a:pPr marL="571500" lvl="0" indent="-342900">
              <a:buFontTx/>
              <a:buChar char="-"/>
            </a:pPr>
            <a:r>
              <a:rPr lang="en" dirty="0" smtClean="0"/>
              <a:t>Cú pháp tương tự như map và forEach</a:t>
            </a:r>
          </a:p>
          <a:p>
            <a:pPr marL="571500" lvl="0" indent="-342900">
              <a:buFontTx/>
              <a:buChar char="-"/>
            </a:pPr>
            <a:endParaRPr lang="en" dirty="0" smtClean="0"/>
          </a:p>
          <a:p>
            <a:pPr marL="457200" lvl="1" indent="-228600"/>
            <a:r>
              <a:rPr lang="en" dirty="0"/>
              <a:t>	</a:t>
            </a:r>
            <a:r>
              <a:rPr lang="en" dirty="0" smtClean="0"/>
              <a:t>	</a:t>
            </a:r>
            <a:r>
              <a:rPr lang="en" dirty="0"/>
              <a:t>	</a:t>
            </a:r>
            <a:r>
              <a:rPr lang="en" dirty="0" smtClean="0"/>
              <a:t>	</a:t>
            </a:r>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987" y="2190750"/>
            <a:ext cx="2324424" cy="1124107"/>
          </a:xfrm>
          <a:prstGeom prst="rect">
            <a:avLst/>
          </a:prstGeom>
        </p:spPr>
      </p:pic>
    </p:spTree>
    <p:extLst>
      <p:ext uri="{BB962C8B-B14F-4D97-AF65-F5344CB8AC3E}">
        <p14:creationId xmlns:p14="http://schemas.microsoft.com/office/powerpoint/2010/main" val="4652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US" dirty="0" smtClean="0"/>
              <a:t>A</a:t>
            </a:r>
            <a:r>
              <a:rPr lang="en" dirty="0" smtClean="0"/>
              <a:t>rray.reduce</a:t>
            </a:r>
            <a:endParaRPr lang="en" dirty="0"/>
          </a:p>
        </p:txBody>
      </p:sp>
      <p:sp>
        <p:nvSpPr>
          <p:cNvPr id="84" name="Shape 84"/>
          <p:cNvSpPr txBox="1">
            <a:spLocks noGrp="1"/>
          </p:cNvSpPr>
          <p:nvPr>
            <p:ph type="body" idx="1"/>
          </p:nvPr>
        </p:nvSpPr>
        <p:spPr>
          <a:xfrm>
            <a:off x="594131" y="1809750"/>
            <a:ext cx="8229600" cy="2971800"/>
          </a:xfrm>
          <a:prstGeom prst="rect">
            <a:avLst/>
          </a:prstGeom>
        </p:spPr>
        <p:txBody>
          <a:bodyPr lIns="91425" tIns="91425" rIns="91425" bIns="91425" anchor="t" anchorCtr="0">
            <a:noAutofit/>
          </a:bodyPr>
          <a:lstStyle/>
          <a:p>
            <a:pPr marL="571500" lvl="0" indent="-342900">
              <a:buFontTx/>
              <a:buChar char="-"/>
            </a:pPr>
            <a:r>
              <a:rPr lang="en" dirty="0" smtClean="0"/>
              <a:t>Cũng tương tự như map và filter, reduce cũng sẽ chạy một hàm callback qua từng phần tử trong mảng</a:t>
            </a:r>
          </a:p>
          <a:p>
            <a:pPr marL="571500" lvl="0" indent="-342900">
              <a:buFontTx/>
              <a:buChar char="-"/>
            </a:pPr>
            <a:endParaRPr lang="en" dirty="0"/>
          </a:p>
          <a:p>
            <a:pPr marL="571500" lvl="0" indent="-342900">
              <a:buFontTx/>
              <a:buChar char="-"/>
            </a:pPr>
            <a:r>
              <a:rPr lang="en" dirty="0" smtClean="0"/>
              <a:t>Tuy nhiên reduce sẽ trả về và nối các kết quả của từng callback thành 1 giá trị duy nhất</a:t>
            </a:r>
          </a:p>
          <a:p>
            <a:pPr marL="228600" lvl="0">
              <a:buNone/>
            </a:pPr>
            <a:endParaRPr lang="en" dirty="0" smtClean="0"/>
          </a:p>
          <a:p>
            <a:pPr marL="457200" lvl="1" indent="-228600"/>
            <a:r>
              <a:rPr lang="en" dirty="0"/>
              <a:t>	</a:t>
            </a:r>
            <a:r>
              <a:rPr lang="en" dirty="0" smtClean="0"/>
              <a:t>	</a:t>
            </a:r>
            <a:r>
              <a:rPr lang="en" dirty="0"/>
              <a:t>	</a:t>
            </a:r>
            <a:r>
              <a:rPr lang="en" dirty="0" smtClean="0"/>
              <a:t>	</a:t>
            </a:r>
          </a:p>
          <a:p>
            <a:pPr marL="457200" lvl="1" indent="-228600"/>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395397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a:spcBef>
                <a:spcPts val="0"/>
              </a:spcBef>
              <a:buNone/>
            </a:pPr>
            <a:r>
              <a:rPr lang="en" dirty="0" smtClean="0"/>
              <a:t>Cú pháp</a:t>
            </a:r>
            <a:endParaRPr lang="en" dirty="0"/>
          </a:p>
        </p:txBody>
      </p:sp>
      <p:sp>
        <p:nvSpPr>
          <p:cNvPr id="84" name="Shape 84"/>
          <p:cNvSpPr txBox="1">
            <a:spLocks noGrp="1"/>
          </p:cNvSpPr>
          <p:nvPr>
            <p:ph type="body" idx="1"/>
          </p:nvPr>
        </p:nvSpPr>
        <p:spPr>
          <a:xfrm>
            <a:off x="761999" y="1581150"/>
            <a:ext cx="7772401" cy="2895600"/>
          </a:xfrm>
          <a:prstGeom prst="rect">
            <a:avLst/>
          </a:prstGeom>
        </p:spPr>
        <p:txBody>
          <a:bodyPr lIns="91425" tIns="91425" rIns="91425" bIns="91425" anchor="t" anchorCtr="0">
            <a:noAutofit/>
          </a:bodyPr>
          <a:lstStyle/>
          <a:p>
            <a:pPr marL="571500" lvl="0" indent="-342900">
              <a:buFontTx/>
              <a:buChar char="-"/>
            </a:pPr>
            <a:endParaRPr lang="en" dirty="0" smtClean="0"/>
          </a:p>
          <a:p>
            <a:pPr marL="571500" lvl="0" indent="-342900">
              <a:buFontTx/>
              <a:buChar char="-"/>
            </a:pPr>
            <a:endParaRPr lang="en" dirty="0" smtClean="0"/>
          </a:p>
          <a:p>
            <a:pPr marL="457200" lvl="1" indent="-228600"/>
            <a:r>
              <a:rPr lang="en" dirty="0"/>
              <a:t>	</a:t>
            </a:r>
            <a:r>
              <a:rPr lang="en" dirty="0" smtClean="0"/>
              <a:t>	</a:t>
            </a:r>
            <a:r>
              <a:rPr lang="en" dirty="0"/>
              <a:t>	</a:t>
            </a:r>
            <a:r>
              <a:rPr lang="en" dirty="0" smtClean="0"/>
              <a:t>	</a:t>
            </a:r>
          </a:p>
          <a:p>
            <a:pPr marL="457200" lvl="1" indent="-228600"/>
            <a:endParaRPr lang="en" dirty="0" smtClean="0"/>
          </a:p>
          <a:p>
            <a:pPr marL="457200" lvl="1" indent="-228600"/>
            <a:endParaRPr lang="en" dirty="0"/>
          </a:p>
          <a:p>
            <a:pPr marL="457200" lvl="1" indent="-228600"/>
            <a:r>
              <a:rPr lang="en" smtClean="0"/>
              <a:t>Hàm sẽ trả về giá trị accumulator cuối cùng</a:t>
            </a:r>
            <a:endParaRPr lang="en" dirty="0"/>
          </a:p>
        </p:txBody>
      </p:sp>
      <p:sp>
        <p:nvSpPr>
          <p:cNvPr id="85" name="Shape 8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272" y="1657350"/>
            <a:ext cx="4753638" cy="1276528"/>
          </a:xfrm>
          <a:prstGeom prst="rect">
            <a:avLst/>
          </a:prstGeom>
        </p:spPr>
      </p:pic>
    </p:spTree>
    <p:extLst>
      <p:ext uri="{BB962C8B-B14F-4D97-AF65-F5344CB8AC3E}">
        <p14:creationId xmlns:p14="http://schemas.microsoft.com/office/powerpoint/2010/main" val="424927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ctrTitle" idx="4294967295"/>
          </p:nvPr>
        </p:nvSpPr>
        <p:spPr>
          <a:xfrm>
            <a:off x="1822500" y="1202350"/>
            <a:ext cx="5457000" cy="1159799"/>
          </a:xfrm>
          <a:prstGeom prst="rect">
            <a:avLst/>
          </a:prstGeom>
        </p:spPr>
        <p:txBody>
          <a:bodyPr lIns="91425" tIns="91425" rIns="91425" bIns="91425" anchor="t" anchorCtr="0">
            <a:noAutofit/>
          </a:bodyPr>
          <a:lstStyle/>
          <a:p>
            <a:pPr lvl="0" rtl="0">
              <a:spcBef>
                <a:spcPts val="0"/>
              </a:spcBef>
              <a:buNone/>
            </a:pPr>
            <a:r>
              <a:rPr lang="en" sz="4800" dirty="0"/>
              <a:t>thanks!</a:t>
            </a:r>
          </a:p>
        </p:txBody>
      </p:sp>
      <p:sp>
        <p:nvSpPr>
          <p:cNvPr id="268" name="Shape 268"/>
          <p:cNvSpPr txBox="1">
            <a:spLocks noGrp="1"/>
          </p:cNvSpPr>
          <p:nvPr>
            <p:ph type="subTitle" idx="4294967295"/>
          </p:nvPr>
        </p:nvSpPr>
        <p:spPr>
          <a:xfrm>
            <a:off x="1275150" y="2376678"/>
            <a:ext cx="6593700" cy="2327099"/>
          </a:xfrm>
          <a:prstGeom prst="rect">
            <a:avLst/>
          </a:prstGeom>
        </p:spPr>
        <p:txBody>
          <a:bodyPr lIns="91425" tIns="91425" rIns="91425" bIns="91425" anchor="t" anchorCtr="0">
            <a:noAutofit/>
          </a:bodyPr>
          <a:lstStyle/>
          <a:p>
            <a:pPr lvl="0" algn="ctr" rtl="0">
              <a:spcBef>
                <a:spcPts val="0"/>
              </a:spcBef>
              <a:buNone/>
            </a:pPr>
            <a:r>
              <a:rPr lang="en" sz="3600" b="1" dirty="0"/>
              <a:t>Any questions?</a:t>
            </a:r>
          </a:p>
          <a:p>
            <a:pPr lvl="0" algn="ctr" rtl="0">
              <a:spcBef>
                <a:spcPts val="0"/>
              </a:spcBef>
              <a:buNone/>
            </a:pPr>
            <a:endParaRPr dirty="0">
              <a:solidFill>
                <a:schemeClr val="lt1"/>
              </a:solidFill>
            </a:endParaRPr>
          </a:p>
        </p:txBody>
      </p:sp>
      <p:sp>
        <p:nvSpPr>
          <p:cNvPr id="269" name="Shape 269"/>
          <p:cNvSpPr/>
          <p:nvPr/>
        </p:nvSpPr>
        <p:spPr>
          <a:xfrm>
            <a:off x="4207273" y="603475"/>
            <a:ext cx="687463" cy="691589"/>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3799401" y="2051575"/>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ea typeface="Tahoma" panose="020B0604030504040204" pitchFamily="34" charset="0"/>
                <a:cs typeface="Tahoma" panose="020B0604030504040204" pitchFamily="34" charset="0"/>
              </a:rPr>
              <a:t>Hàm có thể trả về giá trị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61" y="1600200"/>
            <a:ext cx="8468972" cy="2134961"/>
          </a:xfrm>
          <a:prstGeom prst="rect">
            <a:avLst/>
          </a:prstGeom>
        </p:spPr>
      </p:pic>
    </p:spTree>
    <p:extLst>
      <p:ext uri="{BB962C8B-B14F-4D97-AF65-F5344CB8AC3E}">
        <p14:creationId xmlns:p14="http://schemas.microsoft.com/office/powerpoint/2010/main" val="3683036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ea typeface="Tahoma" panose="020B0604030504040204" pitchFamily="34" charset="0"/>
                <a:cs typeface="Tahoma" panose="020B0604030504040204" pitchFamily="34" charset="0"/>
              </a:rPr>
              <a:t>Có bao nhiêu cách khai báo hàm?</a:t>
            </a:r>
          </a:p>
          <a:p>
            <a:r>
              <a:rPr lang="en-GB" sz="1500"/>
              <a:t>Có nhiều cách khai báo hàm</a:t>
            </a:r>
          </a:p>
          <a:p>
            <a:r>
              <a:rPr lang="en-US" sz="1500"/>
              <a:t>Function Declarations</a:t>
            </a:r>
          </a:p>
          <a:p>
            <a:endParaRPr lang="en-GB" sz="150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2539066"/>
            <a:ext cx="8507554" cy="1049138"/>
          </a:xfrm>
          <a:prstGeom prst="rect">
            <a:avLst/>
          </a:prstGeom>
        </p:spPr>
      </p:pic>
    </p:spTree>
    <p:extLst>
      <p:ext uri="{BB962C8B-B14F-4D97-AF65-F5344CB8AC3E}">
        <p14:creationId xmlns:p14="http://schemas.microsoft.com/office/powerpoint/2010/main" val="400547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US" sz="1500"/>
              <a:t>Function Expressions</a:t>
            </a:r>
          </a:p>
          <a:p>
            <a:r>
              <a:rPr lang="en-GB" sz="1500">
                <a:ea typeface="Tahoma" panose="020B0604030504040204" pitchFamily="34" charset="0"/>
                <a:cs typeface="Tahoma" panose="020B0604030504040204" pitchFamily="34" charset="0"/>
              </a:rPr>
              <a:t>Một biểu thức hàm có thể lưu trữ trong một biến</a:t>
            </a:r>
          </a:p>
          <a:p>
            <a:endParaRPr lang="en-GB" sz="150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2261453"/>
            <a:ext cx="6729648" cy="1571680"/>
          </a:xfrm>
          <a:prstGeom prst="rect">
            <a:avLst/>
          </a:prstGeom>
        </p:spPr>
      </p:pic>
    </p:spTree>
    <p:extLst>
      <p:ext uri="{BB962C8B-B14F-4D97-AF65-F5344CB8AC3E}">
        <p14:creationId xmlns:p14="http://schemas.microsoft.com/office/powerpoint/2010/main" val="396865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Arrow functions</a:t>
            </a:r>
            <a:endParaRPr lang="en-GB" sz="1500">
              <a:ea typeface="Tahoma" panose="020B0604030504040204" pitchFamily="34" charset="0"/>
              <a:cs typeface="Tahoma" panose="020B0604030504040204" pitchFamily="34" charset="0"/>
            </a:endParaRPr>
          </a:p>
          <a:p>
            <a:endParaRPr lang="en-GB" sz="150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1898137"/>
            <a:ext cx="6744702" cy="2155430"/>
          </a:xfrm>
          <a:prstGeom prst="rect">
            <a:avLst/>
          </a:prstGeom>
        </p:spPr>
      </p:pic>
    </p:spTree>
    <p:extLst>
      <p:ext uri="{BB962C8B-B14F-4D97-AF65-F5344CB8AC3E}">
        <p14:creationId xmlns:p14="http://schemas.microsoft.com/office/powerpoint/2010/main" val="2892462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Function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Một hàm có thể là tham số của hàm khác</a:t>
            </a:r>
            <a:endParaRPr lang="en-GB" sz="1500">
              <a:ea typeface="Tahoma" panose="020B0604030504040204" pitchFamily="34" charset="0"/>
              <a:cs typeface="Tahoma" panose="020B0604030504040204" pitchFamily="34" charset="0"/>
            </a:endParaRPr>
          </a:p>
          <a:p>
            <a:endParaRPr lang="en-GB" sz="150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09" y="1964695"/>
            <a:ext cx="4634423" cy="2066876"/>
          </a:xfrm>
          <a:prstGeom prst="rect">
            <a:avLst/>
          </a:prstGeom>
        </p:spPr>
      </p:pic>
    </p:spTree>
    <p:extLst>
      <p:ext uri="{BB962C8B-B14F-4D97-AF65-F5344CB8AC3E}">
        <p14:creationId xmlns:p14="http://schemas.microsoft.com/office/powerpoint/2010/main" val="3975889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50" b="1"/>
              <a:t>Abstraction</a:t>
            </a:r>
            <a:br>
              <a:rPr lang="en-US" sz="4050" b="1"/>
            </a:br>
            <a:r>
              <a:rPr lang="en-US" sz="4050"/>
              <a:t/>
            </a:r>
            <a:br>
              <a:rPr lang="en-US" sz="4050"/>
            </a:br>
            <a:endParaRPr lang="en-US" sz="4050" dirty="0"/>
          </a:p>
        </p:txBody>
      </p:sp>
      <p:sp>
        <p:nvSpPr>
          <p:cNvPr id="3" name="Content Placeholder 2"/>
          <p:cNvSpPr>
            <a:spLocks noGrp="1"/>
          </p:cNvSpPr>
          <p:nvPr>
            <p:ph idx="1"/>
          </p:nvPr>
        </p:nvSpPr>
        <p:spPr/>
        <p:txBody>
          <a:bodyPr/>
          <a:lstStyle/>
          <a:p>
            <a:r>
              <a:rPr lang="en-GB" sz="1500"/>
              <a:t>Hiểu abtraction là gì?</a:t>
            </a:r>
          </a:p>
          <a:p>
            <a:r>
              <a:rPr lang="en-GB" sz="1500">
                <a:ea typeface="Tahoma" panose="020B0604030504040204" pitchFamily="34" charset="0"/>
                <a:cs typeface="Tahoma" panose="020B0604030504040204" pitchFamily="34" charset="0"/>
              </a:rPr>
              <a:t>Tại sao cần trừu tượng hóa code</a:t>
            </a:r>
          </a:p>
          <a:p>
            <a:r>
              <a:rPr lang="en-GB" sz="1500">
                <a:ea typeface="Tahoma" panose="020B0604030504040204" pitchFamily="34" charset="0"/>
                <a:cs typeface="Tahoma" panose="020B0604030504040204" pitchFamily="34" charset="0"/>
              </a:rPr>
              <a:t>Cung cấp một số ví dụ</a:t>
            </a:r>
          </a:p>
          <a:p>
            <a:endParaRPr lang="en-GB" sz="150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7081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663</Words>
  <Application>Microsoft Office PowerPoint</Application>
  <PresentationFormat>On-screen Show (16:9)</PresentationFormat>
  <Paragraphs>118</Paragraphs>
  <Slides>35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Walter Turncoat</vt:lpstr>
      <vt:lpstr>Sniglet</vt:lpstr>
      <vt:lpstr>Arial</vt:lpstr>
      <vt:lpstr>Wingdings</vt:lpstr>
      <vt:lpstr>Tahoma</vt:lpstr>
      <vt:lpstr>Ursula template</vt:lpstr>
      <vt:lpstr>Function  </vt:lpstr>
      <vt:lpstr>Function  </vt:lpstr>
      <vt:lpstr>Function  </vt:lpstr>
      <vt:lpstr>Function  </vt:lpstr>
      <vt:lpstr>Function  </vt:lpstr>
      <vt:lpstr>Function  </vt:lpstr>
      <vt:lpstr>Function  </vt:lpstr>
      <vt:lpstr>Function  </vt:lpstr>
      <vt:lpstr>Abstraction  </vt:lpstr>
      <vt:lpstr>Abstraction  </vt:lpstr>
      <vt:lpstr>Abstraction  </vt:lpstr>
      <vt:lpstr>Abstraction  </vt:lpstr>
      <vt:lpstr>   3  Abstracting repetition </vt:lpstr>
      <vt:lpstr>Định nghĩa</vt:lpstr>
      <vt:lpstr>Định nghĩa</vt:lpstr>
      <vt:lpstr>Ví dụ</vt:lpstr>
      <vt:lpstr>Ví dụ</vt:lpstr>
      <vt:lpstr>   4  Higher-order functions </vt:lpstr>
      <vt:lpstr>Định nghĩa</vt:lpstr>
      <vt:lpstr>Ví dụ</vt:lpstr>
      <vt:lpstr>Ví dụ</vt:lpstr>
      <vt:lpstr>Ví dụ</vt:lpstr>
      <vt:lpstr>  forEach javascript </vt:lpstr>
      <vt:lpstr>Định nghĩa</vt:lpstr>
      <vt:lpstr>Cú pháp</vt:lpstr>
      <vt:lpstr>Ví Dụ</vt:lpstr>
      <vt:lpstr>Lưu ý khi dùng foreach</vt:lpstr>
      <vt:lpstr>Array.map  </vt:lpstr>
      <vt:lpstr>Cú pháp</vt:lpstr>
      <vt:lpstr>Lưu ý khi sử dụng map </vt:lpstr>
      <vt:lpstr>Array.filter</vt:lpstr>
      <vt:lpstr>Cú pháp</vt:lpstr>
      <vt:lpstr>Array.reduce</vt:lpstr>
      <vt:lpstr>Cú pháp</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Nguyễn Quý</dc:creator>
  <cp:lastModifiedBy>Windows User</cp:lastModifiedBy>
  <cp:revision>44</cp:revision>
  <dcterms:modified xsi:type="dcterms:W3CDTF">2019-01-05T05:46:34Z</dcterms:modified>
</cp:coreProperties>
</file>