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3"/>
  </p:sldMasterIdLst>
  <p:notesMasterIdLst>
    <p:notesMasterId r:id="rId20"/>
  </p:notesMasterIdLst>
  <p:handoutMasterIdLst>
    <p:handoutMasterId r:id="rId21"/>
  </p:handoutMasterIdLst>
  <p:sldIdLst>
    <p:sldId id="271" r:id="rId4"/>
    <p:sldId id="257" r:id="rId5"/>
    <p:sldId id="267" r:id="rId6"/>
    <p:sldId id="272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3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C5DD3B49-F775-49FC-ACAD-45B074D1C9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80488" y="2365248"/>
            <a:ext cx="4383024" cy="2127504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8804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49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54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>
            <a:extLst>
              <a:ext uri="{FF2B5EF4-FFF2-40B4-BE49-F238E27FC236}">
                <a16:creationId xmlns:a16="http://schemas.microsoft.com/office/drawing/2014/main" id="{689FBFE6-E7AD-40DE-88B8-794C73F956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1295" y="224917"/>
            <a:ext cx="5397627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 ……………………………………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1C2ED7A5-CBB5-4B5C-BD2A-3596087A71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24251" y="1011238"/>
            <a:ext cx="5384672" cy="552926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21F2271-B488-4DC9-A50E-592D82F2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3/15/2023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06E966D-F219-41DE-82BF-3F3121B7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F61A491-C108-489A-B2EA-9FC27DAD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8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3/15/2023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6" r:id="rId4"/>
    <p:sldLayoutId id="2147483678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898E0-30FF-4956-A658-42E15A831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5602" y="2968929"/>
            <a:ext cx="6452795" cy="1558682"/>
          </a:xfrm>
        </p:spPr>
        <p:txBody>
          <a:bodyPr/>
          <a:lstStyle/>
          <a:p>
            <a:r>
              <a:rPr lang="en-US"/>
              <a:t>ĐỒ ÁN II</a:t>
            </a:r>
          </a:p>
        </p:txBody>
      </p:sp>
    </p:spTree>
    <p:extLst>
      <p:ext uri="{BB962C8B-B14F-4D97-AF65-F5344CB8AC3E}">
        <p14:creationId xmlns:p14="http://schemas.microsoft.com/office/powerpoint/2010/main" val="1850899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r>
              <a:rPr lang="en-US"/>
              <a:t> / 16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Giới thiệu tổng quan</a:t>
            </a:r>
            <a:br>
              <a:rPr lang="vi-VN"/>
            </a:br>
            <a:endParaRPr lang="en-US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B0223366-3704-AE02-76CF-F49DDADA527A}"/>
              </a:ext>
            </a:extLst>
          </p:cNvPr>
          <p:cNvSpPr txBox="1"/>
          <p:nvPr/>
        </p:nvSpPr>
        <p:spPr>
          <a:xfrm>
            <a:off x="235077" y="923277"/>
            <a:ext cx="1108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LCD1602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180A3352-536D-4A13-4B68-252A84235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2486"/>
            <a:ext cx="4311995" cy="2738391"/>
          </a:xfrm>
          <a:prstGeom prst="rect">
            <a:avLst/>
          </a:prstGeo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C13EC986-57C2-AAF0-0859-F092B3836719}"/>
              </a:ext>
            </a:extLst>
          </p:cNvPr>
          <p:cNvSpPr txBox="1"/>
          <p:nvPr/>
        </p:nvSpPr>
        <p:spPr>
          <a:xfrm>
            <a:off x="4438565" y="1449061"/>
            <a:ext cx="4705435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0" i="0" u="sng">
                <a:solidFill>
                  <a:srgbClr val="000000"/>
                </a:solidFill>
                <a:effectLst/>
                <a:latin typeface="TimesNewRoman"/>
                <a:ea typeface="Yu Mincho" panose="02020400000000000000" pitchFamily="18" charset="-128"/>
                <a:cs typeface="Times New Roman" panose="02020603050405020304" pitchFamily="18" charset="0"/>
              </a:rPr>
              <a:t>Thông số kĩ thuật:</a:t>
            </a:r>
            <a:b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</a:br>
            <a:r>
              <a:rPr lang="en-US" sz="1800" b="0" i="0">
                <a:solidFill>
                  <a:srgbClr val="000000"/>
                </a:solidFill>
                <a:effectLst/>
                <a:latin typeface="OpenSymbol"/>
                <a:ea typeface="Yu Mincho" panose="02020400000000000000" pitchFamily="18" charset="-128"/>
                <a:cs typeface="Times New Roman" panose="02020603050405020304" pitchFamily="18" charset="0"/>
              </a:rPr>
              <a:t>   </a:t>
            </a:r>
            <a:r>
              <a:rPr lang="en-US" sz="1800" b="0" i="0">
                <a:solidFill>
                  <a:srgbClr val="000000"/>
                </a:solidFill>
                <a:effectLst/>
                <a:latin typeface="OpenSymbol"/>
                <a:ea typeface="Yu Mincho" panose="0202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sz="1800" b="0" i="0">
                <a:solidFill>
                  <a:srgbClr val="000000"/>
                </a:solidFill>
                <a:effectLst/>
                <a:latin typeface="OpenSymbol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b="0" i="0">
                <a:solidFill>
                  <a:srgbClr val="000000"/>
                </a:solidFill>
                <a:effectLst/>
                <a:latin typeface="TimesNewRoman"/>
                <a:ea typeface="Yu Mincho" panose="02020400000000000000" pitchFamily="18" charset="-128"/>
                <a:cs typeface="Times New Roman" panose="02020603050405020304" pitchFamily="18" charset="0"/>
              </a:rPr>
              <a:t>Điện áp hoạt động 5V</a:t>
            </a:r>
            <a:b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</a:br>
            <a:r>
              <a:rPr lang="en-US" sz="1800" b="0" i="0">
                <a:solidFill>
                  <a:srgbClr val="000000"/>
                </a:solidFill>
                <a:effectLst/>
                <a:latin typeface="OpenSymbol"/>
                <a:ea typeface="Yu Mincho" panose="02020400000000000000" pitchFamily="18" charset="-128"/>
                <a:cs typeface="Times New Roman" panose="02020603050405020304" pitchFamily="18" charset="0"/>
              </a:rPr>
              <a:t>   </a:t>
            </a:r>
            <a:r>
              <a:rPr lang="en-US" sz="1800" b="0" i="0">
                <a:solidFill>
                  <a:srgbClr val="000000"/>
                </a:solidFill>
                <a:effectLst/>
                <a:latin typeface="OpenSymbol"/>
                <a:ea typeface="Yu Mincho" panose="0202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sz="1800" b="0" i="0">
                <a:solidFill>
                  <a:srgbClr val="000000"/>
                </a:solidFill>
                <a:effectLst/>
                <a:latin typeface="OpenSymbol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b="0" i="0">
                <a:solidFill>
                  <a:srgbClr val="000000"/>
                </a:solidFill>
                <a:effectLst/>
                <a:latin typeface="TimesNewRoman"/>
                <a:ea typeface="Yu Mincho" panose="02020400000000000000" pitchFamily="18" charset="-128"/>
                <a:cs typeface="Times New Roman" panose="02020603050405020304" pitchFamily="18" charset="0"/>
              </a:rPr>
              <a:t>Kích thước là 80 x 36 x 12.5mm</a:t>
            </a:r>
            <a:b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</a:br>
            <a:r>
              <a:rPr lang="en-US" sz="1800" b="0" i="0">
                <a:solidFill>
                  <a:srgbClr val="000000"/>
                </a:solidFill>
                <a:effectLst/>
                <a:latin typeface="OpenSymbol"/>
                <a:ea typeface="Yu Mincho" panose="02020400000000000000" pitchFamily="18" charset="-128"/>
                <a:cs typeface="Times New Roman" panose="02020603050405020304" pitchFamily="18" charset="0"/>
              </a:rPr>
              <a:t>   </a:t>
            </a:r>
            <a:r>
              <a:rPr lang="en-US" sz="1800" b="0" i="0">
                <a:solidFill>
                  <a:srgbClr val="000000"/>
                </a:solidFill>
                <a:effectLst/>
                <a:latin typeface="OpenSymbol"/>
                <a:ea typeface="Yu Mincho" panose="0202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sz="1800" b="0" i="0">
                <a:solidFill>
                  <a:srgbClr val="000000"/>
                </a:solidFill>
                <a:effectLst/>
                <a:latin typeface="OpenSymbol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b="0" i="0">
                <a:solidFill>
                  <a:srgbClr val="000000"/>
                </a:solidFill>
                <a:effectLst/>
                <a:latin typeface="TimesNewRoman"/>
                <a:ea typeface="Yu Mincho" panose="02020400000000000000" pitchFamily="18" charset="-128"/>
                <a:cs typeface="Times New Roman" panose="02020603050405020304" pitchFamily="18" charset="0"/>
              </a:rPr>
              <a:t>Chữ đen, nền xanh lá</a:t>
            </a:r>
            <a:b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</a:br>
            <a:r>
              <a:rPr lang="en-US" sz="1800" b="0" i="0">
                <a:solidFill>
                  <a:srgbClr val="000000"/>
                </a:solidFill>
                <a:effectLst/>
                <a:latin typeface="OpenSymbol"/>
                <a:ea typeface="Yu Mincho" panose="02020400000000000000" pitchFamily="18" charset="-128"/>
                <a:cs typeface="Times New Roman" panose="02020603050405020304" pitchFamily="18" charset="0"/>
              </a:rPr>
              <a:t>   </a:t>
            </a:r>
            <a:r>
              <a:rPr lang="en-US" sz="1800" b="0" i="0">
                <a:solidFill>
                  <a:srgbClr val="000000"/>
                </a:solidFill>
                <a:effectLst/>
                <a:latin typeface="OpenSymbol"/>
                <a:ea typeface="Yu Mincho" panose="0202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sz="1800" b="0" i="0">
                <a:solidFill>
                  <a:srgbClr val="000000"/>
                </a:solidFill>
                <a:effectLst/>
                <a:latin typeface="OpenSymbol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b="0" i="0">
                <a:solidFill>
                  <a:srgbClr val="181600"/>
                </a:solidFill>
                <a:effectLst/>
                <a:latin typeface="TimesNewRoman"/>
                <a:ea typeface="Yu Mincho" panose="02020400000000000000" pitchFamily="18" charset="-128"/>
                <a:cs typeface="Times New Roman" panose="02020603050405020304" pitchFamily="18" charset="0"/>
              </a:rPr>
              <a:t>Khoảng cách giữa hai </a:t>
            </a:r>
            <a:r>
              <a:rPr lang="en-US" sz="1800" b="0" i="0">
                <a:solidFill>
                  <a:srgbClr val="2F2F00"/>
                </a:solidFill>
                <a:effectLst/>
                <a:latin typeface="TimesNewRoman"/>
                <a:ea typeface="Yu Mincho" panose="02020400000000000000" pitchFamily="18" charset="-128"/>
                <a:cs typeface="Times New Roman" panose="02020603050405020304" pitchFamily="18" charset="0"/>
              </a:rPr>
              <a:t>chân kết nối là 0.1 inch</a:t>
            </a:r>
            <a:br>
              <a:rPr lang="en-US" sz="1800">
                <a:solidFill>
                  <a:srgbClr val="1816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</a:br>
            <a:r>
              <a:rPr lang="en-US" sz="1800" b="0" i="0">
                <a:solidFill>
                  <a:srgbClr val="000000"/>
                </a:solidFill>
                <a:effectLst/>
                <a:latin typeface="OpenSymbol"/>
                <a:ea typeface="Yu Mincho" panose="02020400000000000000" pitchFamily="18" charset="-128"/>
                <a:cs typeface="Times New Roman" panose="02020603050405020304" pitchFamily="18" charset="0"/>
              </a:rPr>
              <a:t>   </a:t>
            </a:r>
            <a:r>
              <a:rPr lang="en-US" sz="1800" b="0" i="0">
                <a:solidFill>
                  <a:srgbClr val="000000"/>
                </a:solidFill>
                <a:effectLst/>
                <a:latin typeface="OpenSymbol"/>
                <a:ea typeface="Yu Mincho" panose="0202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sz="1800" b="0" i="0">
                <a:solidFill>
                  <a:srgbClr val="000000"/>
                </a:solidFill>
                <a:effectLst/>
                <a:latin typeface="OpenSymbol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b="0" i="0">
                <a:solidFill>
                  <a:srgbClr val="000000"/>
                </a:solidFill>
                <a:effectLst/>
                <a:latin typeface="TimesNewRoman"/>
                <a:ea typeface="Yu Mincho" panose="02020400000000000000" pitchFamily="18" charset="-128"/>
                <a:cs typeface="Times New Roman" panose="02020603050405020304" pitchFamily="18" charset="0"/>
              </a:rPr>
              <a:t>Có LED nền</a:t>
            </a:r>
            <a:b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</a:br>
            <a:r>
              <a:rPr lang="en-US" sz="1800" b="0" i="0">
                <a:solidFill>
                  <a:srgbClr val="000000"/>
                </a:solidFill>
                <a:effectLst/>
                <a:latin typeface="OpenSymbol"/>
                <a:ea typeface="Yu Mincho" panose="02020400000000000000" pitchFamily="18" charset="-128"/>
                <a:cs typeface="Times New Roman" panose="02020603050405020304" pitchFamily="18" charset="0"/>
              </a:rPr>
              <a:t>   </a:t>
            </a:r>
            <a:r>
              <a:rPr lang="en-US" sz="1800" b="0" i="0">
                <a:solidFill>
                  <a:srgbClr val="000000"/>
                </a:solidFill>
                <a:effectLst/>
                <a:latin typeface="OpenSymbol"/>
                <a:ea typeface="Yu Mincho" panose="0202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sz="1800" b="0" i="0">
                <a:solidFill>
                  <a:srgbClr val="000000"/>
                </a:solidFill>
                <a:effectLst/>
                <a:latin typeface="OpenSymbol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b="0" i="0">
                <a:solidFill>
                  <a:srgbClr val="000000"/>
                </a:solidFill>
                <a:effectLst/>
                <a:latin typeface="TimesNewRoman"/>
                <a:ea typeface="Yu Mincho" panose="02020400000000000000" pitchFamily="18" charset="-128"/>
                <a:cs typeface="Times New Roman" panose="02020603050405020304" pitchFamily="18" charset="0"/>
              </a:rPr>
              <a:t>Có thể được điều khiển với 6 dây tín hiệu</a:t>
            </a:r>
            <a:b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</a:br>
            <a:r>
              <a:rPr lang="en-US" sz="1800" b="0" i="0">
                <a:solidFill>
                  <a:srgbClr val="000000"/>
                </a:solidFill>
                <a:effectLst/>
                <a:latin typeface="OpenSymbol"/>
                <a:ea typeface="Yu Mincho" panose="02020400000000000000" pitchFamily="18" charset="-128"/>
                <a:cs typeface="Times New Roman" panose="02020603050405020304" pitchFamily="18" charset="0"/>
              </a:rPr>
              <a:t>   </a:t>
            </a:r>
            <a:r>
              <a:rPr lang="en-US" sz="1800" b="0" i="0">
                <a:solidFill>
                  <a:srgbClr val="000000"/>
                </a:solidFill>
                <a:effectLst/>
                <a:latin typeface="OpenSymbol"/>
                <a:ea typeface="Yu Mincho" panose="020204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sz="1800" b="0" i="0">
                <a:solidFill>
                  <a:srgbClr val="000000"/>
                </a:solidFill>
                <a:effectLst/>
                <a:latin typeface="OpenSymbol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b="0" i="0">
                <a:solidFill>
                  <a:srgbClr val="000000"/>
                </a:solidFill>
                <a:effectLst/>
                <a:latin typeface="TimesNewRoman"/>
                <a:ea typeface="Yu Mincho" panose="02020400000000000000" pitchFamily="18" charset="-128"/>
                <a:cs typeface="Times New Roman" panose="02020603050405020304" pitchFamily="18" charset="0"/>
              </a:rPr>
              <a:t>Có bộ kí tự được xây dựng hỗ trợ tiếng Anh và tiếng Nhật</a:t>
            </a:r>
            <a:endParaRPr lang="en-US" sz="1800">
              <a:effectLst/>
              <a:latin typeface="Times New Roman" panose="02020603050405020304" pitchFamily="18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06512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r>
              <a:rPr lang="en-US"/>
              <a:t> / 16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Thiết kế hệ thống</a:t>
            </a:r>
            <a:br>
              <a:rPr lang="vi-VN"/>
            </a:br>
            <a:endParaRPr lang="en-US"/>
          </a:p>
        </p:txBody>
      </p:sp>
      <p:pic>
        <p:nvPicPr>
          <p:cNvPr id="7" name="Hình ảnh 6" descr="Diagram&#10;&#10;Description automatically generated">
            <a:extLst>
              <a:ext uri="{FF2B5EF4-FFF2-40B4-BE49-F238E27FC236}">
                <a16:creationId xmlns:a16="http://schemas.microsoft.com/office/drawing/2014/main" id="{C89AECE6-1C62-EA55-116F-32F18FA93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848" y="1714415"/>
            <a:ext cx="5580309" cy="342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512713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r>
              <a:rPr lang="en-US"/>
              <a:t> / 16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Mô phỏng</a:t>
            </a:r>
            <a:br>
              <a:rPr lang="vi-VN"/>
            </a:br>
            <a:endParaRPr lang="en-US"/>
          </a:p>
        </p:txBody>
      </p:sp>
      <p:pic>
        <p:nvPicPr>
          <p:cNvPr id="4" name="Hình ảnh 3" descr="Ảnh có chứa biểu đồ, sơ đồ&#10;&#10;Mô tả được tạo tự động">
            <a:extLst>
              <a:ext uri="{FF2B5EF4-FFF2-40B4-BE49-F238E27FC236}">
                <a16:creationId xmlns:a16="http://schemas.microsoft.com/office/drawing/2014/main" id="{164D7272-AA59-4634-CC08-B31A5E4BA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870" y="1464800"/>
            <a:ext cx="7191046" cy="392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14701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r>
              <a:rPr lang="en-US"/>
              <a:t> / 16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Mô phỏng</a:t>
            </a:r>
            <a:br>
              <a:rPr lang="vi-VN"/>
            </a:br>
            <a:endParaRPr lang="en-US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87E9991B-C82F-B3C7-97BB-F5F8782480C4}"/>
              </a:ext>
            </a:extLst>
          </p:cNvPr>
          <p:cNvSpPr txBox="1"/>
          <p:nvPr/>
        </p:nvSpPr>
        <p:spPr>
          <a:xfrm>
            <a:off x="559293" y="1127464"/>
            <a:ext cx="2908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Nạp file hex, chạy mô phỏng:</a:t>
            </a:r>
          </a:p>
        </p:txBody>
      </p:sp>
      <p:pic>
        <p:nvPicPr>
          <p:cNvPr id="6" name="Hình ảnh 5" descr="Ảnh có chứa biểu đồ, sơ đồ&#10;&#10;Mô tả được tạo tự động">
            <a:extLst>
              <a:ext uri="{FF2B5EF4-FFF2-40B4-BE49-F238E27FC236}">
                <a16:creationId xmlns:a16="http://schemas.microsoft.com/office/drawing/2014/main" id="{994E68D6-85B1-EEAC-A57F-F20D6D35E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121" y="1911523"/>
            <a:ext cx="6849364" cy="349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70282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14</a:t>
            </a:fld>
            <a:r>
              <a:rPr lang="en-US"/>
              <a:t> / 16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Kết quả thực tế và đánh giá</a:t>
            </a:r>
            <a:br>
              <a:rPr lang="vi-VN"/>
            </a:br>
            <a:endParaRPr lang="en-US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186647E0-A469-D8DE-B64E-47E5BC8C3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48924" y="230662"/>
            <a:ext cx="4497641" cy="639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280920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15</a:t>
            </a:fld>
            <a:r>
              <a:rPr lang="en-US"/>
              <a:t> / 16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Kết quả thực tế và đánh giá</a:t>
            </a:r>
            <a:br>
              <a:rPr lang="vi-VN"/>
            </a:br>
            <a:endParaRPr lang="en-US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186647E0-A469-D8DE-B64E-47E5BC8C3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0404" y="1171336"/>
            <a:ext cx="2749243" cy="3910054"/>
          </a:xfrm>
          <a:prstGeom prst="rect">
            <a:avLst/>
          </a:prstGeom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E953D82B-96B1-DF5F-54F7-8D75C941BB1F}"/>
              </a:ext>
            </a:extLst>
          </p:cNvPr>
          <p:cNvSpPr txBox="1"/>
          <p:nvPr/>
        </p:nvSpPr>
        <p:spPr>
          <a:xfrm>
            <a:off x="4190261" y="1568490"/>
            <a:ext cx="4953739" cy="3721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269240">
              <a:lnSpc>
                <a:spcPct val="120000"/>
              </a:lnSpc>
              <a:spcBef>
                <a:spcPts val="895"/>
              </a:spcBef>
              <a:spcAft>
                <a:spcPts val="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Đánh giá hoạt động mạch:</a:t>
            </a:r>
          </a:p>
          <a:p>
            <a:pPr marL="342900" marR="269240" lvl="0" indent="-342900">
              <a:lnSpc>
                <a:spcPct val="120000"/>
              </a:lnSpc>
              <a:spcBef>
                <a:spcPts val="895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Ưu điểm:</a:t>
            </a:r>
          </a:p>
          <a:p>
            <a:pPr marL="342900" marR="269240" lvl="0" indent="-342900">
              <a:lnSpc>
                <a:spcPct val="120000"/>
              </a:lnSpc>
              <a:spcBef>
                <a:spcPts val="895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Mạch hoạt động đúng như thiết kế</a:t>
            </a:r>
          </a:p>
          <a:p>
            <a:pPr marL="342900" marR="269240" lvl="0" indent="-342900">
              <a:lnSpc>
                <a:spcPct val="120000"/>
              </a:lnSpc>
              <a:spcBef>
                <a:spcPts val="895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Mạch hoạt động ổn định</a:t>
            </a:r>
          </a:p>
          <a:p>
            <a:pPr marL="342900" marR="269240" lvl="0" indent="-342900">
              <a:lnSpc>
                <a:spcPct val="120000"/>
              </a:lnSpc>
              <a:spcBef>
                <a:spcPts val="895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Hạn chế:</a:t>
            </a:r>
          </a:p>
          <a:p>
            <a:pPr marL="342900" marR="269240" lvl="0" indent="-342900">
              <a:lnSpc>
                <a:spcPct val="120000"/>
              </a:lnSpc>
              <a:spcBef>
                <a:spcPts val="895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Sai số đo còn khá đáng kể do hạn chế về phần cứng</a:t>
            </a:r>
          </a:p>
          <a:p>
            <a:pPr marL="342900" marR="269240" lvl="0" indent="-342900">
              <a:lnSpc>
                <a:spcPct val="120000"/>
              </a:lnSpc>
              <a:spcBef>
                <a:spcPts val="895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 kế mạch chưa đảm bảo thẩm mỹ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42113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16</a:t>
            </a:fld>
            <a:r>
              <a:rPr lang="en-US"/>
              <a:t> / 16</a:t>
            </a:r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Text&#10;&#10;Description automatically generated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12" y="317038"/>
            <a:ext cx="2576374" cy="936215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413012" y="2441586"/>
            <a:ext cx="7736689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2800"/>
              <a:t>ĐỀ TÀI: MẠCH ĐO NHIỆT ĐỘ, ĐỘ ẨM</a:t>
            </a: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413012" y="3567622"/>
            <a:ext cx="7342482" cy="8487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800" b="0"/>
              <a:t>Giảng </a:t>
            </a:r>
            <a:r>
              <a:rPr lang="en-US" sz="1800" b="0" err="1"/>
              <a:t>viên</a:t>
            </a:r>
            <a:r>
              <a:rPr lang="en-US" sz="1800" b="0"/>
              <a:t> </a:t>
            </a:r>
            <a:r>
              <a:rPr lang="en-US" sz="1800" b="0" err="1"/>
              <a:t>hướng</a:t>
            </a:r>
            <a:r>
              <a:rPr lang="en-US" sz="1800" b="0"/>
              <a:t> </a:t>
            </a:r>
            <a:r>
              <a:rPr lang="en-US" sz="1800" b="0" err="1"/>
              <a:t>dẫn</a:t>
            </a:r>
            <a:r>
              <a:rPr lang="en-US" sz="1800" b="0"/>
              <a:t>: ThS. Tào Văn Cường</a:t>
            </a:r>
          </a:p>
          <a:p>
            <a:pPr>
              <a:lnSpc>
                <a:spcPct val="150000"/>
              </a:lnSpc>
            </a:pPr>
            <a:endParaRPr lang="en-US" sz="1800" b="0"/>
          </a:p>
          <a:p>
            <a:pPr>
              <a:lnSpc>
                <a:spcPct val="150000"/>
              </a:lnSpc>
            </a:pPr>
            <a:endParaRPr lang="en-US" sz="1800" b="0"/>
          </a:p>
          <a:p>
            <a:pPr>
              <a:lnSpc>
                <a:spcPct val="150000"/>
              </a:lnSpc>
            </a:pPr>
            <a:endParaRPr lang="en-US" sz="1800" b="0"/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7ECF-1792-4255-AF79-1338056A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Nội</a:t>
            </a:r>
            <a:r>
              <a:rPr lang="en-US"/>
              <a:t> dung </a:t>
            </a:r>
            <a:r>
              <a:rPr lang="en-US" err="1"/>
              <a:t>trình</a:t>
            </a:r>
            <a:r>
              <a:rPr lang="en-US"/>
              <a:t> </a:t>
            </a:r>
            <a:r>
              <a:rPr lang="en-US" err="1"/>
              <a:t>bày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365B-2C63-46A3-AD64-BA52831BE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24250" y="1011238"/>
            <a:ext cx="5522095" cy="5529262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/>
              <a:t>Giới thiệu tổng quan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/>
              <a:t>Thiết kế hệ thống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3"/>
            </a:pPr>
            <a:r>
              <a:rPr lang="en-US" sz="2400"/>
              <a:t>Mô phỏng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3"/>
            </a:pPr>
            <a:r>
              <a:rPr lang="en-US" sz="2400"/>
              <a:t>Kết quả thực tế và đánh giá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7697B-E2F6-452F-B4AF-9444ACC6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r>
              <a:rPr lang="en-US"/>
              <a:t> / 16</a:t>
            </a:r>
          </a:p>
        </p:txBody>
      </p:sp>
    </p:spTree>
    <p:extLst>
      <p:ext uri="{BB962C8B-B14F-4D97-AF65-F5344CB8AC3E}">
        <p14:creationId xmlns:p14="http://schemas.microsoft.com/office/powerpoint/2010/main" val="319401273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r>
              <a:rPr lang="en-US"/>
              <a:t> / 16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Giới thiệu tổng quan</a:t>
            </a:r>
            <a:br>
              <a:rPr lang="vi-VN"/>
            </a:br>
            <a:endParaRPr lang="en-US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B0223366-3704-AE02-76CF-F49DDADA527A}"/>
              </a:ext>
            </a:extLst>
          </p:cNvPr>
          <p:cNvSpPr txBox="1"/>
          <p:nvPr/>
        </p:nvSpPr>
        <p:spPr>
          <a:xfrm>
            <a:off x="235077" y="932155"/>
            <a:ext cx="2768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Vi điều khiển ATmega16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25CF7AB8-01E4-691E-AE33-63DA4D991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49" y="1886844"/>
            <a:ext cx="3380740" cy="2711450"/>
          </a:xfrm>
          <a:prstGeom prst="rect">
            <a:avLst/>
          </a:prstGeo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EC44EF56-E1AB-623A-3F3D-A2A005036E4F}"/>
              </a:ext>
            </a:extLst>
          </p:cNvPr>
          <p:cNvSpPr txBox="1"/>
          <p:nvPr/>
        </p:nvSpPr>
        <p:spPr>
          <a:xfrm>
            <a:off x="4105097" y="1640367"/>
            <a:ext cx="4732805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ea typeface="Yu Mincho" panose="020B0400000000000000" pitchFamily="18" charset="-128"/>
                <a:cs typeface="Arial" panose="020B0604020202020204" pitchFamily="34" charset="0"/>
              </a:rPr>
              <a:t>D</a:t>
            </a:r>
            <a:r>
              <a:rPr lang="en-US" sz="1800">
                <a:effectLst/>
                <a:latin typeface="Times New Roman" panose="02020603050405020304" pitchFamily="18" charset="0"/>
                <a:ea typeface="Yu Mincho" panose="020B0400000000000000" pitchFamily="18" charset="-128"/>
                <a:cs typeface="Arial" panose="020B0604020202020204" pitchFamily="34" charset="0"/>
              </a:rPr>
              <a:t>o hãng Atmel (Hoa Kỳ) sản xuất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 điều khiển AVR 8 bit công suất thấp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vi-VN" sz="180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Arial" panose="020B0604020202020204" pitchFamily="34" charset="0"/>
              </a:rPr>
              <a:t>Cấu trúc lệnh đơn giản, thời gian thực thi lệnh như nhau </a:t>
            </a:r>
            <a:endParaRPr lang="en-US" sz="1800">
              <a:effectLst/>
              <a:latin typeface="Times New Roman" panose="02020603050405020304" pitchFamily="18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Điện áp sử dụng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4.5 – 5V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Tốc độ xung nhịp dùng cho chip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vi-VN" sz="180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Arial" panose="020B0604020202020204" pitchFamily="34" charset="0"/>
              </a:rPr>
              <a:t>0 – 16 MHz 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438758287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r>
              <a:rPr lang="en-US"/>
              <a:t> / 16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Giới thiệu tổng quan</a:t>
            </a:r>
            <a:br>
              <a:rPr lang="vi-VN"/>
            </a:br>
            <a:endParaRPr lang="en-US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B0223366-3704-AE02-76CF-F49DDADA527A}"/>
              </a:ext>
            </a:extLst>
          </p:cNvPr>
          <p:cNvSpPr txBox="1"/>
          <p:nvPr/>
        </p:nvSpPr>
        <p:spPr>
          <a:xfrm>
            <a:off x="235077" y="932155"/>
            <a:ext cx="2768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Vi điều khiển ATmega16</a:t>
            </a: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18D9EF19-F64F-F797-4269-CCD240E83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4" y="1796212"/>
            <a:ext cx="3751997" cy="3113140"/>
          </a:xfrm>
          <a:prstGeom prst="rect">
            <a:avLst/>
          </a:prstGeom>
        </p:spPr>
      </p:pic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0E6E700D-2953-A0B0-6A44-032BA81CB12F}"/>
              </a:ext>
            </a:extLst>
          </p:cNvPr>
          <p:cNvSpPr txBox="1"/>
          <p:nvPr/>
        </p:nvSpPr>
        <p:spPr>
          <a:xfrm>
            <a:off x="3846451" y="1864310"/>
            <a:ext cx="5078332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Có tất cả 40 chân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Một chân VCC, hai chân GND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Chân Reset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Chân XTAL1 và XTAL2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Chân AVCC, AREF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32 chân còn lại tương ứng với 4 PORT A, B, C, D. Mỗi PORT có ba thanh ghi: DDR, PORT, PIN</a:t>
            </a:r>
          </a:p>
        </p:txBody>
      </p:sp>
    </p:spTree>
    <p:extLst>
      <p:ext uri="{BB962C8B-B14F-4D97-AF65-F5344CB8AC3E}">
        <p14:creationId xmlns:p14="http://schemas.microsoft.com/office/powerpoint/2010/main" val="1417973166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r>
              <a:rPr lang="en-US"/>
              <a:t> / 16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Giới thiệu tổng quan</a:t>
            </a:r>
            <a:br>
              <a:rPr lang="vi-VN"/>
            </a:br>
            <a:endParaRPr lang="en-US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B0223366-3704-AE02-76CF-F49DDADA527A}"/>
              </a:ext>
            </a:extLst>
          </p:cNvPr>
          <p:cNvSpPr txBox="1"/>
          <p:nvPr/>
        </p:nvSpPr>
        <p:spPr>
          <a:xfrm>
            <a:off x="235077" y="932155"/>
            <a:ext cx="2915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Mạch Kit cho VĐK họ AVR</a:t>
            </a:r>
          </a:p>
        </p:txBody>
      </p:sp>
      <p:pic>
        <p:nvPicPr>
          <p:cNvPr id="5" name="Hình ảnh 4" descr="Ảnh có chứa biểu đồ, sơ đồ&#10;&#10;Mô tả được tạo tự động">
            <a:extLst>
              <a:ext uri="{FF2B5EF4-FFF2-40B4-BE49-F238E27FC236}">
                <a16:creationId xmlns:a16="http://schemas.microsoft.com/office/drawing/2014/main" id="{50B43AA9-8283-68F9-A3F5-6890091C6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0865"/>
            <a:ext cx="4288463" cy="3509573"/>
          </a:xfrm>
          <a:prstGeom prst="rect">
            <a:avLst/>
          </a:prstGeo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2447DAC2-2DA5-9645-8EF1-8C817B7F7E57}"/>
              </a:ext>
            </a:extLst>
          </p:cNvPr>
          <p:cNvSpPr txBox="1"/>
          <p:nvPr/>
        </p:nvSpPr>
        <p:spPr>
          <a:xfrm>
            <a:off x="3897297" y="1486559"/>
            <a:ext cx="5326602" cy="459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269240" indent="457200">
              <a:spcBef>
                <a:spcPts val="1415"/>
              </a:spcBef>
              <a:spcAft>
                <a:spcPts val="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• Điều khiến công ra số, với LED đơn và LED 7 thanh</a:t>
            </a:r>
          </a:p>
          <a:p>
            <a:pPr marL="457200" marR="269240" indent="457200">
              <a:spcBef>
                <a:spcPts val="1415"/>
              </a:spcBef>
              <a:spcAft>
                <a:spcPts val="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• Đọc trạng thái logic đầu vào số, từ bàn phím và giác cắm mở rộng</a:t>
            </a:r>
          </a:p>
          <a:p>
            <a:pPr marL="457200" marR="269240" indent="457200">
              <a:spcBef>
                <a:spcPts val="1415"/>
              </a:spcBef>
              <a:spcAft>
                <a:spcPts val="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• Đo điện áp tương tự, với biến trở vị chỉnh và bộ ADC 10-bit</a:t>
            </a:r>
          </a:p>
          <a:p>
            <a:pPr marL="457200" marR="269240" indent="457200">
              <a:spcBef>
                <a:spcPts val="1415"/>
              </a:spcBef>
              <a:spcAft>
                <a:spcPts val="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• Điều khiển màn hình tinh thể lỏng, với màn hình LCD dạng text</a:t>
            </a:r>
          </a:p>
          <a:p>
            <a:pPr marL="457200" marR="269240" indent="457200">
              <a:spcBef>
                <a:spcPts val="1415"/>
              </a:spcBef>
              <a:spcAft>
                <a:spcPts val="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• Giao tiếp với máy tính qua chuẩn UART – USB</a:t>
            </a:r>
          </a:p>
          <a:p>
            <a:pPr marL="457200" marR="269240" indent="457200">
              <a:spcBef>
                <a:spcPts val="1415"/>
              </a:spcBef>
              <a:spcAft>
                <a:spcPts val="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• Thử nghiệm các ngắt ngoài, thử khả năng điều khiển chế độ rộng xung.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37203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r>
              <a:rPr lang="en-US"/>
              <a:t> / 16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Giới thiệu tổng quan</a:t>
            </a:r>
            <a:br>
              <a:rPr lang="vi-VN"/>
            </a:br>
            <a:endParaRPr lang="en-US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B0223366-3704-AE02-76CF-F49DDADA527A}"/>
              </a:ext>
            </a:extLst>
          </p:cNvPr>
          <p:cNvSpPr txBox="1"/>
          <p:nvPr/>
        </p:nvSpPr>
        <p:spPr>
          <a:xfrm>
            <a:off x="235077" y="932155"/>
            <a:ext cx="2915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Mạch Kit cho VĐK họ AVR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2447DAC2-2DA5-9645-8EF1-8C817B7F7E57}"/>
              </a:ext>
            </a:extLst>
          </p:cNvPr>
          <p:cNvSpPr txBox="1"/>
          <p:nvPr/>
        </p:nvSpPr>
        <p:spPr>
          <a:xfrm>
            <a:off x="871218" y="1483834"/>
            <a:ext cx="7882165" cy="4202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Arial" panose="020B0604020202020204" pitchFamily="34" charset="0"/>
              </a:rPr>
              <a:t> •  Điện áp nguồn:</a:t>
            </a:r>
            <a:b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Arial" panose="020B0604020202020204" pitchFamily="34" charset="0"/>
              </a:rPr>
            </a:b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Arial" panose="020B0604020202020204" pitchFamily="34" charset="0"/>
              </a:rPr>
              <a:t>             -  Tiêu chuẩn: 9-12 VDC</a:t>
            </a:r>
            <a:b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Arial" panose="020B0604020202020204" pitchFamily="34" charset="0"/>
              </a:rPr>
            </a:b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Arial" panose="020B0604020202020204" pitchFamily="34" charset="0"/>
              </a:rPr>
              <a:t>             -  Giới hạn: 7-18 VDC</a:t>
            </a:r>
            <a:b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Arial" panose="020B0604020202020204" pitchFamily="34" charset="0"/>
              </a:rPr>
            </a:b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Arial" panose="020B0604020202020204" pitchFamily="34" charset="0"/>
              </a:rPr>
              <a:t> •  Dòng điện tiêu thụ:</a:t>
            </a:r>
            <a:b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Arial" panose="020B0604020202020204" pitchFamily="34" charset="0"/>
              </a:rPr>
            </a:b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Arial" panose="020B0604020202020204" pitchFamily="34" charset="0"/>
              </a:rPr>
              <a:t>             -  Khi không có mô-đun mở rộng, toàn bộ LED chỉ thị I/O tắt: 18 mA</a:t>
            </a:r>
            <a:b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Arial" panose="020B0604020202020204" pitchFamily="34" charset="0"/>
              </a:rPr>
            </a:b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Arial" panose="020B0604020202020204" pitchFamily="34" charset="0"/>
              </a:rPr>
              <a:t>             -  Khi có LCD và mô-đun USB, các LED chỉ thị I/O bị vô hiệu hóa: 22 mA</a:t>
            </a:r>
            <a:b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Arial" panose="020B0604020202020204" pitchFamily="34" charset="0"/>
              </a:rPr>
            </a:b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Arial" panose="020B0604020202020204" pitchFamily="34" charset="0"/>
              </a:rPr>
              <a:t>             -  Khi có LCD và mô-đun USB, toàn bộ LED chỉ thị I/O sáng: 80 mA</a:t>
            </a:r>
          </a:p>
          <a:p>
            <a:pPr>
              <a:lnSpc>
                <a:spcPct val="150000"/>
              </a:lnSpc>
            </a:pP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Arial" panose="020B0604020202020204" pitchFamily="34" charset="0"/>
              </a:rPr>
              <a:t>•  Hỗ trợ màn hình LCD: dạng text, giao tiếp 8 bit hoặc 4 bit</a:t>
            </a:r>
            <a:b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Arial" panose="020B0604020202020204" pitchFamily="34" charset="0"/>
              </a:rPr>
            </a:b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Arial" panose="020B0604020202020204" pitchFamily="34" charset="0"/>
              </a:rPr>
              <a:t>•  Hỗ trợ mô-đun USB: UART-USB hay COM-USB (mức 5 VDC)</a:t>
            </a:r>
            <a:b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Arial" panose="020B0604020202020204" pitchFamily="34" charset="0"/>
              </a:rPr>
            </a:b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Arial" panose="020B0604020202020204" pitchFamily="34" charset="0"/>
              </a:rPr>
              <a:t>•  Xung nhịp tích hợp sẵn: thạch anh 8 MHz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96041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r>
              <a:rPr lang="en-US"/>
              <a:t> / 16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Giới thiệu tổng quan</a:t>
            </a:r>
            <a:br>
              <a:rPr lang="vi-VN"/>
            </a:br>
            <a:endParaRPr lang="en-US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B0223366-3704-AE02-76CF-F49DDADA527A}"/>
              </a:ext>
            </a:extLst>
          </p:cNvPr>
          <p:cNvSpPr txBox="1"/>
          <p:nvPr/>
        </p:nvSpPr>
        <p:spPr>
          <a:xfrm>
            <a:off x="235077" y="932155"/>
            <a:ext cx="3699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Cảm biến nhiệt độ, độ ẩm DHT11</a:t>
            </a:r>
          </a:p>
        </p:txBody>
      </p:sp>
      <p:pic>
        <p:nvPicPr>
          <p:cNvPr id="5" name="Hình ảnh 4" descr="Ảnh có chứa biểu đồ&#10;&#10;Mô tả được tạo tự động">
            <a:extLst>
              <a:ext uri="{FF2B5EF4-FFF2-40B4-BE49-F238E27FC236}">
                <a16:creationId xmlns:a16="http://schemas.microsoft.com/office/drawing/2014/main" id="{2A3C202B-FA01-393F-ED81-0FD62649D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3758"/>
            <a:ext cx="5267960" cy="2819400"/>
          </a:xfrm>
          <a:prstGeom prst="rect">
            <a:avLst/>
          </a:prstGeom>
        </p:spPr>
      </p:pic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7AA7C307-1301-67C3-52EC-F5C42A69D28D}"/>
              </a:ext>
            </a:extLst>
          </p:cNvPr>
          <p:cNvSpPr txBox="1"/>
          <p:nvPr/>
        </p:nvSpPr>
        <p:spPr>
          <a:xfrm>
            <a:off x="5157927" y="1988598"/>
            <a:ext cx="3986074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269240" indent="0" algn="l">
              <a:lnSpc>
                <a:spcPct val="150000"/>
              </a:lnSpc>
              <a:spcBef>
                <a:spcPts val="290"/>
              </a:spcBef>
              <a:spcAft>
                <a:spcPts val="0"/>
              </a:spcAft>
              <a:tabLst>
                <a:tab pos="810260" algn="l"/>
              </a:tabLst>
            </a:pPr>
            <a:r>
              <a:rPr lang="en-US" sz="180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Thông số kỹ thuật:</a:t>
            </a:r>
            <a:endParaRPr lang="en-US" sz="1800">
              <a:effectLst/>
              <a:latin typeface="Times New Roman" panose="02020603050405020304" pitchFamily="18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342900" marR="269240" lvl="0" indent="-342900" algn="l">
              <a:lnSpc>
                <a:spcPct val="150000"/>
              </a:lnSpc>
              <a:spcBef>
                <a:spcPts val="29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810260" algn="l"/>
              </a:tabLst>
            </a:pPr>
            <a:r>
              <a:rPr lang="en-US" sz="180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Điện áp hoạt động: 3V - 5V (DC)</a:t>
            </a:r>
            <a:endParaRPr lang="en-US" sz="1800">
              <a:effectLst/>
              <a:latin typeface="Times New Roman" panose="02020603050405020304" pitchFamily="18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342900" marR="269240" lvl="0" indent="-342900" algn="l">
              <a:lnSpc>
                <a:spcPct val="150000"/>
              </a:lnSpc>
              <a:spcBef>
                <a:spcPts val="29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810260" algn="l"/>
              </a:tabLst>
            </a:pPr>
            <a:r>
              <a:rPr lang="en-US" sz="180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Dãi độ ẩm hoạt động: 20% - 90% RH, sai số ±5%RH</a:t>
            </a:r>
            <a:endParaRPr lang="en-US" sz="1800">
              <a:effectLst/>
              <a:latin typeface="Times New Roman" panose="02020603050405020304" pitchFamily="18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342900" marR="269240" lvl="0" indent="-342900" algn="l">
              <a:lnSpc>
                <a:spcPct val="150000"/>
              </a:lnSpc>
              <a:spcBef>
                <a:spcPts val="29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810260" algn="l"/>
              </a:tabLst>
            </a:pPr>
            <a:r>
              <a:rPr lang="en-US" sz="180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Dải nhiệt độ hoạt động: 0°C ~ 50°C, sai số ±2°C</a:t>
            </a:r>
            <a:endParaRPr lang="en-US" sz="1800">
              <a:effectLst/>
              <a:latin typeface="Times New Roman" panose="02020603050405020304" pitchFamily="18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342900" marR="269240" lvl="0" indent="-342900" algn="l">
              <a:lnSpc>
                <a:spcPct val="150000"/>
              </a:lnSpc>
              <a:spcBef>
                <a:spcPts val="29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810260" algn="l"/>
              </a:tabLst>
            </a:pPr>
            <a:r>
              <a:rPr lang="en-US" sz="180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Khoảng cách truyển tối đa: 20m</a:t>
            </a:r>
            <a:endParaRPr lang="en-US" sz="1800">
              <a:effectLst/>
              <a:latin typeface="Times New Roman" panose="02020603050405020304" pitchFamily="18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33056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r>
              <a:rPr lang="en-US"/>
              <a:t> / 16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Giới thiệu tổng quan</a:t>
            </a:r>
            <a:br>
              <a:rPr lang="vi-VN"/>
            </a:br>
            <a:endParaRPr lang="en-US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B0223366-3704-AE02-76CF-F49DDADA527A}"/>
              </a:ext>
            </a:extLst>
          </p:cNvPr>
          <p:cNvSpPr txBox="1"/>
          <p:nvPr/>
        </p:nvSpPr>
        <p:spPr>
          <a:xfrm>
            <a:off x="235077" y="932155"/>
            <a:ext cx="3699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Cảm biến nhiệt độ, độ ẩm DHT11</a:t>
            </a:r>
          </a:p>
        </p:txBody>
      </p:sp>
      <p:pic>
        <p:nvPicPr>
          <p:cNvPr id="8" name="Hình ảnh 7" descr="Ảnh có chứa văn bản, ăng ten&#10;&#10;Mô tả được tạo tự động">
            <a:extLst>
              <a:ext uri="{FF2B5EF4-FFF2-40B4-BE49-F238E27FC236}">
                <a16:creationId xmlns:a16="http://schemas.microsoft.com/office/drawing/2014/main" id="{6C90639F-35F2-4665-3BED-C75AF2108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77" y="2393406"/>
            <a:ext cx="8757866" cy="2071188"/>
          </a:xfrm>
          <a:prstGeom prst="rect">
            <a:avLst/>
          </a:prstGeom>
        </p:spPr>
      </p:pic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17B26B26-E955-73AE-6F82-45CDD45AB15C}"/>
              </a:ext>
            </a:extLst>
          </p:cNvPr>
          <p:cNvSpPr txBox="1"/>
          <p:nvPr/>
        </p:nvSpPr>
        <p:spPr>
          <a:xfrm>
            <a:off x="559292" y="1817200"/>
            <a:ext cx="3692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Tín hiệu vào/ra của cảm biến với VĐK</a:t>
            </a:r>
          </a:p>
        </p:txBody>
      </p:sp>
    </p:spTree>
    <p:extLst>
      <p:ext uri="{BB962C8B-B14F-4D97-AF65-F5344CB8AC3E}">
        <p14:creationId xmlns:p14="http://schemas.microsoft.com/office/powerpoint/2010/main" val="779211357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9301CC6265AF4F8BA1325538829AC8" ma:contentTypeVersion="8" ma:contentTypeDescription="Create a new document." ma:contentTypeScope="" ma:versionID="c63ab6367590109ac0eff97d799512d3">
  <xsd:schema xmlns:xsd="http://www.w3.org/2001/XMLSchema" xmlns:xs="http://www.w3.org/2001/XMLSchema" xmlns:p="http://schemas.microsoft.com/office/2006/metadata/properties" xmlns:ns2="70b3ff9a-6043-49d4-a182-de05a6beabab" xmlns:ns3="5bc9fc12-b010-4747-97c3-b550cf1e244c" targetNamespace="http://schemas.microsoft.com/office/2006/metadata/properties" ma:root="true" ma:fieldsID="380ba97bda048cce297d573def945685" ns2:_="" ns3:_="">
    <xsd:import namespace="70b3ff9a-6043-49d4-a182-de05a6beabab"/>
    <xsd:import namespace="5bc9fc12-b010-4747-97c3-b550cf1e244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b3ff9a-6043-49d4-a182-de05a6beab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c9fc12-b010-4747-97c3-b550cf1e244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6F04D4-A6B7-4DE1-9435-717588DF0F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b3ff9a-6043-49d4-a182-de05a6beabab"/>
    <ds:schemaRef ds:uri="5bc9fc12-b010-4747-97c3-b550cf1e24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740D2F2-D1FA-4060-A132-95732433AB8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684</TotalTime>
  <Words>755</Words>
  <Application>Microsoft Office PowerPoint</Application>
  <PresentationFormat>Trình chiếu Trên màn hình (4:3)</PresentationFormat>
  <Paragraphs>78</Paragraphs>
  <Slides>16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16</vt:i4>
      </vt:variant>
    </vt:vector>
  </HeadingPairs>
  <TitlesOfParts>
    <vt:vector size="24" baseType="lpstr">
      <vt:lpstr>Arial</vt:lpstr>
      <vt:lpstr>Calibri</vt:lpstr>
      <vt:lpstr>Lato</vt:lpstr>
      <vt:lpstr>OpenSymbol</vt:lpstr>
      <vt:lpstr>Symbol</vt:lpstr>
      <vt:lpstr>Times New Roman</vt:lpstr>
      <vt:lpstr>TimesNewRoman</vt:lpstr>
      <vt:lpstr>Office Theme</vt:lpstr>
      <vt:lpstr>ĐỒ ÁN II</vt:lpstr>
      <vt:lpstr>Bản trình bày PowerPoint</vt:lpstr>
      <vt:lpstr>Nội dung trình bày</vt:lpstr>
      <vt:lpstr>1. Giới thiệu tổng quan </vt:lpstr>
      <vt:lpstr>1. Giới thiệu tổng quan </vt:lpstr>
      <vt:lpstr>1. Giới thiệu tổng quan </vt:lpstr>
      <vt:lpstr>1. Giới thiệu tổng quan </vt:lpstr>
      <vt:lpstr>1. Giới thiệu tổng quan </vt:lpstr>
      <vt:lpstr>1. Giới thiệu tổng quan </vt:lpstr>
      <vt:lpstr>1. Giới thiệu tổng quan </vt:lpstr>
      <vt:lpstr>2. Thiết kế hệ thống </vt:lpstr>
      <vt:lpstr>3. Mô phỏng </vt:lpstr>
      <vt:lpstr>3. Mô phỏng </vt:lpstr>
      <vt:lpstr>4. Kết quả thực tế và đánh giá </vt:lpstr>
      <vt:lpstr>4. Kết quả thực tế và đánh giá 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NGO DUC ANH 20192686</cp:lastModifiedBy>
  <cp:revision>11</cp:revision>
  <dcterms:created xsi:type="dcterms:W3CDTF">2021-05-28T04:32:29Z</dcterms:created>
  <dcterms:modified xsi:type="dcterms:W3CDTF">2023-03-15T00:21:40Z</dcterms:modified>
</cp:coreProperties>
</file>