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57" r:id="rId15"/>
    <p:sldId id="290" r:id="rId16"/>
    <p:sldId id="276" r:id="rId17"/>
    <p:sldId id="292" r:id="rId18"/>
    <p:sldId id="259" r:id="rId19"/>
    <p:sldId id="305" r:id="rId20"/>
    <p:sldId id="306" r:id="rId21"/>
    <p:sldId id="262" r:id="rId22"/>
    <p:sldId id="307" r:id="rId23"/>
    <p:sldId id="264" r:id="rId24"/>
    <p:sldId id="265" r:id="rId25"/>
    <p:sldId id="266" r:id="rId26"/>
    <p:sldId id="267" r:id="rId27"/>
    <p:sldId id="268" r:id="rId28"/>
    <p:sldId id="310" r:id="rId29"/>
    <p:sldId id="270" r:id="rId30"/>
    <p:sldId id="308" r:id="rId31"/>
    <p:sldId id="309" r:id="rId32"/>
    <p:sldId id="271" r:id="rId33"/>
    <p:sldId id="272" r:id="rId34"/>
    <p:sldId id="298" r:id="rId35"/>
    <p:sldId id="294" r:id="rId36"/>
    <p:sldId id="295" r:id="rId37"/>
    <p:sldId id="296" r:id="rId38"/>
    <p:sldId id="297" r:id="rId39"/>
    <p:sldId id="299" r:id="rId40"/>
    <p:sldId id="300" r:id="rId41"/>
    <p:sldId id="301" r:id="rId42"/>
    <p:sldId id="302" r:id="rId43"/>
    <p:sldId id="303" r:id="rId44"/>
    <p:sldId id="275" r:id="rId45"/>
    <p:sldId id="304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 varScale="1">
        <p:scale>
          <a:sx n="87" d="100"/>
          <a:sy n="87" d="100"/>
        </p:scale>
        <p:origin x="14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06799-C637-4515-989E-EAC314113B35}" type="datetimeFigureOut">
              <a:rPr lang="en-US" smtClean="0"/>
              <a:pPr/>
              <a:t>1/10/2016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BB0A5-A547-45DD-90A2-CFFE7018E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9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848E-BB29-4E32-A43C-FF37CBE872D5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R20</a:t>
            </a:r>
          </a:p>
        </p:txBody>
      </p:sp>
    </p:spTree>
    <p:extLst>
      <p:ext uri="{BB962C8B-B14F-4D97-AF65-F5344CB8AC3E}">
        <p14:creationId xmlns:p14="http://schemas.microsoft.com/office/powerpoint/2010/main" val="216523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16CBE-C8F8-4F03-83D8-1473B5220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57C2D-F48D-4DC0-8D8D-0895F7FDF7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B29C1-7A6D-45F7-81DB-825FBAEE0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A944D-31AF-4C6A-A976-4C67EA7285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26A02B-B4F2-4DF5-BA05-78BA2F932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88A481-C4B2-494C-9BA1-23FBFB72FF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CCB6F-944F-4007-A5B1-E09A906FD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D417C-2D16-4B80-A3DC-2297AE16F3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0268-9385-4B1E-BF75-8C308F0C1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C49F-E2AC-418B-9533-11A0C1C58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D578F-6186-4D7B-8F87-4093ABA84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954B503-C6C9-4F3C-8B35-C3FCCFF996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PS_Technolog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sz="7200" b="1" smtClean="0">
                <a:solidFill>
                  <a:srgbClr val="0070C0"/>
                </a:solidFill>
              </a:rPr>
              <a:t>Kiến trúc MIPS</a:t>
            </a:r>
            <a:endParaRPr lang="en-US" sz="72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05038" y="990600"/>
            <a:ext cx="4195762" cy="3962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Phần </a:t>
            </a:r>
            <a:r>
              <a:rPr lang="en-US" b="1" smtClean="0">
                <a:solidFill>
                  <a:srgbClr val="0070C0"/>
                </a:solidFill>
              </a:rPr>
              <a:t>II: </a:t>
            </a:r>
            <a:r>
              <a:rPr lang="en-US" b="1">
                <a:solidFill>
                  <a:srgbClr val="0070C0"/>
                </a:solidFill>
              </a:rPr>
              <a:t>Mô hình lập </a:t>
            </a:r>
            <a:r>
              <a:rPr lang="en-US" b="1" smtClean="0">
                <a:solidFill>
                  <a:srgbClr val="0070C0"/>
                </a:solidFill>
              </a:rPr>
              <a:t>trình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smtClean="0">
                <a:latin typeface="+mn-lt"/>
              </a:rPr>
              <a:t>Quản lý </a:t>
            </a:r>
            <a:r>
              <a:rPr kumimoji="0" lang="en-US" sz="32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bộ nhớ</a:t>
            </a: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thanh ghi của MIPS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khuôn dạng lệnh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 chế độ địa chỉ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Một số lệnh cơ bản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Khung chương trình hợp ngữ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Sử dụng trình biên dịch và mô phỏng MIPS2000, 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Quản lý bộ nhớ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Bộ nhớ:</a:t>
            </a:r>
          </a:p>
          <a:p>
            <a:pPr>
              <a:buFontTx/>
              <a:buNone/>
            </a:pPr>
            <a:r>
              <a:rPr lang="en-US"/>
              <a:t> </a:t>
            </a:r>
            <a:r>
              <a:rPr lang="en-US" sz="2400"/>
              <a:t>32 bit địa chỉ, đánh địa chỉ theo byte</a:t>
            </a:r>
          </a:p>
          <a:p>
            <a:pPr>
              <a:buFont typeface="Symbol" pitchFamily="18" charset="2"/>
              <a:buChar char="Þ"/>
            </a:pPr>
            <a:r>
              <a:rPr lang="en-US" sz="2400"/>
              <a:t>không gian </a:t>
            </a:r>
            <a:r>
              <a:rPr lang="en-US" sz="2400" smtClean="0"/>
              <a:t>2</a:t>
            </a:r>
            <a:r>
              <a:rPr lang="en-US" sz="2400" baseline="30000" smtClean="0"/>
              <a:t>32</a:t>
            </a:r>
            <a:r>
              <a:rPr lang="en-US" sz="2400" smtClean="0"/>
              <a:t> địa </a:t>
            </a:r>
            <a:r>
              <a:rPr lang="en-US" sz="2400"/>
              <a:t>chỉ 0x00000000 đến 0xFFFFFFFF</a:t>
            </a:r>
            <a:r>
              <a:rPr lang="en-US"/>
              <a:t> </a:t>
            </a:r>
          </a:p>
          <a:p>
            <a:pPr>
              <a:buFont typeface="Symbol" pitchFamily="18" charset="2"/>
              <a:buNone/>
            </a:pPr>
            <a:r>
              <a:rPr lang="en-US"/>
              <a:t>Chia làm các vùng:</a:t>
            </a:r>
          </a:p>
          <a:p>
            <a:pPr>
              <a:buFont typeface="Symbol" pitchFamily="18" charset="2"/>
              <a:buNone/>
            </a:pPr>
            <a:endParaRPr 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267200"/>
            <a:ext cx="76200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Tập thanh ghi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29600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29600" cy="6153150"/>
          </a:xfrm>
          <a:prstGeom prst="rect">
            <a:avLst/>
          </a:prstGeom>
          <a:noFill/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057400" y="6324600"/>
            <a:ext cx="502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3333FF"/>
                </a:solidFill>
              </a:rPr>
              <a:t>Các thanh ghi của MIPS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81534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Sử dụng các thanh ghi trong </a:t>
            </a:r>
            <a:r>
              <a:rPr lang="en-US" sz="4000" smtClean="0"/>
              <a:t>MARS</a:t>
            </a:r>
            <a:endParaRPr lang="en-US" sz="40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Phải có kí tự $ ở trước</a:t>
            </a:r>
          </a:p>
          <a:p>
            <a:r>
              <a:rPr lang="en-US" sz="2800" smtClean="0"/>
              <a:t>Có 2 cách: </a:t>
            </a:r>
          </a:p>
          <a:p>
            <a:pPr lvl="1"/>
            <a:r>
              <a:rPr lang="en-US" sz="2400"/>
              <a:t>Địa chỉ thanh ghi</a:t>
            </a:r>
            <a:r>
              <a:rPr lang="en-US" sz="2400"/>
              <a:t>. </a:t>
            </a:r>
            <a:r>
              <a:rPr lang="en-US" sz="2400" smtClean="0"/>
              <a:t>Ví dụ: $8, $19…</a:t>
            </a:r>
            <a:endParaRPr lang="en-US" sz="2400"/>
          </a:p>
          <a:p>
            <a:pPr lvl="1"/>
            <a:r>
              <a:rPr lang="en-US" sz="2400" smtClean="0"/>
              <a:t>Tên gợi nhớ. Ví dụ $s0,  $t3…</a:t>
            </a:r>
          </a:p>
          <a:p>
            <a:r>
              <a:rPr lang="en-US" sz="2800" smtClean="0"/>
              <a:t>Ví dụ:</a:t>
            </a:r>
          </a:p>
          <a:p>
            <a:pPr lvl="1"/>
            <a:r>
              <a:rPr lang="en-US" sz="2400" smtClean="0">
                <a:solidFill>
                  <a:srgbClr val="0070C0"/>
                </a:solidFill>
              </a:rPr>
              <a:t>add  </a:t>
            </a:r>
            <a:r>
              <a:rPr lang="en-US" sz="2400">
                <a:solidFill>
                  <a:srgbClr val="0070C0"/>
                </a:solidFill>
              </a:rPr>
              <a:t>$s0, $6, $zero</a:t>
            </a:r>
          </a:p>
          <a:p>
            <a:pPr lvl="1"/>
            <a:endParaRPr lang="vi-V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Kiến trúc tập lệnh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3 loại lệnh:</a:t>
            </a:r>
          </a:p>
          <a:p>
            <a:r>
              <a:rPr lang="en-US" smtClean="0"/>
              <a:t>I-Type (Immediate</a:t>
            </a:r>
            <a:r>
              <a:rPr lang="en-US"/>
              <a:t>)</a:t>
            </a:r>
          </a:p>
          <a:p>
            <a:r>
              <a:rPr lang="en-US"/>
              <a:t>J-Type </a:t>
            </a:r>
            <a:r>
              <a:rPr lang="en-US" smtClean="0"/>
              <a:t>(Jump </a:t>
            </a:r>
            <a:r>
              <a:rPr lang="en-US"/>
              <a:t>and branch)</a:t>
            </a:r>
          </a:p>
          <a:p>
            <a:r>
              <a:rPr lang="en-US"/>
              <a:t>R-Type </a:t>
            </a:r>
            <a:r>
              <a:rPr lang="en-US" smtClean="0"/>
              <a:t>(Register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11150"/>
            <a:ext cx="8153400" cy="5403850"/>
          </a:xfrm>
          <a:prstGeom prst="rect">
            <a:avLst/>
          </a:prstGeom>
          <a:noFill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86000" y="6019800"/>
            <a:ext cx="533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rgbClr val="3333FF"/>
                </a:solidFill>
              </a:rPr>
              <a:t>Các khuôn dạng lệnh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sz="3600" b="1" smtClean="0"/>
              <a:t>Phân tích khuôn dạng lệnh</a:t>
            </a:r>
            <a:endParaRPr lang="en-US" sz="3600" b="1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5880100"/>
            <a:ext cx="8534400" cy="3968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 typical instruction for MiniMIPS and steps in its execution.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90600" y="927100"/>
            <a:ext cx="7391400" cy="4802188"/>
            <a:chOff x="624" y="480"/>
            <a:chExt cx="4656" cy="302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624" y="480"/>
            <a:ext cx="4656" cy="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3" imgW="4838700" imgH="3143250" progId="">
                    <p:embed/>
                  </p:oleObj>
                </mc:Choice>
                <mc:Fallback>
                  <p:oleObj r:id="rId3" imgW="4838700" imgH="314325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80"/>
                          <a:ext cx="4656" cy="3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2821" y="282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70C0"/>
                </a:solidFill>
                <a:latin typeface="Times New Roman" pitchFamily="18" charset="0"/>
              </a:rPr>
              <a:t>Nội dung</a:t>
            </a:r>
            <a:endParaRPr lang="en-US" b="1">
              <a:solidFill>
                <a:srgbClr val="0070C0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</a:rPr>
              <a:t>Phần </a:t>
            </a:r>
            <a:r>
              <a:rPr lang="en-US" smtClean="0">
                <a:latin typeface="Times New Roman" pitchFamily="18" charset="0"/>
              </a:rPr>
              <a:t>I: </a:t>
            </a:r>
            <a:r>
              <a:rPr lang="en-US">
                <a:latin typeface="Times New Roman" pitchFamily="18" charset="0"/>
              </a:rPr>
              <a:t>Tổng quan dòng vi xử lý MIPS</a:t>
            </a:r>
          </a:p>
          <a:p>
            <a:r>
              <a:rPr lang="en-US">
                <a:latin typeface="Times New Roman" pitchFamily="18" charset="0"/>
              </a:rPr>
              <a:t>Phần </a:t>
            </a:r>
            <a:r>
              <a:rPr lang="en-US" smtClean="0">
                <a:latin typeface="Times New Roman" pitchFamily="18" charset="0"/>
              </a:rPr>
              <a:t>II: </a:t>
            </a:r>
            <a:r>
              <a:rPr lang="en-US">
                <a:latin typeface="Times New Roman" pitchFamily="18" charset="0"/>
              </a:rPr>
              <a:t>Mô hình </a:t>
            </a:r>
            <a:r>
              <a:rPr lang="en-US" smtClean="0">
                <a:latin typeface="Times New Roman" pitchFamily="18" charset="0"/>
              </a:rPr>
              <a:t>Lập trình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03200"/>
            <a:ext cx="8305800" cy="603250"/>
          </a:xfrm>
        </p:spPr>
        <p:txBody>
          <a:bodyPr/>
          <a:lstStyle/>
          <a:p>
            <a:r>
              <a:rPr lang="en-US" sz="3200" smtClean="0"/>
              <a:t>Simple </a:t>
            </a:r>
            <a:r>
              <a:rPr lang="en-US" sz="3200"/>
              <a:t>Arithmetic/Logic Instructions</a:t>
            </a: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457200" y="5029200"/>
            <a:ext cx="8229600" cy="1006475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The arithmetic instructions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have a format that is common to all two-operand ALU instructions. For these, the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fn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field specifies the arithmetic/logic operation to be performed. </a:t>
            </a:r>
          </a:p>
        </p:txBody>
      </p:sp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457200" y="3505200"/>
          <a:ext cx="82296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5153025" imgH="923925" progId="">
                  <p:embed/>
                </p:oleObj>
              </mc:Choice>
              <mc:Fallback>
                <p:oleObj r:id="rId3" imgW="5153025" imgH="92392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8229600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9248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Add and subtract already discussed; logical instructions are similar </a:t>
            </a:r>
            <a:r>
              <a:rPr lang="en-US" sz="800">
                <a:solidFill>
                  <a:srgbClr val="000000"/>
                </a:solidFill>
                <a:cs typeface="Times New Roman" pitchFamily="18" charset="0"/>
              </a:rPr>
              <a:t>		</a:t>
            </a:r>
          </a:p>
          <a:p>
            <a:pPr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add  $t0,$s0,$s1	# set $t0 to ($s0)+($s1)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sub  $t0,$s0,$s1	# set $t0 to ($s0)-($s1)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and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or 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xor  $t0,$s0,$s1	# set $t0 to 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</a:t>
            </a:r>
          </a:p>
          <a:p>
            <a:pPr algn="just">
              <a:lnSpc>
                <a:spcPct val="95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nor  $t0,$s0,$s1	# set $t0 to (($s0)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($s1))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</a:t>
            </a:r>
            <a:endParaRPr lang="en-US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2413"/>
            <a:ext cx="8305800" cy="590550"/>
          </a:xfrm>
        </p:spPr>
        <p:txBody>
          <a:bodyPr/>
          <a:lstStyle/>
          <a:p>
            <a:r>
              <a:rPr lang="en-US" sz="4000" smtClean="0"/>
              <a:t>Load </a:t>
            </a:r>
            <a:r>
              <a:rPr lang="en-US" sz="4000"/>
              <a:t>and Store Instructions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457200" y="5321300"/>
            <a:ext cx="8229600" cy="10668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MiniMIPS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and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instructions and their memory addressing convention that allows for simple access to array elements via a base address and an offset (offset = 4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 leads us to the </a:t>
            </a:r>
            <a:r>
              <a:rPr lang="en-US" i="1">
                <a:solidFill>
                  <a:srgbClr val="000000"/>
                </a:solidFill>
                <a:cs typeface="Times New Roman" pitchFamily="18" charset="0"/>
              </a:rPr>
              <a:t>i</a:t>
            </a:r>
            <a:r>
              <a:rPr lang="en-US" sz="1000" i="1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th word).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graphicFrame>
        <p:nvGraphicFramePr>
          <p:cNvPr id="209924" name="Object 4"/>
          <p:cNvGraphicFramePr>
            <a:graphicFrameLocks noChangeAspect="1"/>
          </p:cNvGraphicFramePr>
          <p:nvPr/>
        </p:nvGraphicFramePr>
        <p:xfrm>
          <a:off x="838200" y="990600"/>
          <a:ext cx="73152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3" imgW="5153025" imgH="2838450" progId="">
                  <p:embed/>
                </p:oleObj>
              </mc:Choice>
              <mc:Fallback>
                <p:oleObj r:id="rId3" imgW="5153025" imgH="28384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600"/>
                        <a:ext cx="73152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7000" y="2362200"/>
            <a:ext cx="2057400" cy="5334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$t0,40($s3)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lw  $t0,A($s3)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15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2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sz="12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9900" y="241300"/>
            <a:ext cx="7772400" cy="685800"/>
          </a:xfrm>
        </p:spPr>
        <p:txBody>
          <a:bodyPr/>
          <a:lstStyle/>
          <a:p>
            <a:r>
              <a:rPr lang="en-US" sz="3600"/>
              <a:t>Examples for Conditional Branching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0010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branch target is too far to be reachable with a 16-bit offset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(rare occurrence), the assembler automatically replaces the branch </a:t>
            </a:r>
          </a:p>
          <a:p>
            <a:pPr marL="457200" indent="-457200"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instruction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beq  $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s1,$s2,L1</a:t>
            </a:r>
            <a:r>
              <a:rPr lang="en-US" smtClean="0">
                <a:solidFill>
                  <a:srgbClr val="000000"/>
                </a:solidFill>
                <a:cs typeface="Times New Roman" pitchFamily="18" charset="0"/>
              </a:rPr>
              <a:t> 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with: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$s1,$s2,L2	  # skip jump if (s1)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j    L1		  # goto L1 if (s1)=(s2)</a:t>
            </a:r>
          </a:p>
          <a:p>
            <a:pPr marL="457200" indent="-457200" algn="just">
              <a:lnSpc>
                <a:spcPct val="90000"/>
              </a:lnSpc>
              <a:spcAft>
                <a:spcPct val="10000"/>
              </a:spcAft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L2: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Forming if-then constructs; e.g.,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(i == j) x = x + y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bne  $s1,$s2,endif  # branch on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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add  $t1,$t1,$t2	  # execute the 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“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>
                <a:solidFill>
                  <a:srgbClr val="000000"/>
                </a:solidFill>
                <a:latin typeface="Arial"/>
                <a:cs typeface="Courier New" pitchFamily="49" charset="0"/>
              </a:rPr>
              <a:t>”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part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endif: ...</a:t>
            </a:r>
          </a:p>
          <a:p>
            <a:pPr marL="457200" indent="-457200">
              <a:spcAft>
                <a:spcPct val="10000"/>
              </a:spcAft>
            </a:pPr>
            <a:endParaRPr lang="en-US" sz="9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/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If the condition were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(i &lt; j)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,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>
                <a:solidFill>
                  <a:srgbClr val="000000"/>
                </a:solidFill>
                <a:cs typeface="Times New Roman" pitchFamily="18" charset="0"/>
              </a:rPr>
              <a:t>we would change the first line to:</a:t>
            </a:r>
            <a:endParaRPr lang="en-US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457200" indent="-457200">
              <a:spcAft>
                <a:spcPct val="10000"/>
              </a:spcAft>
            </a:pPr>
            <a:endParaRPr lang="en-US" sz="1200">
              <a:solidFill>
                <a:srgbClr val="000000"/>
              </a:solidFill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slt  $t0,$s1,$s2	  # set $t0 to 1 if i&lt;j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beq  $t0,$0,endif	  # branch if ($t0)=0; </a:t>
            </a:r>
          </a:p>
          <a:p>
            <a:pPr marL="457200" indent="-457200" algn="just">
              <a:lnSpc>
                <a:spcPct val="90000"/>
              </a:lnSpc>
            </a:pP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  				  # i.e., i not&lt; j or i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endParaRPr lang="en-US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b="1">
                <a:solidFill>
                  <a:srgbClr val="0070C0"/>
                </a:solidFill>
              </a:rPr>
              <a:t>Phần I: Tổng quan dòng vi xử lý MIPS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Lịch sử phát triển:</a:t>
            </a:r>
          </a:p>
          <a:p>
            <a:pPr>
              <a:buFontTx/>
              <a:buChar char="-"/>
            </a:pPr>
            <a:r>
              <a:rPr lang="en-US" sz="2400"/>
              <a:t>MIPS (</a:t>
            </a:r>
            <a:r>
              <a:rPr lang="en-US" sz="2400" b="1"/>
              <a:t>Microprocessor </a:t>
            </a:r>
            <a:r>
              <a:rPr lang="en-US" sz="2400" b="1" smtClean="0"/>
              <a:t>without Interlocked </a:t>
            </a:r>
            <a:r>
              <a:rPr lang="en-US" sz="2400" b="1"/>
              <a:t>Pipeline Stages</a:t>
            </a:r>
            <a:r>
              <a:rPr lang="en-US" sz="2400"/>
              <a:t>) hình thành trên cơ sở </a:t>
            </a:r>
            <a:r>
              <a:rPr lang="en-US" sz="2400" smtClean="0"/>
              <a:t>RISC.</a:t>
            </a:r>
          </a:p>
          <a:p>
            <a:pPr>
              <a:buFontTx/>
              <a:buChar char="-"/>
            </a:pPr>
            <a:r>
              <a:rPr lang="en-US" sz="2400" smtClean="0"/>
              <a:t>Năm 1981: </a:t>
            </a:r>
            <a:r>
              <a:rPr lang="en-US" sz="2400"/>
              <a:t>John L. </a:t>
            </a:r>
            <a:r>
              <a:rPr lang="en-US" sz="2400" smtClean="0"/>
              <a:t>Hennessy đứng đầu một nhóm bắt </a:t>
            </a:r>
            <a:r>
              <a:rPr lang="en-US" sz="2400"/>
              <a:t>đầu một công trình nghiên cứu về </a:t>
            </a:r>
            <a:r>
              <a:rPr lang="en-US" sz="2400" i="1"/>
              <a:t>bộ xử lý MIPS</a:t>
            </a:r>
            <a:r>
              <a:rPr lang="en-US" sz="2400"/>
              <a:t> đầu </a:t>
            </a:r>
            <a:r>
              <a:rPr lang="en-US" sz="2400" smtClean="0"/>
              <a:t>tiên tại </a:t>
            </a:r>
            <a:r>
              <a:rPr lang="en-US" sz="2000" b="1" smtClean="0"/>
              <a:t>Stanford University</a:t>
            </a:r>
            <a:r>
              <a:rPr lang="en-US" sz="2000" smtClean="0"/>
              <a:t> </a:t>
            </a:r>
            <a:endParaRPr lang="en-US"/>
          </a:p>
          <a:p>
            <a:pPr>
              <a:buFontTx/>
              <a:buChar char="-"/>
            </a:pPr>
            <a:r>
              <a:rPr lang="en-US" sz="2400"/>
              <a:t>Một thiết kế chủ chốt trong MIPS là yêu cầu các câu lệnh phải hoàn thành trong </a:t>
            </a:r>
            <a:r>
              <a:rPr lang="en-US" sz="2400" smtClean="0"/>
              <a:t>1 </a:t>
            </a:r>
            <a:r>
              <a:rPr lang="en-US" sz="2400"/>
              <a:t>chu kì máy</a:t>
            </a:r>
            <a:r>
              <a:rPr lang="en-US" smtClean="0"/>
              <a:t>.</a:t>
            </a:r>
            <a:endParaRPr lang="en-US"/>
          </a:p>
          <a:p>
            <a:pPr>
              <a:buFontTx/>
              <a:buChar char="-"/>
            </a:pPr>
            <a:r>
              <a:rPr lang="en-US" sz="2400" smtClean="0"/>
              <a:t>Hãng MIPS Technologies (</a:t>
            </a:r>
            <a:r>
              <a:rPr lang="en-US" sz="2400" u="sng" smtClean="0">
                <a:hlinkClick r:id="rId2" tooltip="MIPS Technologies"/>
              </a:rPr>
              <a:t>MIPS Computer Systems</a:t>
            </a:r>
            <a:r>
              <a:rPr lang="en-US" sz="2400" smtClean="0"/>
              <a:t>)</a:t>
            </a:r>
            <a:endParaRPr lang="en-US" sz="2800" smtClean="0"/>
          </a:p>
        </p:txBody>
      </p:sp>
      <p:sp>
        <p:nvSpPr>
          <p:cNvPr id="4" name="Rectangle 3"/>
          <p:cNvSpPr/>
          <p:nvPr/>
        </p:nvSpPr>
        <p:spPr>
          <a:xfrm>
            <a:off x="990600" y="5105400"/>
            <a:ext cx="405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/>
              <a:t>http://www.mips.com</a:t>
            </a:r>
            <a:endParaRPr lang="en-US" sz="3200"/>
          </a:p>
        </p:txBody>
      </p:sp>
      <p:sp>
        <p:nvSpPr>
          <p:cNvPr id="5" name="Rectangle 4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http://en.wikipedia.org/wiki/MIPS_architecture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The simple while loop: </a:t>
            </a:r>
            <a:r>
              <a:rPr lang="en-US" sz="1800">
                <a:latin typeface="Courier New" pitchFamily="49" charset="0"/>
              </a:rPr>
              <a:t>while (A[i]==k) i=i+1;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Assuming that: </a:t>
            </a:r>
            <a:r>
              <a:rPr lang="en-US" sz="1800">
                <a:latin typeface="Courier New" pitchFamily="49" charset="0"/>
              </a:rPr>
              <a:t>i, A, k</a:t>
            </a:r>
            <a:r>
              <a:rPr lang="en-US" sz="1800"/>
              <a:t> are stored in </a:t>
            </a:r>
            <a:r>
              <a:rPr lang="en-US" sz="1800">
                <a:latin typeface="Courier New" pitchFamily="49" charset="0"/>
              </a:rPr>
              <a:t>$s1,$s2,$s3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sz="1800" b="1">
                <a:solidFill>
                  <a:srgbClr val="FF0000"/>
                </a:solidFill>
              </a:rPr>
              <a:t>Solution</a:t>
            </a:r>
            <a:r>
              <a:rPr lang="en-US" sz="18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loop: add	 $t1,$s1,$s1	# t1 = 4*i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	 $t1,$t1,$t1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	</a:t>
            </a:r>
            <a:r>
              <a:rPr lang="en-US" sz="1800"/>
              <a:t> 	    </a:t>
            </a:r>
            <a:r>
              <a:rPr lang="en-US" sz="1800">
                <a:latin typeface="Courier New" pitchFamily="49" charset="0"/>
              </a:rPr>
              <a:t>add	 $t1,$t1,$s2	# t1 = A + 4*i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lw	 $t0,0($t1)		# t0 = A[i]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bne	 $t0,$s3,endwhl	#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addi $s1,$s1,1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	  j	 loop			#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	endwhl: </a:t>
            </a:r>
            <a:r>
              <a:rPr lang="en-US" sz="1800">
                <a:latin typeface="Arial"/>
              </a:rPr>
              <a:t>…</a:t>
            </a:r>
            <a:r>
              <a:rPr lang="en-US" sz="1800">
                <a:latin typeface="Courier New" pitchFamily="49" charset="0"/>
              </a:rPr>
              <a:t>				#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17500" y="889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while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533400" y="12065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18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18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218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218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8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18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8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18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2197100"/>
            <a:ext cx="3352800" cy="3048000"/>
          </a:xfrm>
          <a:noFill/>
          <a:ln>
            <a:solidFill>
              <a:srgbClr val="80808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switch(test)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0: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a=a+1;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1: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a=a-1;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case 2: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	b=2*b; 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4083050" y="1714500"/>
            <a:ext cx="4765675" cy="4673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>
                <a:latin typeface="Courier New" pitchFamily="49" charset="0"/>
              </a:rPr>
              <a:t>	beq	s1,t0,case_0</a:t>
            </a:r>
          </a:p>
          <a:p>
            <a:r>
              <a:rPr lang="fr-FR">
                <a:latin typeface="Courier New" pitchFamily="49" charset="0"/>
              </a:rPr>
              <a:t>	</a:t>
            </a:r>
            <a:r>
              <a:rPr lang="en-US">
                <a:latin typeface="Courier New" pitchFamily="49" charset="0"/>
              </a:rPr>
              <a:t>beq	s1,t1,case_1</a:t>
            </a:r>
          </a:p>
          <a:p>
            <a:r>
              <a:rPr lang="en-US">
                <a:latin typeface="Courier New" pitchFamily="49" charset="0"/>
              </a:rPr>
              <a:t>	beq 	s1,t2,case_2</a:t>
            </a:r>
          </a:p>
          <a:p>
            <a:r>
              <a:rPr lang="en-US">
                <a:latin typeface="Courier New" pitchFamily="49" charset="0"/>
              </a:rPr>
              <a:t>	b	default</a:t>
            </a:r>
          </a:p>
          <a:p>
            <a:r>
              <a:rPr lang="en-US">
                <a:latin typeface="Courier New" pitchFamily="49" charset="0"/>
              </a:rPr>
              <a:t>case_0:</a:t>
            </a:r>
          </a:p>
          <a:p>
            <a:r>
              <a:rPr lang="en-US">
                <a:latin typeface="Courier New" pitchFamily="49" charset="0"/>
              </a:rPr>
              <a:t>	addi	s2,s2,1	#a=a+1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case_1:</a:t>
            </a:r>
          </a:p>
          <a:p>
            <a:r>
              <a:rPr lang="en-US">
                <a:latin typeface="Courier New" pitchFamily="49" charset="0"/>
              </a:rPr>
              <a:t>	sub	s2,s2,t1	#a=a-1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case_2:</a:t>
            </a:r>
          </a:p>
          <a:p>
            <a:r>
              <a:rPr lang="en-US">
                <a:latin typeface="Courier New" pitchFamily="49" charset="0"/>
              </a:rPr>
              <a:t>	add	s3,s3,s3	#b=2*b</a:t>
            </a:r>
          </a:p>
          <a:p>
            <a:r>
              <a:rPr lang="en-US">
                <a:latin typeface="Courier New" pitchFamily="49" charset="0"/>
              </a:rPr>
              <a:t>	b	continue</a:t>
            </a:r>
          </a:p>
          <a:p>
            <a:r>
              <a:rPr lang="en-US">
                <a:latin typeface="Courier New" pitchFamily="49" charset="0"/>
              </a:rPr>
              <a:t>default:</a:t>
            </a:r>
          </a:p>
          <a:p>
            <a:r>
              <a:rPr lang="en-US">
                <a:latin typeface="Courier New" pitchFamily="49" charset="0"/>
              </a:rPr>
              <a:t>continue:	</a:t>
            </a:r>
          </a:p>
        </p:txBody>
      </p:sp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85800" y="1130300"/>
            <a:ext cx="8077200" cy="457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Example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292100" y="1143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3200" b="1">
                <a:latin typeface="Courier New" pitchFamily="49" charset="0"/>
                <a:cs typeface="Arial" pitchFamily="34" charset="0"/>
              </a:rPr>
              <a:t>switch</a:t>
            </a:r>
            <a:r>
              <a:rPr lang="en-US" sz="3200" b="1">
                <a:cs typeface="Arial" pitchFamily="34" charset="0"/>
              </a:rPr>
              <a:t> Statements</a:t>
            </a:r>
          </a:p>
        </p:txBody>
      </p:sp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304800" y="5457825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Assuming that: </a:t>
            </a:r>
            <a:r>
              <a:rPr lang="en-US">
                <a:latin typeface="Courier New" pitchFamily="49" charset="0"/>
              </a:rPr>
              <a:t>test,a,b</a:t>
            </a:r>
            <a:r>
              <a:rPr lang="en-US"/>
              <a:t> are 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</a:rPr>
              <a:t>$s1,$s2,$s3</a:t>
            </a:r>
          </a:p>
        </p:txBody>
      </p:sp>
      <p:sp>
        <p:nvSpPr>
          <p:cNvPr id="219143" name="Text Box 7"/>
          <p:cNvSpPr txBox="1">
            <a:spLocks noChangeArrowheads="1"/>
          </p:cNvSpPr>
          <p:nvPr/>
        </p:nvSpPr>
        <p:spPr bwMode="auto">
          <a:xfrm>
            <a:off x="741363" y="1724025"/>
            <a:ext cx="2203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simple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08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6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70C0"/>
                </a:solidFill>
                <a:latin typeface="Times New Roman" pitchFamily="18" charset="0"/>
              </a:rPr>
              <a:t>PSEUDO INSTRUCTION</a:t>
            </a:r>
            <a:r>
              <a:rPr lang="en-US" b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5138"/>
            <a:r>
              <a:rPr lang="en-US" sz="2800"/>
              <a:t>Là “lệnh giả” </a:t>
            </a:r>
          </a:p>
          <a:p>
            <a:pPr marL="465138"/>
            <a:r>
              <a:rPr lang="en-US" sz="2800"/>
              <a:t>T</a:t>
            </a:r>
            <a:r>
              <a:rPr lang="en-US" sz="2800" smtClean="0"/>
              <a:t>hực </a:t>
            </a:r>
            <a:r>
              <a:rPr lang="en-US" sz="2800"/>
              <a:t>chất khi thực hiện “lệnh giả”, vi xử lý phải thực hiện 1 hay 1 số </a:t>
            </a:r>
            <a:r>
              <a:rPr lang="en-US" sz="2800" i="1"/>
              <a:t>Real Instruction</a:t>
            </a:r>
            <a:r>
              <a:rPr lang="en-US" sz="2800"/>
              <a:t> nào đó .</a:t>
            </a:r>
          </a:p>
          <a:p>
            <a:pPr marL="465138"/>
            <a:r>
              <a:rPr lang="en-US" sz="2800"/>
              <a:t>Ví dụ: </a:t>
            </a:r>
            <a:r>
              <a:rPr lang="en-US" sz="2400">
                <a:latin typeface="Courier New" pitchFamily="49" charset="0"/>
              </a:rPr>
              <a:t>abs $t0,$s0           # $t0=|$s0|</a:t>
            </a:r>
          </a:p>
          <a:p>
            <a:pPr marL="465138">
              <a:buFontTx/>
              <a:buNone/>
            </a:pPr>
            <a:r>
              <a:rPr lang="en-US" sz="2800"/>
              <a:t>chính là các lệnh </a:t>
            </a:r>
            <a:r>
              <a:rPr lang="en-US" sz="2800" i="1"/>
              <a:t>real</a:t>
            </a:r>
            <a:r>
              <a:rPr lang="en-US" sz="2800"/>
              <a:t> sau: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add $t0,$s0,$zero     # lưu giá trị x vào $t0  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slt $at,$t0,$zero     # x có là số âm?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beq $at,$zero,+4   # nếu x không âm nhảy đến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lệnh tiếp theo  </a:t>
            </a:r>
          </a:p>
          <a:p>
            <a:pPr marL="465138">
              <a:buFontTx/>
              <a:buNone/>
            </a:pPr>
            <a:r>
              <a:rPr lang="en-US" sz="2000">
                <a:latin typeface="Courier New" pitchFamily="49" charset="0"/>
              </a:rPr>
              <a:t>sub $t0,$zero,$s0     # x có là số dương?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trình con và Stack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Để gọi chương trình con: ta sử dụng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      	</a:t>
            </a:r>
            <a:r>
              <a:rPr lang="en-US" sz="2800" smtClean="0">
                <a:latin typeface="Courier New" pitchFamily="49" charset="0"/>
              </a:rPr>
              <a:t>jal </a:t>
            </a:r>
            <a:r>
              <a:rPr lang="en-US" sz="2800">
                <a:latin typeface="Courier New" pitchFamily="49" charset="0"/>
              </a:rPr>
              <a:t>( jump and link)</a:t>
            </a:r>
          </a:p>
          <a:p>
            <a:r>
              <a:rPr lang="en-US" sz="2800"/>
              <a:t>Khi đó để trở lại thân hàm chính, ta dùng lệnh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jr $ra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Gọi chương trình con</a:t>
            </a:r>
          </a:p>
        </p:txBody>
      </p:sp>
      <p:pic>
        <p:nvPicPr>
          <p:cNvPr id="3584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90625" y="2038350"/>
            <a:ext cx="6761163" cy="36480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229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485900"/>
            <a:ext cx="7392988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Memory Map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81088"/>
            <a:ext cx="6834188" cy="4695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thế hệ của MIPS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Ban đầu MIPS là kiến trúc 32 bit, sau này mở rộng ra 64bit.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MIPS I, MIPS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II, MIPS III, MIPS IV, MIPS V, MIPS 32 và MIPS </a:t>
            </a:r>
            <a:r>
              <a:rPr lang="en-US" sz="2400" smtClean="0">
                <a:latin typeface="Times New Roman" pitchFamily="18" charset="0"/>
              </a:rPr>
              <a:t>64. </a:t>
            </a:r>
            <a:r>
              <a:rPr lang="en-US" sz="2400">
                <a:latin typeface="Times New Roman" pitchFamily="18" charset="0"/>
              </a:rPr>
              <a:t>Hiện nay tồn tại MIPS 32 và MIPS </a:t>
            </a:r>
            <a:r>
              <a:rPr lang="en-US" sz="2400" smtClean="0">
                <a:latin typeface="Times New Roman" pitchFamily="18" charset="0"/>
              </a:rPr>
              <a:t>64.</a:t>
            </a:r>
            <a:endParaRPr lang="en-US" sz="24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Các dòng vi xử lý thương mại MIPS đã được sản xuất:			- </a:t>
            </a:r>
            <a:r>
              <a:rPr lang="en-US" sz="2400" smtClean="0">
                <a:latin typeface="Times New Roman" pitchFamily="18" charset="0"/>
              </a:rPr>
              <a:t> R2000 </a:t>
            </a:r>
            <a:r>
              <a:rPr lang="en-US" sz="2400">
                <a:latin typeface="Times New Roman" pitchFamily="18" charset="0"/>
              </a:rPr>
              <a:t>năm 1985</a:t>
            </a: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R3000 năm </a:t>
            </a:r>
            <a:r>
              <a:rPr lang="en-US" sz="2400" smtClean="0">
                <a:latin typeface="Times New Roman" pitchFamily="18" charset="0"/>
              </a:rPr>
              <a:t>1988</a:t>
            </a:r>
            <a:endParaRPr lang="en-US" sz="2400">
              <a:latin typeface="Times New Roman" pitchFamily="18" charset="0"/>
            </a:endParaRPr>
          </a:p>
          <a:p>
            <a:pPr lvl="4">
              <a:lnSpc>
                <a:spcPct val="90000"/>
              </a:lnSpc>
              <a:buFontTx/>
              <a:buChar char="-"/>
            </a:pPr>
            <a:r>
              <a:rPr lang="en-US" sz="2400">
                <a:latin typeface="Times New Roman" pitchFamily="18" charset="0"/>
              </a:rPr>
              <a:t>R4000 năm 1991,mở rộng tập lệnh đầy đủ cho 64bit, 100MHz, 8kB.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2400" smtClean="0">
                <a:latin typeface="Times New Roman" pitchFamily="18" charset="0"/>
              </a:rPr>
              <a:t>-  R4400 </a:t>
            </a:r>
            <a:r>
              <a:rPr lang="en-US" sz="2400">
                <a:latin typeface="Times New Roman" pitchFamily="18" charset="0"/>
              </a:rPr>
              <a:t>năm 1993,16kB.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pitchFamily="18" charset="0"/>
              </a:rPr>
              <a:t>-   </a:t>
            </a:r>
            <a:r>
              <a:rPr lang="en-US" sz="2400" smtClean="0">
                <a:latin typeface="Times New Roman" pitchFamily="18" charset="0"/>
              </a:rPr>
              <a:t>R8000 </a:t>
            </a:r>
            <a:r>
              <a:rPr lang="en-US" sz="2400">
                <a:latin typeface="Times New Roman" pitchFamily="18" charset="0"/>
              </a:rPr>
              <a:t>năm 1994: là thiết kế superscalar đầu tiên của MIPS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9436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http://en.wikipedia.org/wiki/MIPS_architecture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$sp và $fp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8413" y="1728788"/>
            <a:ext cx="6608762" cy="3400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về $sp và $fp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84860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Giống 8086, chương trình hợp ngữ cho MIPS bao gồm các thành phần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Định hướng biên dịch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Lệnh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/>
              <a:t>Giả lệnh</a:t>
            </a:r>
          </a:p>
          <a:p>
            <a:pPr marL="0" indent="0"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Khung chương trình hợp ngữ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#include &lt;iregdef.h&gt;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#Khai báo biến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.text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.globl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start: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chính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start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.ent CTCon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CTCon: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3333FF"/>
                </a:solidFill>
              </a:rPr>
              <a:t>#Nội dung chương trình con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.end CTCon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33FF"/>
                </a:solidFill>
              </a:rPr>
              <a:t>Chương trình 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  <a:solidFill>
            <a:srgbClr val="CCFFFF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#include &lt;iregdef.h&gt;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test: .asciiz "Hello World"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.set noreorder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.globl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.ent start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start: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la	a0,test	</a:t>
            </a:r>
            <a:r>
              <a:rPr lang="en-US" sz="2800">
                <a:solidFill>
                  <a:srgbClr val="3333FF"/>
                </a:solidFill>
              </a:rPr>
              <a:t>#load the address of test string to a0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	jal	printf		</a:t>
            </a:r>
            <a:r>
              <a:rPr lang="en-US" sz="2800">
                <a:solidFill>
                  <a:srgbClr val="3333FF"/>
                </a:solidFill>
              </a:rPr>
              <a:t>#print test tring to console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.end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Pipelined MIPS</a:t>
            </a:r>
            <a:endParaRPr lang="en-US"/>
          </a:p>
        </p:txBody>
      </p:sp>
      <p:pic>
        <p:nvPicPr>
          <p:cNvPr id="1028" name="Picture 4" descr="E:\DCE-FIT\800px-MIPS_Architecture_(Pipelined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8046720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4906963"/>
          </a:xfrm>
        </p:spPr>
        <p:txBody>
          <a:bodyPr/>
          <a:lstStyle/>
          <a:p>
            <a:r>
              <a:rPr lang="en-US"/>
              <a:t>Các ứng dụng : 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57400"/>
            <a:ext cx="6553200" cy="2271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5532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600200"/>
            <a:ext cx="6096000" cy="32575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5943600" cy="5210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762000"/>
            <a:ext cx="5029200" cy="53641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826</Words>
  <Application>Microsoft Office PowerPoint</Application>
  <PresentationFormat>On-screen Show (4:3)</PresentationFormat>
  <Paragraphs>185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Symbol</vt:lpstr>
      <vt:lpstr>Times New Roman</vt:lpstr>
      <vt:lpstr>Wingdings</vt:lpstr>
      <vt:lpstr>Default Design</vt:lpstr>
      <vt:lpstr>Kiến trúc MIPS</vt:lpstr>
      <vt:lpstr>Nội dung</vt:lpstr>
      <vt:lpstr>Phần I: Tổng quan dòng vi xử lý MIPS</vt:lpstr>
      <vt:lpstr>Các thế hệ của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Phần II: Mô hình lập trình</vt:lpstr>
      <vt:lpstr>Quản lý bộ nhớ</vt:lpstr>
      <vt:lpstr>Tập thanh ghi</vt:lpstr>
      <vt:lpstr>PowerPoint Presentation</vt:lpstr>
      <vt:lpstr>PowerPoint Presentation</vt:lpstr>
      <vt:lpstr>Sử dụng các thanh ghi trong MARS</vt:lpstr>
      <vt:lpstr>Kiến trúc tập lệnh</vt:lpstr>
      <vt:lpstr>PowerPoint Presentation</vt:lpstr>
      <vt:lpstr>Phân tích khuôn dạng lệnh</vt:lpstr>
      <vt:lpstr>Simple Arithmetic/Logic Instructions</vt:lpstr>
      <vt:lpstr>PowerPoint Presentation</vt:lpstr>
      <vt:lpstr>Load and Store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for Conditional 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 INSTRUCTION </vt:lpstr>
      <vt:lpstr>Chương trình con và Stack</vt:lpstr>
      <vt:lpstr>Gọi chương trình con</vt:lpstr>
      <vt:lpstr>PowerPoint Presentation</vt:lpstr>
      <vt:lpstr>Stack</vt:lpstr>
      <vt:lpstr>Memory Map</vt:lpstr>
      <vt:lpstr>$sp và $fp</vt:lpstr>
      <vt:lpstr>Ví dụ về $sp và $fp</vt:lpstr>
      <vt:lpstr>Khung chương trình hợp ngữ</vt:lpstr>
      <vt:lpstr>Khung chương trình hợp ngữ</vt:lpstr>
      <vt:lpstr>Chương trình ví dụ</vt:lpstr>
      <vt:lpstr>Pipelined MIPS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seminar</dc:title>
  <dc:creator>thuanpv</dc:creator>
  <cp:lastModifiedBy>Tien Nguyen Duc</cp:lastModifiedBy>
  <cp:revision>75</cp:revision>
  <dcterms:created xsi:type="dcterms:W3CDTF">2008-12-22T06:03:01Z</dcterms:created>
  <dcterms:modified xsi:type="dcterms:W3CDTF">2016-01-10T13:21:25Z</dcterms:modified>
</cp:coreProperties>
</file>