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9" roundtripDataSignature="AMtx7mhOstJILmScVB0+uOUyfyu6Y9ET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16"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16"/>
          <p:cNvGrpSpPr/>
          <p:nvPr/>
        </p:nvGrpSpPr>
        <p:grpSpPr>
          <a:xfrm>
            <a:off x="0" y="0"/>
            <a:ext cx="2305051" cy="6858001"/>
            <a:chOff x="0" y="0"/>
            <a:chExt cx="2305051" cy="6858001"/>
          </a:xfrm>
        </p:grpSpPr>
        <p:sp>
          <p:nvSpPr>
            <p:cNvPr id="55" name="Google Shape;55;p16"/>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6"/>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6"/>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6"/>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6"/>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6"/>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16"/>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16"/>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6"/>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16"/>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16"/>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16"/>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6"/>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16"/>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16"/>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6"/>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16"/>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16"/>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16"/>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16"/>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16"/>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16"/>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16"/>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16"/>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16"/>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16"/>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16"/>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16"/>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16"/>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16"/>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16"/>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16"/>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6"/>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6"/>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1" name="Google Shape;111;p16"/>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6"/>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6"/>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5"/>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8" name="Google Shape;168;p25"/>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6"/>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7"/>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27"/>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5" name="Google Shape;185;p27"/>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a:p>
        </p:txBody>
      </p:sp>
      <p:sp>
        <p:nvSpPr>
          <p:cNvPr id="186" name="Google Shape;186;p27"/>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8"/>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2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2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Column">
  <p:cSld name="3 Column">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9"/>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29"/>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29"/>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29"/>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29"/>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29"/>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2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2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3 Picture Column">
  <p:cSld name="3 Picture Column">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30"/>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30"/>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08" name="Google Shape;208;p30"/>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30"/>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30"/>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1" name="Google Shape;211;p30"/>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30"/>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30"/>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4" name="Google Shape;214;p30"/>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3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3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3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31"/>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3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3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3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32"/>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3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3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3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17"/>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17" name="Google Shape;117;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8"/>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3" name="Google Shape;123;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9"/>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9" name="Google Shape;129;p19"/>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0" name="Google Shape;130;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20"/>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6" name="Google Shape;136;p20"/>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20"/>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8" name="Google Shape;138;p20"/>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9" name="Google Shape;139;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47"/>
        <p:cNvGrpSpPr/>
        <p:nvPr/>
      </p:nvGrpSpPr>
      <p:grpSpPr>
        <a:xfrm>
          <a:off x="0" y="0"/>
          <a:ext cx="0" cy="0"/>
          <a:chOff x="0" y="0"/>
          <a:chExt cx="0" cy="0"/>
        </a:xfrm>
      </p:grpSpPr>
      <p:sp>
        <p:nvSpPr>
          <p:cNvPr id="148" name="Google Shape;148;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3"/>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23"/>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24"/>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1" name="Google Shape;161;p24"/>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5"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7" name="Google Shape;7;p15"/>
          <p:cNvGrpSpPr/>
          <p:nvPr/>
        </p:nvGrpSpPr>
        <p:grpSpPr>
          <a:xfrm>
            <a:off x="-14288" y="0"/>
            <a:ext cx="12053888" cy="6858001"/>
            <a:chOff x="-14288" y="0"/>
            <a:chExt cx="12053888" cy="6858001"/>
          </a:xfrm>
        </p:grpSpPr>
        <p:grpSp>
          <p:nvGrpSpPr>
            <p:cNvPr id="8" name="Google Shape;8;p15"/>
            <p:cNvGrpSpPr/>
            <p:nvPr/>
          </p:nvGrpSpPr>
          <p:grpSpPr>
            <a:xfrm>
              <a:off x="-14288" y="0"/>
              <a:ext cx="1220788" cy="6858001"/>
              <a:chOff x="-14288" y="0"/>
              <a:chExt cx="1220788" cy="6858001"/>
            </a:xfrm>
          </p:grpSpPr>
          <p:sp>
            <p:nvSpPr>
              <p:cNvPr id="9" name="Google Shape;9;p15"/>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5"/>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5"/>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5"/>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5"/>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5"/>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5"/>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5"/>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5"/>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5"/>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5"/>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15"/>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1" name="Google Shape;21;p15"/>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5"/>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5"/>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5"/>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5"/>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5"/>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5"/>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5"/>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5"/>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5"/>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5"/>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5"/>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5"/>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5"/>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5"/>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5"/>
            <p:cNvGrpSpPr/>
            <p:nvPr/>
          </p:nvGrpSpPr>
          <p:grpSpPr>
            <a:xfrm>
              <a:off x="11364912" y="0"/>
              <a:ext cx="674688" cy="6848476"/>
              <a:chOff x="11364912" y="0"/>
              <a:chExt cx="674688" cy="6848476"/>
            </a:xfrm>
          </p:grpSpPr>
          <p:sp>
            <p:nvSpPr>
              <p:cNvPr id="37" name="Google Shape;37;p15"/>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5"/>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5"/>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5"/>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5"/>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5"/>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5"/>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5"/>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5"/>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5"/>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1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233"/>
        <p:cNvGrpSpPr/>
        <p:nvPr/>
      </p:nvGrpSpPr>
      <p:grpSpPr>
        <a:xfrm>
          <a:off x="0" y="0"/>
          <a:ext cx="0" cy="0"/>
          <a:chOff x="0" y="0"/>
          <a:chExt cx="0" cy="0"/>
        </a:xfrm>
      </p:grpSpPr>
      <p:sp>
        <p:nvSpPr>
          <p:cNvPr id="234" name="Google Shape;234;p1"/>
          <p:cNvSpPr txBox="1">
            <a:spLocks noGrp="1"/>
          </p:cNvSpPr>
          <p:nvPr>
            <p:ph type="ctrTitle"/>
          </p:nvPr>
        </p:nvSpPr>
        <p:spPr>
          <a:xfrm>
            <a:off x="2638425" y="1533525"/>
            <a:ext cx="8791575" cy="119538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a:solidFill>
                  <a:schemeClr val="dk1"/>
                </a:solidFill>
                <a:latin typeface="Times New Roman"/>
                <a:ea typeface="Times New Roman"/>
                <a:cs typeface="Times New Roman"/>
                <a:sym typeface="Times New Roman"/>
              </a:rPr>
              <a:t>BÁO CÁO THỰC HÀNH TUẦN 7</a:t>
            </a:r>
            <a:endParaRPr sz="4000" b="1">
              <a:solidFill>
                <a:schemeClr val="dk1"/>
              </a:solidFill>
              <a:latin typeface="Times New Roman"/>
              <a:ea typeface="Times New Roman"/>
              <a:cs typeface="Times New Roman"/>
              <a:sym typeface="Times New Roman"/>
            </a:endParaRPr>
          </a:p>
        </p:txBody>
      </p:sp>
      <p:sp>
        <p:nvSpPr>
          <p:cNvPr id="235" name="Google Shape;235;p1"/>
          <p:cNvSpPr txBox="1">
            <a:spLocks noGrp="1"/>
          </p:cNvSpPr>
          <p:nvPr>
            <p:ph type="subTitle" idx="1"/>
          </p:nvPr>
        </p:nvSpPr>
        <p:spPr>
          <a:xfrm>
            <a:off x="3238498" y="3001963"/>
            <a:ext cx="6591301" cy="1655762"/>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2000"/>
              <a:buNone/>
            </a:pPr>
            <a:r>
              <a:rPr lang="en-US" sz="1600" b="1">
                <a:solidFill>
                  <a:schemeClr val="dk1"/>
                </a:solidFill>
                <a:latin typeface="Times New Roman"/>
                <a:ea typeface="Times New Roman"/>
                <a:cs typeface="Times New Roman"/>
                <a:sym typeface="Times New Roman"/>
              </a:rPr>
              <a:t>MÔN HỌC	: LÝ THUYẾT NGÔN NGỮ HƯỚNG ĐỐI TƯỢNG</a:t>
            </a:r>
            <a:endParaRPr/>
          </a:p>
          <a:p>
            <a:pPr marL="0" lvl="0" indent="0" algn="l" rtl="0">
              <a:lnSpc>
                <a:spcPct val="120000"/>
              </a:lnSpc>
              <a:spcBef>
                <a:spcPts val="1000"/>
              </a:spcBef>
              <a:spcAft>
                <a:spcPts val="0"/>
              </a:spcAft>
              <a:buClr>
                <a:schemeClr val="dk1"/>
              </a:buClr>
              <a:buSzPts val="2000"/>
              <a:buNone/>
            </a:pPr>
            <a:r>
              <a:rPr lang="en-US" sz="1600" b="1">
                <a:solidFill>
                  <a:schemeClr val="dk1"/>
                </a:solidFill>
                <a:latin typeface="Times New Roman"/>
                <a:ea typeface="Times New Roman"/>
                <a:cs typeface="Times New Roman"/>
                <a:sym typeface="Times New Roman"/>
              </a:rPr>
              <a:t>GIẢNG VIÊN	: NGUYỄN MẠNH TUẤN</a:t>
            </a:r>
            <a:endParaRPr/>
          </a:p>
          <a:p>
            <a:pPr marL="0" lvl="0" indent="0" algn="l" rtl="0">
              <a:lnSpc>
                <a:spcPct val="120000"/>
              </a:lnSpc>
              <a:spcBef>
                <a:spcPts val="1000"/>
              </a:spcBef>
              <a:spcAft>
                <a:spcPts val="0"/>
              </a:spcAft>
              <a:buClr>
                <a:schemeClr val="dk1"/>
              </a:buClr>
              <a:buSzPts val="2000"/>
              <a:buNone/>
            </a:pPr>
            <a:r>
              <a:rPr lang="en-US" sz="1600" b="1">
                <a:solidFill>
                  <a:schemeClr val="dk1"/>
                </a:solidFill>
                <a:latin typeface="Times New Roman"/>
                <a:ea typeface="Times New Roman"/>
                <a:cs typeface="Times New Roman"/>
                <a:sym typeface="Times New Roman"/>
              </a:rPr>
              <a:t>SINH VIÊN	: HOÀNG ĐỨC ANH</a:t>
            </a:r>
            <a:endParaRPr/>
          </a:p>
          <a:p>
            <a:pPr marL="0" lvl="0" indent="0" algn="l" rtl="0">
              <a:lnSpc>
                <a:spcPct val="120000"/>
              </a:lnSpc>
              <a:spcBef>
                <a:spcPts val="1000"/>
              </a:spcBef>
              <a:spcAft>
                <a:spcPts val="0"/>
              </a:spcAft>
              <a:buClr>
                <a:schemeClr val="dk1"/>
              </a:buClr>
              <a:buSzPts val="2000"/>
              <a:buNone/>
            </a:pPr>
            <a:r>
              <a:rPr lang="en-US" sz="1600" b="1">
                <a:solidFill>
                  <a:schemeClr val="dk1"/>
                </a:solidFill>
                <a:latin typeface="Times New Roman"/>
                <a:ea typeface="Times New Roman"/>
                <a:cs typeface="Times New Roman"/>
                <a:sym typeface="Times New Roman"/>
              </a:rPr>
              <a:t>MSSV		: 20176688</a:t>
            </a:r>
            <a:endParaRPr sz="1600" b="1">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2" name="Google Shape;312;p10"/>
          <p:cNvSpPr txBox="1">
            <a:spLocks noGrp="1"/>
          </p:cNvSpPr>
          <p:nvPr>
            <p:ph type="body" idx="1"/>
          </p:nvPr>
        </p:nvSpPr>
        <p:spPr>
          <a:xfrm>
            <a:off x="2038508" y="1645983"/>
            <a:ext cx="5376671"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dk1"/>
              </a:buClr>
              <a:buSzPts val="1500"/>
              <a:buNone/>
            </a:pPr>
            <a:r>
              <a:rPr lang="en-US" sz="1200" b="1">
                <a:solidFill>
                  <a:schemeClr val="dk1"/>
                </a:solidFill>
                <a:latin typeface="Times New Roman"/>
                <a:ea typeface="Times New Roman"/>
                <a:cs typeface="Times New Roman"/>
                <a:sym typeface="Times New Roman"/>
              </a:rPr>
              <a:t>Đồng bộ hóa các luồng trong Java</a:t>
            </a:r>
            <a:endParaRPr/>
          </a:p>
          <a:p>
            <a:pPr marL="0" lvl="0" indent="0" algn="l" rtl="0">
              <a:lnSpc>
                <a:spcPct val="120000"/>
              </a:lnSpc>
              <a:spcBef>
                <a:spcPts val="1000"/>
              </a:spcBef>
              <a:spcAft>
                <a:spcPts val="0"/>
              </a:spcAft>
              <a:buClr>
                <a:schemeClr val="dk1"/>
              </a:buClr>
              <a:buSzPts val="1500"/>
              <a:buNone/>
            </a:pPr>
            <a:r>
              <a:rPr lang="en-US" sz="1200" b="1">
                <a:solidFill>
                  <a:schemeClr val="dk1"/>
                </a:solidFill>
                <a:latin typeface="Times New Roman"/>
                <a:ea typeface="Times New Roman"/>
                <a:cs typeface="Times New Roman"/>
                <a:sym typeface="Times New Roman"/>
              </a:rPr>
              <a:t>Phương thức wait(), notify(), notifyall()</a:t>
            </a:r>
            <a:endParaRPr sz="1200" b="1">
              <a:solidFill>
                <a:schemeClr val="dk1"/>
              </a:solidFill>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dk1"/>
              </a:buClr>
              <a:buSzPts val="1500"/>
              <a:buNone/>
            </a:pPr>
            <a:r>
              <a:rPr lang="en-US" sz="1200" b="1">
                <a:solidFill>
                  <a:schemeClr val="dk1"/>
                </a:solidFill>
                <a:latin typeface="Times New Roman"/>
                <a:ea typeface="Times New Roman"/>
                <a:cs typeface="Times New Roman"/>
                <a:sym typeface="Times New Roman"/>
              </a:rPr>
              <a:t>Vấn đề: </a:t>
            </a:r>
            <a:r>
              <a:rPr lang="en-US" sz="1200">
                <a:solidFill>
                  <a:schemeClr val="dk1"/>
                </a:solidFill>
              </a:rPr>
              <a:t> nếu trong quá trình luồng 1 khóa đối tượng b, sau khi thực hiện được 1 đoạn công việc, luồng 1 cần luồng 2 làm 1 việc gì đó trên đối tượng b này thì luồng 1 mới có đủ dữ liệu để làm tiếp? </a:t>
            </a:r>
            <a:r>
              <a:rPr lang="en-US" sz="1200">
                <a:solidFill>
                  <a:schemeClr val="dk1"/>
                </a:solidFill>
                <a:latin typeface="Times New Roman"/>
                <a:ea typeface="Times New Roman"/>
                <a:cs typeface="Times New Roman"/>
                <a:sym typeface="Times New Roman"/>
              </a:rPr>
              <a:t/>
            </a: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Giải quyết:</a:t>
            </a:r>
            <a:endParaRPr/>
          </a:p>
          <a:p>
            <a:pPr marL="0" lvl="0" indent="0" algn="l" rtl="0">
              <a:lnSpc>
                <a:spcPct val="120000"/>
              </a:lnSpc>
              <a:spcBef>
                <a:spcPts val="1000"/>
              </a:spcBef>
              <a:spcAft>
                <a:spcPts val="0"/>
              </a:spcAft>
              <a:buClr>
                <a:schemeClr val="dk1"/>
              </a:buClr>
              <a:buSzPts val="1500"/>
              <a:buNone/>
            </a:pPr>
            <a:r>
              <a:rPr lang="en-US" sz="1200" b="1">
                <a:solidFill>
                  <a:schemeClr val="dk1"/>
                </a:solidFill>
                <a:latin typeface="Times New Roman"/>
                <a:ea typeface="Times New Roman"/>
                <a:cs typeface="Times New Roman"/>
                <a:sym typeface="Times New Roman"/>
              </a:rPr>
              <a:t>Wait method: </a:t>
            </a:r>
            <a:r>
              <a:rPr lang="en-US" sz="1200">
                <a:solidFill>
                  <a:schemeClr val="dk1"/>
                </a:solidFill>
              </a:rPr>
              <a:t>Phương thức này sẽ làm cho luồng đang sở hữu monitor của đối tượng b (hay luồng đang khóa đối tượng b và nắm giữ đối tượng này) tạm thời ngưng hoạt động và trả monitor của b cho luồng khác. </a:t>
            </a:r>
            <a:endParaRPr sz="1200">
              <a:solidFill>
                <a:schemeClr val="dk1"/>
              </a:solidFill>
            </a:endParaRPr>
          </a:p>
          <a:p>
            <a:pPr marL="0" lvl="0" indent="0" algn="l" rtl="0">
              <a:lnSpc>
                <a:spcPct val="120000"/>
              </a:lnSpc>
              <a:spcBef>
                <a:spcPts val="1000"/>
              </a:spcBef>
              <a:spcAft>
                <a:spcPts val="0"/>
              </a:spcAft>
              <a:buClr>
                <a:schemeClr val="dk1"/>
              </a:buClr>
              <a:buSzPts val="1500"/>
              <a:buNone/>
            </a:pPr>
            <a:r>
              <a:rPr lang="en-US" sz="1200" b="1">
                <a:solidFill>
                  <a:schemeClr val="dk1"/>
                </a:solidFill>
              </a:rPr>
              <a:t>notify() và notifyall(): </a:t>
            </a:r>
            <a:r>
              <a:rPr lang="en-US" sz="1200">
                <a:solidFill>
                  <a:schemeClr val="dk1"/>
                </a:solidFill>
              </a:rPr>
              <a:t>sau khi luồng 2 nắm giữ monitor của b và xử lý xong những gì luồng 1 cần, thì luồng 2 sẽ gọi phương thức notify() hoặc notifyall() trên đối tượng b để đánh thức các luồng đang chờ monitor của b và ngay sau đó luồng 2 sẽ trả lại monitor của b.</a:t>
            </a:r>
            <a:endParaRPr sz="1200" b="1">
              <a:solidFill>
                <a:schemeClr val="dk1"/>
              </a:solidFill>
            </a:endParaRPr>
          </a:p>
          <a:p>
            <a:pPr marL="0" lvl="0" indent="0" algn="l" rtl="0">
              <a:lnSpc>
                <a:spcPct val="120000"/>
              </a:lnSpc>
              <a:spcBef>
                <a:spcPts val="1000"/>
              </a:spcBef>
              <a:spcAft>
                <a:spcPts val="0"/>
              </a:spcAft>
              <a:buClr>
                <a:schemeClr val="lt1"/>
              </a:buClr>
              <a:buSzPts val="1500"/>
              <a:buNone/>
            </a:pPr>
            <a:endParaRPr sz="1200">
              <a:solidFill>
                <a:schemeClr val="dk1"/>
              </a:solidFill>
              <a:latin typeface="Times New Roman"/>
              <a:ea typeface="Times New Roman"/>
              <a:cs typeface="Times New Roman"/>
              <a:sym typeface="Times New Roman"/>
            </a:endParaRPr>
          </a:p>
        </p:txBody>
      </p:sp>
      <p:pic>
        <p:nvPicPr>
          <p:cNvPr id="313" name="Google Shape;313;p10"/>
          <p:cNvPicPr preferRelativeResize="0"/>
          <p:nvPr/>
        </p:nvPicPr>
        <p:blipFill rotWithShape="1">
          <a:blip r:embed="rId3">
            <a:alphaModFix/>
          </a:blip>
          <a:srcRect/>
          <a:stretch/>
        </p:blipFill>
        <p:spPr>
          <a:xfrm>
            <a:off x="7523676" y="1840455"/>
            <a:ext cx="4390955" cy="2916484"/>
          </a:xfrm>
          <a:prstGeom prst="rect">
            <a:avLst/>
          </a:prstGeom>
          <a:noFill/>
          <a:ln>
            <a:noFill/>
          </a:ln>
        </p:spPr>
      </p:pic>
      <p:pic>
        <p:nvPicPr>
          <p:cNvPr id="314" name="Google Shape;314;p10"/>
          <p:cNvPicPr preferRelativeResize="0"/>
          <p:nvPr/>
        </p:nvPicPr>
        <p:blipFill rotWithShape="1">
          <a:blip r:embed="rId4">
            <a:alphaModFix/>
          </a:blip>
          <a:srcRect/>
          <a:stretch/>
        </p:blipFill>
        <p:spPr>
          <a:xfrm>
            <a:off x="7415179" y="653109"/>
            <a:ext cx="4096512" cy="3294484"/>
          </a:xfrm>
          <a:prstGeom prst="rect">
            <a:avLst/>
          </a:prstGeom>
          <a:noFill/>
          <a:ln>
            <a:noFill/>
          </a:ln>
        </p:spPr>
      </p:pic>
      <p:pic>
        <p:nvPicPr>
          <p:cNvPr id="315" name="Google Shape;315;p10"/>
          <p:cNvPicPr preferRelativeResize="0"/>
          <p:nvPr/>
        </p:nvPicPr>
        <p:blipFill rotWithShape="1">
          <a:blip r:embed="rId5">
            <a:alphaModFix/>
          </a:blip>
          <a:srcRect/>
          <a:stretch/>
        </p:blipFill>
        <p:spPr>
          <a:xfrm>
            <a:off x="7818120" y="4864831"/>
            <a:ext cx="3381947" cy="1010061"/>
          </a:xfrm>
          <a:prstGeom prst="rect">
            <a:avLst/>
          </a:prstGeom>
          <a:noFill/>
          <a:ln>
            <a:noFill/>
          </a:ln>
        </p:spPr>
      </p:pic>
      <p:sp>
        <p:nvSpPr>
          <p:cNvPr id="8" name="Google Shape;279;p7"/>
          <p:cNvSpPr txBox="1">
            <a:spLocks noGrp="1"/>
          </p:cNvSpPr>
          <p:nvPr>
            <p:ph type="title"/>
          </p:nvPr>
        </p:nvSpPr>
        <p:spPr>
          <a:xfrm>
            <a:off x="1514762" y="-98622"/>
            <a:ext cx="9860631"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US" dirty="0">
                <a:solidFill>
                  <a:schemeClr val="dk1"/>
                </a:solidFill>
              </a:rPr>
              <a:t>MỘT SỐ LƯU Ý</a:t>
            </a:r>
            <a:endParaRPr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2">
                                            <p:txEl>
                                              <p:pRg st="0" end="0"/>
                                            </p:txEl>
                                          </p:spTgt>
                                        </p:tgtEl>
                                        <p:attrNameLst>
                                          <p:attrName>style.visibility</p:attrName>
                                        </p:attrNameLst>
                                      </p:cBhvr>
                                      <p:to>
                                        <p:strVal val="visible"/>
                                      </p:to>
                                    </p:set>
                                    <p:anim calcmode="lin" valueType="num">
                                      <p:cBhvr additive="base">
                                        <p:cTn id="7" dur="1000"/>
                                        <p:tgtEl>
                                          <p:spTgt spid="3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12">
                                            <p:txEl>
                                              <p:pRg st="1" end="1"/>
                                            </p:txEl>
                                          </p:spTgt>
                                        </p:tgtEl>
                                        <p:attrNameLst>
                                          <p:attrName>style.visibility</p:attrName>
                                        </p:attrNameLst>
                                      </p:cBhvr>
                                      <p:to>
                                        <p:strVal val="visible"/>
                                      </p:to>
                                    </p:set>
                                    <p:anim calcmode="lin" valueType="num">
                                      <p:cBhvr additive="base">
                                        <p:cTn id="12" dur="1000"/>
                                        <p:tgtEl>
                                          <p:spTgt spid="3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2">
                                            <p:txEl>
                                              <p:pRg st="2" end="2"/>
                                            </p:txEl>
                                          </p:spTgt>
                                        </p:tgtEl>
                                        <p:attrNameLst>
                                          <p:attrName>style.visibility</p:attrName>
                                        </p:attrNameLst>
                                      </p:cBhvr>
                                      <p:to>
                                        <p:strVal val="visible"/>
                                      </p:to>
                                    </p:set>
                                    <p:anim calcmode="lin" valueType="num">
                                      <p:cBhvr additive="base">
                                        <p:cTn id="17" dur="1000"/>
                                        <p:tgtEl>
                                          <p:spTgt spid="3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12">
                                            <p:txEl>
                                              <p:pRg st="3" end="3"/>
                                            </p:txEl>
                                          </p:spTgt>
                                        </p:tgtEl>
                                        <p:attrNameLst>
                                          <p:attrName>style.visibility</p:attrName>
                                        </p:attrNameLst>
                                      </p:cBhvr>
                                      <p:to>
                                        <p:strVal val="visible"/>
                                      </p:to>
                                    </p:set>
                                    <p:anim calcmode="lin" valueType="num">
                                      <p:cBhvr additive="base">
                                        <p:cTn id="22" dur="1000"/>
                                        <p:tgtEl>
                                          <p:spTgt spid="3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12">
                                            <p:txEl>
                                              <p:pRg st="4" end="4"/>
                                            </p:txEl>
                                          </p:spTgt>
                                        </p:tgtEl>
                                        <p:attrNameLst>
                                          <p:attrName>style.visibility</p:attrName>
                                        </p:attrNameLst>
                                      </p:cBhvr>
                                      <p:to>
                                        <p:strVal val="visible"/>
                                      </p:to>
                                    </p:set>
                                    <p:anim calcmode="lin" valueType="num">
                                      <p:cBhvr additive="base">
                                        <p:cTn id="27" dur="1000"/>
                                        <p:tgtEl>
                                          <p:spTgt spid="3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12">
                                            <p:txEl>
                                              <p:pRg st="5" end="5"/>
                                            </p:txEl>
                                          </p:spTgt>
                                        </p:tgtEl>
                                        <p:attrNameLst>
                                          <p:attrName>style.visibility</p:attrName>
                                        </p:attrNameLst>
                                      </p:cBhvr>
                                      <p:to>
                                        <p:strVal val="visible"/>
                                      </p:to>
                                    </p:set>
                                    <p:anim calcmode="lin" valueType="num">
                                      <p:cBhvr additive="base">
                                        <p:cTn id="32" dur="1000"/>
                                        <p:tgtEl>
                                          <p:spTgt spid="3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3"/>
                                        </p:tgtEl>
                                        <p:attrNameLst>
                                          <p:attrName>style.visibility</p:attrName>
                                        </p:attrNameLst>
                                      </p:cBhvr>
                                      <p:to>
                                        <p:strVal val="visible"/>
                                      </p:to>
                                    </p:set>
                                    <p:animEffect transition="in" filter="fade">
                                      <p:cBhvr>
                                        <p:cTn id="37" dur="1000"/>
                                        <p:tgtEl>
                                          <p:spTgt spid="3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1000"/>
                                        <p:tgtEl>
                                          <p:spTgt spid="313"/>
                                        </p:tgtEl>
                                      </p:cBhvr>
                                    </p:animEffect>
                                    <p:set>
                                      <p:cBhvr>
                                        <p:cTn id="42" dur="1" fill="hold">
                                          <p:stCondLst>
                                            <p:cond delay="1000"/>
                                          </p:stCondLst>
                                        </p:cTn>
                                        <p:tgtEl>
                                          <p:spTgt spid="3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4"/>
                                        </p:tgtEl>
                                        <p:attrNameLst>
                                          <p:attrName>style.visibility</p:attrName>
                                        </p:attrNameLst>
                                      </p:cBhvr>
                                      <p:to>
                                        <p:strVal val="visible"/>
                                      </p:to>
                                    </p:set>
                                    <p:animEffect transition="in" filter="fade">
                                      <p:cBhvr>
                                        <p:cTn id="47" dur="1000"/>
                                        <p:tgtEl>
                                          <p:spTgt spid="3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1000"/>
                                        <p:tgtEl>
                                          <p:spTgt spid="314"/>
                                        </p:tgtEl>
                                      </p:cBhvr>
                                    </p:animEffect>
                                    <p:set>
                                      <p:cBhvr>
                                        <p:cTn id="52" dur="1" fill="hold">
                                          <p:stCondLst>
                                            <p:cond delay="1000"/>
                                          </p:stCondLst>
                                        </p:cTn>
                                        <p:tgtEl>
                                          <p:spTgt spid="31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15"/>
                                        </p:tgtEl>
                                        <p:attrNameLst>
                                          <p:attrName>style.visibility</p:attrName>
                                        </p:attrNameLst>
                                      </p:cBhvr>
                                      <p:to>
                                        <p:strVal val="visible"/>
                                      </p:to>
                                    </p:set>
                                    <p:animEffect transition="in" filter="fade">
                                      <p:cBhvr>
                                        <p:cTn id="57" dur="10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1"/>
          <p:cNvSpPr txBox="1">
            <a:spLocks noGrp="1"/>
          </p:cNvSpPr>
          <p:nvPr>
            <p:ph type="title"/>
          </p:nvPr>
        </p:nvSpPr>
        <p:spPr>
          <a:xfrm>
            <a:off x="1583300" y="-44247"/>
            <a:ext cx="9712387"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US" dirty="0">
                <a:solidFill>
                  <a:schemeClr val="dk1"/>
                </a:solidFill>
              </a:rPr>
              <a:t>INTERFACE</a:t>
            </a:r>
            <a:endParaRPr dirty="0">
              <a:solidFill>
                <a:schemeClr val="dk1"/>
              </a:solidFill>
            </a:endParaRPr>
          </a:p>
        </p:txBody>
      </p:sp>
      <p:sp>
        <p:nvSpPr>
          <p:cNvPr id="321" name="Google Shape;321;p11"/>
          <p:cNvSpPr txBox="1">
            <a:spLocks noGrp="1"/>
          </p:cNvSpPr>
          <p:nvPr>
            <p:ph type="body" idx="1"/>
          </p:nvPr>
        </p:nvSpPr>
        <p:spPr>
          <a:xfrm>
            <a:off x="1947673" y="1737423"/>
            <a:ext cx="7132319" cy="2359089"/>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dk1"/>
              </a:buClr>
              <a:buSzPts val="1500"/>
              <a:buNone/>
            </a:pPr>
            <a:r>
              <a:rPr lang="en-US" sz="1200" b="1">
                <a:solidFill>
                  <a:schemeClr val="dk1"/>
                </a:solidFill>
              </a:rPr>
              <a:t>Định nghĩa: </a:t>
            </a:r>
            <a:endParaRPr/>
          </a:p>
          <a:p>
            <a:pPr marL="0" lvl="0" indent="0" algn="l" rtl="0">
              <a:lnSpc>
                <a:spcPct val="120000"/>
              </a:lnSpc>
              <a:spcBef>
                <a:spcPts val="1000"/>
              </a:spcBef>
              <a:spcAft>
                <a:spcPts val="0"/>
              </a:spcAft>
              <a:buClr>
                <a:schemeClr val="dk1"/>
              </a:buClr>
              <a:buSzPts val="1500"/>
              <a:buNone/>
            </a:pPr>
            <a:r>
              <a:rPr lang="en-US" sz="1200">
                <a:solidFill>
                  <a:schemeClr val="dk1"/>
                </a:solidFill>
              </a:rPr>
              <a:t>Một </a:t>
            </a:r>
            <a:r>
              <a:rPr lang="en-US" sz="1200" b="1">
                <a:solidFill>
                  <a:schemeClr val="dk1"/>
                </a:solidFill>
              </a:rPr>
              <a:t>Interface trong Java</a:t>
            </a:r>
            <a:r>
              <a:rPr lang="en-US" sz="1200">
                <a:solidFill>
                  <a:schemeClr val="dk1"/>
                </a:solidFill>
              </a:rPr>
              <a:t> là một bản thiết kế của một lớp. </a:t>
            </a:r>
            <a:endParaRPr sz="1200">
              <a:solidFill>
                <a:schemeClr val="dk1"/>
              </a:solidFill>
            </a:endParaRPr>
          </a:p>
          <a:p>
            <a:pPr marL="0" lvl="0" indent="0" algn="l" rtl="0">
              <a:lnSpc>
                <a:spcPct val="120000"/>
              </a:lnSpc>
              <a:spcBef>
                <a:spcPts val="1000"/>
              </a:spcBef>
              <a:spcAft>
                <a:spcPts val="0"/>
              </a:spcAft>
              <a:buClr>
                <a:schemeClr val="dk1"/>
              </a:buClr>
              <a:buSzPts val="1500"/>
              <a:buNone/>
            </a:pPr>
            <a:r>
              <a:rPr lang="en-US" sz="1200">
                <a:solidFill>
                  <a:schemeClr val="dk1"/>
                </a:solidFill>
              </a:rPr>
              <a:t>Nó chỉ có các phương thức trừu tượng. </a:t>
            </a:r>
            <a:endParaRPr sz="1200">
              <a:solidFill>
                <a:schemeClr val="dk1"/>
              </a:solidFill>
            </a:endParaRPr>
          </a:p>
          <a:p>
            <a:pPr marL="0" lvl="0" indent="0" algn="l" rtl="0">
              <a:lnSpc>
                <a:spcPct val="120000"/>
              </a:lnSpc>
              <a:spcBef>
                <a:spcPts val="1000"/>
              </a:spcBef>
              <a:spcAft>
                <a:spcPts val="0"/>
              </a:spcAft>
              <a:buClr>
                <a:schemeClr val="dk1"/>
              </a:buClr>
              <a:buSzPts val="1500"/>
              <a:buNone/>
            </a:pPr>
            <a:r>
              <a:rPr lang="en-US" sz="1200">
                <a:solidFill>
                  <a:schemeClr val="dk1"/>
                </a:solidFill>
              </a:rPr>
              <a:t>Interface là một kỹ thuật để thu được tính trừu tượng hoàn toàn và đa kế thừa trong Java. </a:t>
            </a:r>
            <a:endParaRPr sz="1200">
              <a:solidFill>
                <a:schemeClr val="dk1"/>
              </a:solidFill>
            </a:endParaRPr>
          </a:p>
          <a:p>
            <a:pPr marL="0" lvl="0" indent="0" algn="l" rtl="0">
              <a:lnSpc>
                <a:spcPct val="120000"/>
              </a:lnSpc>
              <a:spcBef>
                <a:spcPts val="1000"/>
              </a:spcBef>
              <a:spcAft>
                <a:spcPts val="0"/>
              </a:spcAft>
              <a:buClr>
                <a:schemeClr val="dk1"/>
              </a:buClr>
              <a:buSzPts val="1500"/>
              <a:buNone/>
            </a:pPr>
            <a:r>
              <a:rPr lang="en-US" sz="1200">
                <a:solidFill>
                  <a:schemeClr val="dk1"/>
                </a:solidFill>
              </a:rPr>
              <a:t>Interface trong Java cũng biễu diễn mối quan hệ IS-A. Nó không thể được khởi tạo giống như lớp trừu tượng.</a:t>
            </a:r>
            <a:endParaRPr sz="1200">
              <a:solidFill>
                <a:schemeClr val="dk1"/>
              </a:solidFill>
            </a:endParaRPr>
          </a:p>
          <a:p>
            <a:pPr marL="0" lvl="0" indent="0" algn="l" rtl="0">
              <a:lnSpc>
                <a:spcPct val="120000"/>
              </a:lnSpc>
              <a:spcBef>
                <a:spcPts val="1000"/>
              </a:spcBef>
              <a:spcAft>
                <a:spcPts val="0"/>
              </a:spcAft>
              <a:buClr>
                <a:schemeClr val="dk1"/>
              </a:buClr>
              <a:buSzPts val="1500"/>
              <a:buNone/>
            </a:pPr>
            <a:r>
              <a:rPr lang="en-US" sz="1200" b="1">
                <a:solidFill>
                  <a:schemeClr val="dk1"/>
                </a:solidFill>
              </a:rPr>
              <a:t>	Ví dụ: </a:t>
            </a:r>
            <a:endParaRPr sz="1200" b="1">
              <a:solidFill>
                <a:schemeClr val="dk1"/>
              </a:solidFill>
            </a:endParaRPr>
          </a:p>
        </p:txBody>
      </p:sp>
      <p:pic>
        <p:nvPicPr>
          <p:cNvPr id="322" name="Google Shape;322;p11"/>
          <p:cNvPicPr preferRelativeResize="0"/>
          <p:nvPr/>
        </p:nvPicPr>
        <p:blipFill rotWithShape="1">
          <a:blip r:embed="rId3">
            <a:alphaModFix/>
          </a:blip>
          <a:srcRect/>
          <a:stretch/>
        </p:blipFill>
        <p:spPr>
          <a:xfrm>
            <a:off x="3798996" y="3822193"/>
            <a:ext cx="5280996" cy="244182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anim calcmode="lin" valueType="num">
                                      <p:cBhvr additive="base">
                                        <p:cTn id="7" dur="1000"/>
                                        <p:tgtEl>
                                          <p:spTgt spid="3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1">
                                            <p:txEl>
                                              <p:pRg st="1" end="1"/>
                                            </p:txEl>
                                          </p:spTgt>
                                        </p:tgtEl>
                                        <p:attrNameLst>
                                          <p:attrName>style.visibility</p:attrName>
                                        </p:attrNameLst>
                                      </p:cBhvr>
                                      <p:to>
                                        <p:strVal val="visible"/>
                                      </p:to>
                                    </p:set>
                                    <p:anim calcmode="lin" valueType="num">
                                      <p:cBhvr additive="base">
                                        <p:cTn id="12" dur="1000"/>
                                        <p:tgtEl>
                                          <p:spTgt spid="32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21">
                                            <p:txEl>
                                              <p:pRg st="2" end="2"/>
                                            </p:txEl>
                                          </p:spTgt>
                                        </p:tgtEl>
                                        <p:attrNameLst>
                                          <p:attrName>style.visibility</p:attrName>
                                        </p:attrNameLst>
                                      </p:cBhvr>
                                      <p:to>
                                        <p:strVal val="visible"/>
                                      </p:to>
                                    </p:set>
                                    <p:anim calcmode="lin" valueType="num">
                                      <p:cBhvr additive="base">
                                        <p:cTn id="17" dur="1000"/>
                                        <p:tgtEl>
                                          <p:spTgt spid="32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21">
                                            <p:txEl>
                                              <p:pRg st="3" end="3"/>
                                            </p:txEl>
                                          </p:spTgt>
                                        </p:tgtEl>
                                        <p:attrNameLst>
                                          <p:attrName>style.visibility</p:attrName>
                                        </p:attrNameLst>
                                      </p:cBhvr>
                                      <p:to>
                                        <p:strVal val="visible"/>
                                      </p:to>
                                    </p:set>
                                    <p:anim calcmode="lin" valueType="num">
                                      <p:cBhvr additive="base">
                                        <p:cTn id="22" dur="1000"/>
                                        <p:tgtEl>
                                          <p:spTgt spid="32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21">
                                            <p:txEl>
                                              <p:pRg st="4" end="4"/>
                                            </p:txEl>
                                          </p:spTgt>
                                        </p:tgtEl>
                                        <p:attrNameLst>
                                          <p:attrName>style.visibility</p:attrName>
                                        </p:attrNameLst>
                                      </p:cBhvr>
                                      <p:to>
                                        <p:strVal val="visible"/>
                                      </p:to>
                                    </p:set>
                                    <p:anim calcmode="lin" valueType="num">
                                      <p:cBhvr additive="base">
                                        <p:cTn id="27" dur="1000"/>
                                        <p:tgtEl>
                                          <p:spTgt spid="32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21">
                                            <p:txEl>
                                              <p:pRg st="5" end="5"/>
                                            </p:txEl>
                                          </p:spTgt>
                                        </p:tgtEl>
                                        <p:attrNameLst>
                                          <p:attrName>style.visibility</p:attrName>
                                        </p:attrNameLst>
                                      </p:cBhvr>
                                      <p:to>
                                        <p:strVal val="visible"/>
                                      </p:to>
                                    </p:set>
                                    <p:anim calcmode="lin" valueType="num">
                                      <p:cBhvr additive="base">
                                        <p:cTn id="32" dur="1000"/>
                                        <p:tgtEl>
                                          <p:spTgt spid="32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2"/>
                                        </p:tgtEl>
                                        <p:attrNameLst>
                                          <p:attrName>style.visibility</p:attrName>
                                        </p:attrNameLst>
                                      </p:cBhvr>
                                      <p:to>
                                        <p:strVal val="visible"/>
                                      </p:to>
                                    </p:set>
                                    <p:animEffect transition="in" filter="fade">
                                      <p:cBhvr>
                                        <p:cTn id="37" dur="10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12"/>
          <p:cNvSpPr txBox="1">
            <a:spLocks noGrp="1"/>
          </p:cNvSpPr>
          <p:nvPr>
            <p:ph type="title"/>
          </p:nvPr>
        </p:nvSpPr>
        <p:spPr>
          <a:xfrm>
            <a:off x="1552339" y="-101600"/>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US" dirty="0">
                <a:solidFill>
                  <a:schemeClr val="dk1"/>
                </a:solidFill>
              </a:rPr>
              <a:t>SO SÁNH</a:t>
            </a:r>
            <a:endParaRPr dirty="0">
              <a:solidFill>
                <a:schemeClr val="dk1"/>
              </a:solidFill>
            </a:endParaRPr>
          </a:p>
        </p:txBody>
      </p:sp>
      <p:sp>
        <p:nvSpPr>
          <p:cNvPr id="328" name="Google Shape;328;p12"/>
          <p:cNvSpPr txBox="1">
            <a:spLocks noGrp="1"/>
          </p:cNvSpPr>
          <p:nvPr>
            <p:ph type="body" idx="1"/>
          </p:nvPr>
        </p:nvSpPr>
        <p:spPr>
          <a:xfrm>
            <a:off x="2372677" y="1207009"/>
            <a:ext cx="6402388" cy="722375"/>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dk1"/>
              </a:buClr>
              <a:buSzPts val="3000"/>
              <a:buNone/>
            </a:pPr>
            <a:r>
              <a:rPr lang="en-US">
                <a:solidFill>
                  <a:schemeClr val="dk1"/>
                </a:solidFill>
              </a:rPr>
              <a:t>Interface vs normal class và Abstract class</a:t>
            </a:r>
            <a:endParaRPr/>
          </a:p>
          <a:p>
            <a:pPr marL="0" lvl="0" indent="0" algn="l" rtl="0">
              <a:lnSpc>
                <a:spcPct val="120000"/>
              </a:lnSpc>
              <a:spcBef>
                <a:spcPts val="1000"/>
              </a:spcBef>
              <a:spcAft>
                <a:spcPts val="0"/>
              </a:spcAft>
              <a:buClr>
                <a:schemeClr val="lt1"/>
              </a:buClr>
              <a:buSzPts val="3000"/>
              <a:buNone/>
            </a:pPr>
            <a:endParaRPr>
              <a:solidFill>
                <a:schemeClr val="dk1"/>
              </a:solidFill>
            </a:endParaRPr>
          </a:p>
        </p:txBody>
      </p:sp>
      <p:pic>
        <p:nvPicPr>
          <p:cNvPr id="329" name="Google Shape;329;p12"/>
          <p:cNvPicPr preferRelativeResize="0"/>
          <p:nvPr/>
        </p:nvPicPr>
        <p:blipFill rotWithShape="1">
          <a:blip r:embed="rId3">
            <a:alphaModFix/>
          </a:blip>
          <a:srcRect/>
          <a:stretch/>
        </p:blipFill>
        <p:spPr>
          <a:xfrm>
            <a:off x="2262949" y="1782895"/>
            <a:ext cx="7850315" cy="45246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anim calcmode="lin" valueType="num">
                                      <p:cBhvr additive="base">
                                        <p:cTn id="7" dur="1000"/>
                                        <p:tgtEl>
                                          <p:spTgt spid="32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29"/>
                                        </p:tgtEl>
                                        <p:attrNameLst>
                                          <p:attrName>style.visibility</p:attrName>
                                        </p:attrNameLst>
                                      </p:cBhvr>
                                      <p:to>
                                        <p:strVal val="visible"/>
                                      </p:to>
                                    </p:set>
                                    <p:anim calcmode="lin" valueType="num">
                                      <p:cBhvr additive="base">
                                        <p:cTn id="10" dur="1000"/>
                                        <p:tgtEl>
                                          <p:spTgt spid="3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3"/>
          <p:cNvSpPr txBox="1">
            <a:spLocks noGrp="1"/>
          </p:cNvSpPr>
          <p:nvPr>
            <p:ph type="body" idx="1"/>
          </p:nvPr>
        </p:nvSpPr>
        <p:spPr>
          <a:xfrm>
            <a:off x="1984248" y="1911159"/>
            <a:ext cx="7799831" cy="1188657"/>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1750"/>
              <a:buNone/>
            </a:pPr>
            <a:r>
              <a:rPr lang="en-US" sz="1400" b="1">
                <a:solidFill>
                  <a:schemeClr val="dk1"/>
                </a:solidFill>
                <a:latin typeface="Times New Roman"/>
                <a:ea typeface="Times New Roman"/>
                <a:cs typeface="Times New Roman"/>
                <a:sym typeface="Times New Roman"/>
              </a:rPr>
              <a:t>Định nghĩa: </a:t>
            </a:r>
            <a:r>
              <a:rPr lang="en-US" sz="1400">
                <a:solidFill>
                  <a:schemeClr val="dk1"/>
                </a:solidFill>
                <a:latin typeface="Times New Roman"/>
                <a:ea typeface="Times New Roman"/>
                <a:cs typeface="Times New Roman"/>
                <a:sym typeface="Times New Roman"/>
              </a:rPr>
              <a:t>Nếu một lớp triển khai đa kế thừa, hoặc một Interface kế thừa từ nhiều Interface thì đó là đa kế thừa.</a:t>
            </a:r>
            <a:endParaRPr/>
          </a:p>
          <a:p>
            <a:pPr marL="0" lvl="0" indent="0" algn="l" rtl="0">
              <a:lnSpc>
                <a:spcPct val="120000"/>
              </a:lnSpc>
              <a:spcBef>
                <a:spcPts val="1000"/>
              </a:spcBef>
              <a:spcAft>
                <a:spcPts val="0"/>
              </a:spcAft>
              <a:buClr>
                <a:schemeClr val="dk1"/>
              </a:buClr>
              <a:buSzPts val="1750"/>
              <a:buNone/>
            </a:pPr>
            <a:r>
              <a:rPr lang="en-US" sz="1400">
                <a:solidFill>
                  <a:schemeClr val="dk1"/>
                </a:solidFill>
                <a:latin typeface="Times New Roman"/>
                <a:ea typeface="Times New Roman"/>
                <a:cs typeface="Times New Roman"/>
                <a:sym typeface="Times New Roman"/>
              </a:rPr>
              <a:t>** Trong Java không hỗ trợ đa kế thừa cho các lớp. </a:t>
            </a:r>
            <a:endParaRPr sz="1400">
              <a:solidFill>
                <a:schemeClr val="dk1"/>
              </a:solidFill>
              <a:latin typeface="Times New Roman"/>
              <a:ea typeface="Times New Roman"/>
              <a:cs typeface="Times New Roman"/>
              <a:sym typeface="Times New Roman"/>
            </a:endParaRPr>
          </a:p>
          <a:p>
            <a:pPr marL="0" lvl="0" indent="0" algn="l" rtl="0">
              <a:lnSpc>
                <a:spcPct val="120000"/>
              </a:lnSpc>
              <a:spcBef>
                <a:spcPts val="1000"/>
              </a:spcBef>
              <a:spcAft>
                <a:spcPts val="0"/>
              </a:spcAft>
              <a:buClr>
                <a:schemeClr val="dk1"/>
              </a:buClr>
              <a:buSzPts val="1750"/>
              <a:buNone/>
            </a:pPr>
            <a:r>
              <a:rPr lang="en-US" sz="1400">
                <a:solidFill>
                  <a:schemeClr val="dk1"/>
                </a:solidFill>
                <a:latin typeface="Times New Roman"/>
                <a:ea typeface="Times New Roman"/>
                <a:cs typeface="Times New Roman"/>
                <a:sym typeface="Times New Roman"/>
              </a:rPr>
              <a:t>=&gt; Sử dụng Interface </a:t>
            </a:r>
            <a:endParaRPr sz="1400">
              <a:solidFill>
                <a:schemeClr val="dk1"/>
              </a:solidFill>
              <a:latin typeface="Times New Roman"/>
              <a:ea typeface="Times New Roman"/>
              <a:cs typeface="Times New Roman"/>
              <a:sym typeface="Times New Roman"/>
            </a:endParaRPr>
          </a:p>
        </p:txBody>
      </p:sp>
      <p:sp>
        <p:nvSpPr>
          <p:cNvPr id="335" name="Google Shape;335;p13"/>
          <p:cNvSpPr txBox="1">
            <a:spLocks noGrp="1"/>
          </p:cNvSpPr>
          <p:nvPr>
            <p:ph type="title"/>
          </p:nvPr>
        </p:nvSpPr>
        <p:spPr>
          <a:xfrm>
            <a:off x="1635189" y="0"/>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US">
                <a:solidFill>
                  <a:schemeClr val="dk1"/>
                </a:solidFill>
              </a:rPr>
              <a:t>ĐA KẾ THỪA</a:t>
            </a:r>
            <a:endParaRPr>
              <a:solidFill>
                <a:schemeClr val="dk1"/>
              </a:solidFill>
            </a:endParaRPr>
          </a:p>
        </p:txBody>
      </p:sp>
      <p:pic>
        <p:nvPicPr>
          <p:cNvPr id="336" name="Google Shape;336;p13"/>
          <p:cNvPicPr preferRelativeResize="0"/>
          <p:nvPr/>
        </p:nvPicPr>
        <p:blipFill rotWithShape="1">
          <a:blip r:embed="rId3">
            <a:alphaModFix/>
          </a:blip>
          <a:srcRect/>
          <a:stretch/>
        </p:blipFill>
        <p:spPr>
          <a:xfrm>
            <a:off x="3802951" y="3224777"/>
            <a:ext cx="6164009" cy="30411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4">
                                            <p:txEl>
                                              <p:pRg st="0" end="0"/>
                                            </p:txEl>
                                          </p:spTgt>
                                        </p:tgtEl>
                                        <p:attrNameLst>
                                          <p:attrName>style.visibility</p:attrName>
                                        </p:attrNameLst>
                                      </p:cBhvr>
                                      <p:to>
                                        <p:strVal val="visible"/>
                                      </p:to>
                                    </p:set>
                                    <p:anim calcmode="lin" valueType="num">
                                      <p:cBhvr additive="base">
                                        <p:cTn id="7" dur="1000"/>
                                        <p:tgtEl>
                                          <p:spTgt spid="3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34">
                                            <p:txEl>
                                              <p:pRg st="1" end="1"/>
                                            </p:txEl>
                                          </p:spTgt>
                                        </p:tgtEl>
                                        <p:attrNameLst>
                                          <p:attrName>style.visibility</p:attrName>
                                        </p:attrNameLst>
                                      </p:cBhvr>
                                      <p:to>
                                        <p:strVal val="visible"/>
                                      </p:to>
                                    </p:set>
                                    <p:anim calcmode="lin" valueType="num">
                                      <p:cBhvr additive="base">
                                        <p:cTn id="12" dur="1000"/>
                                        <p:tgtEl>
                                          <p:spTgt spid="3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34">
                                            <p:txEl>
                                              <p:pRg st="2" end="2"/>
                                            </p:txEl>
                                          </p:spTgt>
                                        </p:tgtEl>
                                        <p:attrNameLst>
                                          <p:attrName>style.visibility</p:attrName>
                                        </p:attrNameLst>
                                      </p:cBhvr>
                                      <p:to>
                                        <p:strVal val="visible"/>
                                      </p:to>
                                    </p:set>
                                    <p:anim calcmode="lin" valueType="num">
                                      <p:cBhvr additive="base">
                                        <p:cTn id="17" dur="1000"/>
                                        <p:tgtEl>
                                          <p:spTgt spid="3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6"/>
                                        </p:tgtEl>
                                        <p:attrNameLst>
                                          <p:attrName>style.visibility</p:attrName>
                                        </p:attrNameLst>
                                      </p:cBhvr>
                                      <p:to>
                                        <p:strVal val="visible"/>
                                      </p:to>
                                    </p:set>
                                    <p:animEffect transition="in" filter="fade">
                                      <p:cBhvr>
                                        <p:cTn id="22" dur="10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pic>
        <p:nvPicPr>
          <p:cNvPr id="341" name="Google Shape;341;p14"/>
          <p:cNvPicPr preferRelativeResize="0"/>
          <p:nvPr/>
        </p:nvPicPr>
        <p:blipFill rotWithShape="1">
          <a:blip r:embed="rId4">
            <a:alphaModFix/>
          </a:blip>
          <a:srcRect/>
          <a:stretch/>
        </p:blipFill>
        <p:spPr>
          <a:xfrm>
            <a:off x="1881584" y="1017603"/>
            <a:ext cx="8176816" cy="4597161"/>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0" name="Google Shape;240;p2"/>
          <p:cNvSpPr txBox="1">
            <a:spLocks noGrp="1"/>
          </p:cNvSpPr>
          <p:nvPr>
            <p:ph type="title"/>
          </p:nvPr>
        </p:nvSpPr>
        <p:spPr>
          <a:xfrm>
            <a:off x="1527443" y="0"/>
            <a:ext cx="9894886" cy="14303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US" dirty="0">
                <a:solidFill>
                  <a:schemeClr val="dk1"/>
                </a:solidFill>
              </a:rPr>
              <a:t>THREAD</a:t>
            </a:r>
            <a:endParaRPr dirty="0">
              <a:solidFill>
                <a:schemeClr val="dk1"/>
              </a:solidFill>
            </a:endParaRPr>
          </a:p>
        </p:txBody>
      </p:sp>
      <p:sp>
        <p:nvSpPr>
          <p:cNvPr id="241" name="Google Shape;241;p2"/>
          <p:cNvSpPr txBox="1">
            <a:spLocks noGrp="1"/>
          </p:cNvSpPr>
          <p:nvPr>
            <p:ph type="body" idx="1"/>
          </p:nvPr>
        </p:nvSpPr>
        <p:spPr>
          <a:xfrm>
            <a:off x="1758206" y="1710543"/>
            <a:ext cx="8500925" cy="620691"/>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Clr>
                <a:schemeClr val="dk1"/>
              </a:buClr>
              <a:buSzPts val="1400"/>
              <a:buNone/>
            </a:pPr>
            <a:r>
              <a:rPr lang="en-US" sz="1400" b="1">
                <a:solidFill>
                  <a:schemeClr val="dk1"/>
                </a:solidFill>
                <a:latin typeface="Times New Roman"/>
                <a:ea typeface="Times New Roman"/>
                <a:cs typeface="Times New Roman"/>
                <a:sym typeface="Times New Roman"/>
              </a:rPr>
              <a:t>Định nghĩa: </a:t>
            </a:r>
            <a:r>
              <a:rPr lang="en-US" sz="1400" b="0" i="0" u="none" strike="noStrike" cap="none">
                <a:solidFill>
                  <a:schemeClr val="dk1"/>
                </a:solidFill>
                <a:latin typeface="Times New Roman"/>
                <a:ea typeface="Times New Roman"/>
                <a:cs typeface="Times New Roman"/>
                <a:sym typeface="Times New Roman"/>
              </a:rPr>
              <a:t>Java là ngôn ngữ lập trình đa luồng, có nghĩa là chúng ta có thể phát triển chương trình đa luồng.</a:t>
            </a:r>
            <a:r>
              <a:rPr lang="en-US" sz="1400">
                <a:solidFill>
                  <a:schemeClr val="dk1"/>
                </a:solidFill>
                <a:latin typeface="Times New Roman"/>
                <a:ea typeface="Times New Roman"/>
                <a:cs typeface="Times New Roman"/>
                <a:sym typeface="Times New Roman"/>
              </a:rPr>
              <a:t> </a:t>
            </a:r>
            <a:r>
              <a:rPr lang="en-US" sz="1400" b="0" i="0" u="none" strike="noStrike" cap="none">
                <a:solidFill>
                  <a:schemeClr val="dk1"/>
                </a:solidFill>
                <a:latin typeface="Times New Roman"/>
                <a:ea typeface="Times New Roman"/>
                <a:cs typeface="Times New Roman"/>
                <a:sym typeface="Times New Roman"/>
              </a:rPr>
              <a:t>Mỗi luồng có thể chạy song song. </a:t>
            </a:r>
            <a:r>
              <a:rPr lang="en-US" sz="1400">
                <a:solidFill>
                  <a:schemeClr val="dk1"/>
                </a:solidFill>
                <a:latin typeface="Times New Roman"/>
                <a:ea typeface="Times New Roman"/>
                <a:cs typeface="Times New Roman"/>
                <a:sym typeface="Times New Roman"/>
              </a:rPr>
              <a:t>java cung cấp cho ta đối tượng Thread nhằm thể hiện cơ chế đa luồng.</a:t>
            </a:r>
            <a:endParaRPr sz="14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lt1"/>
              </a:buClr>
              <a:buSzPts val="1400"/>
              <a:buNone/>
            </a:pPr>
            <a:endParaRPr sz="1400" b="0" i="0" u="none" strike="noStrike" cap="none">
              <a:solidFill>
                <a:schemeClr val="dk1"/>
              </a:solidFill>
              <a:latin typeface="Times New Roman"/>
              <a:ea typeface="Times New Roman"/>
              <a:cs typeface="Times New Roman"/>
              <a:sym typeface="Times New Roman"/>
            </a:endParaRPr>
          </a:p>
        </p:txBody>
      </p:sp>
      <p:pic>
        <p:nvPicPr>
          <p:cNvPr id="242" name="Google Shape;242;p2"/>
          <p:cNvPicPr preferRelativeResize="0"/>
          <p:nvPr/>
        </p:nvPicPr>
        <p:blipFill rotWithShape="1">
          <a:blip r:embed="rId3">
            <a:alphaModFix/>
          </a:blip>
          <a:srcRect/>
          <a:stretch/>
        </p:blipFill>
        <p:spPr>
          <a:xfrm>
            <a:off x="2126268" y="2866385"/>
            <a:ext cx="3673655" cy="2603719"/>
          </a:xfrm>
          <a:prstGeom prst="rect">
            <a:avLst/>
          </a:prstGeom>
          <a:noFill/>
          <a:ln>
            <a:noFill/>
          </a:ln>
        </p:spPr>
      </p:pic>
      <p:pic>
        <p:nvPicPr>
          <p:cNvPr id="243" name="Google Shape;243;p2"/>
          <p:cNvPicPr preferRelativeResize="0"/>
          <p:nvPr/>
        </p:nvPicPr>
        <p:blipFill rotWithShape="1">
          <a:blip r:embed="rId4">
            <a:alphaModFix/>
          </a:blip>
          <a:srcRect/>
          <a:stretch/>
        </p:blipFill>
        <p:spPr>
          <a:xfrm>
            <a:off x="6008675" y="2571750"/>
            <a:ext cx="4578000" cy="3504325"/>
          </a:xfrm>
          <a:prstGeom prst="rect">
            <a:avLst/>
          </a:prstGeom>
          <a:noFill/>
          <a:ln>
            <a:noFill/>
          </a:ln>
        </p:spPr>
      </p:pic>
      <p:sp>
        <p:nvSpPr>
          <p:cNvPr id="244" name="Google Shape;244;p2"/>
          <p:cNvSpPr txBox="1"/>
          <p:nvPr/>
        </p:nvSpPr>
        <p:spPr>
          <a:xfrm>
            <a:off x="2476908" y="2343150"/>
            <a:ext cx="326707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a:solidFill>
                  <a:schemeClr val="dk1"/>
                </a:solidFill>
                <a:latin typeface="Times New Roman"/>
                <a:ea typeface="Times New Roman"/>
                <a:cs typeface="Times New Roman"/>
                <a:sym typeface="Times New Roman"/>
              </a:rPr>
              <a:t>Ví dụ về đơn luồng và đa luồng</a:t>
            </a:r>
            <a:endParaRPr/>
          </a:p>
          <a:p>
            <a:pPr marL="0" marR="0" lvl="0" indent="0" algn="l" rtl="0">
              <a:spcBef>
                <a:spcPts val="0"/>
              </a:spcBef>
              <a:spcAft>
                <a:spcPts val="0"/>
              </a:spcAft>
              <a:buNone/>
            </a:pPr>
            <a:endParaRPr sz="1400">
              <a:solidFill>
                <a:schemeClr val="lt1"/>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anim calcmode="lin" valueType="num">
                                      <p:cBhvr additive="base">
                                        <p:cTn id="7" dur="1000"/>
                                        <p:tgtEl>
                                          <p:spTgt spid="24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4"/>
                                        </p:tgtEl>
                                        <p:attrNameLst>
                                          <p:attrName>style.visibility</p:attrName>
                                        </p:attrNameLst>
                                      </p:cBhvr>
                                      <p:to>
                                        <p:strVal val="visible"/>
                                      </p:to>
                                    </p:set>
                                    <p:anim calcmode="lin" valueType="num">
                                      <p:cBhvr additive="base">
                                        <p:cTn id="12" dur="1000"/>
                                        <p:tgtEl>
                                          <p:spTgt spid="24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fade">
                                      <p:cBhvr>
                                        <p:cTn id="17" dur="10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fade">
                                      <p:cBhvr>
                                        <p:cTn id="22" dur="10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3"/>
          <p:cNvSpPr txBox="1">
            <a:spLocks noGrp="1"/>
          </p:cNvSpPr>
          <p:nvPr>
            <p:ph type="title"/>
          </p:nvPr>
        </p:nvSpPr>
        <p:spPr>
          <a:xfrm>
            <a:off x="1468473" y="-74723"/>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US" dirty="0">
                <a:solidFill>
                  <a:schemeClr val="dk1"/>
                </a:solidFill>
              </a:rPr>
              <a:t>TẠO THREAD </a:t>
            </a:r>
            <a:endParaRPr dirty="0">
              <a:solidFill>
                <a:schemeClr val="dk1"/>
              </a:solidFill>
            </a:endParaRPr>
          </a:p>
        </p:txBody>
      </p:sp>
      <p:sp>
        <p:nvSpPr>
          <p:cNvPr id="250" name="Google Shape;250;p3"/>
          <p:cNvSpPr txBox="1">
            <a:spLocks noGrp="1"/>
          </p:cNvSpPr>
          <p:nvPr>
            <p:ph type="body" idx="1"/>
          </p:nvPr>
        </p:nvSpPr>
        <p:spPr>
          <a:xfrm>
            <a:off x="2099637" y="1560866"/>
            <a:ext cx="8238308"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dk1"/>
              </a:buClr>
              <a:buSzPts val="1750"/>
              <a:buChar char="•"/>
            </a:pPr>
            <a:r>
              <a:rPr lang="en-US" sz="1400">
                <a:solidFill>
                  <a:schemeClr val="dk1"/>
                </a:solidFill>
                <a:latin typeface="Times New Roman"/>
                <a:ea typeface="Times New Roman"/>
                <a:cs typeface="Times New Roman"/>
                <a:sym typeface="Times New Roman"/>
              </a:rPr>
              <a:t>Tạo 1 đối tượng của lớp được thừa kế từ lớp Thread</a:t>
            </a:r>
            <a:endParaRPr sz="1400">
              <a:solidFill>
                <a:schemeClr val="dk1"/>
              </a:solidFill>
              <a:latin typeface="Times New Roman"/>
              <a:ea typeface="Times New Roman"/>
              <a:cs typeface="Times New Roman"/>
              <a:sym typeface="Times New Roman"/>
            </a:endParaRPr>
          </a:p>
          <a:p>
            <a:pPr marL="685800" lvl="1" indent="-228600" algn="l" rtl="0">
              <a:lnSpc>
                <a:spcPct val="120000"/>
              </a:lnSpc>
              <a:spcBef>
                <a:spcPts val="500"/>
              </a:spcBef>
              <a:spcAft>
                <a:spcPts val="0"/>
              </a:spcAft>
              <a:buClr>
                <a:srgbClr val="222222"/>
              </a:buClr>
              <a:buSzPts val="1750"/>
              <a:buChar char="•"/>
            </a:pPr>
            <a:r>
              <a:rPr lang="en-US" sz="1400">
                <a:solidFill>
                  <a:srgbClr val="222222"/>
                </a:solidFill>
                <a:latin typeface="Times New Roman"/>
                <a:ea typeface="Times New Roman"/>
                <a:cs typeface="Times New Roman"/>
                <a:sym typeface="Times New Roman"/>
              </a:rPr>
              <a:t>ghi đè phương thức run() có sẵn trong lớp Thread, cung cấp một điểm vào cho luồng .</a:t>
            </a:r>
            <a:endParaRPr sz="1400">
              <a:solidFill>
                <a:srgbClr val="222222"/>
              </a:solidFill>
              <a:latin typeface="Times New Roman"/>
              <a:ea typeface="Times New Roman"/>
              <a:cs typeface="Times New Roman"/>
              <a:sym typeface="Times New Roman"/>
            </a:endParaRPr>
          </a:p>
          <a:p>
            <a:pPr marL="685800" lvl="1" indent="-228600" algn="l" rtl="0">
              <a:lnSpc>
                <a:spcPct val="120000"/>
              </a:lnSpc>
              <a:spcBef>
                <a:spcPts val="500"/>
              </a:spcBef>
              <a:spcAft>
                <a:spcPts val="0"/>
              </a:spcAft>
              <a:buClr>
                <a:srgbClr val="222222"/>
              </a:buClr>
              <a:buSzPts val="1750"/>
              <a:buChar char="•"/>
            </a:pPr>
            <a:r>
              <a:rPr lang="en-US" sz="1400">
                <a:solidFill>
                  <a:srgbClr val="222222"/>
                </a:solidFill>
                <a:latin typeface="Times New Roman"/>
                <a:ea typeface="Times New Roman"/>
                <a:cs typeface="Times New Roman"/>
                <a:sym typeface="Times New Roman"/>
              </a:rPr>
              <a:t>Khi đối tượng Thread được tạo,  có thể khởi động nó bằng cách gọi phương thức start(), thực thi một phương thức gọi để run().</a:t>
            </a:r>
            <a:r>
              <a:rPr lang="en-US" sz="1400">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marL="228600" lvl="0" indent="-228600" algn="l" rtl="0">
              <a:lnSpc>
                <a:spcPct val="120000"/>
              </a:lnSpc>
              <a:spcBef>
                <a:spcPts val="1000"/>
              </a:spcBef>
              <a:spcAft>
                <a:spcPts val="0"/>
              </a:spcAft>
              <a:buClr>
                <a:schemeClr val="dk1"/>
              </a:buClr>
              <a:buSzPts val="1750"/>
              <a:buChar char="•"/>
            </a:pPr>
            <a:r>
              <a:rPr lang="en-US" sz="1400">
                <a:solidFill>
                  <a:schemeClr val="dk1"/>
                </a:solidFill>
                <a:latin typeface="Times New Roman"/>
                <a:ea typeface="Times New Roman"/>
                <a:cs typeface="Times New Roman"/>
                <a:sym typeface="Times New Roman"/>
              </a:rPr>
              <a:t>Implements từ giao diện Runnable.</a:t>
            </a:r>
            <a:endParaRPr sz="14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0">
                                            <p:txEl>
                                              <p:pRg st="0" end="0"/>
                                            </p:txEl>
                                          </p:spTgt>
                                        </p:tgtEl>
                                        <p:attrNameLst>
                                          <p:attrName>style.visibility</p:attrName>
                                        </p:attrNameLst>
                                      </p:cBhvr>
                                      <p:to>
                                        <p:strVal val="visible"/>
                                      </p:to>
                                    </p:set>
                                    <p:anim calcmode="lin" valueType="num">
                                      <p:cBhvr additive="base">
                                        <p:cTn id="7" dur="1000"/>
                                        <p:tgtEl>
                                          <p:spTgt spid="2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50">
                                            <p:txEl>
                                              <p:pRg st="1" end="1"/>
                                            </p:txEl>
                                          </p:spTgt>
                                        </p:tgtEl>
                                        <p:attrNameLst>
                                          <p:attrName>style.visibility</p:attrName>
                                        </p:attrNameLst>
                                      </p:cBhvr>
                                      <p:to>
                                        <p:strVal val="visible"/>
                                      </p:to>
                                    </p:set>
                                    <p:anim calcmode="lin" valueType="num">
                                      <p:cBhvr additive="base">
                                        <p:cTn id="12" dur="1000"/>
                                        <p:tgtEl>
                                          <p:spTgt spid="25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0">
                                            <p:txEl>
                                              <p:pRg st="2" end="2"/>
                                            </p:txEl>
                                          </p:spTgt>
                                        </p:tgtEl>
                                        <p:attrNameLst>
                                          <p:attrName>style.visibility</p:attrName>
                                        </p:attrNameLst>
                                      </p:cBhvr>
                                      <p:to>
                                        <p:strVal val="visible"/>
                                      </p:to>
                                    </p:set>
                                    <p:anim calcmode="lin" valueType="num">
                                      <p:cBhvr additive="base">
                                        <p:cTn id="17" dur="1000"/>
                                        <p:tgtEl>
                                          <p:spTgt spid="25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50">
                                            <p:txEl>
                                              <p:pRg st="3" end="3"/>
                                            </p:txEl>
                                          </p:spTgt>
                                        </p:tgtEl>
                                        <p:attrNameLst>
                                          <p:attrName>style.visibility</p:attrName>
                                        </p:attrNameLst>
                                      </p:cBhvr>
                                      <p:to>
                                        <p:strVal val="visible"/>
                                      </p:to>
                                    </p:set>
                                    <p:anim calcmode="lin" valueType="num">
                                      <p:cBhvr additive="base">
                                        <p:cTn id="22" dur="1000"/>
                                        <p:tgtEl>
                                          <p:spTgt spid="25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54"/>
        <p:cNvGrpSpPr/>
        <p:nvPr/>
      </p:nvGrpSpPr>
      <p:grpSpPr>
        <a:xfrm>
          <a:off x="0" y="0"/>
          <a:ext cx="0" cy="0"/>
          <a:chOff x="0" y="0"/>
          <a:chExt cx="0" cy="0"/>
        </a:xfrm>
      </p:grpSpPr>
      <p:sp>
        <p:nvSpPr>
          <p:cNvPr id="255" name="Google Shape;255;p4"/>
          <p:cNvSpPr txBox="1">
            <a:spLocks noGrp="1"/>
          </p:cNvSpPr>
          <p:nvPr>
            <p:ph type="title"/>
          </p:nvPr>
        </p:nvSpPr>
        <p:spPr>
          <a:xfrm>
            <a:off x="1582478" y="-78069"/>
            <a:ext cx="9244737"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US" dirty="0">
                <a:solidFill>
                  <a:schemeClr val="dk1"/>
                </a:solidFill>
              </a:rPr>
              <a:t>VÍ DỤ</a:t>
            </a:r>
            <a:endParaRPr dirty="0">
              <a:solidFill>
                <a:schemeClr val="dk1"/>
              </a:solidFill>
            </a:endParaRPr>
          </a:p>
        </p:txBody>
      </p:sp>
      <p:sp>
        <p:nvSpPr>
          <p:cNvPr id="256" name="Google Shape;256;p4"/>
          <p:cNvSpPr txBox="1">
            <a:spLocks noGrp="1"/>
          </p:cNvSpPr>
          <p:nvPr>
            <p:ph type="body" idx="1"/>
          </p:nvPr>
        </p:nvSpPr>
        <p:spPr>
          <a:xfrm>
            <a:off x="2074639" y="1794071"/>
            <a:ext cx="4781100" cy="8508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dk1"/>
              </a:buClr>
              <a:buSzPts val="3000"/>
              <a:buNone/>
            </a:pPr>
            <a:r>
              <a:rPr lang="en-US">
                <a:solidFill>
                  <a:schemeClr val="dk1"/>
                </a:solidFill>
              </a:rPr>
              <a:t>Đơn luồng: tạo 1 số ngẫu nhiên</a:t>
            </a:r>
            <a:endParaRPr/>
          </a:p>
          <a:p>
            <a:pPr marL="0" lvl="0" indent="0" algn="l" rtl="0">
              <a:lnSpc>
                <a:spcPct val="120000"/>
              </a:lnSpc>
              <a:spcBef>
                <a:spcPts val="1000"/>
              </a:spcBef>
              <a:spcAft>
                <a:spcPts val="0"/>
              </a:spcAft>
              <a:buClr>
                <a:schemeClr val="lt1"/>
              </a:buClr>
              <a:buSzPts val="3000"/>
              <a:buNone/>
            </a:pPr>
            <a:endParaRPr/>
          </a:p>
          <a:p>
            <a:pPr marL="0" lvl="0" indent="0" algn="l" rtl="0">
              <a:lnSpc>
                <a:spcPct val="120000"/>
              </a:lnSpc>
              <a:spcBef>
                <a:spcPts val="1000"/>
              </a:spcBef>
              <a:spcAft>
                <a:spcPts val="0"/>
              </a:spcAft>
              <a:buClr>
                <a:schemeClr val="lt1"/>
              </a:buClr>
              <a:buSzPts val="3000"/>
              <a:buNone/>
            </a:pPr>
            <a:endParaRPr/>
          </a:p>
        </p:txBody>
      </p:sp>
      <p:pic>
        <p:nvPicPr>
          <p:cNvPr id="257" name="Google Shape;257;p4"/>
          <p:cNvPicPr preferRelativeResize="0"/>
          <p:nvPr/>
        </p:nvPicPr>
        <p:blipFill rotWithShape="1">
          <a:blip r:embed="rId3">
            <a:alphaModFix/>
          </a:blip>
          <a:srcRect/>
          <a:stretch/>
        </p:blipFill>
        <p:spPr>
          <a:xfrm>
            <a:off x="4893820" y="2485500"/>
            <a:ext cx="3762900" cy="3202075"/>
          </a:xfrm>
          <a:prstGeom prst="rect">
            <a:avLst/>
          </a:prstGeom>
          <a:noFill/>
          <a:ln>
            <a:noFill/>
          </a:ln>
        </p:spPr>
      </p:pic>
      <p:pic>
        <p:nvPicPr>
          <p:cNvPr id="258" name="Google Shape;258;p4"/>
          <p:cNvPicPr preferRelativeResize="0"/>
          <p:nvPr/>
        </p:nvPicPr>
        <p:blipFill rotWithShape="1">
          <a:blip r:embed="rId4">
            <a:alphaModFix/>
          </a:blip>
          <a:srcRect/>
          <a:stretch/>
        </p:blipFill>
        <p:spPr>
          <a:xfrm>
            <a:off x="4219396" y="2837688"/>
            <a:ext cx="4733925" cy="3076575"/>
          </a:xfrm>
          <a:prstGeom prst="rect">
            <a:avLst/>
          </a:prstGeom>
          <a:noFill/>
          <a:ln>
            <a:noFill/>
          </a:ln>
        </p:spPr>
      </p:pic>
      <p:pic>
        <p:nvPicPr>
          <p:cNvPr id="259" name="Google Shape;259;p4"/>
          <p:cNvPicPr preferRelativeResize="0"/>
          <p:nvPr/>
        </p:nvPicPr>
        <p:blipFill rotWithShape="1">
          <a:blip r:embed="rId5">
            <a:alphaModFix/>
          </a:blip>
          <a:srcRect/>
          <a:stretch/>
        </p:blipFill>
        <p:spPr>
          <a:xfrm>
            <a:off x="7812728" y="5432764"/>
            <a:ext cx="2281187" cy="8336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 calcmode="lin" valueType="num">
                                      <p:cBhvr additive="base">
                                        <p:cTn id="7" dur="1000"/>
                                        <p:tgtEl>
                                          <p:spTgt spid="25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7"/>
                                        </p:tgtEl>
                                        <p:attrNameLst>
                                          <p:attrName>style.visibility</p:attrName>
                                        </p:attrNameLst>
                                      </p:cBhvr>
                                      <p:to>
                                        <p:strVal val="visible"/>
                                      </p:to>
                                    </p:set>
                                    <p:animEffect transition="in" filter="fade">
                                      <p:cBhvr>
                                        <p:cTn id="12" dur="1000"/>
                                        <p:tgtEl>
                                          <p:spTgt spid="2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257"/>
                                        </p:tgtEl>
                                      </p:cBhvr>
                                    </p:animEffect>
                                    <p:set>
                                      <p:cBhvr>
                                        <p:cTn id="17" dur="1" fill="hold">
                                          <p:stCondLst>
                                            <p:cond delay="1000"/>
                                          </p:stCondLst>
                                        </p:cTn>
                                        <p:tgtEl>
                                          <p:spTgt spid="25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8"/>
                                        </p:tgtEl>
                                        <p:attrNameLst>
                                          <p:attrName>style.visibility</p:attrName>
                                        </p:attrNameLst>
                                      </p:cBhvr>
                                      <p:to>
                                        <p:strVal val="visible"/>
                                      </p:to>
                                    </p:set>
                                    <p:animEffect transition="in" filter="fade">
                                      <p:cBhvr>
                                        <p:cTn id="22" dur="1000"/>
                                        <p:tgtEl>
                                          <p:spTgt spid="2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9"/>
                                        </p:tgtEl>
                                        <p:attrNameLst>
                                          <p:attrName>style.visibility</p:attrName>
                                        </p:attrNameLst>
                                      </p:cBhvr>
                                      <p:to>
                                        <p:strVal val="visible"/>
                                      </p:to>
                                    </p:set>
                                    <p:animEffect transition="in" filter="fade">
                                      <p:cBhvr>
                                        <p:cTn id="27" dur="10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5" name="Google Shape;265;p5"/>
          <p:cNvSpPr txBox="1">
            <a:spLocks noGrp="1"/>
          </p:cNvSpPr>
          <p:nvPr>
            <p:ph type="body" idx="1"/>
          </p:nvPr>
        </p:nvSpPr>
        <p:spPr>
          <a:xfrm>
            <a:off x="1891220" y="1838007"/>
            <a:ext cx="9905999"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dk1"/>
              </a:buClr>
              <a:buSzPts val="3000"/>
              <a:buNone/>
            </a:pPr>
            <a:r>
              <a:rPr lang="en-US">
                <a:solidFill>
                  <a:schemeClr val="dk1"/>
                </a:solidFill>
              </a:rPr>
              <a:t>Đa luồng</a:t>
            </a:r>
            <a:endParaRPr>
              <a:solidFill>
                <a:schemeClr val="dk1"/>
              </a:solidFill>
            </a:endParaRPr>
          </a:p>
        </p:txBody>
      </p:sp>
      <p:pic>
        <p:nvPicPr>
          <p:cNvPr id="266" name="Google Shape;266;p5"/>
          <p:cNvPicPr preferRelativeResize="0"/>
          <p:nvPr/>
        </p:nvPicPr>
        <p:blipFill rotWithShape="1">
          <a:blip r:embed="rId3">
            <a:alphaModFix/>
          </a:blip>
          <a:srcRect/>
          <a:stretch/>
        </p:blipFill>
        <p:spPr>
          <a:xfrm>
            <a:off x="2138109" y="3005549"/>
            <a:ext cx="7517956" cy="2534805"/>
          </a:xfrm>
          <a:prstGeom prst="rect">
            <a:avLst/>
          </a:prstGeom>
          <a:noFill/>
          <a:ln>
            <a:noFill/>
          </a:ln>
        </p:spPr>
      </p:pic>
      <p:pic>
        <p:nvPicPr>
          <p:cNvPr id="267" name="Google Shape;267;p5"/>
          <p:cNvPicPr preferRelativeResize="0"/>
          <p:nvPr/>
        </p:nvPicPr>
        <p:blipFill rotWithShape="1">
          <a:blip r:embed="rId4">
            <a:alphaModFix/>
          </a:blip>
          <a:srcRect/>
          <a:stretch/>
        </p:blipFill>
        <p:spPr>
          <a:xfrm>
            <a:off x="3164899" y="2536561"/>
            <a:ext cx="5859025" cy="3326475"/>
          </a:xfrm>
          <a:prstGeom prst="rect">
            <a:avLst/>
          </a:prstGeom>
          <a:noFill/>
          <a:ln>
            <a:noFill/>
          </a:ln>
        </p:spPr>
      </p:pic>
      <p:pic>
        <p:nvPicPr>
          <p:cNvPr id="268" name="Google Shape;268;p5"/>
          <p:cNvPicPr preferRelativeResize="0"/>
          <p:nvPr/>
        </p:nvPicPr>
        <p:blipFill rotWithShape="1">
          <a:blip r:embed="rId5">
            <a:alphaModFix/>
          </a:blip>
          <a:srcRect/>
          <a:stretch/>
        </p:blipFill>
        <p:spPr>
          <a:xfrm>
            <a:off x="5033640" y="3005549"/>
            <a:ext cx="2428700" cy="3078900"/>
          </a:xfrm>
          <a:prstGeom prst="rect">
            <a:avLst/>
          </a:prstGeom>
          <a:noFill/>
          <a:ln>
            <a:noFill/>
          </a:ln>
        </p:spPr>
      </p:pic>
      <p:sp>
        <p:nvSpPr>
          <p:cNvPr id="8" name="Google Shape;255;p4"/>
          <p:cNvSpPr txBox="1">
            <a:spLocks noGrp="1"/>
          </p:cNvSpPr>
          <p:nvPr>
            <p:ph type="title"/>
          </p:nvPr>
        </p:nvSpPr>
        <p:spPr>
          <a:xfrm>
            <a:off x="1582478" y="-78069"/>
            <a:ext cx="9244737"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US" dirty="0">
                <a:solidFill>
                  <a:schemeClr val="dk1"/>
                </a:solidFill>
              </a:rPr>
              <a:t>VÍ DỤ</a:t>
            </a:r>
            <a:endParaRPr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1000"/>
                                        <p:tgtEl>
                                          <p:spTgt spid="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266"/>
                                        </p:tgtEl>
                                      </p:cBhvr>
                                    </p:animEffect>
                                    <p:set>
                                      <p:cBhvr>
                                        <p:cTn id="12" dur="1" fill="hold">
                                          <p:stCondLst>
                                            <p:cond delay="1000"/>
                                          </p:stCondLst>
                                        </p:cTn>
                                        <p:tgtEl>
                                          <p:spTgt spid="26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267"/>
                                        </p:tgtEl>
                                        <p:attrNameLst>
                                          <p:attrName>style.visibility</p:attrName>
                                        </p:attrNameLst>
                                      </p:cBhvr>
                                      <p:to>
                                        <p:strVal val="visible"/>
                                      </p:to>
                                    </p:set>
                                    <p:animEffect transition="in" filter="fade">
                                      <p:cBhvr>
                                        <p:cTn id="15" dur="1000"/>
                                        <p:tgtEl>
                                          <p:spTgt spid="26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1000"/>
                                        <p:tgtEl>
                                          <p:spTgt spid="267"/>
                                        </p:tgtEl>
                                      </p:cBhvr>
                                    </p:animEffect>
                                    <p:set>
                                      <p:cBhvr>
                                        <p:cTn id="20" dur="1" fill="hold">
                                          <p:stCondLst>
                                            <p:cond delay="1000"/>
                                          </p:stCondLst>
                                        </p:cTn>
                                        <p:tgtEl>
                                          <p:spTgt spid="26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8"/>
                                        </p:tgtEl>
                                        <p:attrNameLst>
                                          <p:attrName>style.visibility</p:attrName>
                                        </p:attrNameLst>
                                      </p:cBhvr>
                                      <p:to>
                                        <p:strVal val="visible"/>
                                      </p:to>
                                    </p:set>
                                    <p:animEffect transition="in" filter="fade">
                                      <p:cBhvr>
                                        <p:cTn id="25" dur="1000"/>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6"/>
          <p:cNvSpPr txBox="1">
            <a:spLocks noGrp="1"/>
          </p:cNvSpPr>
          <p:nvPr>
            <p:ph type="title"/>
          </p:nvPr>
        </p:nvSpPr>
        <p:spPr>
          <a:xfrm>
            <a:off x="1552246" y="-96469"/>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US" dirty="0">
                <a:solidFill>
                  <a:schemeClr val="dk1"/>
                </a:solidFill>
              </a:rPr>
              <a:t>LIFECYCLE OF A THREAD</a:t>
            </a:r>
            <a:endParaRPr dirty="0"/>
          </a:p>
        </p:txBody>
      </p:sp>
      <p:pic>
        <p:nvPicPr>
          <p:cNvPr id="274" name="Google Shape;274;p6"/>
          <p:cNvPicPr preferRelativeResize="0">
            <a:picLocks noGrp="1"/>
          </p:cNvPicPr>
          <p:nvPr>
            <p:ph type="body" idx="1"/>
          </p:nvPr>
        </p:nvPicPr>
        <p:blipFill rotWithShape="1">
          <a:blip r:embed="rId3">
            <a:alphaModFix/>
          </a:blip>
          <a:srcRect/>
          <a:stretch/>
        </p:blipFill>
        <p:spPr>
          <a:xfrm>
            <a:off x="3655743" y="1557592"/>
            <a:ext cx="5828314" cy="4411078"/>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7"/>
          <p:cNvSpPr txBox="1">
            <a:spLocks noGrp="1"/>
          </p:cNvSpPr>
          <p:nvPr>
            <p:ph type="title"/>
          </p:nvPr>
        </p:nvSpPr>
        <p:spPr>
          <a:xfrm>
            <a:off x="1514762" y="-98622"/>
            <a:ext cx="9860631"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US" dirty="0">
                <a:solidFill>
                  <a:schemeClr val="dk1"/>
                </a:solidFill>
              </a:rPr>
              <a:t>MỘT SỐ LƯU Ý</a:t>
            </a:r>
            <a:endParaRPr dirty="0">
              <a:solidFill>
                <a:schemeClr val="dk1"/>
              </a:solidFill>
            </a:endParaRPr>
          </a:p>
        </p:txBody>
      </p:sp>
      <p:sp>
        <p:nvSpPr>
          <p:cNvPr id="280" name="Google Shape;280;p7"/>
          <p:cNvSpPr txBox="1">
            <a:spLocks noGrp="1"/>
          </p:cNvSpPr>
          <p:nvPr>
            <p:ph type="body" idx="1"/>
          </p:nvPr>
        </p:nvSpPr>
        <p:spPr>
          <a:xfrm>
            <a:off x="1988106" y="1193627"/>
            <a:ext cx="3299114" cy="1389888"/>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2500"/>
              <a:buNone/>
            </a:pPr>
            <a:r>
              <a:rPr lang="en-US" sz="2000">
                <a:solidFill>
                  <a:schemeClr val="dk1"/>
                </a:solidFill>
              </a:rPr>
              <a:t>Biến Volatile</a:t>
            </a:r>
            <a:endParaRPr/>
          </a:p>
          <a:p>
            <a:pPr marL="0" lvl="0" indent="0" algn="l" rtl="0">
              <a:lnSpc>
                <a:spcPct val="120000"/>
              </a:lnSpc>
              <a:spcBef>
                <a:spcPts val="1000"/>
              </a:spcBef>
              <a:spcAft>
                <a:spcPts val="0"/>
              </a:spcAft>
              <a:buClr>
                <a:schemeClr val="dk1"/>
              </a:buClr>
              <a:buSzPts val="1750"/>
              <a:buNone/>
            </a:pPr>
            <a:r>
              <a:rPr lang="en-US" sz="1400">
                <a:solidFill>
                  <a:schemeClr val="dk1"/>
                </a:solidFill>
              </a:rPr>
              <a:t>Biến volatile trong Java có tác dụng thông báo sự thay đổi giá trị của biến tới các thread khác nhau nếu biến này đang được sử dụng trong nhiều thread.</a:t>
            </a:r>
            <a:endParaRPr sz="1400">
              <a:solidFill>
                <a:schemeClr val="dk1"/>
              </a:solidFill>
            </a:endParaRPr>
          </a:p>
        </p:txBody>
      </p:sp>
      <p:pic>
        <p:nvPicPr>
          <p:cNvPr id="281" name="Google Shape;281;p7"/>
          <p:cNvPicPr preferRelativeResize="0"/>
          <p:nvPr/>
        </p:nvPicPr>
        <p:blipFill rotWithShape="1">
          <a:blip r:embed="rId3">
            <a:alphaModFix/>
          </a:blip>
          <a:srcRect/>
          <a:stretch/>
        </p:blipFill>
        <p:spPr>
          <a:xfrm>
            <a:off x="5292507" y="1846285"/>
            <a:ext cx="5192544" cy="3803904"/>
          </a:xfrm>
          <a:prstGeom prst="rect">
            <a:avLst/>
          </a:prstGeom>
          <a:noFill/>
          <a:ln>
            <a:noFill/>
          </a:ln>
        </p:spPr>
      </p:pic>
      <p:pic>
        <p:nvPicPr>
          <p:cNvPr id="282" name="Google Shape;282;p7"/>
          <p:cNvPicPr preferRelativeResize="0"/>
          <p:nvPr/>
        </p:nvPicPr>
        <p:blipFill rotWithShape="1">
          <a:blip r:embed="rId4">
            <a:alphaModFix/>
          </a:blip>
          <a:srcRect/>
          <a:stretch/>
        </p:blipFill>
        <p:spPr>
          <a:xfrm>
            <a:off x="1911097" y="3516190"/>
            <a:ext cx="2835020" cy="1191625"/>
          </a:xfrm>
          <a:prstGeom prst="rect">
            <a:avLst/>
          </a:prstGeom>
          <a:noFill/>
          <a:ln>
            <a:noFill/>
          </a:ln>
        </p:spPr>
      </p:pic>
      <p:pic>
        <p:nvPicPr>
          <p:cNvPr id="283" name="Google Shape;283;p7"/>
          <p:cNvPicPr preferRelativeResize="0"/>
          <p:nvPr/>
        </p:nvPicPr>
        <p:blipFill rotWithShape="1">
          <a:blip r:embed="rId5">
            <a:alphaModFix/>
          </a:blip>
          <a:srcRect/>
          <a:stretch/>
        </p:blipFill>
        <p:spPr>
          <a:xfrm>
            <a:off x="1993393" y="5353157"/>
            <a:ext cx="2927667" cy="898353"/>
          </a:xfrm>
          <a:prstGeom prst="rect">
            <a:avLst/>
          </a:prstGeom>
          <a:noFill/>
          <a:ln>
            <a:noFill/>
          </a:ln>
        </p:spPr>
      </p:pic>
      <p:sp>
        <p:nvSpPr>
          <p:cNvPr id="284" name="Google Shape;284;p7"/>
          <p:cNvSpPr txBox="1"/>
          <p:nvPr/>
        </p:nvSpPr>
        <p:spPr>
          <a:xfrm>
            <a:off x="2385949" y="2971709"/>
            <a:ext cx="212140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wentieth Century"/>
                <a:ea typeface="Twentieth Century"/>
                <a:cs typeface="Twentieth Century"/>
                <a:sym typeface="Twentieth Century"/>
              </a:rPr>
              <a:t>Kết quả khi dùng biến volati</a:t>
            </a:r>
            <a:r>
              <a:rPr lang="en-US">
                <a:solidFill>
                  <a:schemeClr val="dk1"/>
                </a:solidFill>
                <a:latin typeface="Twentieth Century"/>
                <a:ea typeface="Twentieth Century"/>
                <a:cs typeface="Twentieth Century"/>
                <a:sym typeface="Twentieth Century"/>
              </a:rPr>
              <a:t>l</a:t>
            </a:r>
            <a:r>
              <a:rPr lang="en-US" sz="1400">
                <a:solidFill>
                  <a:schemeClr val="dk1"/>
                </a:solidFill>
                <a:latin typeface="Twentieth Century"/>
                <a:ea typeface="Twentieth Century"/>
                <a:cs typeface="Twentieth Century"/>
                <a:sym typeface="Twentieth Century"/>
              </a:rPr>
              <a:t>e cho biến count</a:t>
            </a:r>
            <a:endParaRPr sz="1400">
              <a:solidFill>
                <a:schemeClr val="dk1"/>
              </a:solidFill>
              <a:latin typeface="Twentieth Century"/>
              <a:ea typeface="Twentieth Century"/>
              <a:cs typeface="Twentieth Century"/>
              <a:sym typeface="Twentieth Century"/>
            </a:endParaRPr>
          </a:p>
        </p:txBody>
      </p:sp>
      <p:sp>
        <p:nvSpPr>
          <p:cNvPr id="285" name="Google Shape;285;p7"/>
          <p:cNvSpPr txBox="1"/>
          <p:nvPr/>
        </p:nvSpPr>
        <p:spPr>
          <a:xfrm>
            <a:off x="2375394" y="4768876"/>
            <a:ext cx="25245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wentieth Century"/>
                <a:ea typeface="Twentieth Century"/>
                <a:cs typeface="Twentieth Century"/>
                <a:sym typeface="Twentieth Century"/>
              </a:rPr>
              <a:t>Kết quả khi không dùng biến volatile cho biến count</a:t>
            </a:r>
            <a:endParaRPr sz="1400">
              <a:solidFill>
                <a:schemeClr val="dk1"/>
              </a:solidFill>
              <a:latin typeface="Twentieth Century"/>
              <a:ea typeface="Twentieth Century"/>
              <a:cs typeface="Twentieth Century"/>
              <a:sym typeface="Twentieth Century"/>
            </a:endParaRPr>
          </a:p>
        </p:txBody>
      </p:sp>
      <p:sp>
        <p:nvSpPr>
          <p:cNvPr id="286" name="Google Shape;286;p7"/>
          <p:cNvSpPr txBox="1"/>
          <p:nvPr/>
        </p:nvSpPr>
        <p:spPr>
          <a:xfrm>
            <a:off x="7206250" y="1300775"/>
            <a:ext cx="1071600" cy="38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wentieth Century"/>
                <a:ea typeface="Twentieth Century"/>
                <a:cs typeface="Twentieth Century"/>
                <a:sym typeface="Twentieth Century"/>
              </a:rPr>
              <a:t>Ví dụ</a:t>
            </a:r>
            <a:endParaRPr>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anim calcmode="lin" valueType="num">
                                      <p:cBhvr additive="base">
                                        <p:cTn id="7" dur="1000"/>
                                        <p:tgtEl>
                                          <p:spTgt spid="28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
                                        </p:tgtEl>
                                        <p:attrNameLst>
                                          <p:attrName>style.visibility</p:attrName>
                                        </p:attrNameLst>
                                      </p:cBhvr>
                                      <p:to>
                                        <p:strVal val="visible"/>
                                      </p:to>
                                    </p:set>
                                    <p:animEffect transition="in" filter="fade">
                                      <p:cBhvr>
                                        <p:cTn id="12" dur="1000"/>
                                        <p:tgtEl>
                                          <p:spTgt spid="286"/>
                                        </p:tgtEl>
                                      </p:cBhvr>
                                    </p:animEffect>
                                  </p:childTnLst>
                                </p:cTn>
                              </p:par>
                              <p:par>
                                <p:cTn id="13" presetID="10" presetClass="entr" presetSubtype="0" fill="hold" nodeType="withEffect">
                                  <p:stCondLst>
                                    <p:cond delay="0"/>
                                  </p:stCondLst>
                                  <p:childTnLst>
                                    <p:set>
                                      <p:cBhvr>
                                        <p:cTn id="14" dur="1" fill="hold">
                                          <p:stCondLst>
                                            <p:cond delay="0"/>
                                          </p:stCondLst>
                                        </p:cTn>
                                        <p:tgtEl>
                                          <p:spTgt spid="281"/>
                                        </p:tgtEl>
                                        <p:attrNameLst>
                                          <p:attrName>style.visibility</p:attrName>
                                        </p:attrNameLst>
                                      </p:cBhvr>
                                      <p:to>
                                        <p:strVal val="visible"/>
                                      </p:to>
                                    </p:set>
                                    <p:animEffect transition="in" filter="fade">
                                      <p:cBhvr>
                                        <p:cTn id="15" dur="1000"/>
                                        <p:tgtEl>
                                          <p:spTgt spid="28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4"/>
                                        </p:tgtEl>
                                        <p:attrNameLst>
                                          <p:attrName>style.visibility</p:attrName>
                                        </p:attrNameLst>
                                      </p:cBhvr>
                                      <p:to>
                                        <p:strVal val="visible"/>
                                      </p:to>
                                    </p:set>
                                    <p:animEffect transition="in" filter="fade">
                                      <p:cBhvr>
                                        <p:cTn id="20" dur="1000"/>
                                        <p:tgtEl>
                                          <p:spTgt spid="284"/>
                                        </p:tgtEl>
                                      </p:cBhvr>
                                    </p:animEffect>
                                  </p:childTnLst>
                                </p:cTn>
                              </p:par>
                              <p:par>
                                <p:cTn id="21" presetID="10" presetClass="entr" presetSubtype="0" fill="hold" nodeType="withEffect">
                                  <p:stCondLst>
                                    <p:cond delay="0"/>
                                  </p:stCondLst>
                                  <p:childTnLst>
                                    <p:set>
                                      <p:cBhvr>
                                        <p:cTn id="22" dur="1" fill="hold">
                                          <p:stCondLst>
                                            <p:cond delay="0"/>
                                          </p:stCondLst>
                                        </p:cTn>
                                        <p:tgtEl>
                                          <p:spTgt spid="282"/>
                                        </p:tgtEl>
                                        <p:attrNameLst>
                                          <p:attrName>style.visibility</p:attrName>
                                        </p:attrNameLst>
                                      </p:cBhvr>
                                      <p:to>
                                        <p:strVal val="visible"/>
                                      </p:to>
                                    </p:set>
                                    <p:animEffect transition="in" filter="fade">
                                      <p:cBhvr>
                                        <p:cTn id="23" dur="1000"/>
                                        <p:tgtEl>
                                          <p:spTgt spid="28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85"/>
                                        </p:tgtEl>
                                        <p:attrNameLst>
                                          <p:attrName>style.visibility</p:attrName>
                                        </p:attrNameLst>
                                      </p:cBhvr>
                                      <p:to>
                                        <p:strVal val="visible"/>
                                      </p:to>
                                    </p:set>
                                    <p:animEffect transition="in" filter="fade">
                                      <p:cBhvr>
                                        <p:cTn id="28" dur="1000"/>
                                        <p:tgtEl>
                                          <p:spTgt spid="285"/>
                                        </p:tgtEl>
                                      </p:cBhvr>
                                    </p:animEffect>
                                  </p:childTnLst>
                                </p:cTn>
                              </p:par>
                              <p:par>
                                <p:cTn id="29" presetID="10" presetClass="entr" presetSubtype="0" fill="hold" nodeType="withEffect">
                                  <p:stCondLst>
                                    <p:cond delay="0"/>
                                  </p:stCondLst>
                                  <p:childTnLst>
                                    <p:set>
                                      <p:cBhvr>
                                        <p:cTn id="30" dur="1" fill="hold">
                                          <p:stCondLst>
                                            <p:cond delay="0"/>
                                          </p:stCondLst>
                                        </p:cTn>
                                        <p:tgtEl>
                                          <p:spTgt spid="283"/>
                                        </p:tgtEl>
                                        <p:attrNameLst>
                                          <p:attrName>style.visibility</p:attrName>
                                        </p:attrNameLst>
                                      </p:cBhvr>
                                      <p:to>
                                        <p:strVal val="visible"/>
                                      </p:to>
                                    </p:set>
                                    <p:animEffect transition="in" filter="fade">
                                      <p:cBhvr>
                                        <p:cTn id="31" dur="10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Google Shape;292;p8"/>
          <p:cNvSpPr txBox="1">
            <a:spLocks noGrp="1"/>
          </p:cNvSpPr>
          <p:nvPr>
            <p:ph type="body" idx="1"/>
          </p:nvPr>
        </p:nvSpPr>
        <p:spPr>
          <a:xfrm>
            <a:off x="1909508" y="1408239"/>
            <a:ext cx="8194611" cy="15788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1750"/>
              <a:buNone/>
            </a:pPr>
            <a:r>
              <a:rPr lang="en-US" sz="1400" b="1">
                <a:solidFill>
                  <a:schemeClr val="dk1"/>
                </a:solidFill>
              </a:rPr>
              <a:t>Đồng bộ hóa các luồng trong Java</a:t>
            </a:r>
            <a:r>
              <a:rPr lang="en-US" sz="1400">
                <a:solidFill>
                  <a:schemeClr val="dk1"/>
                </a:solidFill>
              </a:rPr>
              <a:t/>
            </a:r>
            <a:br>
              <a:rPr lang="en-US" sz="1400">
                <a:solidFill>
                  <a:schemeClr val="dk1"/>
                </a:solidFill>
              </a:rPr>
            </a:br>
            <a:r>
              <a:rPr lang="en-US" sz="1400">
                <a:solidFill>
                  <a:schemeClr val="dk1"/>
                </a:solidFill>
              </a:rPr>
              <a:t>Vấn đề: Trong kỹ thuật đa luồng nếu trên hệ thống nhiều CPU hoặc CPU đa nhân hay CPU hỗ trợ siêu phân luồng, các luồng sẽ thực sự hoạt động song song tại cùng 1 thời điểm</a:t>
            </a:r>
            <a:endParaRPr/>
          </a:p>
          <a:p>
            <a:pPr marL="0" lvl="0" indent="0" algn="l" rtl="0">
              <a:lnSpc>
                <a:spcPct val="120000"/>
              </a:lnSpc>
              <a:spcBef>
                <a:spcPts val="1000"/>
              </a:spcBef>
              <a:spcAft>
                <a:spcPts val="0"/>
              </a:spcAft>
              <a:buClr>
                <a:schemeClr val="dk1"/>
              </a:buClr>
              <a:buSzPts val="1750"/>
              <a:buNone/>
            </a:pPr>
            <a:r>
              <a:rPr lang="en-US" sz="1400">
                <a:solidFill>
                  <a:schemeClr val="dk1"/>
                </a:solidFill>
              </a:rPr>
              <a:t> =&gt; sai lệch dữ liệu nếu các luồng này cùng truy xuất đến 1 biến dữ liệu hoặc 1 phương thức</a:t>
            </a:r>
            <a:endParaRPr sz="1400">
              <a:solidFill>
                <a:schemeClr val="dk1"/>
              </a:solidFill>
            </a:endParaRPr>
          </a:p>
          <a:p>
            <a:pPr marL="0" lvl="0" indent="0" algn="l" rtl="0">
              <a:lnSpc>
                <a:spcPct val="120000"/>
              </a:lnSpc>
              <a:spcBef>
                <a:spcPts val="1000"/>
              </a:spcBef>
              <a:spcAft>
                <a:spcPts val="0"/>
              </a:spcAft>
              <a:buClr>
                <a:schemeClr val="dk1"/>
              </a:buClr>
              <a:buSzPts val="1750"/>
              <a:buNone/>
            </a:pPr>
            <a:r>
              <a:rPr lang="en-US" sz="1400">
                <a:solidFill>
                  <a:schemeClr val="dk1"/>
                </a:solidFill>
              </a:rPr>
              <a:t>Ví dụ</a:t>
            </a:r>
            <a:endParaRPr sz="1400">
              <a:solidFill>
                <a:schemeClr val="dk1"/>
              </a:solidFill>
            </a:endParaRPr>
          </a:p>
        </p:txBody>
      </p:sp>
      <p:pic>
        <p:nvPicPr>
          <p:cNvPr id="293" name="Google Shape;293;p8"/>
          <p:cNvPicPr preferRelativeResize="0"/>
          <p:nvPr/>
        </p:nvPicPr>
        <p:blipFill rotWithShape="1">
          <a:blip r:embed="rId3">
            <a:alphaModFix/>
          </a:blip>
          <a:srcRect/>
          <a:stretch/>
        </p:blipFill>
        <p:spPr>
          <a:xfrm>
            <a:off x="3911313" y="3131818"/>
            <a:ext cx="4191000" cy="1485900"/>
          </a:xfrm>
          <a:prstGeom prst="rect">
            <a:avLst/>
          </a:prstGeom>
          <a:noFill/>
          <a:ln>
            <a:noFill/>
          </a:ln>
        </p:spPr>
      </p:pic>
      <p:sp>
        <p:nvSpPr>
          <p:cNvPr id="294" name="Google Shape;294;p8"/>
          <p:cNvSpPr txBox="1"/>
          <p:nvPr/>
        </p:nvSpPr>
        <p:spPr>
          <a:xfrm>
            <a:off x="5204841" y="4856220"/>
            <a:ext cx="143560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Twentieth Century"/>
                <a:ea typeface="Twentieth Century"/>
                <a:cs typeface="Twentieth Century"/>
                <a:sym typeface="Twentieth Century"/>
              </a:rPr>
              <a:t>Kết quả: count=1</a:t>
            </a:r>
            <a:endParaRPr sz="1200">
              <a:solidFill>
                <a:schemeClr val="dk1"/>
              </a:solidFill>
              <a:latin typeface="Twentieth Century"/>
              <a:ea typeface="Twentieth Century"/>
              <a:cs typeface="Twentieth Century"/>
              <a:sym typeface="Twentieth Century"/>
            </a:endParaRPr>
          </a:p>
        </p:txBody>
      </p:sp>
      <p:sp>
        <p:nvSpPr>
          <p:cNvPr id="7" name="Google Shape;279;p7"/>
          <p:cNvSpPr txBox="1">
            <a:spLocks/>
          </p:cNvSpPr>
          <p:nvPr/>
        </p:nvSpPr>
        <p:spPr>
          <a:xfrm>
            <a:off x="1514762" y="-98622"/>
            <a:ext cx="9860631"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1"/>
              </a:buClr>
              <a:buSzPts val="3600"/>
            </a:pPr>
            <a:r>
              <a:rPr lang="vi-VN" smtClean="0">
                <a:solidFill>
                  <a:schemeClr val="dk1"/>
                </a:solidFill>
              </a:rPr>
              <a:t>MỘT SỐ LƯU Ý</a:t>
            </a:r>
            <a:endParaRPr lang="vi-VN"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2">
                                            <p:txEl>
                                              <p:pRg st="0" end="0"/>
                                            </p:txEl>
                                          </p:spTgt>
                                        </p:tgtEl>
                                        <p:attrNameLst>
                                          <p:attrName>style.visibility</p:attrName>
                                        </p:attrNameLst>
                                      </p:cBhvr>
                                      <p:to>
                                        <p:strVal val="visible"/>
                                      </p:to>
                                    </p:set>
                                    <p:anim calcmode="lin" valueType="num">
                                      <p:cBhvr additive="base">
                                        <p:cTn id="7" dur="1000"/>
                                        <p:tgtEl>
                                          <p:spTgt spid="2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2">
                                            <p:txEl>
                                              <p:pRg st="1" end="1"/>
                                            </p:txEl>
                                          </p:spTgt>
                                        </p:tgtEl>
                                        <p:attrNameLst>
                                          <p:attrName>style.visibility</p:attrName>
                                        </p:attrNameLst>
                                      </p:cBhvr>
                                      <p:to>
                                        <p:strVal val="visible"/>
                                      </p:to>
                                    </p:set>
                                    <p:anim calcmode="lin" valueType="num">
                                      <p:cBhvr additive="base">
                                        <p:cTn id="12" dur="1000"/>
                                        <p:tgtEl>
                                          <p:spTgt spid="29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2">
                                            <p:txEl>
                                              <p:pRg st="2" end="2"/>
                                            </p:txEl>
                                          </p:spTgt>
                                        </p:tgtEl>
                                        <p:attrNameLst>
                                          <p:attrName>style.visibility</p:attrName>
                                        </p:attrNameLst>
                                      </p:cBhvr>
                                      <p:to>
                                        <p:strVal val="visible"/>
                                      </p:to>
                                    </p:set>
                                    <p:anim calcmode="lin" valueType="num">
                                      <p:cBhvr additive="base">
                                        <p:cTn id="17" dur="1000"/>
                                        <p:tgtEl>
                                          <p:spTgt spid="29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3"/>
                                        </p:tgtEl>
                                        <p:attrNameLst>
                                          <p:attrName>style.visibility</p:attrName>
                                        </p:attrNameLst>
                                      </p:cBhvr>
                                      <p:to>
                                        <p:strVal val="visible"/>
                                      </p:to>
                                    </p:set>
                                    <p:animEffect transition="in" filter="fade">
                                      <p:cBhvr>
                                        <p:cTn id="22" dur="1000"/>
                                        <p:tgtEl>
                                          <p:spTgt spid="29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94"/>
                                        </p:tgtEl>
                                        <p:attrNameLst>
                                          <p:attrName>style.visibility</p:attrName>
                                        </p:attrNameLst>
                                      </p:cBhvr>
                                      <p:to>
                                        <p:strVal val="visible"/>
                                      </p:to>
                                    </p:set>
                                    <p:anim calcmode="lin" valueType="num">
                                      <p:cBhvr additive="base">
                                        <p:cTn id="27" dur="1000"/>
                                        <p:tgtEl>
                                          <p:spTgt spid="2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9"/>
          <p:cNvSpPr txBox="1">
            <a:spLocks noGrp="1"/>
          </p:cNvSpPr>
          <p:nvPr>
            <p:ph type="body" idx="1"/>
          </p:nvPr>
        </p:nvSpPr>
        <p:spPr>
          <a:xfrm>
            <a:off x="1660249" y="1505418"/>
            <a:ext cx="5074919" cy="178308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1500"/>
              <a:buNone/>
            </a:pPr>
            <a:r>
              <a:rPr lang="en-US" sz="1200" b="1" dirty="0">
                <a:solidFill>
                  <a:schemeClr val="dk1"/>
                </a:solidFill>
              </a:rPr>
              <a:t>Đồng bộ hóa các luồng trong Java</a:t>
            </a:r>
            <a:endParaRPr dirty="0"/>
          </a:p>
          <a:p>
            <a:pPr marL="0" lvl="0" indent="0" algn="l" rtl="0">
              <a:lnSpc>
                <a:spcPct val="110000"/>
              </a:lnSpc>
              <a:spcBef>
                <a:spcPts val="1000"/>
              </a:spcBef>
              <a:spcAft>
                <a:spcPts val="0"/>
              </a:spcAft>
              <a:buClr>
                <a:schemeClr val="dk1"/>
              </a:buClr>
              <a:buSzPts val="1500"/>
              <a:buNone/>
            </a:pPr>
            <a:r>
              <a:rPr lang="en-US" sz="1200" dirty="0">
                <a:solidFill>
                  <a:schemeClr val="dk1"/>
                </a:solidFill>
              </a:rPr>
              <a:t>Giải quyết: Phải sắp xếp thứ tự các luồng để tránh xung đột dữ liệu</a:t>
            </a:r>
            <a:endParaRPr dirty="0"/>
          </a:p>
          <a:p>
            <a:pPr marL="228600" lvl="0" indent="-228600" algn="l" rtl="0">
              <a:lnSpc>
                <a:spcPct val="110000"/>
              </a:lnSpc>
              <a:spcBef>
                <a:spcPts val="1000"/>
              </a:spcBef>
              <a:spcAft>
                <a:spcPts val="0"/>
              </a:spcAft>
              <a:buClr>
                <a:schemeClr val="dk1"/>
              </a:buClr>
              <a:buSzPts val="1500"/>
              <a:buFont typeface="Noto Sans Symbols"/>
              <a:buChar char="⇒"/>
            </a:pPr>
            <a:r>
              <a:rPr lang="en-US" sz="1200" dirty="0">
                <a:solidFill>
                  <a:schemeClr val="dk1"/>
                </a:solidFill>
              </a:rPr>
              <a:t> Đồng bộ hóa (synchronized) chính là việc xắp xếp thứ tự các luồng khi truy xuất vào cùng đối tượng sao cho không có sự xung đột dữ liệu. Nói cách khác, đồng bộ hóa tức là thứ tự hóa.</a:t>
            </a:r>
            <a:endParaRPr sz="1200" dirty="0">
              <a:solidFill>
                <a:schemeClr val="dk1"/>
              </a:solidFill>
            </a:endParaRPr>
          </a:p>
          <a:p>
            <a:pPr marL="0" lvl="0" indent="0" algn="l" rtl="0">
              <a:lnSpc>
                <a:spcPct val="110000"/>
              </a:lnSpc>
              <a:spcBef>
                <a:spcPts val="1000"/>
              </a:spcBef>
              <a:spcAft>
                <a:spcPts val="0"/>
              </a:spcAft>
              <a:buClr>
                <a:schemeClr val="dk1"/>
              </a:buClr>
              <a:buSzPts val="1500"/>
              <a:buNone/>
            </a:pPr>
            <a:r>
              <a:rPr lang="en-US" sz="1200" dirty="0">
                <a:solidFill>
                  <a:schemeClr val="dk1"/>
                </a:solidFill>
              </a:rPr>
              <a:t> Ví dụ: </a:t>
            </a:r>
            <a:endParaRPr sz="1200" dirty="0">
              <a:solidFill>
                <a:schemeClr val="dk1"/>
              </a:solidFill>
            </a:endParaRPr>
          </a:p>
        </p:txBody>
      </p:sp>
      <p:sp>
        <p:nvSpPr>
          <p:cNvPr id="301" name="Google Shape;301;p9"/>
          <p:cNvSpPr txBox="1"/>
          <p:nvPr/>
        </p:nvSpPr>
        <p:spPr>
          <a:xfrm>
            <a:off x="2866211" y="4046056"/>
            <a:ext cx="4901100" cy="1815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Twentieth Century"/>
                <a:ea typeface="Twentieth Century"/>
                <a:cs typeface="Twentieth Century"/>
                <a:sym typeface="Twentieth Century"/>
              </a:rPr>
              <a:t>Cách hoạt động:</a:t>
            </a:r>
            <a:endParaRPr/>
          </a:p>
          <a:p>
            <a:pPr marL="342900" marR="0" lvl="0" indent="-342900" algn="l" rtl="0">
              <a:spcBef>
                <a:spcPts val="0"/>
              </a:spcBef>
              <a:spcAft>
                <a:spcPts val="0"/>
              </a:spcAft>
              <a:buClr>
                <a:schemeClr val="dk1"/>
              </a:buClr>
              <a:buSzPts val="1400"/>
              <a:buFont typeface="Twentieth Century"/>
              <a:buAutoNum type="arabicPeriod"/>
            </a:pPr>
            <a:r>
              <a:rPr lang="en-US" sz="1400">
                <a:solidFill>
                  <a:schemeClr val="dk1"/>
                </a:solidFill>
                <a:latin typeface="Twentieth Century"/>
                <a:ea typeface="Twentieth Century"/>
                <a:cs typeface="Twentieth Century"/>
                <a:sym typeface="Twentieth Century"/>
              </a:rPr>
              <a:t>Khóa đối tượng lại và cùng lúc chỉ có 1 luồng được làm việc với đối tượng,</a:t>
            </a:r>
            <a:endParaRPr sz="1400">
              <a:solidFill>
                <a:schemeClr val="dk1"/>
              </a:solidFill>
              <a:latin typeface="Twentieth Century"/>
              <a:ea typeface="Twentieth Century"/>
              <a:cs typeface="Twentieth Century"/>
              <a:sym typeface="Twentieth Century"/>
            </a:endParaRPr>
          </a:p>
          <a:p>
            <a:pPr marL="342900" marR="0" lvl="0" indent="-342900" algn="l" rtl="0">
              <a:spcBef>
                <a:spcPts val="0"/>
              </a:spcBef>
              <a:spcAft>
                <a:spcPts val="0"/>
              </a:spcAft>
              <a:buClr>
                <a:schemeClr val="dk1"/>
              </a:buClr>
              <a:buSzPts val="1400"/>
              <a:buFont typeface="Twentieth Century"/>
              <a:buAutoNum type="arabicPeriod"/>
            </a:pPr>
            <a:r>
              <a:rPr lang="en-US" sz="1400">
                <a:solidFill>
                  <a:schemeClr val="dk1"/>
                </a:solidFill>
                <a:latin typeface="Twentieth Century"/>
                <a:ea typeface="Twentieth Century"/>
                <a:cs typeface="Twentieth Century"/>
                <a:sym typeface="Twentieth Century"/>
              </a:rPr>
              <a:t>Khi có nhiều luồng muốn cùng làm việc thì các luồng phải làm việc theo thứ tự </a:t>
            </a:r>
            <a:endParaRPr/>
          </a:p>
          <a:p>
            <a:pPr marL="342900" marR="0" lvl="0" indent="-342900" algn="l" rtl="0">
              <a:spcBef>
                <a:spcPts val="0"/>
              </a:spcBef>
              <a:spcAft>
                <a:spcPts val="0"/>
              </a:spcAft>
              <a:buClr>
                <a:schemeClr val="dk1"/>
              </a:buClr>
              <a:buSzPts val="1400"/>
              <a:buFont typeface="Twentieth Century"/>
              <a:buAutoNum type="arabicPeriod"/>
            </a:pPr>
            <a:r>
              <a:rPr lang="en-US" sz="1400">
                <a:solidFill>
                  <a:schemeClr val="dk1"/>
                </a:solidFill>
                <a:latin typeface="Twentieth Century"/>
                <a:ea typeface="Twentieth Century"/>
                <a:cs typeface="Twentieth Century"/>
                <a:sym typeface="Twentieth Century"/>
              </a:rPr>
              <a:t>Khi luồng đang làm trả monitor đối tượng thì luồng tiếp theo nắm giữ monitor mới được sở hữu đối tượng và tiếp tục làm…</a:t>
            </a:r>
            <a:endParaRPr sz="1400">
              <a:solidFill>
                <a:schemeClr val="dk1"/>
              </a:solidFill>
              <a:latin typeface="Twentieth Century"/>
              <a:ea typeface="Twentieth Century"/>
              <a:cs typeface="Twentieth Century"/>
              <a:sym typeface="Twentieth Century"/>
            </a:endParaRPr>
          </a:p>
        </p:txBody>
      </p:sp>
      <p:pic>
        <p:nvPicPr>
          <p:cNvPr id="302" name="Google Shape;302;p9"/>
          <p:cNvPicPr preferRelativeResize="0"/>
          <p:nvPr/>
        </p:nvPicPr>
        <p:blipFill rotWithShape="1">
          <a:blip r:embed="rId3">
            <a:alphaModFix/>
          </a:blip>
          <a:srcRect/>
          <a:stretch/>
        </p:blipFill>
        <p:spPr>
          <a:xfrm>
            <a:off x="2216016" y="3054095"/>
            <a:ext cx="8093993" cy="2729025"/>
          </a:xfrm>
          <a:prstGeom prst="rect">
            <a:avLst/>
          </a:prstGeom>
          <a:noFill/>
          <a:ln>
            <a:noFill/>
          </a:ln>
        </p:spPr>
      </p:pic>
      <p:pic>
        <p:nvPicPr>
          <p:cNvPr id="303" name="Google Shape;303;p9"/>
          <p:cNvPicPr preferRelativeResize="0"/>
          <p:nvPr/>
        </p:nvPicPr>
        <p:blipFill rotWithShape="1">
          <a:blip r:embed="rId4">
            <a:alphaModFix/>
          </a:blip>
          <a:srcRect/>
          <a:stretch/>
        </p:blipFill>
        <p:spPr>
          <a:xfrm>
            <a:off x="3333499" y="2843849"/>
            <a:ext cx="5859025" cy="3326475"/>
          </a:xfrm>
          <a:prstGeom prst="rect">
            <a:avLst/>
          </a:prstGeom>
          <a:noFill/>
          <a:ln>
            <a:noFill/>
          </a:ln>
        </p:spPr>
      </p:pic>
      <p:pic>
        <p:nvPicPr>
          <p:cNvPr id="304" name="Google Shape;304;p9"/>
          <p:cNvPicPr preferRelativeResize="0"/>
          <p:nvPr/>
        </p:nvPicPr>
        <p:blipFill rotWithShape="1">
          <a:blip r:embed="rId5">
            <a:alphaModFix/>
          </a:blip>
          <a:srcRect/>
          <a:stretch/>
        </p:blipFill>
        <p:spPr>
          <a:xfrm>
            <a:off x="5137871" y="2996359"/>
            <a:ext cx="2428700" cy="3078900"/>
          </a:xfrm>
          <a:prstGeom prst="rect">
            <a:avLst/>
          </a:prstGeom>
          <a:noFill/>
          <a:ln>
            <a:noFill/>
          </a:ln>
        </p:spPr>
      </p:pic>
      <p:pic>
        <p:nvPicPr>
          <p:cNvPr id="305" name="Google Shape;305;p9"/>
          <p:cNvPicPr preferRelativeResize="0"/>
          <p:nvPr/>
        </p:nvPicPr>
        <p:blipFill rotWithShape="1">
          <a:blip r:embed="rId6">
            <a:alphaModFix/>
          </a:blip>
          <a:srcRect/>
          <a:stretch/>
        </p:blipFill>
        <p:spPr>
          <a:xfrm>
            <a:off x="4424693" y="3185732"/>
            <a:ext cx="3342601" cy="486525"/>
          </a:xfrm>
          <a:prstGeom prst="rect">
            <a:avLst/>
          </a:prstGeom>
          <a:noFill/>
          <a:ln>
            <a:noFill/>
          </a:ln>
        </p:spPr>
      </p:pic>
      <p:pic>
        <p:nvPicPr>
          <p:cNvPr id="306" name="Google Shape;306;p9"/>
          <p:cNvPicPr preferRelativeResize="0"/>
          <p:nvPr/>
        </p:nvPicPr>
        <p:blipFill rotWithShape="1">
          <a:blip r:embed="rId7">
            <a:alphaModFix/>
          </a:blip>
          <a:srcRect/>
          <a:stretch/>
        </p:blipFill>
        <p:spPr>
          <a:xfrm>
            <a:off x="7852651" y="1505418"/>
            <a:ext cx="3797154" cy="5091025"/>
          </a:xfrm>
          <a:prstGeom prst="rect">
            <a:avLst/>
          </a:prstGeom>
          <a:noFill/>
          <a:ln>
            <a:noFill/>
          </a:ln>
        </p:spPr>
      </p:pic>
      <p:sp>
        <p:nvSpPr>
          <p:cNvPr id="11" name="Google Shape;279;p7"/>
          <p:cNvSpPr txBox="1">
            <a:spLocks/>
          </p:cNvSpPr>
          <p:nvPr/>
        </p:nvSpPr>
        <p:spPr>
          <a:xfrm>
            <a:off x="1514762" y="-98622"/>
            <a:ext cx="9860631"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1"/>
              </a:buClr>
              <a:buSzPts val="3600"/>
            </a:pPr>
            <a:r>
              <a:rPr lang="vi-VN" smtClean="0">
                <a:solidFill>
                  <a:schemeClr val="dk1"/>
                </a:solidFill>
              </a:rPr>
              <a:t>MỘT SỐ LƯU Ý</a:t>
            </a:r>
            <a:endParaRPr lang="vi-VN"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0">
                                            <p:txEl>
                                              <p:pRg st="0" end="0"/>
                                            </p:txEl>
                                          </p:spTgt>
                                        </p:tgtEl>
                                        <p:attrNameLst>
                                          <p:attrName>style.visibility</p:attrName>
                                        </p:attrNameLst>
                                      </p:cBhvr>
                                      <p:to>
                                        <p:strVal val="visible"/>
                                      </p:to>
                                    </p:set>
                                    <p:anim calcmode="lin" valueType="num">
                                      <p:cBhvr additive="base">
                                        <p:cTn id="7" dur="1000"/>
                                        <p:tgtEl>
                                          <p:spTgt spid="3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0">
                                            <p:txEl>
                                              <p:pRg st="1" end="1"/>
                                            </p:txEl>
                                          </p:spTgt>
                                        </p:tgtEl>
                                        <p:attrNameLst>
                                          <p:attrName>style.visibility</p:attrName>
                                        </p:attrNameLst>
                                      </p:cBhvr>
                                      <p:to>
                                        <p:strVal val="visible"/>
                                      </p:to>
                                    </p:set>
                                    <p:anim calcmode="lin" valueType="num">
                                      <p:cBhvr additive="base">
                                        <p:cTn id="12" dur="1000"/>
                                        <p:tgtEl>
                                          <p:spTgt spid="30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0">
                                            <p:txEl>
                                              <p:pRg st="2" end="2"/>
                                            </p:txEl>
                                          </p:spTgt>
                                        </p:tgtEl>
                                        <p:attrNameLst>
                                          <p:attrName>style.visibility</p:attrName>
                                        </p:attrNameLst>
                                      </p:cBhvr>
                                      <p:to>
                                        <p:strVal val="visible"/>
                                      </p:to>
                                    </p:set>
                                    <p:anim calcmode="lin" valueType="num">
                                      <p:cBhvr additive="base">
                                        <p:cTn id="17" dur="1000"/>
                                        <p:tgtEl>
                                          <p:spTgt spid="30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00">
                                            <p:txEl>
                                              <p:pRg st="3" end="3"/>
                                            </p:txEl>
                                          </p:spTgt>
                                        </p:tgtEl>
                                        <p:attrNameLst>
                                          <p:attrName>style.visibility</p:attrName>
                                        </p:attrNameLst>
                                      </p:cBhvr>
                                      <p:to>
                                        <p:strVal val="visible"/>
                                      </p:to>
                                    </p:set>
                                    <p:anim calcmode="lin" valueType="num">
                                      <p:cBhvr additive="base">
                                        <p:cTn id="22" dur="1000"/>
                                        <p:tgtEl>
                                          <p:spTgt spid="30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2"/>
                                        </p:tgtEl>
                                        <p:attrNameLst>
                                          <p:attrName>style.visibility</p:attrName>
                                        </p:attrNameLst>
                                      </p:cBhvr>
                                      <p:to>
                                        <p:strVal val="visible"/>
                                      </p:to>
                                    </p:set>
                                    <p:animEffect transition="in" filter="fade">
                                      <p:cBhvr>
                                        <p:cTn id="27" dur="1000"/>
                                        <p:tgtEl>
                                          <p:spTgt spid="30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1000"/>
                                        <p:tgtEl>
                                          <p:spTgt spid="302"/>
                                        </p:tgtEl>
                                      </p:cBhvr>
                                    </p:animEffect>
                                    <p:set>
                                      <p:cBhvr>
                                        <p:cTn id="32" dur="1" fill="hold">
                                          <p:stCondLst>
                                            <p:cond delay="1000"/>
                                          </p:stCondLst>
                                        </p:cTn>
                                        <p:tgtEl>
                                          <p:spTgt spid="30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3"/>
                                        </p:tgtEl>
                                        <p:attrNameLst>
                                          <p:attrName>style.visibility</p:attrName>
                                        </p:attrNameLst>
                                      </p:cBhvr>
                                      <p:to>
                                        <p:strVal val="visible"/>
                                      </p:to>
                                    </p:set>
                                    <p:animEffect transition="in" filter="fade">
                                      <p:cBhvr>
                                        <p:cTn id="37" dur="1000"/>
                                        <p:tgtEl>
                                          <p:spTgt spid="30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1000"/>
                                        <p:tgtEl>
                                          <p:spTgt spid="303"/>
                                        </p:tgtEl>
                                      </p:cBhvr>
                                    </p:animEffect>
                                    <p:set>
                                      <p:cBhvr>
                                        <p:cTn id="42" dur="1" fill="hold">
                                          <p:stCondLst>
                                            <p:cond delay="1000"/>
                                          </p:stCondLst>
                                        </p:cTn>
                                        <p:tgtEl>
                                          <p:spTgt spid="30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4"/>
                                        </p:tgtEl>
                                        <p:attrNameLst>
                                          <p:attrName>style.visibility</p:attrName>
                                        </p:attrNameLst>
                                      </p:cBhvr>
                                      <p:to>
                                        <p:strVal val="visible"/>
                                      </p:to>
                                    </p:set>
                                    <p:animEffect transition="in" filter="fade">
                                      <p:cBhvr>
                                        <p:cTn id="47" dur="1000"/>
                                        <p:tgtEl>
                                          <p:spTgt spid="30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1000"/>
                                        <p:tgtEl>
                                          <p:spTgt spid="304"/>
                                        </p:tgtEl>
                                      </p:cBhvr>
                                    </p:animEffect>
                                    <p:set>
                                      <p:cBhvr>
                                        <p:cTn id="52" dur="1" fill="hold">
                                          <p:stCondLst>
                                            <p:cond delay="1000"/>
                                          </p:stCondLst>
                                        </p:cTn>
                                        <p:tgtEl>
                                          <p:spTgt spid="30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05"/>
                                        </p:tgtEl>
                                        <p:attrNameLst>
                                          <p:attrName>style.visibility</p:attrName>
                                        </p:attrNameLst>
                                      </p:cBhvr>
                                      <p:to>
                                        <p:strVal val="visible"/>
                                      </p:to>
                                    </p:set>
                                    <p:animEffect transition="in" filter="fade">
                                      <p:cBhvr>
                                        <p:cTn id="57" dur="1000"/>
                                        <p:tgtEl>
                                          <p:spTgt spid="30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06"/>
                                        </p:tgtEl>
                                        <p:attrNameLst>
                                          <p:attrName>style.visibility</p:attrName>
                                        </p:attrNameLst>
                                      </p:cBhvr>
                                      <p:to>
                                        <p:strVal val="visible"/>
                                      </p:to>
                                    </p:set>
                                    <p:animEffect transition="in" filter="fade">
                                      <p:cBhvr>
                                        <p:cTn id="62" dur="1000"/>
                                        <p:tgtEl>
                                          <p:spTgt spid="306"/>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01"/>
                                        </p:tgtEl>
                                        <p:attrNameLst>
                                          <p:attrName>style.visibility</p:attrName>
                                        </p:attrNameLst>
                                      </p:cBhvr>
                                      <p:to>
                                        <p:strVal val="visible"/>
                                      </p:to>
                                    </p:set>
                                    <p:anim calcmode="lin" valueType="num">
                                      <p:cBhvr additive="base">
                                        <p:cTn id="67" dur="1000"/>
                                        <p:tgtEl>
                                          <p:spTgt spid="3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402</Words>
  <Application>Microsoft Office PowerPoint</Application>
  <PresentationFormat>Widescreen</PresentationFormat>
  <Paragraphs>57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Noto Sans Symbols</vt:lpstr>
      <vt:lpstr>Twentieth Century</vt:lpstr>
      <vt:lpstr>Arial</vt:lpstr>
      <vt:lpstr>Times New Roman</vt:lpstr>
      <vt:lpstr>Circuit</vt:lpstr>
      <vt:lpstr>BÁO CÁO THỰC HÀNH TUẦN 7</vt:lpstr>
      <vt:lpstr>THREAD</vt:lpstr>
      <vt:lpstr>TẠO THREAD </vt:lpstr>
      <vt:lpstr>VÍ DỤ</vt:lpstr>
      <vt:lpstr>VÍ DỤ</vt:lpstr>
      <vt:lpstr>LIFECYCLE OF A THREAD</vt:lpstr>
      <vt:lpstr>MỘT SỐ LƯU Ý</vt:lpstr>
      <vt:lpstr>PowerPoint Presentation</vt:lpstr>
      <vt:lpstr>PowerPoint Presentation</vt:lpstr>
      <vt:lpstr>MỘT SỐ LƯU Ý</vt:lpstr>
      <vt:lpstr>INTERFACE</vt:lpstr>
      <vt:lpstr>SO SÁNH</vt:lpstr>
      <vt:lpstr>ĐA KẾ THỪA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HÀNH TUẦN 7</dc:title>
  <dc:creator>Hoang Anh</dc:creator>
  <cp:lastModifiedBy>Hoang Anh</cp:lastModifiedBy>
  <cp:revision>2</cp:revision>
  <dcterms:created xsi:type="dcterms:W3CDTF">2020-04-18T02:00:25Z</dcterms:created>
  <dcterms:modified xsi:type="dcterms:W3CDTF">2020-04-18T05:49:39Z</dcterms:modified>
</cp:coreProperties>
</file>