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7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y="5143500" cx="9144000"/>
  <p:notesSz cx="6858000" cy="9144000"/>
  <p:embeddedFontLst>
    <p:embeddedFont>
      <p:font typeface="Montserrat SemiBold"/>
      <p:regular r:id="rId16"/>
      <p:bold r:id="rId17"/>
      <p:italic r:id="rId18"/>
      <p:boldItalic r:id="rId19"/>
    </p:embeddedFont>
    <p:embeddedFont>
      <p:font typeface="Roboto Black"/>
      <p:bold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Roboto Medium"/>
      <p:regular r:id="rId26"/>
      <p:bold r:id="rId27"/>
      <p:italic r:id="rId28"/>
      <p:boldItalic r:id="rId29"/>
    </p:embeddedFont>
    <p:embeddedFont>
      <p:font typeface="Proxima Nova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Montserrat Black"/>
      <p:bold r:id="rId38"/>
      <p:boldItalic r:id="rId39"/>
    </p:embeddedFont>
    <p:embeddedFont>
      <p:font typeface="Proxima Nova Semibold"/>
      <p:regular r:id="rId40"/>
      <p:bold r:id="rId41"/>
      <p:boldItalic r:id="rId42"/>
    </p:embeddedFont>
    <p:embeddedFont>
      <p:font typeface="Montserrat ExtraBold"/>
      <p:bold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53">
          <p15:clr>
            <a:srgbClr val="9AA0A6"/>
          </p15:clr>
        </p15:guide>
        <p15:guide id="4" pos="2976">
          <p15:clr>
            <a:srgbClr val="747775"/>
          </p15:clr>
        </p15:guide>
        <p15:guide id="5" orient="horz" pos="1716">
          <p15:clr>
            <a:srgbClr val="747775"/>
          </p15:clr>
        </p15:guide>
      </p15:sldGuideLst>
    </p:ext>
    <p:ext uri="GoogleSlidesCustomDataVersion2">
      <go:slidesCustomData xmlns:go="http://customooxmlschemas.google.com/" r:id="rId45" roundtripDataSignature="AMtx7mj27HUUAu6dzyyCPY5kA9T2h9Kv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4AB929-A4DA-48C4-AC9C-07E615BEECCC}">
  <a:tblStyle styleId="{A34AB929-A4DA-48C4-AC9C-07E615BEE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553" orient="horz"/>
        <p:guide pos="2976"/>
        <p:guide pos="171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Semibold-regular.fntdata"/><Relationship Id="rId20" Type="http://schemas.openxmlformats.org/officeDocument/2006/relationships/font" Target="fonts/RobotoBlack-bold.fntdata"/><Relationship Id="rId42" Type="http://schemas.openxmlformats.org/officeDocument/2006/relationships/font" Target="fonts/ProximaNovaSemibold-boldItalic.fntdata"/><Relationship Id="rId41" Type="http://schemas.openxmlformats.org/officeDocument/2006/relationships/font" Target="fonts/ProximaNovaSemibold-bold.fntdata"/><Relationship Id="rId22" Type="http://schemas.openxmlformats.org/officeDocument/2006/relationships/font" Target="fonts/Roboto-regular.fntdata"/><Relationship Id="rId44" Type="http://schemas.openxmlformats.org/officeDocument/2006/relationships/font" Target="fonts/MontserratExtraBold-boldItalic.fntdata"/><Relationship Id="rId21" Type="http://schemas.openxmlformats.org/officeDocument/2006/relationships/font" Target="fonts/RobotoBlack-boldItalic.fntdata"/><Relationship Id="rId43" Type="http://schemas.openxmlformats.org/officeDocument/2006/relationships/font" Target="fonts/MontserratExtraBold-bold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45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oboto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RobotoMedium-italic.fntdata"/><Relationship Id="rId27" Type="http://schemas.openxmlformats.org/officeDocument/2006/relationships/font" Target="fonts/RobotoMedium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RobotoMedium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4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3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-bold.fntdata"/><Relationship Id="rId12" Type="http://schemas.openxmlformats.org/officeDocument/2006/relationships/slide" Target="slides/slide5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8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7.xml"/><Relationship Id="rId36" Type="http://schemas.openxmlformats.org/officeDocument/2006/relationships/font" Target="fonts/Montserrat-italic.fntdata"/><Relationship Id="rId17" Type="http://schemas.openxmlformats.org/officeDocument/2006/relationships/font" Target="fonts/MontserratSemiBold-bold.fntdata"/><Relationship Id="rId39" Type="http://schemas.openxmlformats.org/officeDocument/2006/relationships/font" Target="fonts/MontserratBlack-boldItalic.fntdata"/><Relationship Id="rId16" Type="http://schemas.openxmlformats.org/officeDocument/2006/relationships/font" Target="fonts/MontserratSemiBold-regular.fntdata"/><Relationship Id="rId38" Type="http://schemas.openxmlformats.org/officeDocument/2006/relationships/font" Target="fonts/MontserratBlack-bold.fntdata"/><Relationship Id="rId19" Type="http://schemas.openxmlformats.org/officeDocument/2006/relationships/font" Target="fonts/MontserratSemiBold-boldItalic.fntdata"/><Relationship Id="rId18" Type="http://schemas.openxmlformats.org/officeDocument/2006/relationships/font" Target="fonts/MontserratSemiBold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9c413ffe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49c413ffe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3a75e13d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3a75e13d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4"/>
          <p:cNvSpPr txBox="1"/>
          <p:nvPr>
            <p:ph type="title"/>
          </p:nvPr>
        </p:nvSpPr>
        <p:spPr>
          <a:xfrm>
            <a:off x="713225" y="1096800"/>
            <a:ext cx="4008300" cy="24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" name="Google Shape;10;p54"/>
          <p:cNvSpPr txBox="1"/>
          <p:nvPr>
            <p:ph idx="1" type="subTitle"/>
          </p:nvPr>
        </p:nvSpPr>
        <p:spPr>
          <a:xfrm>
            <a:off x="713225" y="3550100"/>
            <a:ext cx="3861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" name="Google Shape;11;p54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_4_1_1_1_1_1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3"/>
          <p:cNvSpPr txBox="1"/>
          <p:nvPr>
            <p:ph type="title"/>
          </p:nvPr>
        </p:nvSpPr>
        <p:spPr>
          <a:xfrm>
            <a:off x="709625" y="1160390"/>
            <a:ext cx="3429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63"/>
          <p:cNvSpPr txBox="1"/>
          <p:nvPr>
            <p:ph idx="1" type="subTitle"/>
          </p:nvPr>
        </p:nvSpPr>
        <p:spPr>
          <a:xfrm>
            <a:off x="713225" y="3043225"/>
            <a:ext cx="2634000" cy="9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4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64"/>
          <p:cNvSpPr txBox="1"/>
          <p:nvPr>
            <p:ph type="title"/>
          </p:nvPr>
        </p:nvSpPr>
        <p:spPr>
          <a:xfrm>
            <a:off x="2193775" y="1797800"/>
            <a:ext cx="4756500" cy="13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5"/>
          <p:cNvSpPr/>
          <p:nvPr/>
        </p:nvSpPr>
        <p:spPr>
          <a:xfrm>
            <a:off x="0" y="1516350"/>
            <a:ext cx="8430600" cy="2110800"/>
          </a:xfrm>
          <a:prstGeom prst="homePlate">
            <a:avLst>
              <a:gd fmla="val 3564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65"/>
          <p:cNvSpPr txBox="1"/>
          <p:nvPr>
            <p:ph hasCustomPrompt="1" type="title"/>
          </p:nvPr>
        </p:nvSpPr>
        <p:spPr>
          <a:xfrm>
            <a:off x="713250" y="1694470"/>
            <a:ext cx="77175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9" name="Google Shape;79;p65"/>
          <p:cNvSpPr txBox="1"/>
          <p:nvPr>
            <p:ph idx="1" type="subTitle"/>
          </p:nvPr>
        </p:nvSpPr>
        <p:spPr>
          <a:xfrm>
            <a:off x="2179500" y="2921030"/>
            <a:ext cx="47850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6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_1_2">
    <p:bg>
      <p:bgPr>
        <a:solidFill>
          <a:schemeClr val="accen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7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67"/>
          <p:cNvSpPr txBox="1"/>
          <p:nvPr>
            <p:ph type="title"/>
          </p:nvPr>
        </p:nvSpPr>
        <p:spPr>
          <a:xfrm>
            <a:off x="1897350" y="448056"/>
            <a:ext cx="5349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85" name="Google Shape;85;p67"/>
          <p:cNvSpPr txBox="1"/>
          <p:nvPr>
            <p:ph idx="1" type="subTitle"/>
          </p:nvPr>
        </p:nvSpPr>
        <p:spPr>
          <a:xfrm>
            <a:off x="1212425" y="3572627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67"/>
          <p:cNvSpPr txBox="1"/>
          <p:nvPr>
            <p:ph idx="2" type="subTitle"/>
          </p:nvPr>
        </p:nvSpPr>
        <p:spPr>
          <a:xfrm>
            <a:off x="3750104" y="3572624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67"/>
          <p:cNvSpPr txBox="1"/>
          <p:nvPr>
            <p:ph idx="3" type="subTitle"/>
          </p:nvPr>
        </p:nvSpPr>
        <p:spPr>
          <a:xfrm>
            <a:off x="6287575" y="3572624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67"/>
          <p:cNvSpPr txBox="1"/>
          <p:nvPr>
            <p:ph idx="4" type="subTitle"/>
          </p:nvPr>
        </p:nvSpPr>
        <p:spPr>
          <a:xfrm>
            <a:off x="1212425" y="1741650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67"/>
          <p:cNvSpPr txBox="1"/>
          <p:nvPr>
            <p:ph idx="5" type="subTitle"/>
          </p:nvPr>
        </p:nvSpPr>
        <p:spPr>
          <a:xfrm>
            <a:off x="3750000" y="1741650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67"/>
          <p:cNvSpPr txBox="1"/>
          <p:nvPr>
            <p:ph idx="6" type="subTitle"/>
          </p:nvPr>
        </p:nvSpPr>
        <p:spPr>
          <a:xfrm>
            <a:off x="6287575" y="1741650"/>
            <a:ext cx="1644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67"/>
          <p:cNvSpPr txBox="1"/>
          <p:nvPr>
            <p:ph idx="7" type="subTitle"/>
          </p:nvPr>
        </p:nvSpPr>
        <p:spPr>
          <a:xfrm>
            <a:off x="1212850" y="2164923"/>
            <a:ext cx="1643400" cy="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7"/>
          <p:cNvSpPr txBox="1"/>
          <p:nvPr>
            <p:ph idx="8" type="subTitle"/>
          </p:nvPr>
        </p:nvSpPr>
        <p:spPr>
          <a:xfrm>
            <a:off x="3750520" y="2164925"/>
            <a:ext cx="164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7"/>
          <p:cNvSpPr txBox="1"/>
          <p:nvPr>
            <p:ph idx="9" type="subTitle"/>
          </p:nvPr>
        </p:nvSpPr>
        <p:spPr>
          <a:xfrm>
            <a:off x="6287991" y="2164925"/>
            <a:ext cx="1643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7"/>
          <p:cNvSpPr txBox="1"/>
          <p:nvPr>
            <p:ph idx="13" type="subTitle"/>
          </p:nvPr>
        </p:nvSpPr>
        <p:spPr>
          <a:xfrm>
            <a:off x="1212841" y="3992200"/>
            <a:ext cx="164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14" type="subTitle"/>
          </p:nvPr>
        </p:nvSpPr>
        <p:spPr>
          <a:xfrm>
            <a:off x="3750520" y="3992197"/>
            <a:ext cx="1643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7"/>
          <p:cNvSpPr txBox="1"/>
          <p:nvPr>
            <p:ph idx="15" type="subTitle"/>
          </p:nvPr>
        </p:nvSpPr>
        <p:spPr>
          <a:xfrm>
            <a:off x="6287991" y="3992197"/>
            <a:ext cx="16431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_4_1_1_1_2">
    <p:bg>
      <p:bgPr>
        <a:solidFill>
          <a:schemeClr val="accen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8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68"/>
          <p:cNvSpPr txBox="1"/>
          <p:nvPr>
            <p:ph type="title"/>
          </p:nvPr>
        </p:nvSpPr>
        <p:spPr>
          <a:xfrm>
            <a:off x="2012132" y="539500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0" name="Google Shape;100;p68"/>
          <p:cNvSpPr txBox="1"/>
          <p:nvPr>
            <p:ph idx="1" type="subTitle"/>
          </p:nvPr>
        </p:nvSpPr>
        <p:spPr>
          <a:xfrm>
            <a:off x="2012000" y="1291297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1" name="Google Shape;101;p68"/>
          <p:cNvSpPr txBox="1"/>
          <p:nvPr>
            <p:ph idx="2" type="title"/>
          </p:nvPr>
        </p:nvSpPr>
        <p:spPr>
          <a:xfrm>
            <a:off x="2012132" y="1767241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2" name="Google Shape;102;p68"/>
          <p:cNvSpPr txBox="1"/>
          <p:nvPr>
            <p:ph idx="3" type="subTitle"/>
          </p:nvPr>
        </p:nvSpPr>
        <p:spPr>
          <a:xfrm>
            <a:off x="2012000" y="2517848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3" name="Google Shape;103;p68"/>
          <p:cNvSpPr txBox="1"/>
          <p:nvPr>
            <p:ph idx="4" type="title"/>
          </p:nvPr>
        </p:nvSpPr>
        <p:spPr>
          <a:xfrm>
            <a:off x="2012042" y="2959856"/>
            <a:ext cx="51198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5" type="subTitle"/>
          </p:nvPr>
        </p:nvSpPr>
        <p:spPr>
          <a:xfrm>
            <a:off x="2012000" y="3711650"/>
            <a:ext cx="51198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_1_1_1">
    <p:bg>
      <p:bgPr>
        <a:solidFill>
          <a:schemeClr val="accen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69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1" type="subTitle"/>
          </p:nvPr>
        </p:nvSpPr>
        <p:spPr>
          <a:xfrm>
            <a:off x="713487" y="2962488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2" type="subTitle"/>
          </p:nvPr>
        </p:nvSpPr>
        <p:spPr>
          <a:xfrm>
            <a:off x="2733352" y="2962488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3" type="subTitle"/>
          </p:nvPr>
        </p:nvSpPr>
        <p:spPr>
          <a:xfrm>
            <a:off x="4760694" y="2962488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69"/>
          <p:cNvSpPr txBox="1"/>
          <p:nvPr>
            <p:ph idx="4" type="subTitle"/>
          </p:nvPr>
        </p:nvSpPr>
        <p:spPr>
          <a:xfrm>
            <a:off x="6783175" y="2962488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69"/>
          <p:cNvSpPr txBox="1"/>
          <p:nvPr>
            <p:ph idx="5" type="subTitle"/>
          </p:nvPr>
        </p:nvSpPr>
        <p:spPr>
          <a:xfrm>
            <a:off x="714237" y="3381247"/>
            <a:ext cx="1645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9"/>
          <p:cNvSpPr txBox="1"/>
          <p:nvPr>
            <p:ph idx="6" type="subTitle"/>
          </p:nvPr>
        </p:nvSpPr>
        <p:spPr>
          <a:xfrm>
            <a:off x="2734102" y="3381247"/>
            <a:ext cx="1645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9"/>
          <p:cNvSpPr txBox="1"/>
          <p:nvPr>
            <p:ph idx="7" type="subTitle"/>
          </p:nvPr>
        </p:nvSpPr>
        <p:spPr>
          <a:xfrm>
            <a:off x="4761444" y="3381247"/>
            <a:ext cx="1645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9"/>
          <p:cNvSpPr txBox="1"/>
          <p:nvPr>
            <p:ph idx="8" type="subTitle"/>
          </p:nvPr>
        </p:nvSpPr>
        <p:spPr>
          <a:xfrm>
            <a:off x="6783925" y="3381247"/>
            <a:ext cx="16458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TITLE_ONLY_1_1_1">
    <p:bg>
      <p:bgPr>
        <a:solidFill>
          <a:schemeClr val="accen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0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70"/>
          <p:cNvSpPr txBox="1"/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9" name="Google Shape;119;p70"/>
          <p:cNvSpPr txBox="1"/>
          <p:nvPr>
            <p:ph idx="1" type="subTitle"/>
          </p:nvPr>
        </p:nvSpPr>
        <p:spPr>
          <a:xfrm>
            <a:off x="711650" y="2618151"/>
            <a:ext cx="2395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ONLY_1_1_1_2">
    <p:bg>
      <p:bgPr>
        <a:solidFill>
          <a:schemeClr val="accen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1"/>
          <p:cNvSpPr/>
          <p:nvPr/>
        </p:nvSpPr>
        <p:spPr>
          <a:xfrm flipH="1"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1"/>
          <p:cNvSpPr txBox="1"/>
          <p:nvPr>
            <p:ph type="title"/>
          </p:nvPr>
        </p:nvSpPr>
        <p:spPr>
          <a:xfrm>
            <a:off x="713225" y="448050"/>
            <a:ext cx="771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71"/>
          <p:cNvSpPr txBox="1"/>
          <p:nvPr>
            <p:ph idx="1" type="subTitle"/>
          </p:nvPr>
        </p:nvSpPr>
        <p:spPr>
          <a:xfrm>
            <a:off x="6020225" y="2618229"/>
            <a:ext cx="24105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2"/>
          <p:cNvSpPr txBox="1"/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6" name="Google Shape;126;p72"/>
          <p:cNvSpPr txBox="1"/>
          <p:nvPr>
            <p:ph idx="1" type="subTitle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55"/>
          <p:cNvSpPr txBox="1"/>
          <p:nvPr>
            <p:ph idx="1" type="subTitle"/>
          </p:nvPr>
        </p:nvSpPr>
        <p:spPr>
          <a:xfrm>
            <a:off x="713250" y="1184862"/>
            <a:ext cx="77175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 sz="115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rabicPeriod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Montserrat Medium"/>
              <a:buAutoNum type="alphaLcPeriod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200"/>
              <a:buFont typeface="Montserrat Medium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_1_1">
    <p:bg>
      <p:bgPr>
        <a:solidFill>
          <a:schemeClr val="accen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3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73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0" name="Google Shape;130;p73"/>
          <p:cNvSpPr txBox="1"/>
          <p:nvPr>
            <p:ph idx="1" type="subTitle"/>
          </p:nvPr>
        </p:nvSpPr>
        <p:spPr>
          <a:xfrm>
            <a:off x="709487" y="2812190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73"/>
          <p:cNvSpPr txBox="1"/>
          <p:nvPr>
            <p:ph idx="2" type="subTitle"/>
          </p:nvPr>
        </p:nvSpPr>
        <p:spPr>
          <a:xfrm>
            <a:off x="2728437" y="2812190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73"/>
          <p:cNvSpPr txBox="1"/>
          <p:nvPr>
            <p:ph idx="3" type="subTitle"/>
          </p:nvPr>
        </p:nvSpPr>
        <p:spPr>
          <a:xfrm>
            <a:off x="4755775" y="2812190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3" name="Google Shape;133;p73"/>
          <p:cNvSpPr txBox="1"/>
          <p:nvPr>
            <p:ph idx="4" type="subTitle"/>
          </p:nvPr>
        </p:nvSpPr>
        <p:spPr>
          <a:xfrm>
            <a:off x="6779175" y="2812190"/>
            <a:ext cx="1647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73"/>
          <p:cNvSpPr txBox="1"/>
          <p:nvPr>
            <p:ph idx="5" type="subTitle"/>
          </p:nvPr>
        </p:nvSpPr>
        <p:spPr>
          <a:xfrm>
            <a:off x="604788" y="3225975"/>
            <a:ext cx="1856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3"/>
          <p:cNvSpPr txBox="1"/>
          <p:nvPr>
            <p:ph idx="6" type="subTitle"/>
          </p:nvPr>
        </p:nvSpPr>
        <p:spPr>
          <a:xfrm>
            <a:off x="2623738" y="3225975"/>
            <a:ext cx="1856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73"/>
          <p:cNvSpPr txBox="1"/>
          <p:nvPr>
            <p:ph idx="7" type="subTitle"/>
          </p:nvPr>
        </p:nvSpPr>
        <p:spPr>
          <a:xfrm>
            <a:off x="4651125" y="3225975"/>
            <a:ext cx="1856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73"/>
          <p:cNvSpPr txBox="1"/>
          <p:nvPr>
            <p:ph idx="8" type="subTitle"/>
          </p:nvPr>
        </p:nvSpPr>
        <p:spPr>
          <a:xfrm>
            <a:off x="6674475" y="3225975"/>
            <a:ext cx="1856700" cy="9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3"/>
          <p:cNvSpPr txBox="1"/>
          <p:nvPr>
            <p:ph idx="9" type="title"/>
          </p:nvPr>
        </p:nvSpPr>
        <p:spPr>
          <a:xfrm>
            <a:off x="1272880" y="1864032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39" name="Google Shape;139;p73"/>
          <p:cNvSpPr txBox="1"/>
          <p:nvPr>
            <p:ph idx="13" type="title"/>
          </p:nvPr>
        </p:nvSpPr>
        <p:spPr>
          <a:xfrm>
            <a:off x="5319184" y="1862518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0" name="Google Shape;140;p73"/>
          <p:cNvSpPr txBox="1"/>
          <p:nvPr>
            <p:ph idx="14" type="title"/>
          </p:nvPr>
        </p:nvSpPr>
        <p:spPr>
          <a:xfrm>
            <a:off x="3296780" y="1864032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1" name="Google Shape;141;p73"/>
          <p:cNvSpPr txBox="1"/>
          <p:nvPr>
            <p:ph idx="15" type="title"/>
          </p:nvPr>
        </p:nvSpPr>
        <p:spPr>
          <a:xfrm>
            <a:off x="7341583" y="1862518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8">
    <p:bg>
      <p:bgPr>
        <a:solidFill>
          <a:schemeClr val="accen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4"/>
          <p:cNvSpPr/>
          <p:nvPr/>
        </p:nvSpPr>
        <p:spPr>
          <a:xfrm flipH="1">
            <a:off x="7431525" y="809450"/>
            <a:ext cx="1012500" cy="819600"/>
          </a:xfrm>
          <a:prstGeom prst="homePlate">
            <a:avLst>
              <a:gd fmla="val 319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74"/>
          <p:cNvSpPr txBox="1"/>
          <p:nvPr>
            <p:ph type="title"/>
          </p:nvPr>
        </p:nvSpPr>
        <p:spPr>
          <a:xfrm>
            <a:off x="5000000" y="1697400"/>
            <a:ext cx="34308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5" name="Google Shape;145;p74"/>
          <p:cNvSpPr txBox="1"/>
          <p:nvPr>
            <p:ph idx="1" type="subTitle"/>
          </p:nvPr>
        </p:nvSpPr>
        <p:spPr>
          <a:xfrm>
            <a:off x="5920325" y="2591725"/>
            <a:ext cx="2510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74"/>
          <p:cNvSpPr txBox="1"/>
          <p:nvPr>
            <p:ph idx="2" type="title"/>
          </p:nvPr>
        </p:nvSpPr>
        <p:spPr>
          <a:xfrm>
            <a:off x="7501925" y="892600"/>
            <a:ext cx="928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47" name="Google Shape;147;p74"/>
          <p:cNvSpPr/>
          <p:nvPr/>
        </p:nvSpPr>
        <p:spPr>
          <a:xfrm flipH="1" rot="10800000">
            <a:off x="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5"/>
          <p:cNvSpPr txBox="1"/>
          <p:nvPr>
            <p:ph type="title"/>
          </p:nvPr>
        </p:nvSpPr>
        <p:spPr>
          <a:xfrm>
            <a:off x="714675" y="421325"/>
            <a:ext cx="3858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0" name="Google Shape;150;p75"/>
          <p:cNvSpPr txBox="1"/>
          <p:nvPr>
            <p:ph idx="1" type="subTitle"/>
          </p:nvPr>
        </p:nvSpPr>
        <p:spPr>
          <a:xfrm>
            <a:off x="714675" y="2445774"/>
            <a:ext cx="38589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6"/>
          <p:cNvSpPr txBox="1"/>
          <p:nvPr>
            <p:ph type="title"/>
          </p:nvPr>
        </p:nvSpPr>
        <p:spPr>
          <a:xfrm>
            <a:off x="720400" y="707100"/>
            <a:ext cx="3858900" cy="6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Montserrat ExtraBold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3" name="Google Shape;153;p76"/>
          <p:cNvSpPr txBox="1"/>
          <p:nvPr>
            <p:ph idx="1" type="subTitle"/>
          </p:nvPr>
        </p:nvSpPr>
        <p:spPr>
          <a:xfrm>
            <a:off x="720400" y="1480950"/>
            <a:ext cx="2633100" cy="10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76"/>
          <p:cNvSpPr txBox="1"/>
          <p:nvPr/>
        </p:nvSpPr>
        <p:spPr>
          <a:xfrm>
            <a:off x="720400" y="3357050"/>
            <a:ext cx="30000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presentation template was created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</a:t>
            </a:r>
            <a:r>
              <a:rPr b="1" i="0" lang="en" sz="11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1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illustrations by </a:t>
            </a:r>
            <a:r>
              <a:rPr b="1" i="0" lang="en" sz="1100" u="none" cap="none" strike="noStrike">
                <a:solidFill>
                  <a:schemeClr val="hlink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Stories</a:t>
            </a:r>
            <a:endParaRPr b="1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6_2_1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7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57" name="Google Shape;157;p77"/>
          <p:cNvSpPr txBox="1"/>
          <p:nvPr>
            <p:ph idx="1" type="subTitle"/>
          </p:nvPr>
        </p:nvSpPr>
        <p:spPr>
          <a:xfrm>
            <a:off x="722376" y="1280160"/>
            <a:ext cx="7717500" cy="2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7"/>
          <p:cNvSpPr txBox="1"/>
          <p:nvPr>
            <p:ph idx="2" type="subTitle"/>
          </p:nvPr>
        </p:nvSpPr>
        <p:spPr>
          <a:xfrm>
            <a:off x="703400" y="4096512"/>
            <a:ext cx="2304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77"/>
          <p:cNvSpPr txBox="1"/>
          <p:nvPr>
            <p:ph idx="3" type="subTitle"/>
          </p:nvPr>
        </p:nvSpPr>
        <p:spPr>
          <a:xfrm>
            <a:off x="3418544" y="4096512"/>
            <a:ext cx="2304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77"/>
          <p:cNvSpPr txBox="1"/>
          <p:nvPr>
            <p:ph idx="4" type="subTitle"/>
          </p:nvPr>
        </p:nvSpPr>
        <p:spPr>
          <a:xfrm>
            <a:off x="6133675" y="4096512"/>
            <a:ext cx="23043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6_2_2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8"/>
          <p:cNvSpPr txBox="1"/>
          <p:nvPr>
            <p:ph type="title"/>
          </p:nvPr>
        </p:nvSpPr>
        <p:spPr>
          <a:xfrm>
            <a:off x="722625" y="448056"/>
            <a:ext cx="385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163" name="Google Shape;163;p78"/>
          <p:cNvSpPr txBox="1"/>
          <p:nvPr>
            <p:ph idx="1" type="subTitle"/>
          </p:nvPr>
        </p:nvSpPr>
        <p:spPr>
          <a:xfrm>
            <a:off x="5024125" y="1674047"/>
            <a:ext cx="3406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4" name="Google Shape;164;p78"/>
          <p:cNvSpPr txBox="1"/>
          <p:nvPr>
            <p:ph idx="2" type="subTitle"/>
          </p:nvPr>
        </p:nvSpPr>
        <p:spPr>
          <a:xfrm>
            <a:off x="713225" y="1674047"/>
            <a:ext cx="3406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Medium"/>
              <a:buChar char="●"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●"/>
              <a:defRPr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 Medium"/>
              <a:buChar char="○"/>
              <a:defRPr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 Medium"/>
              <a:buChar char="■"/>
              <a:defRPr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5" name="Google Shape;165;p78"/>
          <p:cNvSpPr txBox="1"/>
          <p:nvPr>
            <p:ph idx="3" type="subTitle"/>
          </p:nvPr>
        </p:nvSpPr>
        <p:spPr>
          <a:xfrm>
            <a:off x="722625" y="1435725"/>
            <a:ext cx="16074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6" name="Google Shape;166;p78"/>
          <p:cNvSpPr txBox="1"/>
          <p:nvPr>
            <p:ph idx="4" type="subTitle"/>
          </p:nvPr>
        </p:nvSpPr>
        <p:spPr>
          <a:xfrm>
            <a:off x="5021300" y="1437510"/>
            <a:ext cx="1607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 Medium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Font typeface="Roboto Medium"/>
              <a:buNone/>
              <a:defRPr sz="1600"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167" name="Google Shape;167;p78"/>
          <p:cNvSpPr/>
          <p:nvPr/>
        </p:nvSpPr>
        <p:spPr>
          <a:xfrm rot="10800000">
            <a:off x="4044350" y="-1700"/>
            <a:ext cx="5112900" cy="5149800"/>
          </a:xfrm>
          <a:prstGeom prst="homePlate">
            <a:avLst>
              <a:gd fmla="val 163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accent1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2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type="title"/>
          </p:nvPr>
        </p:nvSpPr>
        <p:spPr>
          <a:xfrm>
            <a:off x="4572000" y="1538700"/>
            <a:ext cx="38589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Montserrat Black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56"/>
          <p:cNvSpPr txBox="1"/>
          <p:nvPr>
            <p:ph idx="1" type="subTitle"/>
          </p:nvPr>
        </p:nvSpPr>
        <p:spPr>
          <a:xfrm>
            <a:off x="5077550" y="2571600"/>
            <a:ext cx="3353400" cy="12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_1">
    <p:bg>
      <p:bgPr>
        <a:solidFill>
          <a:schemeClr val="accen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7"/>
          <p:cNvSpPr/>
          <p:nvPr/>
        </p:nvSpPr>
        <p:spPr>
          <a:xfrm rot="5400000">
            <a:off x="2134325" y="-143550"/>
            <a:ext cx="48663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57"/>
          <p:cNvSpPr txBox="1"/>
          <p:nvPr>
            <p:ph idx="1" type="subTitle"/>
          </p:nvPr>
        </p:nvSpPr>
        <p:spPr>
          <a:xfrm>
            <a:off x="2638025" y="3374136"/>
            <a:ext cx="3858900" cy="8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 ExtraBold"/>
              <a:buNone/>
              <a:defRPr b="1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type="title"/>
          </p:nvPr>
        </p:nvSpPr>
        <p:spPr>
          <a:xfrm>
            <a:off x="2255975" y="1340325"/>
            <a:ext cx="4647000" cy="19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CUSTOM_2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8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8"/>
          <p:cNvSpPr txBox="1"/>
          <p:nvPr>
            <p:ph type="title"/>
          </p:nvPr>
        </p:nvSpPr>
        <p:spPr>
          <a:xfrm>
            <a:off x="713250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25" name="Google Shape;25;p58"/>
          <p:cNvSpPr txBox="1"/>
          <p:nvPr/>
        </p:nvSpPr>
        <p:spPr>
          <a:xfrm>
            <a:off x="1742693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26;p58"/>
          <p:cNvSpPr txBox="1"/>
          <p:nvPr>
            <p:ph idx="1" type="subTitle"/>
          </p:nvPr>
        </p:nvSpPr>
        <p:spPr>
          <a:xfrm>
            <a:off x="1978890" y="1779022"/>
            <a:ext cx="237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58"/>
          <p:cNvSpPr txBox="1"/>
          <p:nvPr>
            <p:ph idx="2" type="subTitle"/>
          </p:nvPr>
        </p:nvSpPr>
        <p:spPr>
          <a:xfrm>
            <a:off x="1978890" y="2182450"/>
            <a:ext cx="237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8"/>
          <p:cNvSpPr txBox="1"/>
          <p:nvPr/>
        </p:nvSpPr>
        <p:spPr>
          <a:xfrm>
            <a:off x="5601418" y="1765200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29;p58"/>
          <p:cNvSpPr txBox="1"/>
          <p:nvPr>
            <p:ph idx="3" type="subTitle"/>
          </p:nvPr>
        </p:nvSpPr>
        <p:spPr>
          <a:xfrm>
            <a:off x="5837615" y="1779022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8"/>
          <p:cNvSpPr txBox="1"/>
          <p:nvPr>
            <p:ph idx="4" type="subTitle"/>
          </p:nvPr>
        </p:nvSpPr>
        <p:spPr>
          <a:xfrm>
            <a:off x="5837615" y="2182447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8"/>
          <p:cNvSpPr txBox="1"/>
          <p:nvPr/>
        </p:nvSpPr>
        <p:spPr>
          <a:xfrm>
            <a:off x="1745068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" name="Google Shape;32;p58"/>
          <p:cNvSpPr txBox="1"/>
          <p:nvPr>
            <p:ph idx="5" type="subTitle"/>
          </p:nvPr>
        </p:nvSpPr>
        <p:spPr>
          <a:xfrm>
            <a:off x="1981265" y="3162606"/>
            <a:ext cx="237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58"/>
          <p:cNvSpPr txBox="1"/>
          <p:nvPr>
            <p:ph idx="6" type="subTitle"/>
          </p:nvPr>
        </p:nvSpPr>
        <p:spPr>
          <a:xfrm>
            <a:off x="1981265" y="3566032"/>
            <a:ext cx="237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8"/>
          <p:cNvSpPr txBox="1"/>
          <p:nvPr/>
        </p:nvSpPr>
        <p:spPr>
          <a:xfrm>
            <a:off x="5603793" y="3155942"/>
            <a:ext cx="28293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" name="Google Shape;35;p58"/>
          <p:cNvSpPr txBox="1"/>
          <p:nvPr>
            <p:ph idx="7" type="subTitle"/>
          </p:nvPr>
        </p:nvSpPr>
        <p:spPr>
          <a:xfrm>
            <a:off x="5839610" y="3162608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6" name="Google Shape;36;p58"/>
          <p:cNvSpPr txBox="1"/>
          <p:nvPr>
            <p:ph idx="8" type="subTitle"/>
          </p:nvPr>
        </p:nvSpPr>
        <p:spPr>
          <a:xfrm>
            <a:off x="5839610" y="3566033"/>
            <a:ext cx="2377200" cy="3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9" type="title"/>
          </p:nvPr>
        </p:nvSpPr>
        <p:spPr>
          <a:xfrm>
            <a:off x="1097280" y="1844061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8" name="Google Shape;38;p58"/>
          <p:cNvSpPr txBox="1"/>
          <p:nvPr>
            <p:ph idx="13" type="title"/>
          </p:nvPr>
        </p:nvSpPr>
        <p:spPr>
          <a:xfrm>
            <a:off x="4956048" y="1849011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39" name="Google Shape;39;p58"/>
          <p:cNvSpPr txBox="1"/>
          <p:nvPr>
            <p:ph idx="14" type="title"/>
          </p:nvPr>
        </p:nvSpPr>
        <p:spPr>
          <a:xfrm>
            <a:off x="1097280" y="3233949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  <p:sp>
        <p:nvSpPr>
          <p:cNvPr id="40" name="Google Shape;40;p58"/>
          <p:cNvSpPr txBox="1"/>
          <p:nvPr>
            <p:ph idx="15" type="title"/>
          </p:nvPr>
        </p:nvSpPr>
        <p:spPr>
          <a:xfrm>
            <a:off x="4956048" y="3233949"/>
            <a:ext cx="5760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Montserrat Black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Black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9"/>
          <p:cNvSpPr/>
          <p:nvPr/>
        </p:nvSpPr>
        <p:spPr>
          <a:xfrm>
            <a:off x="713225" y="809450"/>
            <a:ext cx="1012500" cy="819600"/>
          </a:xfrm>
          <a:prstGeom prst="homePlate">
            <a:avLst>
              <a:gd fmla="val 319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9"/>
          <p:cNvSpPr txBox="1"/>
          <p:nvPr>
            <p:ph type="title"/>
          </p:nvPr>
        </p:nvSpPr>
        <p:spPr>
          <a:xfrm>
            <a:off x="713225" y="1697400"/>
            <a:ext cx="30948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4" name="Google Shape;44;p59"/>
          <p:cNvSpPr txBox="1"/>
          <p:nvPr>
            <p:ph idx="1" type="subTitle"/>
          </p:nvPr>
        </p:nvSpPr>
        <p:spPr>
          <a:xfrm>
            <a:off x="713225" y="2588925"/>
            <a:ext cx="25104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2" type="title"/>
          </p:nvPr>
        </p:nvSpPr>
        <p:spPr>
          <a:xfrm>
            <a:off x="713225" y="892600"/>
            <a:ext cx="9288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46" name="Google Shape;46;p59"/>
          <p:cNvSpPr/>
          <p:nvPr/>
        </p:nvSpPr>
        <p:spPr>
          <a:xfrm rot="10800000">
            <a:off x="4574750" y="-1700"/>
            <a:ext cx="4582500" cy="5149800"/>
          </a:xfrm>
          <a:prstGeom prst="homePlate">
            <a:avLst>
              <a:gd fmla="val 1639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accen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0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60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60"/>
          <p:cNvSpPr txBox="1"/>
          <p:nvPr>
            <p:ph idx="1" type="subTitle"/>
          </p:nvPr>
        </p:nvSpPr>
        <p:spPr>
          <a:xfrm>
            <a:off x="1322969" y="2813075"/>
            <a:ext cx="27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60"/>
          <p:cNvSpPr txBox="1"/>
          <p:nvPr>
            <p:ph idx="2" type="subTitle"/>
          </p:nvPr>
        </p:nvSpPr>
        <p:spPr>
          <a:xfrm>
            <a:off x="5024131" y="2813075"/>
            <a:ext cx="279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0"/>
          <p:cNvSpPr txBox="1"/>
          <p:nvPr>
            <p:ph idx="3" type="subTitle"/>
          </p:nvPr>
        </p:nvSpPr>
        <p:spPr>
          <a:xfrm>
            <a:off x="1322969" y="3233100"/>
            <a:ext cx="2796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0"/>
          <p:cNvSpPr txBox="1"/>
          <p:nvPr>
            <p:ph idx="4" type="subTitle"/>
          </p:nvPr>
        </p:nvSpPr>
        <p:spPr>
          <a:xfrm>
            <a:off x="5025631" y="3233094"/>
            <a:ext cx="2793900" cy="14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/>
          <p:nvPr>
            <p:ph idx="5" type="title"/>
          </p:nvPr>
        </p:nvSpPr>
        <p:spPr>
          <a:xfrm>
            <a:off x="2464086" y="1865376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5" name="Google Shape;55;p60"/>
          <p:cNvSpPr txBox="1"/>
          <p:nvPr>
            <p:ph idx="6" type="title"/>
          </p:nvPr>
        </p:nvSpPr>
        <p:spPr>
          <a:xfrm>
            <a:off x="6163212" y="1860426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Montserrat ExtraBold"/>
              <a:buNone/>
              <a:defRPr sz="48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_1">
    <p:bg>
      <p:bgPr>
        <a:solidFill>
          <a:schemeClr val="accen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/>
          <p:nvPr/>
        </p:nvSpPr>
        <p:spPr>
          <a:xfrm>
            <a:off x="0" y="-1700"/>
            <a:ext cx="9144000" cy="5149800"/>
          </a:xfrm>
          <a:prstGeom prst="homePlate">
            <a:avLst>
              <a:gd fmla="val 1336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61"/>
          <p:cNvSpPr txBox="1"/>
          <p:nvPr>
            <p:ph type="title"/>
          </p:nvPr>
        </p:nvSpPr>
        <p:spPr>
          <a:xfrm>
            <a:off x="713225" y="448056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ExtraBold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 ExtraBold"/>
              <a:buNone/>
              <a:defRPr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9" name="Google Shape;59;p61"/>
          <p:cNvSpPr txBox="1"/>
          <p:nvPr>
            <p:ph idx="1" type="subTitle"/>
          </p:nvPr>
        </p:nvSpPr>
        <p:spPr>
          <a:xfrm>
            <a:off x="712956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61"/>
          <p:cNvSpPr txBox="1"/>
          <p:nvPr>
            <p:ph idx="2" type="subTitle"/>
          </p:nvPr>
        </p:nvSpPr>
        <p:spPr>
          <a:xfrm>
            <a:off x="3387494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61"/>
          <p:cNvSpPr txBox="1"/>
          <p:nvPr>
            <p:ph idx="3" type="subTitle"/>
          </p:nvPr>
        </p:nvSpPr>
        <p:spPr>
          <a:xfrm>
            <a:off x="6061644" y="2816352"/>
            <a:ext cx="236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ontserrat SemiBold"/>
              <a:buNone/>
              <a:defRPr b="1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2" name="Google Shape;62;p61"/>
          <p:cNvSpPr txBox="1"/>
          <p:nvPr>
            <p:ph idx="4" type="subTitle"/>
          </p:nvPr>
        </p:nvSpPr>
        <p:spPr>
          <a:xfrm>
            <a:off x="713556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61"/>
          <p:cNvSpPr txBox="1"/>
          <p:nvPr>
            <p:ph idx="5" type="subTitle"/>
          </p:nvPr>
        </p:nvSpPr>
        <p:spPr>
          <a:xfrm>
            <a:off x="3388244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1"/>
          <p:cNvSpPr txBox="1"/>
          <p:nvPr>
            <p:ph idx="6" type="subTitle"/>
          </p:nvPr>
        </p:nvSpPr>
        <p:spPr>
          <a:xfrm>
            <a:off x="6061494" y="3230198"/>
            <a:ext cx="23682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7" type="title"/>
          </p:nvPr>
        </p:nvSpPr>
        <p:spPr>
          <a:xfrm>
            <a:off x="1632473" y="1880227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6" name="Google Shape;66;p61"/>
          <p:cNvSpPr txBox="1"/>
          <p:nvPr>
            <p:ph idx="8" type="title"/>
          </p:nvPr>
        </p:nvSpPr>
        <p:spPr>
          <a:xfrm>
            <a:off x="6982227" y="1878714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67" name="Google Shape;67;p61"/>
          <p:cNvSpPr txBox="1"/>
          <p:nvPr>
            <p:ph idx="9" type="title"/>
          </p:nvPr>
        </p:nvSpPr>
        <p:spPr>
          <a:xfrm>
            <a:off x="4306998" y="1880227"/>
            <a:ext cx="5304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b="0" sz="3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ontserrat ExtraBold"/>
              <a:buNone/>
              <a:defRPr sz="48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2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2"/>
          <p:cNvSpPr txBox="1"/>
          <p:nvPr>
            <p:ph type="title"/>
          </p:nvPr>
        </p:nvSpPr>
        <p:spPr>
          <a:xfrm>
            <a:off x="5120825" y="539500"/>
            <a:ext cx="3309900" cy="13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4000"/>
              <a:buFont typeface="Montserrat Black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b="1" i="0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5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5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9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73" name="Google Shape;173;p79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7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type="title"/>
          </p:nvPr>
        </p:nvSpPr>
        <p:spPr>
          <a:xfrm>
            <a:off x="327125" y="1385763"/>
            <a:ext cx="4008300" cy="22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Predicting the success of kickstarter projects using Facial Detection</a:t>
            </a:r>
            <a:endParaRPr sz="3000"/>
          </a:p>
        </p:txBody>
      </p:sp>
      <p:sp>
        <p:nvSpPr>
          <p:cNvPr id="180" name="Google Shape;180;p1"/>
          <p:cNvSpPr txBox="1"/>
          <p:nvPr>
            <p:ph idx="1" type="subTitle"/>
          </p:nvPr>
        </p:nvSpPr>
        <p:spPr>
          <a:xfrm>
            <a:off x="324275" y="174350"/>
            <a:ext cx="38616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rPr b="1" lang="en"/>
              <a:t>Machine Learning in Applied Settings</a:t>
            </a:r>
            <a:endParaRPr b="1"/>
          </a:p>
        </p:txBody>
      </p:sp>
      <p:pic>
        <p:nvPicPr>
          <p:cNvPr descr="Kickstarter, logo Symbol in Social Colored Icons" id="181" name="Google Shape;18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32229" y="1272477"/>
            <a:ext cx="2598546" cy="259854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 txBox="1"/>
          <p:nvPr/>
        </p:nvSpPr>
        <p:spPr>
          <a:xfrm>
            <a:off x="324275" y="4288025"/>
            <a:ext cx="419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Carolin Freude, Angelina Skryabina,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Vu Duc Anh Nguyen, Rolf Schnaufer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"/>
          <p:cNvSpPr/>
          <p:nvPr/>
        </p:nvSpPr>
        <p:spPr>
          <a:xfrm>
            <a:off x="815975" y="1918525"/>
            <a:ext cx="922500" cy="4731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     </a:t>
            </a:r>
            <a:r>
              <a:rPr b="1" lang="en" sz="1900">
                <a:solidFill>
                  <a:schemeClr val="lt2"/>
                </a:solidFill>
              </a:rPr>
              <a:t>?</a:t>
            </a:r>
            <a:endParaRPr b="1" i="0" sz="1900" u="none" cap="none" strike="noStrike">
              <a:solidFill>
                <a:schemeClr val="lt2"/>
              </a:solidFill>
            </a:endParaRPr>
          </a:p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713250" y="185681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189" name="Google Shape;189;p5"/>
          <p:cNvSpPr txBox="1"/>
          <p:nvPr/>
        </p:nvSpPr>
        <p:spPr>
          <a:xfrm>
            <a:off x="713250" y="848550"/>
            <a:ext cx="74316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face detection in a funding campaign improve success in Kickstarter and which prediction model performs the best? 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5"/>
          <p:cNvSpPr txBox="1"/>
          <p:nvPr>
            <p:ph idx="2" type="subTitle"/>
          </p:nvPr>
        </p:nvSpPr>
        <p:spPr>
          <a:xfrm>
            <a:off x="1981275" y="3512800"/>
            <a:ext cx="42792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How does </a:t>
            </a:r>
            <a:r>
              <a:rPr lang="en" sz="1300"/>
              <a:t>including</a:t>
            </a:r>
            <a:r>
              <a:rPr lang="en" sz="1300"/>
              <a:t> face detection as a feature change the performance of our models? (research gap)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/>
              <a:t>           OpenCV vs. RetinaFace</a:t>
            </a:r>
            <a:endParaRPr sz="1300"/>
          </a:p>
        </p:txBody>
      </p:sp>
      <p:sp>
        <p:nvSpPr>
          <p:cNvPr id="191" name="Google Shape;191;p5"/>
          <p:cNvSpPr txBox="1"/>
          <p:nvPr/>
        </p:nvSpPr>
        <p:spPr>
          <a:xfrm>
            <a:off x="1981275" y="1842325"/>
            <a:ext cx="6376800" cy="8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Which machine learning algorithm yields the best performance?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use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accuracy, precision, sensitivity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b="1"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specificity</a:t>
            </a:r>
            <a:r>
              <a:rPr lang="en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as metrics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2071950" y="2351475"/>
            <a:ext cx="3240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"/>
          <p:cNvSpPr/>
          <p:nvPr/>
        </p:nvSpPr>
        <p:spPr>
          <a:xfrm>
            <a:off x="815975" y="3666400"/>
            <a:ext cx="922500" cy="4731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lt2"/>
                </a:solidFill>
              </a:rPr>
              <a:t>     </a:t>
            </a:r>
            <a:r>
              <a:rPr b="1" lang="en" sz="1900">
                <a:solidFill>
                  <a:schemeClr val="lt2"/>
                </a:solidFill>
              </a:rPr>
              <a:t>?</a:t>
            </a:r>
            <a:endParaRPr b="1" i="0" sz="1900" u="none" cap="none" strike="noStrike">
              <a:solidFill>
                <a:schemeClr val="lt2"/>
              </a:solidFill>
            </a:endParaRPr>
          </a:p>
        </p:txBody>
      </p:sp>
      <p:pic>
        <p:nvPicPr>
          <p:cNvPr id="194" name="Google Shape;19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6650" y="3436600"/>
            <a:ext cx="922500" cy="1085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5"/>
          <p:cNvSpPr/>
          <p:nvPr/>
        </p:nvSpPr>
        <p:spPr>
          <a:xfrm>
            <a:off x="2071950" y="4126075"/>
            <a:ext cx="324000" cy="181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/>
          <p:nvPr/>
        </p:nvSpPr>
        <p:spPr>
          <a:xfrm rot="5400000">
            <a:off x="499200" y="1192775"/>
            <a:ext cx="3703800" cy="35310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>
            <p:ph type="title"/>
          </p:nvPr>
        </p:nvSpPr>
        <p:spPr>
          <a:xfrm>
            <a:off x="585600" y="297425"/>
            <a:ext cx="771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Data Wrangling &amp; Exploratory Data Analysis</a:t>
            </a:r>
            <a:endParaRPr/>
          </a:p>
        </p:txBody>
      </p:sp>
      <p:sp>
        <p:nvSpPr>
          <p:cNvPr id="202" name="Google Shape;202;p28"/>
          <p:cNvSpPr txBox="1"/>
          <p:nvPr>
            <p:ph idx="1" type="subTitle"/>
          </p:nvPr>
        </p:nvSpPr>
        <p:spPr>
          <a:xfrm>
            <a:off x="709950" y="1209625"/>
            <a:ext cx="3282300" cy="4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" sz="1400">
                <a:solidFill>
                  <a:schemeClr val="lt1"/>
                </a:solidFill>
              </a:rPr>
              <a:t>Cleaning &amp; Preprocessing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203" name="Google Shape;203;p28"/>
          <p:cNvSpPr txBox="1"/>
          <p:nvPr>
            <p:ph idx="3" type="subTitle"/>
          </p:nvPr>
        </p:nvSpPr>
        <p:spPr>
          <a:xfrm>
            <a:off x="768400" y="1703125"/>
            <a:ext cx="3467700" cy="21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2286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Data from Kickstarter Projects from </a:t>
            </a:r>
            <a:br>
              <a:rPr lang="en" sz="1000">
                <a:solidFill>
                  <a:srgbClr val="374151"/>
                </a:solidFill>
              </a:rPr>
            </a:br>
            <a:r>
              <a:rPr lang="en" sz="1000">
                <a:solidFill>
                  <a:srgbClr val="374151"/>
                </a:solidFill>
              </a:rPr>
              <a:t>March 2016 - April 2023</a:t>
            </a:r>
            <a:endParaRPr sz="1000">
              <a:solidFill>
                <a:srgbClr val="374151"/>
              </a:solidFill>
            </a:endParaRPr>
          </a:p>
          <a:p>
            <a:pPr indent="-298450" lvl="0" marL="228600" rtl="0" algn="l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15523 observations in 17 columns.</a:t>
            </a:r>
            <a:endParaRPr sz="1000">
              <a:solidFill>
                <a:srgbClr val="374151"/>
              </a:solidFill>
            </a:endParaRPr>
          </a:p>
          <a:p>
            <a:pPr indent="-298450" lvl="0" marL="2286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Most important features: </a:t>
            </a:r>
            <a:endParaRPr sz="1000">
              <a:solidFill>
                <a:srgbClr val="374151"/>
              </a:solidFill>
            </a:endParaRPr>
          </a:p>
          <a:p>
            <a:pPr indent="-292100" lvl="1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000"/>
              <a:buChar char="○"/>
            </a:pPr>
            <a:r>
              <a:rPr lang="en" sz="1000">
                <a:solidFill>
                  <a:srgbClr val="374151"/>
                </a:solidFill>
              </a:rPr>
              <a:t>‘goal’ </a:t>
            </a:r>
            <a:r>
              <a:rPr lang="en" sz="800">
                <a:solidFill>
                  <a:srgbClr val="374151"/>
                </a:solidFill>
              </a:rPr>
              <a:t>(Indicator of funding success)</a:t>
            </a:r>
            <a:endParaRPr sz="800">
              <a:solidFill>
                <a:srgbClr val="374151"/>
              </a:solidFill>
            </a:endParaRPr>
          </a:p>
          <a:p>
            <a:pPr indent="-292100" lvl="1" marL="4572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000"/>
              <a:buChar char="○"/>
            </a:pPr>
            <a:r>
              <a:rPr lang="en" sz="1000">
                <a:solidFill>
                  <a:srgbClr val="374151"/>
                </a:solidFill>
              </a:rPr>
              <a:t>'Is_face_retina' </a:t>
            </a:r>
            <a:r>
              <a:rPr lang="en" sz="800">
                <a:solidFill>
                  <a:srgbClr val="374151"/>
                </a:solidFill>
              </a:rPr>
              <a:t>(face detection with retinaFace)</a:t>
            </a:r>
            <a:endParaRPr sz="800">
              <a:solidFill>
                <a:srgbClr val="37415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374151"/>
              </a:solidFill>
            </a:endParaRPr>
          </a:p>
          <a:p>
            <a:pPr indent="-292100" lvl="1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00"/>
              <a:buChar char="○"/>
            </a:pPr>
            <a:r>
              <a:rPr lang="en" sz="1000">
                <a:solidFill>
                  <a:srgbClr val="374151"/>
                </a:solidFill>
              </a:rPr>
              <a:t>'is_face_opencv'  </a:t>
            </a:r>
            <a:r>
              <a:rPr lang="en" sz="800">
                <a:solidFill>
                  <a:srgbClr val="374151"/>
                </a:solidFill>
              </a:rPr>
              <a:t>(face detection with OpenCV)</a:t>
            </a:r>
            <a:endParaRPr sz="900">
              <a:solidFill>
                <a:srgbClr val="374151"/>
              </a:solidFill>
            </a:endParaRPr>
          </a:p>
        </p:txBody>
      </p:sp>
      <p:sp>
        <p:nvSpPr>
          <p:cNvPr id="204" name="Google Shape;204;p28"/>
          <p:cNvSpPr/>
          <p:nvPr/>
        </p:nvSpPr>
        <p:spPr>
          <a:xfrm rot="5400000">
            <a:off x="4495125" y="1153200"/>
            <a:ext cx="3887100" cy="37332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8"/>
          <p:cNvSpPr txBox="1"/>
          <p:nvPr>
            <p:ph idx="1" type="subTitle"/>
          </p:nvPr>
        </p:nvSpPr>
        <p:spPr>
          <a:xfrm>
            <a:off x="4696350" y="1209625"/>
            <a:ext cx="328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2400"/>
              <a:buNone/>
            </a:pPr>
            <a:r>
              <a:rPr lang="en" sz="1400">
                <a:solidFill>
                  <a:schemeClr val="lt1"/>
                </a:solidFill>
              </a:rPr>
              <a:t>EDA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06" name="Google Shape;206;p28"/>
          <p:cNvSpPr txBox="1"/>
          <p:nvPr>
            <p:ph idx="3" type="subTitle"/>
          </p:nvPr>
        </p:nvSpPr>
        <p:spPr>
          <a:xfrm>
            <a:off x="4808850" y="1571075"/>
            <a:ext cx="3313500" cy="26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91425">
            <a:spAutoFit/>
          </a:bodyPr>
          <a:lstStyle/>
          <a:p>
            <a:pPr indent="-298450" lvl="0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Only a </a:t>
            </a:r>
            <a:r>
              <a:rPr lang="en" sz="1000">
                <a:solidFill>
                  <a:srgbClr val="374151"/>
                </a:solidFill>
              </a:rPr>
              <a:t>slight</a:t>
            </a:r>
            <a:r>
              <a:rPr lang="en" sz="1000">
                <a:solidFill>
                  <a:srgbClr val="374151"/>
                </a:solidFill>
              </a:rPr>
              <a:t> majority of projects are </a:t>
            </a:r>
            <a:r>
              <a:rPr lang="en" sz="1000">
                <a:solidFill>
                  <a:srgbClr val="374151"/>
                </a:solidFill>
              </a:rPr>
              <a:t>successful (56%).</a:t>
            </a:r>
            <a:endParaRPr sz="1000">
              <a:solidFill>
                <a:srgbClr val="374151"/>
              </a:solidFill>
            </a:endParaRPr>
          </a:p>
          <a:p>
            <a:pPr indent="-292100" lvl="0" marL="228600" rtl="0" algn="l">
              <a:spcBef>
                <a:spcPts val="1000"/>
              </a:spcBef>
              <a:spcAft>
                <a:spcPts val="0"/>
              </a:spcAft>
              <a:buClr>
                <a:srgbClr val="374151"/>
              </a:buClr>
              <a:buSzPts val="1000"/>
              <a:buChar char="●"/>
            </a:pPr>
            <a:r>
              <a:rPr b="1" lang="en" sz="1000">
                <a:solidFill>
                  <a:srgbClr val="374151"/>
                </a:solidFill>
              </a:rPr>
              <a:t>USA</a:t>
            </a:r>
            <a:r>
              <a:rPr lang="en" sz="1000">
                <a:solidFill>
                  <a:srgbClr val="374151"/>
                </a:solidFill>
              </a:rPr>
              <a:t> accounts for two thirds of all projects. </a:t>
            </a:r>
            <a:br>
              <a:rPr lang="en" sz="1000">
                <a:solidFill>
                  <a:srgbClr val="374151"/>
                </a:solidFill>
              </a:rPr>
            </a:br>
            <a:r>
              <a:rPr lang="en" sz="1000">
                <a:solidFill>
                  <a:srgbClr val="374151"/>
                </a:solidFill>
              </a:rPr>
              <a:t>→ Western-oriented</a:t>
            </a:r>
            <a:endParaRPr sz="1000">
              <a:solidFill>
                <a:srgbClr val="374151"/>
              </a:solidFill>
            </a:endParaRPr>
          </a:p>
          <a:p>
            <a:pPr indent="-29845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Most relevant categories are: </a:t>
            </a:r>
            <a:r>
              <a:rPr b="1" lang="en" sz="1000">
                <a:solidFill>
                  <a:srgbClr val="374151"/>
                </a:solidFill>
              </a:rPr>
              <a:t>Technology (44%)</a:t>
            </a:r>
            <a:r>
              <a:rPr lang="en" sz="1000">
                <a:solidFill>
                  <a:srgbClr val="374151"/>
                </a:solidFill>
              </a:rPr>
              <a:t>, </a:t>
            </a:r>
            <a:r>
              <a:rPr b="1" lang="en" sz="1000">
                <a:solidFill>
                  <a:srgbClr val="374151"/>
                </a:solidFill>
              </a:rPr>
              <a:t>Theater</a:t>
            </a:r>
            <a:r>
              <a:rPr lang="en" sz="1000">
                <a:solidFill>
                  <a:srgbClr val="374151"/>
                </a:solidFill>
              </a:rPr>
              <a:t> and </a:t>
            </a:r>
            <a:r>
              <a:rPr b="1" lang="en" sz="1000">
                <a:solidFill>
                  <a:srgbClr val="374151"/>
                </a:solidFill>
              </a:rPr>
              <a:t>Music.</a:t>
            </a:r>
            <a:endParaRPr b="1" sz="1000">
              <a:solidFill>
                <a:srgbClr val="374151"/>
              </a:solidFill>
            </a:endParaRPr>
          </a:p>
          <a:p>
            <a:pPr indent="-29845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n" sz="1000">
                <a:solidFill>
                  <a:srgbClr val="374151"/>
                </a:solidFill>
              </a:rPr>
              <a:t>In terms of funding </a:t>
            </a:r>
            <a:r>
              <a:rPr b="1" lang="en" sz="1000">
                <a:solidFill>
                  <a:srgbClr val="374151"/>
                </a:solidFill>
              </a:rPr>
              <a:t>music</a:t>
            </a:r>
            <a:r>
              <a:rPr lang="en" sz="1000">
                <a:solidFill>
                  <a:srgbClr val="374151"/>
                </a:solidFill>
              </a:rPr>
              <a:t> is the most successful category (</a:t>
            </a:r>
            <a:r>
              <a:rPr b="1" lang="en" sz="1000">
                <a:solidFill>
                  <a:srgbClr val="374151"/>
                </a:solidFill>
              </a:rPr>
              <a:t>87%</a:t>
            </a:r>
            <a:r>
              <a:rPr lang="en" sz="1000">
                <a:solidFill>
                  <a:srgbClr val="374151"/>
                </a:solidFill>
              </a:rPr>
              <a:t>).</a:t>
            </a:r>
            <a:endParaRPr sz="1000">
              <a:solidFill>
                <a:srgbClr val="374151"/>
              </a:solidFill>
            </a:endParaRPr>
          </a:p>
          <a:p>
            <a:pPr indent="-298450" lvl="0" marL="2286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Char char="●"/>
            </a:pPr>
            <a:r>
              <a:rPr b="1" lang="en" sz="1000">
                <a:solidFill>
                  <a:srgbClr val="374151"/>
                </a:solidFill>
              </a:rPr>
              <a:t>Retinaface's</a:t>
            </a:r>
            <a:r>
              <a:rPr lang="en" sz="1000">
                <a:solidFill>
                  <a:srgbClr val="374151"/>
                </a:solidFill>
              </a:rPr>
              <a:t> final success rate for projects with a recognized face is around </a:t>
            </a:r>
            <a:r>
              <a:rPr b="1" lang="en" sz="1000">
                <a:solidFill>
                  <a:srgbClr val="374151"/>
                </a:solidFill>
              </a:rPr>
              <a:t>68%</a:t>
            </a:r>
            <a:r>
              <a:rPr lang="en" sz="1000">
                <a:solidFill>
                  <a:srgbClr val="374151"/>
                </a:solidFill>
              </a:rPr>
              <a:t> ( projects without recognized face only </a:t>
            </a:r>
            <a:r>
              <a:rPr b="1" lang="en" sz="1000">
                <a:solidFill>
                  <a:srgbClr val="374151"/>
                </a:solidFill>
              </a:rPr>
              <a:t>48%</a:t>
            </a:r>
            <a:r>
              <a:rPr lang="en" sz="1000">
                <a:solidFill>
                  <a:srgbClr val="374151"/>
                </a:solidFill>
              </a:rPr>
              <a:t>.)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596125" y="354556"/>
            <a:ext cx="3858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Feature Engineering &amp; Modeling </a:t>
            </a:r>
            <a:endParaRPr/>
          </a:p>
        </p:txBody>
      </p:sp>
      <p:sp>
        <p:nvSpPr>
          <p:cNvPr id="212" name="Google Shape;212;p34"/>
          <p:cNvSpPr txBox="1"/>
          <p:nvPr>
            <p:ph idx="1" type="subTitle"/>
          </p:nvPr>
        </p:nvSpPr>
        <p:spPr>
          <a:xfrm>
            <a:off x="5021300" y="1784897"/>
            <a:ext cx="3406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500"/>
              </a:spcBef>
              <a:spcAft>
                <a:spcPts val="0"/>
              </a:spcAft>
              <a:buSzPts val="1400"/>
              <a:buChar char="●"/>
            </a:pPr>
            <a:r>
              <a:rPr lang="en" sz="1200"/>
              <a:t>forward feature selection using </a:t>
            </a:r>
            <a:r>
              <a:rPr b="1" lang="en" sz="1200"/>
              <a:t>nested cross validation</a:t>
            </a:r>
            <a:r>
              <a:rPr lang="en" sz="1200"/>
              <a:t> with five folds for each model.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Models we evaluated: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Logistic Regression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Random Forest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XGBoost 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Neural Network 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Model performance was optimized with hyperparameter tuning.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 RandomizedCV search was used to save computational time.</a:t>
            </a:r>
            <a:r>
              <a:rPr lang="en" sz="1200"/>
              <a:t> </a:t>
            </a:r>
            <a:endParaRPr sz="1200"/>
          </a:p>
          <a:p>
            <a:pPr indent="0" lvl="0" marL="0" rtl="0" algn="l">
              <a:spcBef>
                <a:spcPts val="1500"/>
              </a:spcBef>
              <a:spcAft>
                <a:spcPts val="15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3" name="Google Shape;213;p34"/>
          <p:cNvSpPr txBox="1"/>
          <p:nvPr>
            <p:ph idx="2" type="subTitle"/>
          </p:nvPr>
        </p:nvSpPr>
        <p:spPr>
          <a:xfrm>
            <a:off x="596125" y="1838547"/>
            <a:ext cx="34065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Logarithmic transformation of the variable </a:t>
            </a:r>
            <a:r>
              <a:rPr i="1" lang="en" sz="1200"/>
              <a:t>goal</a:t>
            </a:r>
            <a:r>
              <a:rPr lang="en" sz="1200"/>
              <a:t>, in order to achieve a normal distribution.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Converting categorical variables into unique integers through label encoding.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 standardization since we did not apply any distance based algorithms like SVM or K-NN which are sensitive to scale.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SzPts val="1200"/>
              <a:buChar char="●"/>
            </a:pPr>
            <a:r>
              <a:rPr lang="en" sz="1200"/>
              <a:t>No need to deal with outliers. </a:t>
            </a:r>
            <a:endParaRPr sz="1200"/>
          </a:p>
        </p:txBody>
      </p:sp>
      <p:sp>
        <p:nvSpPr>
          <p:cNvPr id="214" name="Google Shape;214;p34"/>
          <p:cNvSpPr txBox="1"/>
          <p:nvPr>
            <p:ph idx="3" type="subTitle"/>
          </p:nvPr>
        </p:nvSpPr>
        <p:spPr>
          <a:xfrm>
            <a:off x="713225" y="1494750"/>
            <a:ext cx="23133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215" name="Google Shape;215;p34"/>
          <p:cNvSpPr txBox="1"/>
          <p:nvPr>
            <p:ph idx="4" type="subTitle"/>
          </p:nvPr>
        </p:nvSpPr>
        <p:spPr>
          <a:xfrm>
            <a:off x="5021300" y="1437510"/>
            <a:ext cx="1607400" cy="34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600"/>
              <a:buNone/>
            </a:pPr>
            <a:r>
              <a:rPr lang="en"/>
              <a:t>Modeling</a:t>
            </a:r>
            <a:endParaRPr/>
          </a:p>
        </p:txBody>
      </p:sp>
      <p:grpSp>
        <p:nvGrpSpPr>
          <p:cNvPr id="216" name="Google Shape;216;p34"/>
          <p:cNvGrpSpPr/>
          <p:nvPr/>
        </p:nvGrpSpPr>
        <p:grpSpPr>
          <a:xfrm>
            <a:off x="6440243" y="1146293"/>
            <a:ext cx="568611" cy="638613"/>
            <a:chOff x="-45277900" y="3938500"/>
            <a:chExt cx="244975" cy="300100"/>
          </a:xfrm>
        </p:grpSpPr>
        <p:sp>
          <p:nvSpPr>
            <p:cNvPr id="217" name="Google Shape;217;p34"/>
            <p:cNvSpPr/>
            <p:nvPr/>
          </p:nvSpPr>
          <p:spPr>
            <a:xfrm>
              <a:off x="-45210950" y="4107825"/>
              <a:ext cx="23650" cy="24450"/>
            </a:xfrm>
            <a:custGeom>
              <a:rect b="b" l="l" r="r" t="t"/>
              <a:pathLst>
                <a:path extrusionOk="0" h="978" w="946">
                  <a:moveTo>
                    <a:pt x="473" y="1"/>
                  </a:moveTo>
                  <a:lnTo>
                    <a:pt x="1" y="978"/>
                  </a:lnTo>
                  <a:lnTo>
                    <a:pt x="946" y="978"/>
                  </a:lnTo>
                  <a:lnTo>
                    <a:pt x="473" y="1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-45084925" y="3943225"/>
              <a:ext cx="47275" cy="47275"/>
            </a:xfrm>
            <a:custGeom>
              <a:rect b="b" l="l" r="r" t="t"/>
              <a:pathLst>
                <a:path extrusionOk="0" h="1891" w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-45260575" y="3938500"/>
              <a:ext cx="227650" cy="300100"/>
            </a:xfrm>
            <a:custGeom>
              <a:rect b="b" l="l" r="r" t="t"/>
              <a:pathLst>
                <a:path extrusionOk="0" h="12004" w="9106">
                  <a:moveTo>
                    <a:pt x="348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222"/>
                  </a:lnTo>
                  <a:lnTo>
                    <a:pt x="7342" y="4222"/>
                  </a:lnTo>
                  <a:cubicBezTo>
                    <a:pt x="7562" y="4222"/>
                    <a:pt x="7720" y="4380"/>
                    <a:pt x="7720" y="4600"/>
                  </a:cubicBezTo>
                  <a:lnTo>
                    <a:pt x="7720" y="10208"/>
                  </a:lnTo>
                  <a:cubicBezTo>
                    <a:pt x="7720" y="10428"/>
                    <a:pt x="7562" y="10586"/>
                    <a:pt x="7342" y="10586"/>
                  </a:cubicBezTo>
                  <a:lnTo>
                    <a:pt x="1" y="10586"/>
                  </a:lnTo>
                  <a:lnTo>
                    <a:pt x="1" y="11626"/>
                  </a:lnTo>
                  <a:cubicBezTo>
                    <a:pt x="1" y="11846"/>
                    <a:pt x="158" y="12004"/>
                    <a:pt x="348" y="12004"/>
                  </a:cubicBezTo>
                  <a:lnTo>
                    <a:pt x="8759" y="12004"/>
                  </a:lnTo>
                  <a:cubicBezTo>
                    <a:pt x="8980" y="12004"/>
                    <a:pt x="9106" y="11846"/>
                    <a:pt x="9106" y="11626"/>
                  </a:cubicBezTo>
                  <a:lnTo>
                    <a:pt x="9106" y="2804"/>
                  </a:lnTo>
                  <a:lnTo>
                    <a:pt x="6680" y="2804"/>
                  </a:lnTo>
                  <a:lnTo>
                    <a:pt x="6680" y="2773"/>
                  </a:lnTo>
                  <a:cubicBezTo>
                    <a:pt x="6491" y="2773"/>
                    <a:pt x="6333" y="2615"/>
                    <a:pt x="6333" y="2426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-45277900" y="4061375"/>
              <a:ext cx="193000" cy="122875"/>
            </a:xfrm>
            <a:custGeom>
              <a:rect b="b" l="l" r="r" t="t"/>
              <a:pathLst>
                <a:path extrusionOk="0" h="4915" w="7720">
                  <a:moveTo>
                    <a:pt x="5987" y="693"/>
                  </a:moveTo>
                  <a:cubicBezTo>
                    <a:pt x="6207" y="693"/>
                    <a:pt x="6333" y="851"/>
                    <a:pt x="6333" y="1071"/>
                  </a:cubicBezTo>
                  <a:cubicBezTo>
                    <a:pt x="6302" y="1260"/>
                    <a:pt x="6144" y="1418"/>
                    <a:pt x="5987" y="1418"/>
                  </a:cubicBezTo>
                  <a:cubicBezTo>
                    <a:pt x="5798" y="1418"/>
                    <a:pt x="5640" y="1260"/>
                    <a:pt x="5640" y="1071"/>
                  </a:cubicBezTo>
                  <a:cubicBezTo>
                    <a:pt x="5640" y="851"/>
                    <a:pt x="5798" y="693"/>
                    <a:pt x="5987" y="693"/>
                  </a:cubicBezTo>
                  <a:close/>
                  <a:moveTo>
                    <a:pt x="3246" y="701"/>
                  </a:moveTo>
                  <a:cubicBezTo>
                    <a:pt x="3372" y="701"/>
                    <a:pt x="3498" y="772"/>
                    <a:pt x="3561" y="914"/>
                  </a:cubicBezTo>
                  <a:lnTo>
                    <a:pt x="4979" y="3686"/>
                  </a:lnTo>
                  <a:cubicBezTo>
                    <a:pt x="4979" y="3907"/>
                    <a:pt x="4884" y="4096"/>
                    <a:pt x="4727" y="4159"/>
                  </a:cubicBezTo>
                  <a:cubicBezTo>
                    <a:pt x="4695" y="4222"/>
                    <a:pt x="4601" y="4222"/>
                    <a:pt x="4569" y="4222"/>
                  </a:cubicBezTo>
                  <a:cubicBezTo>
                    <a:pt x="4443" y="4222"/>
                    <a:pt x="4349" y="4127"/>
                    <a:pt x="4254" y="4001"/>
                  </a:cubicBezTo>
                  <a:lnTo>
                    <a:pt x="4033" y="3497"/>
                  </a:lnTo>
                  <a:lnTo>
                    <a:pt x="2364" y="3497"/>
                  </a:lnTo>
                  <a:lnTo>
                    <a:pt x="2143" y="4001"/>
                  </a:lnTo>
                  <a:cubicBezTo>
                    <a:pt x="2075" y="4115"/>
                    <a:pt x="1940" y="4196"/>
                    <a:pt x="1811" y="4196"/>
                  </a:cubicBezTo>
                  <a:cubicBezTo>
                    <a:pt x="1762" y="4196"/>
                    <a:pt x="1714" y="4185"/>
                    <a:pt x="1671" y="4159"/>
                  </a:cubicBezTo>
                  <a:cubicBezTo>
                    <a:pt x="1513" y="4096"/>
                    <a:pt x="1419" y="3844"/>
                    <a:pt x="1513" y="3686"/>
                  </a:cubicBezTo>
                  <a:lnTo>
                    <a:pt x="2931" y="914"/>
                  </a:lnTo>
                  <a:cubicBezTo>
                    <a:pt x="2994" y="772"/>
                    <a:pt x="3120" y="701"/>
                    <a:pt x="3246" y="701"/>
                  </a:cubicBezTo>
                  <a:close/>
                  <a:moveTo>
                    <a:pt x="5955" y="2079"/>
                  </a:moveTo>
                  <a:cubicBezTo>
                    <a:pt x="6144" y="2079"/>
                    <a:pt x="6302" y="2237"/>
                    <a:pt x="6302" y="2426"/>
                  </a:cubicBezTo>
                  <a:lnTo>
                    <a:pt x="6302" y="3844"/>
                  </a:lnTo>
                  <a:cubicBezTo>
                    <a:pt x="6302" y="4064"/>
                    <a:pt x="6144" y="4222"/>
                    <a:pt x="5955" y="4222"/>
                  </a:cubicBezTo>
                  <a:cubicBezTo>
                    <a:pt x="5766" y="4222"/>
                    <a:pt x="5609" y="4064"/>
                    <a:pt x="5609" y="3844"/>
                  </a:cubicBezTo>
                  <a:lnTo>
                    <a:pt x="5609" y="2426"/>
                  </a:lnTo>
                  <a:cubicBezTo>
                    <a:pt x="5609" y="2237"/>
                    <a:pt x="5766" y="2079"/>
                    <a:pt x="5955" y="2079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4568"/>
                  </a:lnTo>
                  <a:cubicBezTo>
                    <a:pt x="1" y="4757"/>
                    <a:pt x="158" y="4915"/>
                    <a:pt x="347" y="4915"/>
                  </a:cubicBezTo>
                  <a:lnTo>
                    <a:pt x="7720" y="4915"/>
                  </a:lnTo>
                  <a:lnTo>
                    <a:pt x="772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g249c413ffec_0_64"/>
          <p:cNvGraphicFramePr/>
          <p:nvPr/>
        </p:nvGraphicFramePr>
        <p:xfrm>
          <a:off x="227050" y="229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{A34AB929-A4DA-48C4-AC9C-07E615BEECCC}</a:tableStyleId>
              </a:tblPr>
              <a:tblGrid>
                <a:gridCol w="2842350"/>
                <a:gridCol w="1539600"/>
                <a:gridCol w="1421175"/>
                <a:gridCol w="1421175"/>
                <a:gridCol w="1465600"/>
              </a:tblGrid>
              <a:tr h="32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Models: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 Reg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RF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XGB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NN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Accuracy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71.1%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71.7%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68.5%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Precision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73.1%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68.2%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71.4%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71.8%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Sensitivity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76.4%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79.7%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82%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71.8%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Specificity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64.5%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53.2%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58.7%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64.4%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Retinaface improvement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0.67%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1.93%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1.68%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1.51%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OpenCV improvement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-0.87%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Retinaface in feature selection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OpenCV in feature selection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20%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35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Retinaface over OpenCV improvement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1.55%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1.35%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1.27%</a:t>
                      </a:r>
                      <a:endParaRPr sz="1100"/>
                    </a:p>
                  </a:txBody>
                  <a:tcPr marT="63500" marB="63500" marR="63500" marL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/>
          <p:nvPr>
            <p:ph type="title"/>
          </p:nvPr>
        </p:nvSpPr>
        <p:spPr>
          <a:xfrm>
            <a:off x="713025" y="448050"/>
            <a:ext cx="7761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Results &amp; Conclusion</a:t>
            </a:r>
            <a:endParaRPr/>
          </a:p>
        </p:txBody>
      </p:sp>
      <p:sp>
        <p:nvSpPr>
          <p:cNvPr id="231" name="Google Shape;231;p8"/>
          <p:cNvSpPr txBox="1"/>
          <p:nvPr>
            <p:ph idx="1" type="subTitle"/>
          </p:nvPr>
        </p:nvSpPr>
        <p:spPr>
          <a:xfrm>
            <a:off x="713025" y="1463400"/>
            <a:ext cx="3044700" cy="31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 sz="1200"/>
              <a:t>XGBoost </a:t>
            </a:r>
            <a:r>
              <a:rPr lang="en" sz="1200"/>
              <a:t>is the best performing model with an accuracy of 71.7%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Retinaface in XGBoost provides an improvement of 1.68% in accuracy and performs better than OpenCV, which never appears in the feature selection.</a:t>
            </a:r>
            <a:endParaRPr sz="1200"/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most of the music sub-categories, the models have a very high accuracy of 80-100%.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grpSp>
        <p:nvGrpSpPr>
          <p:cNvPr id="232" name="Google Shape;232;p8"/>
          <p:cNvGrpSpPr/>
          <p:nvPr/>
        </p:nvGrpSpPr>
        <p:grpSpPr>
          <a:xfrm>
            <a:off x="4094598" y="2059490"/>
            <a:ext cx="629795" cy="512257"/>
            <a:chOff x="4353706" y="2175849"/>
            <a:chExt cx="436600" cy="395902"/>
          </a:xfrm>
        </p:grpSpPr>
        <p:sp>
          <p:nvSpPr>
            <p:cNvPr id="233" name="Google Shape;233;p8"/>
            <p:cNvSpPr/>
            <p:nvPr/>
          </p:nvSpPr>
          <p:spPr>
            <a:xfrm>
              <a:off x="4515191" y="2175849"/>
              <a:ext cx="275114" cy="395902"/>
            </a:xfrm>
            <a:custGeom>
              <a:rect b="b" l="l" r="r" t="t"/>
              <a:pathLst>
                <a:path extrusionOk="0" h="1755" w="1167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353706" y="2175849"/>
              <a:ext cx="275114" cy="395902"/>
            </a:xfrm>
            <a:custGeom>
              <a:rect b="b" l="l" r="r" t="t"/>
              <a:pathLst>
                <a:path extrusionOk="0" h="1755" w="1167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p8"/>
          <p:cNvSpPr txBox="1"/>
          <p:nvPr/>
        </p:nvSpPr>
        <p:spPr>
          <a:xfrm>
            <a:off x="5061275" y="1463400"/>
            <a:ext cx="3044700" cy="38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RetinaFace's slightly higher accuracy rate should be evaluated with caution as the best feature subset is not consistently stable.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accuracy of single folds varies heavily between 45-90%.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cross-validation to mitigate the randomness of a validation set approach when evaluating models</a:t>
            </a:r>
            <a:r>
              <a:rPr b="1" lang="en" sz="1100">
                <a:solidFill>
                  <a:srgbClr val="132020"/>
                </a:solidFill>
              </a:rPr>
              <a:t>.</a:t>
            </a:r>
            <a:endParaRPr b="1" sz="1100">
              <a:solidFill>
                <a:srgbClr val="132020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rgbClr val="132020"/>
              </a:buClr>
              <a:buSzPts val="1100"/>
              <a:buChar char="●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Additionally, nested cross-validation should be used to prevent information leaks when hyperparameter tuning and selecting the best feature subset.</a:t>
            </a:r>
            <a:endParaRPr b="1" sz="1100">
              <a:solidFill>
                <a:srgbClr val="13202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6" name="Google Shape;236;p8"/>
          <p:cNvGrpSpPr/>
          <p:nvPr/>
        </p:nvGrpSpPr>
        <p:grpSpPr>
          <a:xfrm>
            <a:off x="6376090" y="877892"/>
            <a:ext cx="415048" cy="572699"/>
            <a:chOff x="-38129425" y="3222550"/>
            <a:chExt cx="228450" cy="315850"/>
          </a:xfrm>
        </p:grpSpPr>
        <p:sp>
          <p:nvSpPr>
            <p:cNvPr id="237" name="Google Shape;237;p8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" name="Google Shape;239;p8"/>
          <p:cNvSpPr/>
          <p:nvPr/>
        </p:nvSpPr>
        <p:spPr>
          <a:xfrm>
            <a:off x="1962925" y="877888"/>
            <a:ext cx="544891" cy="572713"/>
          </a:xfrm>
          <a:custGeom>
            <a:rect b="b" l="l" r="r" t="t"/>
            <a:pathLst>
              <a:path extrusionOk="0" h="12016" w="12666">
                <a:moveTo>
                  <a:pt x="3844" y="5105"/>
                </a:moveTo>
                <a:cubicBezTo>
                  <a:pt x="4096" y="5105"/>
                  <a:pt x="4285" y="5325"/>
                  <a:pt x="4285" y="5514"/>
                </a:cubicBezTo>
                <a:lnTo>
                  <a:pt x="4285" y="7153"/>
                </a:lnTo>
                <a:cubicBezTo>
                  <a:pt x="4285" y="7405"/>
                  <a:pt x="4096" y="7562"/>
                  <a:pt x="3844" y="7562"/>
                </a:cubicBezTo>
                <a:lnTo>
                  <a:pt x="2206" y="7562"/>
                </a:lnTo>
                <a:cubicBezTo>
                  <a:pt x="1954" y="7562"/>
                  <a:pt x="1765" y="7342"/>
                  <a:pt x="1765" y="7153"/>
                </a:cubicBezTo>
                <a:lnTo>
                  <a:pt x="1765" y="5514"/>
                </a:lnTo>
                <a:cubicBezTo>
                  <a:pt x="1765" y="5262"/>
                  <a:pt x="1954" y="5105"/>
                  <a:pt x="2206" y="5105"/>
                </a:cubicBezTo>
                <a:close/>
                <a:moveTo>
                  <a:pt x="7215" y="1765"/>
                </a:moveTo>
                <a:cubicBezTo>
                  <a:pt x="7436" y="1765"/>
                  <a:pt x="7593" y="1954"/>
                  <a:pt x="7593" y="2206"/>
                </a:cubicBezTo>
                <a:lnTo>
                  <a:pt x="7593" y="7153"/>
                </a:lnTo>
                <a:cubicBezTo>
                  <a:pt x="7593" y="7405"/>
                  <a:pt x="7404" y="7562"/>
                  <a:pt x="7215" y="7562"/>
                </a:cubicBezTo>
                <a:lnTo>
                  <a:pt x="5545" y="7562"/>
                </a:lnTo>
                <a:cubicBezTo>
                  <a:pt x="5325" y="7562"/>
                  <a:pt x="5167" y="7342"/>
                  <a:pt x="5167" y="7153"/>
                </a:cubicBezTo>
                <a:lnTo>
                  <a:pt x="5167" y="2206"/>
                </a:lnTo>
                <a:cubicBezTo>
                  <a:pt x="5167" y="1954"/>
                  <a:pt x="5356" y="1765"/>
                  <a:pt x="5545" y="1765"/>
                </a:cubicBezTo>
                <a:close/>
                <a:moveTo>
                  <a:pt x="10523" y="4286"/>
                </a:moveTo>
                <a:cubicBezTo>
                  <a:pt x="10744" y="4286"/>
                  <a:pt x="10901" y="4475"/>
                  <a:pt x="10901" y="4664"/>
                </a:cubicBezTo>
                <a:lnTo>
                  <a:pt x="10901" y="7153"/>
                </a:lnTo>
                <a:cubicBezTo>
                  <a:pt x="10901" y="7405"/>
                  <a:pt x="10712" y="7562"/>
                  <a:pt x="10523" y="7562"/>
                </a:cubicBezTo>
                <a:lnTo>
                  <a:pt x="8853" y="7562"/>
                </a:lnTo>
                <a:cubicBezTo>
                  <a:pt x="8633" y="7562"/>
                  <a:pt x="8475" y="7342"/>
                  <a:pt x="8475" y="7153"/>
                </a:cubicBezTo>
                <a:lnTo>
                  <a:pt x="8475" y="4664"/>
                </a:lnTo>
                <a:cubicBezTo>
                  <a:pt x="8475" y="4443"/>
                  <a:pt x="8664" y="4286"/>
                  <a:pt x="8853" y="4286"/>
                </a:cubicBezTo>
                <a:close/>
                <a:moveTo>
                  <a:pt x="6333" y="1"/>
                </a:moveTo>
                <a:cubicBezTo>
                  <a:pt x="2836" y="1"/>
                  <a:pt x="0" y="2490"/>
                  <a:pt x="0" y="5514"/>
                </a:cubicBezTo>
                <a:cubicBezTo>
                  <a:pt x="0" y="6900"/>
                  <a:pt x="599" y="8224"/>
                  <a:pt x="1639" y="9200"/>
                </a:cubicBezTo>
                <a:lnTo>
                  <a:pt x="1639" y="11626"/>
                </a:lnTo>
                <a:cubicBezTo>
                  <a:pt x="1639" y="11856"/>
                  <a:pt x="1832" y="12016"/>
                  <a:pt x="2045" y="12016"/>
                </a:cubicBezTo>
                <a:cubicBezTo>
                  <a:pt x="2153" y="12016"/>
                  <a:pt x="2267" y="11974"/>
                  <a:pt x="2363" y="11878"/>
                </a:cubicBezTo>
                <a:lnTo>
                  <a:pt x="3749" y="10492"/>
                </a:lnTo>
                <a:cubicBezTo>
                  <a:pt x="4569" y="10839"/>
                  <a:pt x="5419" y="10965"/>
                  <a:pt x="6333" y="10965"/>
                </a:cubicBezTo>
                <a:cubicBezTo>
                  <a:pt x="9830" y="10965"/>
                  <a:pt x="12665" y="8507"/>
                  <a:pt x="12665" y="5451"/>
                </a:cubicBezTo>
                <a:cubicBezTo>
                  <a:pt x="12665" y="2427"/>
                  <a:pt x="9830" y="1"/>
                  <a:pt x="633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5629925" y="2934150"/>
            <a:ext cx="315300" cy="190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3a75e13d29_0_0"/>
          <p:cNvSpPr txBox="1"/>
          <p:nvPr>
            <p:ph type="title"/>
          </p:nvPr>
        </p:nvSpPr>
        <p:spPr>
          <a:xfrm>
            <a:off x="713250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&amp; Outlook</a:t>
            </a:r>
            <a:endParaRPr/>
          </a:p>
        </p:txBody>
      </p:sp>
      <p:sp>
        <p:nvSpPr>
          <p:cNvPr id="246" name="Google Shape;246;g23a75e13d29_0_0"/>
          <p:cNvSpPr txBox="1"/>
          <p:nvPr>
            <p:ph idx="1" type="subTitle"/>
          </p:nvPr>
        </p:nvSpPr>
        <p:spPr>
          <a:xfrm>
            <a:off x="1880125" y="1256600"/>
            <a:ext cx="65511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choice of features and hyperparameters could be further optimized by exploring various combinations.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Instead of RandomizedCV search, the exhaustive grid search could provide better hyperparameters.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neural network in the study uses label-encoded features to avoid an excessive number of features that could arise as a result of a single one-hot encoding.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➔"/>
            </a:pPr>
            <a:r>
              <a:rPr lang="en" sz="1200"/>
              <a:t>Potential impact of ordinality </a:t>
            </a:r>
            <a:endParaRPr sz="1200"/>
          </a:p>
        </p:txBody>
      </p:sp>
      <p:sp>
        <p:nvSpPr>
          <p:cNvPr id="247" name="Google Shape;247;g23a75e13d29_0_0"/>
          <p:cNvSpPr/>
          <p:nvPr/>
        </p:nvSpPr>
        <p:spPr>
          <a:xfrm>
            <a:off x="713250" y="1256600"/>
            <a:ext cx="1012500" cy="4017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248" name="Google Shape;248;g23a75e13d29_0_0"/>
          <p:cNvSpPr/>
          <p:nvPr/>
        </p:nvSpPr>
        <p:spPr>
          <a:xfrm>
            <a:off x="713250" y="2370900"/>
            <a:ext cx="1012500" cy="4017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249" name="Google Shape;249;g23a75e13d29_0_0"/>
          <p:cNvSpPr/>
          <p:nvPr/>
        </p:nvSpPr>
        <p:spPr>
          <a:xfrm>
            <a:off x="713250" y="3604950"/>
            <a:ext cx="1012500" cy="401700"/>
          </a:xfrm>
          <a:prstGeom prst="homePlate">
            <a:avLst>
              <a:gd fmla="val 3191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1D095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2"/>
          <p:cNvSpPr txBox="1"/>
          <p:nvPr/>
        </p:nvSpPr>
        <p:spPr>
          <a:xfrm>
            <a:off x="935900" y="1055900"/>
            <a:ext cx="5399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 for listening!</a:t>
            </a:r>
            <a:endParaRPr b="1" sz="4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gital Marketing Proposal by Slidesgo">
  <a:themeElements>
    <a:clrScheme name="Simple Light">
      <a:dk1>
        <a:srgbClr val="000000"/>
      </a:dk1>
      <a:lt1>
        <a:srgbClr val="FFFFFF"/>
      </a:lt1>
      <a:dk2>
        <a:srgbClr val="EFEFEF"/>
      </a:dk2>
      <a:lt2>
        <a:srgbClr val="4D5061"/>
      </a:lt2>
      <a:accent1>
        <a:srgbClr val="61D095"/>
      </a:accent1>
      <a:accent2>
        <a:srgbClr val="48BF84"/>
      </a:accent2>
      <a:accent3>
        <a:srgbClr val="46AB7D"/>
      </a:accent3>
      <a:accent4>
        <a:srgbClr val="439775"/>
      </a:accent4>
      <a:accent5>
        <a:srgbClr val="4D5061"/>
      </a:accent5>
      <a:accent6>
        <a:srgbClr val="30323D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