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3E8D8D4-3EA4-441A-8325-70E574B051EC}">
  <a:tblStyle styleId="{D3E8D8D4-3EA4-441A-8325-70E574B051EC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FFFFFF"/>
                </a:solidFill>
              </a:rPr>
              <a:t>Análise de Variações Estruturais em redes de personagens na série literária Harry Potter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3093170"/>
            <a:ext cx="8222100" cy="57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/>
              <a:t>Eduardo de Mello Castanho</a:t>
            </a:r>
          </a:p>
          <a:p>
            <a:pPr lvl="0">
              <a:spcBef>
                <a:spcPts val="0"/>
              </a:spcBef>
              <a:buNone/>
            </a:pPr>
            <a:r>
              <a:rPr lang="pt-BR" sz="1400"/>
              <a:t>Patrícia de Andrade Kovaleski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Evolução da Rede ao Longo da Série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1777125" y="144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{D3E8D8D4-3EA4-441A-8325-70E574B051EC}</a:tableStyleId>
              </a:tblPr>
              <a:tblGrid>
                <a:gridCol w="572975"/>
                <a:gridCol w="412550"/>
                <a:gridCol w="618800"/>
                <a:gridCol w="916750"/>
                <a:gridCol w="813625"/>
                <a:gridCol w="1822050"/>
              </a:tblGrid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Livros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Nós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Arestas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Grau Médio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Densidade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Média Distâncias Mínimas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90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422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9,38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0,105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2,125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104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690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13,27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0,129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2,040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118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994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16,85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0,144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1,984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138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1448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20,99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0,153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1,927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1-5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162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1998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24,67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0,153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1,907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1-6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180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2321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25,79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0,144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1,911</a:t>
                      </a:r>
                    </a:p>
                  </a:txBody>
                  <a:tcPr marT="63500" marB="63500" marR="63500" marL="63500"/>
                </a:tc>
              </a:tr>
              <a:tr h="319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1-7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192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2724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28,38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0,149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000">
                          <a:latin typeface="Times"/>
                          <a:ea typeface="Times"/>
                          <a:cs typeface="Times"/>
                          <a:sym typeface="Times"/>
                        </a:rPr>
                        <a:t>1,890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3" name="Shape 143"/>
          <p:cNvSpPr txBox="1"/>
          <p:nvPr/>
        </p:nvSpPr>
        <p:spPr>
          <a:xfrm>
            <a:off x="1777125" y="3974775"/>
            <a:ext cx="5156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Tabela 1: Evolução das propriedades da rede ao longo da série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5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/>
              <a:t>É s</a:t>
            </a:r>
            <a:r>
              <a:rPr lang="pt-BR"/>
              <a:t>emelhante a redes reais!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Robustez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Alta proximidade entre os vértices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Caminhos mínimos pequenos 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Aumento da densidade e estreitamento da rede em função do crescimento de nós da rede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ct val="100000"/>
            </a:pPr>
            <a:r>
              <a:rPr lang="pt-BR" sz="1600"/>
              <a:t>Lei de potência no grau das arestas</a:t>
            </a:r>
          </a:p>
          <a:p>
            <a:pPr indent="-330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Rede real restrita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Alta concentração de vértices </a:t>
            </a:r>
          </a:p>
          <a:p>
            <a:pPr indent="-330200" lvl="1" marL="914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pt-BR" sz="1600"/>
              <a:t>Extrema proximidade entre os personagens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Motivação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5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500"/>
              </a:spcAft>
            </a:pPr>
            <a:r>
              <a:rPr lang="pt-BR"/>
              <a:t>Avaliar o comportamento da série ao longo dos livros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pt-BR" sz="1600"/>
              <a:t>Semelhanças com redes reais de relacionamentos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500"/>
              </a:spcAft>
            </a:pPr>
            <a:r>
              <a:rPr lang="pt-BR"/>
              <a:t>Trabalhos relacionados</a:t>
            </a:r>
          </a:p>
          <a:p>
            <a:pPr indent="-228600" lvl="1" marL="914400" rtl="0" algn="just">
              <a:spcBef>
                <a:spcPts val="0"/>
              </a:spcBef>
              <a:spcAft>
                <a:spcPts val="500"/>
              </a:spcAft>
            </a:pPr>
            <a:r>
              <a:rPr lang="pt-BR"/>
              <a:t>E</a:t>
            </a:r>
            <a:r>
              <a:rPr lang="pt-BR" sz="1600"/>
              <a:t>studo técnico foi feito por Newman a partir de uma rede de adjacências de palavras na obra de </a:t>
            </a:r>
            <a:r>
              <a:rPr i="1" lang="pt-BR" sz="1600"/>
              <a:t>Charles Dickens</a:t>
            </a:r>
            <a:r>
              <a:rPr lang="pt-BR" sz="1600"/>
              <a:t> : "David Copperfield" [Newman, 2006] 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pt-BR" sz="1600"/>
              <a:t>Construção da rede baseada na obra de Victor Hugo: "Les Miserables" [Knuth, 1993] </a:t>
            </a:r>
          </a:p>
          <a:p>
            <a:pPr indent="-330200" lvl="1" marL="914400" rtl="0" algn="just">
              <a:spcBef>
                <a:spcPts val="0"/>
              </a:spcBef>
              <a:spcAft>
                <a:spcPts val="500"/>
              </a:spcAft>
              <a:buSzPct val="100000"/>
            </a:pPr>
            <a:r>
              <a:rPr lang="pt-BR" sz="1600"/>
              <a:t>Estudo muito aprofundado sobre diálogos e análise de sentimentos dos personagens em diversas obras literárias [Waumans, 2015]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Algoritmo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1300"/>
              <a:t>Insere todos os personagens mantendo seu índice</a:t>
            </a: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</a:pPr>
            <a:r>
              <a:rPr lang="pt-BR" sz="1300"/>
              <a:t>Para cada palavra:</a:t>
            </a: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</a:t>
            </a:r>
            <a:r>
              <a:rPr lang="pt-BR" sz="1300"/>
              <a:t> maiúscula:</a:t>
            </a: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Tem alguém na lista secundária:</a:t>
            </a:r>
          </a:p>
          <a:p>
            <a: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e resolve o conflito:</a:t>
            </a:r>
          </a:p>
          <a:p>
            <a: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personagem</a:t>
            </a:r>
          </a:p>
          <a:p>
            <a: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Não é personagem ou não resolve conflito</a:t>
            </a:r>
          </a:p>
          <a:p>
            <a: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aquele com maior grau</a:t>
            </a: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Lista secundária vazia:</a:t>
            </a:r>
          </a:p>
          <a:p>
            <a: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sem conflito:</a:t>
            </a:r>
          </a:p>
          <a:p>
            <a: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na lista principal</a:t>
            </a:r>
          </a:p>
          <a:p>
            <a: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com conflito</a:t>
            </a:r>
          </a:p>
          <a:p>
            <a: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na lista secundária</a:t>
            </a:r>
          </a:p>
          <a:p>
            <a:pPr indent="-3111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Não é maiúscula e tem alguém na lista secundária:</a:t>
            </a:r>
          </a:p>
          <a:p>
            <a: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É um personagem e resolve o conflito:</a:t>
            </a:r>
          </a:p>
          <a:p>
            <a:pPr indent="-3111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personagem</a:t>
            </a:r>
          </a:p>
          <a:p>
            <a: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Não é personagem ou não resolve conflito</a:t>
            </a:r>
          </a:p>
          <a:p>
            <a:pPr indent="-3111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</a:pPr>
            <a:r>
              <a:rPr lang="pt-BR" sz="1300"/>
              <a:t>Adiciona aquele com maior grau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Dificuldade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Personagens referidos apenas pelo seu sobrenome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i="1" lang="pt-BR"/>
              <a:t>Preferential Attachment </a:t>
            </a:r>
            <a:r>
              <a:rPr lang="pt-BR"/>
              <a:t>modificado</a:t>
            </a:r>
          </a:p>
          <a:p>
            <a:pPr indent="-228600" lvl="0" marL="4572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Personagens com o mesmo nome</a:t>
            </a:r>
          </a:p>
          <a:p>
            <a:pPr indent="-228600" lvl="1" marL="9144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Crouch e Crouch Jr.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pt-BR"/>
              <a:t>Remus Lupin e Teddy Remus Lupin</a:t>
            </a:r>
          </a:p>
          <a:p>
            <a:pPr indent="-228600" lvl="0" marL="4572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Nomes que também são palavras comuns</a:t>
            </a:r>
          </a:p>
          <a:p>
            <a:pPr indent="-228600" lvl="1" marL="914400" rtl="0">
              <a:spcBef>
                <a:spcPts val="0"/>
              </a:spcBef>
              <a:spcAft>
                <a:spcPts val="500"/>
              </a:spcAft>
            </a:pPr>
            <a:r>
              <a:rPr lang="pt-BR"/>
              <a:t>Sirius Black</a:t>
            </a:r>
          </a:p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Características da Rede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4100" y="1229875"/>
            <a:ext cx="43281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1000"/>
              </a:spcAft>
            </a:pPr>
            <a:r>
              <a:rPr lang="pt-BR"/>
              <a:t>192 vértices e 2724 arestas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Grau médio:           24.8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Maior Grau:           186 (97% dos vértices)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Distância média:   1.88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Diâmetro:                4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Raio:                         2</a:t>
            </a:r>
          </a:p>
          <a:p>
            <a:pPr lv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Clust. local média: 0.66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Características da Rede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348349" cy="34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idx="1" type="body"/>
          </p:nvPr>
        </p:nvSpPr>
        <p:spPr>
          <a:xfrm>
            <a:off x="5660050" y="1229875"/>
            <a:ext cx="31707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Maior peso: 4524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400"/>
              <a:t>(Harry e Rony)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1400"/>
              <a:t>Peso médio: 21.9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pt-BR" sz="1400"/>
              <a:t>Lei de potência!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1400"/>
              <a:t>Curiosidade: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/>
              <a:t>Fred - George Weasley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Décimo maior grau: 562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pt-BR"/>
              <a:t>Segunda maior aresta que não inclui o protagonista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Robustez</a:t>
            </a:r>
          </a:p>
        </p:txBody>
      </p:sp>
      <p:pic>
        <p:nvPicPr>
          <p:cNvPr descr="myGifAttack.gif" id="123" name="Shape 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2150" y="1104025"/>
            <a:ext cx="3499699" cy="34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Robustez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999" l="0" r="0" t="999"/>
          <a:stretch/>
        </p:blipFill>
        <p:spPr>
          <a:xfrm>
            <a:off x="145191" y="1194250"/>
            <a:ext cx="4456033" cy="29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225" y="1221337"/>
            <a:ext cx="4382925" cy="285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Evolução da Rede ao Longo da Série</a:t>
            </a:r>
          </a:p>
        </p:txBody>
      </p:sp>
      <p:pic>
        <p:nvPicPr>
          <p:cNvPr descr="myGif7books.gif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950" y="1170200"/>
            <a:ext cx="3304099" cy="3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