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2"/>
  </p:notesMasterIdLst>
  <p:sldIdLst>
    <p:sldId id="256" r:id="rId5"/>
    <p:sldId id="257" r:id="rId6"/>
    <p:sldId id="259" r:id="rId7"/>
    <p:sldId id="260" r:id="rId8"/>
    <p:sldId id="276" r:id="rId9"/>
    <p:sldId id="277" r:id="rId10"/>
    <p:sldId id="278" r:id="rId11"/>
    <p:sldId id="279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80" r:id="rId28"/>
    <p:sldId id="281" r:id="rId29"/>
    <p:sldId id="282" r:id="rId30"/>
    <p:sldId id="283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284" r:id="rId48"/>
    <p:sldId id="285" r:id="rId49"/>
    <p:sldId id="302" r:id="rId50"/>
    <p:sldId id="303" r:id="rId5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67"/>
    <a:srgbClr val="95BBBA"/>
    <a:srgbClr val="330000"/>
    <a:srgbClr val="660000"/>
    <a:srgbClr val="990000"/>
    <a:srgbClr val="CC0000"/>
    <a:srgbClr val="000000"/>
    <a:srgbClr val="FFFF00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E44B9E-2047-47D5-D1FF-B453DEE7D783}" v="4" dt="2024-09-19T12:53:45.802"/>
    <p1510:client id="{5A8558FD-8A15-EAA7-4A87-0F5EE10FB035}" v="8" dt="2024-09-19T13:02:51.447"/>
    <p1510:client id="{9DA4D9BB-10F6-7853-8585-E5F1D298BF96}" v="3" dt="2024-09-19T13:29:38.594"/>
    <p1510:client id="{EC588766-DA08-1FFF-4A7D-4AA969DD8819}" v="2" dt="2024-09-19T12:49:27.012"/>
    <p1510:client id="{FE29E9DD-7B31-EEE7-11CE-BEFEE61FA1A1}" v="2" dt="2024-09-19T12:52:45.945"/>
    <p1510:client id="{FFF9F49E-F71E-81C2-1D17-A8EA280070EE}" v="13" dt="2024-09-19T12:53:18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ker García Iturri" userId="S::igarciai02@educantabria.es::4786d4ff-a381-4ec4-9d70-8da79dfe125d" providerId="AD" clId="Web-{9DA4D9BB-10F6-7853-8585-E5F1D298BF96}"/>
    <pc:docChg chg="modSld">
      <pc:chgData name="Iker García Iturri" userId="S::igarciai02@educantabria.es::4786d4ff-a381-4ec4-9d70-8da79dfe125d" providerId="AD" clId="Web-{9DA4D9BB-10F6-7853-8585-E5F1D298BF96}" dt="2024-09-19T13:29:34.406" v="1" actId="20577"/>
      <pc:docMkLst>
        <pc:docMk/>
      </pc:docMkLst>
      <pc:sldChg chg="modSp">
        <pc:chgData name="Iker García Iturri" userId="S::igarciai02@educantabria.es::4786d4ff-a381-4ec4-9d70-8da79dfe125d" providerId="AD" clId="Web-{9DA4D9BB-10F6-7853-8585-E5F1D298BF96}" dt="2024-09-19T13:29:34.406" v="1" actId="20577"/>
        <pc:sldMkLst>
          <pc:docMk/>
          <pc:sldMk cId="1134458931" sldId="266"/>
        </pc:sldMkLst>
        <pc:spChg chg="mod">
          <ac:chgData name="Iker García Iturri" userId="S::igarciai02@educantabria.es::4786d4ff-a381-4ec4-9d70-8da79dfe125d" providerId="AD" clId="Web-{9DA4D9BB-10F6-7853-8585-E5F1D298BF96}" dt="2024-09-19T13:29:34.406" v="1" actId="20577"/>
          <ac:spMkLst>
            <pc:docMk/>
            <pc:sldMk cId="1134458931" sldId="266"/>
            <ac:spMk id="6" creationId="{E10B0320-70D2-0FDF-1573-F0F50B6B8087}"/>
          </ac:spMkLst>
        </pc:spChg>
      </pc:sldChg>
    </pc:docChg>
  </pc:docChgLst>
  <pc:docChgLst>
    <pc:chgData name="Alberto González Fernández" userId="S::agonzalezf30@educantabria.es::44f90648-6938-4dfe-be9a-1cda296e9fc0" providerId="AD" clId="Web-{5A8558FD-8A15-EAA7-4A87-0F5EE10FB035}"/>
    <pc:docChg chg="modSld">
      <pc:chgData name="Alberto González Fernández" userId="S::agonzalezf30@educantabria.es::44f90648-6938-4dfe-be9a-1cda296e9fc0" providerId="AD" clId="Web-{5A8558FD-8A15-EAA7-4A87-0F5EE10FB035}" dt="2024-09-19T13:02:51.447" v="7" actId="20577"/>
      <pc:docMkLst>
        <pc:docMk/>
      </pc:docMkLst>
      <pc:sldChg chg="modSp">
        <pc:chgData name="Alberto González Fernández" userId="S::agonzalezf30@educantabria.es::44f90648-6938-4dfe-be9a-1cda296e9fc0" providerId="AD" clId="Web-{5A8558FD-8A15-EAA7-4A87-0F5EE10FB035}" dt="2024-09-19T13:02:51.447" v="7" actId="20577"/>
        <pc:sldMkLst>
          <pc:docMk/>
          <pc:sldMk cId="1477542096" sldId="259"/>
        </pc:sldMkLst>
        <pc:spChg chg="mod">
          <ac:chgData name="Alberto González Fernández" userId="S::agonzalezf30@educantabria.es::44f90648-6938-4dfe-be9a-1cda296e9fc0" providerId="AD" clId="Web-{5A8558FD-8A15-EAA7-4A87-0F5EE10FB035}" dt="2024-09-19T13:02:51.447" v="7" actId="20577"/>
          <ac:spMkLst>
            <pc:docMk/>
            <pc:sldMk cId="1477542096" sldId="259"/>
            <ac:spMk id="6" creationId="{E10B0320-70D2-0FDF-1573-F0F50B6B8087}"/>
          </ac:spMkLst>
        </pc:spChg>
      </pc:sldChg>
      <pc:sldChg chg="modSp">
        <pc:chgData name="Alberto González Fernández" userId="S::agonzalezf30@educantabria.es::44f90648-6938-4dfe-be9a-1cda296e9fc0" providerId="AD" clId="Web-{5A8558FD-8A15-EAA7-4A87-0F5EE10FB035}" dt="2024-09-19T13:00:04.036" v="4" actId="20577"/>
        <pc:sldMkLst>
          <pc:docMk/>
          <pc:sldMk cId="210377223" sldId="281"/>
        </pc:sldMkLst>
        <pc:spChg chg="mod">
          <ac:chgData name="Alberto González Fernández" userId="S::agonzalezf30@educantabria.es::44f90648-6938-4dfe-be9a-1cda296e9fc0" providerId="AD" clId="Web-{5A8558FD-8A15-EAA7-4A87-0F5EE10FB035}" dt="2024-09-19T13:00:04.036" v="4" actId="20577"/>
          <ac:spMkLst>
            <pc:docMk/>
            <pc:sldMk cId="210377223" sldId="281"/>
            <ac:spMk id="6" creationId="{E10B0320-70D2-0FDF-1573-F0F50B6B8087}"/>
          </ac:spMkLst>
        </pc:spChg>
      </pc:sldChg>
    </pc:docChg>
  </pc:docChgLst>
  <pc:docChgLst>
    <pc:chgData name="Néstor Serna Vaquero" userId="S::nsernav01@educantabria.es::f98d2b36-a5b8-4363-9419-cee5bd9eb656" providerId="AD" clId="Web-{FE29E9DD-7B31-EEE7-11CE-BEFEE61FA1A1}"/>
    <pc:docChg chg="addSld delSld">
      <pc:chgData name="Néstor Serna Vaquero" userId="S::nsernav01@educantabria.es::f98d2b36-a5b8-4363-9419-cee5bd9eb656" providerId="AD" clId="Web-{FE29E9DD-7B31-EEE7-11CE-BEFEE61FA1A1}" dt="2024-09-19T12:52:45.945" v="1"/>
      <pc:docMkLst>
        <pc:docMk/>
      </pc:docMkLst>
      <pc:sldChg chg="new del">
        <pc:chgData name="Néstor Serna Vaquero" userId="S::nsernav01@educantabria.es::f98d2b36-a5b8-4363-9419-cee5bd9eb656" providerId="AD" clId="Web-{FE29E9DD-7B31-EEE7-11CE-BEFEE61FA1A1}" dt="2024-09-19T12:52:45.945" v="1"/>
        <pc:sldMkLst>
          <pc:docMk/>
          <pc:sldMk cId="2584529984" sldId="304"/>
        </pc:sldMkLst>
      </pc:sldChg>
    </pc:docChg>
  </pc:docChgLst>
  <pc:docChgLst>
    <pc:chgData name="Aymane Laaziri" userId="S::alaaziri01@educantabria.es::202af5b9-b0dd-4f3e-8d57-01daa5765c1f" providerId="AD" clId="Web-{EC588766-DA08-1FFF-4A7D-4AA969DD8819}"/>
    <pc:docChg chg="modSld">
      <pc:chgData name="Aymane Laaziri" userId="S::alaaziri01@educantabria.es::202af5b9-b0dd-4f3e-8d57-01daa5765c1f" providerId="AD" clId="Web-{EC588766-DA08-1FFF-4A7D-4AA969DD8819}" dt="2024-09-19T12:49:27.012" v="1" actId="14100"/>
      <pc:docMkLst>
        <pc:docMk/>
      </pc:docMkLst>
      <pc:sldChg chg="modSp">
        <pc:chgData name="Aymane Laaziri" userId="S::alaaziri01@educantabria.es::202af5b9-b0dd-4f3e-8d57-01daa5765c1f" providerId="AD" clId="Web-{EC588766-DA08-1FFF-4A7D-4AA969DD8819}" dt="2024-09-19T12:49:27.012" v="1" actId="14100"/>
        <pc:sldMkLst>
          <pc:docMk/>
          <pc:sldMk cId="3477046816" sldId="257"/>
        </pc:sldMkLst>
        <pc:spChg chg="mod">
          <ac:chgData name="Aymane Laaziri" userId="S::alaaziri01@educantabria.es::202af5b9-b0dd-4f3e-8d57-01daa5765c1f" providerId="AD" clId="Web-{EC588766-DA08-1FFF-4A7D-4AA969DD8819}" dt="2024-09-19T12:49:27.012" v="1" actId="14100"/>
          <ac:spMkLst>
            <pc:docMk/>
            <pc:sldMk cId="3477046816" sldId="257"/>
            <ac:spMk id="6" creationId="{E10B0320-70D2-0FDF-1573-F0F50B6B8087}"/>
          </ac:spMkLst>
        </pc:spChg>
      </pc:sldChg>
    </pc:docChg>
  </pc:docChgLst>
  <pc:docChgLst>
    <pc:chgData name="Asier González Gutiérrez" userId="S::agonzalezg47@educantabria.es::4a5d7d9b-e532-462d-8276-b2841bdaf0e8" providerId="AD" clId="Web-{FFF9F49E-F71E-81C2-1D17-A8EA280070EE}"/>
    <pc:docChg chg="modSld">
      <pc:chgData name="Asier González Gutiérrez" userId="S::agonzalezg47@educantabria.es::4a5d7d9b-e532-462d-8276-b2841bdaf0e8" providerId="AD" clId="Web-{FFF9F49E-F71E-81C2-1D17-A8EA280070EE}" dt="2024-09-19T12:53:17.158" v="8" actId="20577"/>
      <pc:docMkLst>
        <pc:docMk/>
      </pc:docMkLst>
      <pc:sldChg chg="modSp">
        <pc:chgData name="Asier González Gutiérrez" userId="S::agonzalezg47@educantabria.es::4a5d7d9b-e532-462d-8276-b2841bdaf0e8" providerId="AD" clId="Web-{FFF9F49E-F71E-81C2-1D17-A8EA280070EE}" dt="2024-09-19T12:53:17.158" v="8" actId="20577"/>
        <pc:sldMkLst>
          <pc:docMk/>
          <pc:sldMk cId="3187827680" sldId="256"/>
        </pc:sldMkLst>
        <pc:spChg chg="mod">
          <ac:chgData name="Asier González Gutiérrez" userId="S::agonzalezg47@educantabria.es::4a5d7d9b-e532-462d-8276-b2841bdaf0e8" providerId="AD" clId="Web-{FFF9F49E-F71E-81C2-1D17-A8EA280070EE}" dt="2024-09-19T12:53:17.158" v="8" actId="20577"/>
          <ac:spMkLst>
            <pc:docMk/>
            <pc:sldMk cId="3187827680" sldId="256"/>
            <ac:spMk id="4" creationId="{1D73C4D7-207C-E10B-4829-5C09D4412107}"/>
          </ac:spMkLst>
        </pc:spChg>
      </pc:sldChg>
      <pc:sldChg chg="modSp">
        <pc:chgData name="Asier González Gutiérrez" userId="S::agonzalezg47@educantabria.es::4a5d7d9b-e532-462d-8276-b2841bdaf0e8" providerId="AD" clId="Web-{FFF9F49E-F71E-81C2-1D17-A8EA280070EE}" dt="2024-09-19T12:52:10.701" v="2" actId="20577"/>
        <pc:sldMkLst>
          <pc:docMk/>
          <pc:sldMk cId="3477046816" sldId="257"/>
        </pc:sldMkLst>
        <pc:spChg chg="mod">
          <ac:chgData name="Asier González Gutiérrez" userId="S::agonzalezg47@educantabria.es::4a5d7d9b-e532-462d-8276-b2841bdaf0e8" providerId="AD" clId="Web-{FFF9F49E-F71E-81C2-1D17-A8EA280070EE}" dt="2024-09-19T12:52:10.701" v="2" actId="20577"/>
          <ac:spMkLst>
            <pc:docMk/>
            <pc:sldMk cId="3477046816" sldId="257"/>
            <ac:spMk id="6" creationId="{E10B0320-70D2-0FDF-1573-F0F50B6B8087}"/>
          </ac:spMkLst>
        </pc:spChg>
      </pc:sldChg>
    </pc:docChg>
  </pc:docChgLst>
  <pc:docChgLst>
    <pc:chgData name="Ángel Fernández Labrador" userId="S::afernandezl23@educantabria.es::1649e554-b1ef-4437-8346-5d368ea6889b" providerId="AD" clId="Web-{34E44B9E-2047-47D5-D1FF-B453DEE7D783}"/>
    <pc:docChg chg="modSld">
      <pc:chgData name="Ángel Fernández Labrador" userId="S::afernandezl23@educantabria.es::1649e554-b1ef-4437-8346-5d368ea6889b" providerId="AD" clId="Web-{34E44B9E-2047-47D5-D1FF-B453DEE7D783}" dt="2024-09-19T12:53:44.723" v="2" actId="20577"/>
      <pc:docMkLst>
        <pc:docMk/>
      </pc:docMkLst>
      <pc:sldChg chg="modSp">
        <pc:chgData name="Ángel Fernández Labrador" userId="S::afernandezl23@educantabria.es::1649e554-b1ef-4437-8346-5d368ea6889b" providerId="AD" clId="Web-{34E44B9E-2047-47D5-D1FF-B453DEE7D783}" dt="2024-09-19T12:53:44.723" v="2" actId="20577"/>
        <pc:sldMkLst>
          <pc:docMk/>
          <pc:sldMk cId="3214531056" sldId="269"/>
        </pc:sldMkLst>
        <pc:spChg chg="mod">
          <ac:chgData name="Ángel Fernández Labrador" userId="S::afernandezl23@educantabria.es::1649e554-b1ef-4437-8346-5d368ea6889b" providerId="AD" clId="Web-{34E44B9E-2047-47D5-D1FF-B453DEE7D783}" dt="2024-09-19T12:53:44.723" v="2" actId="20577"/>
          <ac:spMkLst>
            <pc:docMk/>
            <pc:sldMk cId="3214531056" sldId="269"/>
            <ac:spMk id="6" creationId="{E10B0320-70D2-0FDF-1573-F0F50B6B808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2A6F2-B8E3-46E5-9966-EC5C71250C6C}" type="datetimeFigureOut">
              <a:rPr lang="es-ES" smtClean="0"/>
              <a:t>20/09/2024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81180-07F5-46B6-A691-30DB823FF1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37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335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77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37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4061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2498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0044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3551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551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5039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5913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1772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6885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7408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3131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5182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830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23091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5506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78643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9259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56356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8298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75868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887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770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666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9271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9320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750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041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9915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57D7-6FCA-0034-920A-8CB5FE2E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9F0AB7-375F-C843-393C-8BFA34CB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17A97-5318-C5B2-B458-F2C2B0D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20/09/2024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C1580-30F6-8C45-669A-DD82C9F3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4179D-A0C0-05CC-B827-2A4F647C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2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A7FBB-EC80-3593-5F15-6953E4B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402FB7-5B08-E0DD-E547-EFBEA35C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1D282-1778-EDEA-4943-485342CE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20/09/2024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0F8FC-1CAF-16E3-4EDC-780BB650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AB8D5-D06D-8FE5-4D24-17971E1D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3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69FB4E-FBA5-6184-56CD-9F520B33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A40EFA-20D6-85BE-A5BA-8622D6223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E1A50-654A-06CD-2F8A-3CAC5E58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20/09/2024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8FB79-4D71-B766-0884-C986829B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6CA4D-D7F8-5169-169D-3341C784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0772-3DF2-F950-2B4C-0DA195D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0133C-258C-2913-2B2E-890EE520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7D678-C601-8DF5-462D-D72C2BE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20/09/2024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21381-BF6B-4871-4E1B-786717A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2C97E-1B85-7D0E-7027-70EC0A1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7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52FF3-0432-49F4-F932-8459B065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8FFA59-2D74-BC5A-0855-4C9E3221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73572-2465-BA73-A08D-BD959BB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20/09/2024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83DDF-7808-5773-AC8D-10FB04DE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4C0FA-3C18-D219-457B-DBE8337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5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236E-7F08-640D-3086-EFA5BD2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B137F-815B-EC33-587E-2CE88F2B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9C095A-F0DE-9114-7A8F-4AA76E6C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F0D934-E6BA-639B-A05B-EF033D3B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20/09/2024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9E99D-3B2B-9D30-5399-604DD6E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7B4A5-5FF2-83BD-5C40-BC958DB7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F09BE-23EA-B8EA-74EC-D9CF0C1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6ECF6B-BC79-9BBD-AB7D-9550873A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CDE1D-7723-215A-3F4D-441474C5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598CC5-D87E-BFEB-673B-8468C18DE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78BB25-A633-AA5E-E0A9-69A483B9C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29C491-58C9-CC2E-9399-4BA24D3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20/09/2024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7CBFA6-5E46-84DC-0196-8D83C983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FADF2-889F-C310-2AEE-5FA4A50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09F09-661B-98A3-5E16-854DE194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936C3-42F6-60B0-8DCF-F1A226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20/09/2024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2D5674-E9D5-1BAD-AD0C-8E197A9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661A16-AB90-9B9F-1DC6-FCFEFE0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8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766ECD-DE44-84FF-5CDD-A6A6538F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20/09/2024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C8DD32-8DD3-18EC-EA7E-E974870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B8E6B-F6AB-BA3C-48E7-7EEACFD2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1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75E61-E444-569A-6C3E-5AE3DE74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4522C-93C6-EE61-7D54-4AAC8E78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B3FDEE-5CC6-0863-B9AC-14FDEE7A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F53AD2-E671-9619-C242-7F34F5B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20/09/2024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C9C389-2553-CB57-2282-28DD7AD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666588-AA38-6CC5-6B15-B4E26DF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1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86858-B85B-84DE-D844-0E846D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6A8B4A-40CE-336E-4D70-A829CB7A1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674C7-C6B1-C8EE-2343-3FBD9058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AF6EC6-8830-2D4D-A833-C8641D78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20/09/2024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1D468-ED31-C7A5-F69D-BC474B1A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9908A-A313-EA87-DAC7-5F1DD85B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0D5485-C71B-31ED-C780-04B1948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6CE88-2D0A-9743-8708-72837035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C60E4-73CC-9C68-934C-6CF3F95DD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72C6F-72CF-437C-A6C2-0962C02E29B2}" type="datetimeFigureOut">
              <a:rPr lang="es-ES" smtClean="0"/>
              <a:t>20/09/2024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A7F1A-264A-94A4-DB96-48F8D3741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03B87-D4BA-CD0A-01A9-A29F8286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paletton.com/" TargetMode="External"/><Relationship Id="rId7" Type="http://schemas.openxmlformats.org/officeDocument/2006/relationships/hyperlink" Target="https://superdesigner.co/tools/color-generator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signgradients.com/" TargetMode="External"/><Relationship Id="rId5" Type="http://schemas.openxmlformats.org/officeDocument/2006/relationships/hyperlink" Target="https://coolors.co/" TargetMode="External"/><Relationship Id="rId4" Type="http://schemas.openxmlformats.org/officeDocument/2006/relationships/hyperlink" Target="https://www.sessions.edu/color-calculator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e.ioxapp.com/eye-test/game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xrite.com/es/hue-tes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ADA96F0-A4B6-A607-F745-65FCAEC57D24}"/>
              </a:ext>
            </a:extLst>
          </p:cNvPr>
          <p:cNvSpPr/>
          <p:nvPr/>
        </p:nvSpPr>
        <p:spPr>
          <a:xfrm>
            <a:off x="425886" y="5273457"/>
            <a:ext cx="663878" cy="6388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3929450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4000" b="1"/>
              <a:t>PLANIFICACIÓN DE INTERFACES GRÁFICAS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4853682"/>
            <a:ext cx="11110452" cy="9242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/>
              <a:t>UNIDAD DIDÁCTICA 1 | DIW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167EF62-1946-013E-1AC3-925888243901}"/>
              </a:ext>
            </a:extLst>
          </p:cNvPr>
          <p:cNvCxnSpPr/>
          <p:nvPr/>
        </p:nvCxnSpPr>
        <p:spPr>
          <a:xfrm>
            <a:off x="2642919" y="4833147"/>
            <a:ext cx="69061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2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1.2.1.EL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A0E6770-37DD-AF81-4350-E14B4534DE9D}"/>
              </a:ext>
            </a:extLst>
          </p:cNvPr>
          <p:cNvSpPr/>
          <p:nvPr/>
        </p:nvSpPr>
        <p:spPr>
          <a:xfrm>
            <a:off x="1026177" y="1512613"/>
            <a:ext cx="4809008" cy="1551430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/>
              <a:t>La zona superior de la pantalla posee mayor ligereza visual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659F31C-FDCD-8C94-AA43-8C087427B137}"/>
              </a:ext>
            </a:extLst>
          </p:cNvPr>
          <p:cNvSpPr/>
          <p:nvPr/>
        </p:nvSpPr>
        <p:spPr>
          <a:xfrm>
            <a:off x="6144645" y="1512612"/>
            <a:ext cx="5021178" cy="1551430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/>
              <a:t>Al no tener espacio debajo, no se equilibra y adquiere un peso visual mayor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773B336-B6A6-0624-7C93-EC0B33B71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636" y="3429000"/>
            <a:ext cx="4142187" cy="251147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DAB5542-C271-310E-D14A-5169D952C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77" y="3429000"/>
            <a:ext cx="4809008" cy="237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78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1.2.1.EL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 recorrido visual de las áreas de diseño viene determinado por la percepción visual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>
                <a:solidFill>
                  <a:schemeClr val="tx1">
                    <a:lumMod val="65000"/>
                    <a:lumOff val="35000"/>
                  </a:schemeClr>
                </a:solidFill>
              </a:rPr>
              <a:t>Desde que entramos hasta que abandonamos la página </a:t>
            </a:r>
            <a:r>
              <a:rPr lang="es-ES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10 fijaciones visuales por hoja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Siempre se hace el recorrido visual en sentido descendente, de izquierda a derecha</a:t>
            </a: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FE77F02-9D8E-3C80-FABE-CA73FCCD4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16" y="4268380"/>
            <a:ext cx="1957831" cy="23249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D66DC72-E43D-40BE-6031-44ED67AE0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4268380"/>
            <a:ext cx="4331370" cy="228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78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1.2.1.EL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 </a:t>
            </a:r>
            <a:r>
              <a:rPr lang="es-ES">
                <a:solidFill>
                  <a:schemeClr val="tx1">
                    <a:lumMod val="65000"/>
                    <a:lumOff val="35000"/>
                  </a:schemeClr>
                </a:solidFill>
              </a:rPr>
              <a:t>diseño de nuestro sitio web debe mantener esta estructura de lectura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C63E844-8449-C6B2-51A3-6CF0C26A7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460" y="2112154"/>
            <a:ext cx="4797076" cy="415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04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1.2.1.EL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Teoría de la Gestalt (término de origen alemán. Figura, forma y configuración)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Desarrollada por psicólogos que creían que las imágenes eran percibidas como algo más que la suma de las partes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Puede ayudar para conseguir diseños simples y claros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C9D42E5-8972-D0CB-5B56-EF0627725FD9}"/>
              </a:ext>
            </a:extLst>
          </p:cNvPr>
          <p:cNvSpPr/>
          <p:nvPr/>
        </p:nvSpPr>
        <p:spPr>
          <a:xfrm>
            <a:off x="1517285" y="1512612"/>
            <a:ext cx="9157426" cy="75333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/>
              <a:t>TEORÍA DE LA GELSTALT</a:t>
            </a:r>
          </a:p>
        </p:txBody>
      </p:sp>
    </p:spTree>
    <p:extLst>
      <p:ext uri="{BB962C8B-B14F-4D97-AF65-F5344CB8AC3E}">
        <p14:creationId xmlns:p14="http://schemas.microsoft.com/office/powerpoint/2010/main" val="910515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1.2.1.EL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Los grupos de elementos se perciben asociados por su proximidad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C9D42E5-8972-D0CB-5B56-EF0627725FD9}"/>
              </a:ext>
            </a:extLst>
          </p:cNvPr>
          <p:cNvSpPr/>
          <p:nvPr/>
        </p:nvSpPr>
        <p:spPr>
          <a:xfrm>
            <a:off x="1517285" y="1512612"/>
            <a:ext cx="9157426" cy="75333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/>
              <a:t>LEYES DE LA GELSTALT | PROXIMIDAD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A6822B4-74A1-0A58-2F6D-81A20884C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956" y="3810360"/>
            <a:ext cx="4655110" cy="27829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B7DD8BB-0197-3635-E515-A583FD7867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34" t="6536" r="2964" b="5715"/>
          <a:stretch/>
        </p:blipFill>
        <p:spPr>
          <a:xfrm>
            <a:off x="6422249" y="3810359"/>
            <a:ext cx="4170948" cy="24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58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1.2.1.EL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Los elementos que poseen cualidades similares (color, forma, tamaño) son percibidos como parte de la misma forma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C9D42E5-8972-D0CB-5B56-EF0627725FD9}"/>
              </a:ext>
            </a:extLst>
          </p:cNvPr>
          <p:cNvSpPr/>
          <p:nvPr/>
        </p:nvSpPr>
        <p:spPr>
          <a:xfrm>
            <a:off x="1517285" y="1512612"/>
            <a:ext cx="9157426" cy="75333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/>
              <a:t>LEYES DE LA GELSTALT | SEMEJANZA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7E161DF-715A-9893-CFB8-0B1D7EA7FB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52" r="1757" b="6027"/>
          <a:stretch/>
        </p:blipFill>
        <p:spPr>
          <a:xfrm>
            <a:off x="2887577" y="3892537"/>
            <a:ext cx="6416842" cy="25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77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1.2.1.EL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Es preferible percibir contornos continuos suaves a aquellos que cambian bruscamente</a:t>
            </a: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C9D42E5-8972-D0CB-5B56-EF0627725FD9}"/>
              </a:ext>
            </a:extLst>
          </p:cNvPr>
          <p:cNvSpPr/>
          <p:nvPr/>
        </p:nvSpPr>
        <p:spPr>
          <a:xfrm>
            <a:off x="1517285" y="1512612"/>
            <a:ext cx="9157426" cy="75333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/>
              <a:t>LEYES DE LA GELSTALT | CONTINUIDAD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57F814E-B4F5-A1D6-DC7B-88295F979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883" y="3747562"/>
            <a:ext cx="5652233" cy="284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97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1.1. ELEMENTOS DE DISEÑO: PERCEPCIÓN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Se tiende a encerrar formas completando contornos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Se llenan espacios vacíos con formas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Se ven formas en espacios vacíos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C9D42E5-8972-D0CB-5B56-EF0627725FD9}"/>
              </a:ext>
            </a:extLst>
          </p:cNvPr>
          <p:cNvSpPr/>
          <p:nvPr/>
        </p:nvSpPr>
        <p:spPr>
          <a:xfrm>
            <a:off x="1517285" y="1512612"/>
            <a:ext cx="9157426" cy="75333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/>
              <a:t>LEYES DE LA GELSTALT | CIERRE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1D5B76F-DFF6-969A-1FA2-655887421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543" y="4433999"/>
            <a:ext cx="4869455" cy="215930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3817145-B5C2-1A02-FC4F-A9EA42051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752" y="4197136"/>
            <a:ext cx="2137272" cy="239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31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1.2.1.EL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Se tiende a percibir ciertos elementos como figura, con formas y bordes, y otros como fondo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C9D42E5-8972-D0CB-5B56-EF0627725FD9}"/>
              </a:ext>
            </a:extLst>
          </p:cNvPr>
          <p:cNvSpPr/>
          <p:nvPr/>
        </p:nvSpPr>
        <p:spPr>
          <a:xfrm>
            <a:off x="1517285" y="1512612"/>
            <a:ext cx="9157426" cy="75333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/>
              <a:t>LEYES DE LA GELSTALT | FIGURA Y FONDO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04A7F50-97A4-22C1-6F00-C3B3428A9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213" y="3810804"/>
            <a:ext cx="2163757" cy="245881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42ADE60-F349-14D3-CFC5-C8B022FCE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822" y="3773996"/>
            <a:ext cx="1615035" cy="245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88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1.2.1.EL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Las imágenes simétricas son percibidas como iguales</a:t>
            </a: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C9D42E5-8972-D0CB-5B56-EF0627725FD9}"/>
              </a:ext>
            </a:extLst>
          </p:cNvPr>
          <p:cNvSpPr/>
          <p:nvPr/>
        </p:nvSpPr>
        <p:spPr>
          <a:xfrm>
            <a:off x="1517285" y="1512612"/>
            <a:ext cx="9157426" cy="75333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/>
              <a:t>LEYES DE LA GELSTALT | SIMETRÍA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7A02686-FC17-6D6E-7F66-EB83FAE40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694" y="3195141"/>
            <a:ext cx="4364612" cy="339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1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 SITIO WEB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Conjunto de páginas web agrupadas bajo un dominio, que comparten una dirección en la Web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Característica común: página principal o home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Todas las páginas que componen el sitio deben cumplir </a:t>
            </a:r>
            <a:r>
              <a:rPr lang="es-ES" sz="3200" b="1">
                <a:solidFill>
                  <a:schemeClr val="bg1"/>
                </a:solidFill>
                <a:highlight>
                  <a:srgbClr val="FAC863"/>
                </a:highlight>
              </a:rPr>
              <a:t>CRITERIOS DE HOMOGENEIDAD</a:t>
            </a:r>
            <a:r>
              <a:rPr lang="es-ES" sz="32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 </a:t>
            </a:r>
            <a:r>
              <a:rPr lang="es-ES" sz="3200" b="1">
                <a:solidFill>
                  <a:schemeClr val="bg1"/>
                </a:solidFill>
                <a:highlight>
                  <a:srgbClr val="FAC863"/>
                </a:highlight>
              </a:rPr>
              <a:t>CONSISTENCIA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El diseño web es una marca comercial o personal </a:t>
            </a: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Las páginas deben siempre identificarse con esa marca</a:t>
            </a: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Objetivos</a:t>
            </a: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Ofrecer una buena imagen a los demás. Comunicar</a:t>
            </a: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Ofrecer un sitio web atractivo y funcional</a:t>
            </a: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046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1.2.1.EL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Implica que los elementos que parecen construir un patrón o un flujo en la misma dirección se perciben como una figura</a:t>
            </a: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C9D42E5-8972-D0CB-5B56-EF0627725FD9}"/>
              </a:ext>
            </a:extLst>
          </p:cNvPr>
          <p:cNvSpPr/>
          <p:nvPr/>
        </p:nvSpPr>
        <p:spPr>
          <a:xfrm>
            <a:off x="1517285" y="1512612"/>
            <a:ext cx="9157426" cy="75333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/>
              <a:t>LEYES DE LA GELSTALT | </a:t>
            </a:r>
            <a:r>
              <a:rPr lang="es-ES" sz="3200" b="1"/>
              <a:t>DIRECCIÓN COMÚN</a:t>
            </a:r>
            <a:endParaRPr lang="es-ES" sz="3600" b="1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ED3BE78-5FC3-EA82-6F9D-130959EBD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743" y="3648162"/>
            <a:ext cx="4436513" cy="294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58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1.2.1.EL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323904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just">
              <a:buClr>
                <a:srgbClr val="FAC863"/>
              </a:buClr>
              <a:buNone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Posición: se puede influir en qué orden lo ve el usuario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Color: colores llamativos son una manera sencilla de indicar hacia donde mirar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Contraste: los elementos son diferentes resaltan, si todo es parecido, se harán secundarias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Tamaño: lo grande es más importante que lo pequeño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Elementos de diseño: poner una gran flecha apuntando a algo que hace que el usuario lleve su mirada hacia ese elemento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C9D42E5-8972-D0CB-5B56-EF0627725FD9}"/>
              </a:ext>
            </a:extLst>
          </p:cNvPr>
          <p:cNvSpPr/>
          <p:nvPr/>
        </p:nvSpPr>
        <p:spPr>
          <a:xfrm>
            <a:off x="898356" y="1331495"/>
            <a:ext cx="10395284" cy="1090863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/>
              <a:t>¿Cómo utilizar GELSTALT?</a:t>
            </a:r>
          </a:p>
          <a:p>
            <a:pPr algn="ctr"/>
            <a:r>
              <a:rPr lang="es-ES" sz="3600" b="1"/>
              <a:t>Dirige al usuario hacia donde quieras que vaya</a:t>
            </a:r>
          </a:p>
        </p:txBody>
      </p:sp>
    </p:spTree>
    <p:extLst>
      <p:ext uri="{BB962C8B-B14F-4D97-AF65-F5344CB8AC3E}">
        <p14:creationId xmlns:p14="http://schemas.microsoft.com/office/powerpoint/2010/main" val="3495898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1.2.1.EL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espacio hace las cosas más claras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Tres aspectos sobre el espacio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Espacio entre líneas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Relleno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Espacio en blanco</a:t>
            </a:r>
          </a:p>
          <a:p>
            <a:pPr marL="0" indent="0" algn="just">
              <a:buClr>
                <a:srgbClr val="FAC863"/>
              </a:buClr>
              <a:buNone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C9D42E5-8972-D0CB-5B56-EF0627725FD9}"/>
              </a:ext>
            </a:extLst>
          </p:cNvPr>
          <p:cNvSpPr/>
          <p:nvPr/>
        </p:nvSpPr>
        <p:spPr>
          <a:xfrm>
            <a:off x="898356" y="1331495"/>
            <a:ext cx="10395284" cy="1090863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/>
              <a:t>¿Cómo utilizar GELSTALT?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E574D83-5C39-D51F-6AF1-BE7CB7842D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7" t="5806" r="6894" b="9533"/>
          <a:stretch/>
        </p:blipFill>
        <p:spPr>
          <a:xfrm>
            <a:off x="5197642" y="3737812"/>
            <a:ext cx="5261811" cy="28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63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1.2.1.EL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Los botones para navegar deberían ser fáciles de encontrar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Mejor colocarlos en la parte superior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Deben ser fáciles de identificar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Se tienen que ver como botones de navegación y describirlos bien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El texto del botón tiene que indicar hacia dónde le lleva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Importante indicarlo claramente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C9D42E5-8972-D0CB-5B56-EF0627725FD9}"/>
              </a:ext>
            </a:extLst>
          </p:cNvPr>
          <p:cNvSpPr/>
          <p:nvPr/>
        </p:nvSpPr>
        <p:spPr>
          <a:xfrm>
            <a:off x="898356" y="1331495"/>
            <a:ext cx="10395284" cy="1090863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/>
              <a:t>¿Cómo utilizar GELSTALT?</a:t>
            </a:r>
          </a:p>
        </p:txBody>
      </p:sp>
    </p:spTree>
    <p:extLst>
      <p:ext uri="{BB962C8B-B14F-4D97-AF65-F5344CB8AC3E}">
        <p14:creationId xmlns:p14="http://schemas.microsoft.com/office/powerpoint/2010/main" val="3851079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1.2.2. LA TENSIÓN COMPOSITIVA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Lo opuesto al equilibrio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Objetivo: dirigir la mirada y conseguir fijar la atención del observador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Se puede conseguir con la combinación de líneas y formas agudas e irregulares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Varias técnicas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302AA76-87DD-FD33-D994-E4991CE7962C}"/>
              </a:ext>
            </a:extLst>
          </p:cNvPr>
          <p:cNvSpPr/>
          <p:nvPr/>
        </p:nvSpPr>
        <p:spPr>
          <a:xfrm>
            <a:off x="1170556" y="4718189"/>
            <a:ext cx="4809008" cy="1826989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/>
              <a:t>Sugestiva</a:t>
            </a:r>
          </a:p>
          <a:p>
            <a:pPr algn="ctr"/>
            <a:r>
              <a:rPr lang="es-ES" sz="2800" b="1"/>
              <a:t>Dirigir intencionadamente la atención utilizando elementos de apoyo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B2F3FB6-EA25-878C-6D2A-FEAC5F859F4E}"/>
              </a:ext>
            </a:extLst>
          </p:cNvPr>
          <p:cNvSpPr/>
          <p:nvPr/>
        </p:nvSpPr>
        <p:spPr>
          <a:xfrm>
            <a:off x="6289024" y="4718188"/>
            <a:ext cx="5021178" cy="182698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/>
              <a:t>Rítmica</a:t>
            </a:r>
          </a:p>
          <a:p>
            <a:pPr algn="ctr"/>
            <a:r>
              <a:rPr lang="es-ES" sz="2800" b="1"/>
              <a:t>Tendencia innata del ojo a completar secuencia de elementos</a:t>
            </a:r>
          </a:p>
        </p:txBody>
      </p:sp>
    </p:spTree>
    <p:extLst>
      <p:ext uri="{BB962C8B-B14F-4D97-AF65-F5344CB8AC3E}">
        <p14:creationId xmlns:p14="http://schemas.microsoft.com/office/powerpoint/2010/main" val="2885937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 COLOR, TIPOGRAFÍA, ICONOS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Elementos más destacados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Los tipos y cantidad de estos elementos, así como su variación, dependerá de lo que se pretenda comunicar</a:t>
            </a: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77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1.3.1.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En entornos digitales, los colores se forman a partir de tres básicos: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Otros colores destacados</a:t>
            </a: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D8DF395-7B24-8D69-108E-B52EACA9D7FF}"/>
              </a:ext>
            </a:extLst>
          </p:cNvPr>
          <p:cNvSpPr/>
          <p:nvPr/>
        </p:nvSpPr>
        <p:spPr>
          <a:xfrm>
            <a:off x="898357" y="2614863"/>
            <a:ext cx="3154889" cy="11871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/>
              <a:t>ROJO</a:t>
            </a:r>
          </a:p>
          <a:p>
            <a:pPr algn="ctr"/>
            <a:r>
              <a:rPr lang="es-ES" sz="2800" b="1"/>
              <a:t>#FF0000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745C079-8040-BB43-8A80-AA2A4C9BA98F}"/>
              </a:ext>
            </a:extLst>
          </p:cNvPr>
          <p:cNvSpPr/>
          <p:nvPr/>
        </p:nvSpPr>
        <p:spPr>
          <a:xfrm>
            <a:off x="8138752" y="2614863"/>
            <a:ext cx="3154889" cy="1187116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/>
              <a:t>AZUL</a:t>
            </a:r>
          </a:p>
          <a:p>
            <a:pPr algn="ctr"/>
            <a:r>
              <a:rPr lang="es-ES" sz="2800" b="1"/>
              <a:t>#0000FF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DAE236E-F4DB-8359-9A66-44D38E13EC40}"/>
              </a:ext>
            </a:extLst>
          </p:cNvPr>
          <p:cNvSpPr/>
          <p:nvPr/>
        </p:nvSpPr>
        <p:spPr>
          <a:xfrm>
            <a:off x="4518552" y="2630905"/>
            <a:ext cx="3154889" cy="1187116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/>
              <a:t>VERDE</a:t>
            </a:r>
          </a:p>
          <a:p>
            <a:pPr algn="ctr"/>
            <a:r>
              <a:rPr lang="es-ES" sz="2800" b="1"/>
              <a:t>#00FF00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70CFE92-72CE-2B60-1537-B39D0D0F3361}"/>
              </a:ext>
            </a:extLst>
          </p:cNvPr>
          <p:cNvSpPr/>
          <p:nvPr/>
        </p:nvSpPr>
        <p:spPr>
          <a:xfrm>
            <a:off x="898357" y="5082504"/>
            <a:ext cx="3154889" cy="11871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>
                <a:solidFill>
                  <a:schemeClr val="tx1">
                    <a:lumMod val="50000"/>
                    <a:lumOff val="50000"/>
                  </a:schemeClr>
                </a:solidFill>
              </a:rPr>
              <a:t>BLANCO</a:t>
            </a:r>
          </a:p>
          <a:p>
            <a:pPr algn="ctr"/>
            <a:r>
              <a:rPr lang="es-ES" sz="2800" b="1">
                <a:solidFill>
                  <a:schemeClr val="tx1">
                    <a:lumMod val="50000"/>
                    <a:lumOff val="50000"/>
                  </a:schemeClr>
                </a:solidFill>
              </a:rPr>
              <a:t>#FFFFFF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E2B9E02-644F-E4F9-D6F7-4D15E73B241F}"/>
              </a:ext>
            </a:extLst>
          </p:cNvPr>
          <p:cNvSpPr/>
          <p:nvPr/>
        </p:nvSpPr>
        <p:spPr>
          <a:xfrm>
            <a:off x="8138752" y="5082504"/>
            <a:ext cx="3154889" cy="118711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AMARILLO</a:t>
            </a:r>
          </a:p>
          <a:p>
            <a:pPr algn="ctr"/>
            <a:r>
              <a:rPr lang="es-ES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#FFFF00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8535E1C-601C-69DF-0AEE-37436C234E70}"/>
              </a:ext>
            </a:extLst>
          </p:cNvPr>
          <p:cNvSpPr/>
          <p:nvPr/>
        </p:nvSpPr>
        <p:spPr>
          <a:xfrm>
            <a:off x="4518552" y="5098546"/>
            <a:ext cx="3154889" cy="1187116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/>
              <a:t>NEGRO</a:t>
            </a:r>
          </a:p>
          <a:p>
            <a:pPr algn="ctr"/>
            <a:r>
              <a:rPr lang="es-ES" sz="2800" b="1"/>
              <a:t>#000000</a:t>
            </a:r>
          </a:p>
        </p:txBody>
      </p:sp>
    </p:spTree>
    <p:extLst>
      <p:ext uri="{BB962C8B-B14F-4D97-AF65-F5344CB8AC3E}">
        <p14:creationId xmlns:p14="http://schemas.microsoft.com/office/powerpoint/2010/main" val="597095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1.3.1.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Para hacer un color más oscuro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 reduce la intensidad del componente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 dejan los otros dos iguales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Ejemplo: el color rojo (#FF0000) se hace más oscuro así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E520EB7-D334-CB19-E702-5F5CD2595A7A}"/>
              </a:ext>
            </a:extLst>
          </p:cNvPr>
          <p:cNvSpPr/>
          <p:nvPr/>
        </p:nvSpPr>
        <p:spPr>
          <a:xfrm>
            <a:off x="976238" y="3834063"/>
            <a:ext cx="1865544" cy="11871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/>
              <a:t>ROJO</a:t>
            </a:r>
          </a:p>
          <a:p>
            <a:pPr algn="ctr"/>
            <a:r>
              <a:rPr lang="es-ES" sz="2800" b="1"/>
              <a:t>#FF0000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0D169E8-BD03-956F-DA1A-9D24BE8D55D9}"/>
              </a:ext>
            </a:extLst>
          </p:cNvPr>
          <p:cNvSpPr/>
          <p:nvPr/>
        </p:nvSpPr>
        <p:spPr>
          <a:xfrm>
            <a:off x="3069733" y="3834063"/>
            <a:ext cx="1865544" cy="1187116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/>
              <a:t>ROJO</a:t>
            </a:r>
          </a:p>
          <a:p>
            <a:pPr algn="ctr"/>
            <a:r>
              <a:rPr lang="es-ES" sz="2800" b="1"/>
              <a:t>#CC0000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9DF6474-2D7C-848F-7F62-8556E72CBF7D}"/>
              </a:ext>
            </a:extLst>
          </p:cNvPr>
          <p:cNvSpPr/>
          <p:nvPr/>
        </p:nvSpPr>
        <p:spPr>
          <a:xfrm>
            <a:off x="5163228" y="3834063"/>
            <a:ext cx="1865544" cy="1187116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/>
              <a:t>ROJO</a:t>
            </a:r>
          </a:p>
          <a:p>
            <a:pPr algn="ctr"/>
            <a:r>
              <a:rPr lang="es-ES" sz="2800" b="1"/>
              <a:t>#990000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340C19A-7A56-38D9-3BCE-CBA4CACC78FC}"/>
              </a:ext>
            </a:extLst>
          </p:cNvPr>
          <p:cNvSpPr/>
          <p:nvPr/>
        </p:nvSpPr>
        <p:spPr>
          <a:xfrm>
            <a:off x="7256723" y="3834063"/>
            <a:ext cx="1865544" cy="1187116"/>
          </a:xfrm>
          <a:prstGeom prst="rect">
            <a:avLst/>
          </a:prstGeom>
          <a:solidFill>
            <a:srgbClr val="660000"/>
          </a:solidFill>
          <a:ln>
            <a:solidFill>
              <a:srgbClr val="66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/>
              <a:t>ROJO</a:t>
            </a:r>
          </a:p>
          <a:p>
            <a:pPr algn="ctr"/>
            <a:r>
              <a:rPr lang="es-ES" sz="2800" b="1"/>
              <a:t>#660000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561F23D-2998-97E8-2FD8-FBA28628E720}"/>
              </a:ext>
            </a:extLst>
          </p:cNvPr>
          <p:cNvSpPr/>
          <p:nvPr/>
        </p:nvSpPr>
        <p:spPr>
          <a:xfrm>
            <a:off x="9350218" y="3834063"/>
            <a:ext cx="1865544" cy="1187116"/>
          </a:xfrm>
          <a:prstGeom prst="rect">
            <a:avLst/>
          </a:prstGeom>
          <a:solidFill>
            <a:srgbClr val="330000"/>
          </a:solidFill>
          <a:ln>
            <a:solidFill>
              <a:srgbClr val="33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/>
              <a:t>ROJO</a:t>
            </a:r>
          </a:p>
          <a:p>
            <a:pPr algn="ctr"/>
            <a:r>
              <a:rPr lang="es-ES" sz="2800" b="1"/>
              <a:t>#330000</a:t>
            </a:r>
          </a:p>
        </p:txBody>
      </p:sp>
    </p:spTree>
    <p:extLst>
      <p:ext uri="{BB962C8B-B14F-4D97-AF65-F5344CB8AC3E}">
        <p14:creationId xmlns:p14="http://schemas.microsoft.com/office/powerpoint/2010/main" val="420931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1.3.1.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El color tiene tres dimensiones básicas</a:t>
            </a:r>
          </a:p>
          <a:p>
            <a:pPr marL="457200" lvl="1" indent="0" algn="just">
              <a:buClr>
                <a:srgbClr val="FAC863"/>
              </a:buClr>
              <a:buNone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C183C63-F486-7ABC-23FA-66258A95956E}"/>
              </a:ext>
            </a:extLst>
          </p:cNvPr>
          <p:cNvSpPr/>
          <p:nvPr/>
        </p:nvSpPr>
        <p:spPr>
          <a:xfrm>
            <a:off x="954502" y="2071240"/>
            <a:ext cx="10282991" cy="97675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/>
              <a:t>TONO</a:t>
            </a:r>
          </a:p>
          <a:p>
            <a:pPr algn="ctr"/>
            <a:r>
              <a:rPr lang="es-ES" sz="2800" b="1"/>
              <a:t>Propiedad que hace distintos a los colores entre sí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CB02894-153B-85B0-23CD-AA07C1C721EA}"/>
              </a:ext>
            </a:extLst>
          </p:cNvPr>
          <p:cNvSpPr/>
          <p:nvPr/>
        </p:nvSpPr>
        <p:spPr>
          <a:xfrm>
            <a:off x="954502" y="3216115"/>
            <a:ext cx="10282991" cy="1753897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/>
              <a:t>SATURACIÓN</a:t>
            </a:r>
          </a:p>
          <a:p>
            <a:pPr algn="ctr"/>
            <a:r>
              <a:rPr lang="es-ES" sz="2800" b="1"/>
              <a:t>Grado de pureza de un color respecto al gris. Ej. Unos vaqueros tienen un azul menos saturado después de varios lavados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35FF929-0641-D7D6-1B41-1D9B6AFD1527}"/>
              </a:ext>
            </a:extLst>
          </p:cNvPr>
          <p:cNvSpPr/>
          <p:nvPr/>
        </p:nvSpPr>
        <p:spPr>
          <a:xfrm>
            <a:off x="954501" y="5138128"/>
            <a:ext cx="10282991" cy="976759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/>
              <a:t>LUMINOSIDAD</a:t>
            </a:r>
          </a:p>
          <a:p>
            <a:pPr algn="ctr"/>
            <a:r>
              <a:rPr lang="es-ES" sz="2800" b="1"/>
              <a:t>Indica cómo de brillante u oscuro es un color</a:t>
            </a:r>
          </a:p>
        </p:txBody>
      </p:sp>
    </p:spTree>
    <p:extLst>
      <p:ext uri="{BB962C8B-B14F-4D97-AF65-F5344CB8AC3E}">
        <p14:creationId xmlns:p14="http://schemas.microsoft.com/office/powerpoint/2010/main" val="398764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1.3.1.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Analiza el efecto que tiene el color en la percepción y conducta humana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Dependiendo del color que captamos con nuestra retina, seguiremos visitándola o abandonaremos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El color sirve para reconocer una marca y es una gran herramienta para llegar a los consumidores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Gracias a ello la empresa de puede fortalecer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 algn="just">
              <a:buClr>
                <a:srgbClr val="FAC863"/>
              </a:buClr>
              <a:buNone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C183C63-F486-7ABC-23FA-66258A95956E}"/>
              </a:ext>
            </a:extLst>
          </p:cNvPr>
          <p:cNvSpPr/>
          <p:nvPr/>
        </p:nvSpPr>
        <p:spPr>
          <a:xfrm>
            <a:off x="954502" y="1512612"/>
            <a:ext cx="10282991" cy="77034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/>
              <a:t>LA PSICOLOGÍA DEL COLOR</a:t>
            </a:r>
          </a:p>
        </p:txBody>
      </p:sp>
    </p:spTree>
    <p:extLst>
      <p:ext uri="{BB962C8B-B14F-4D97-AF65-F5344CB8AC3E}">
        <p14:creationId xmlns:p14="http://schemas.microsoft.com/office/powerpoint/2010/main" val="300967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1.1. ELEMENTOS DE DISEÑO: PERCEPCIÓN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¿Qué tener en cuenta a la hora de diseñar un sitio web?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Interfaz a ofrecer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Elementos a incluir 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>
                <a:solidFill>
                  <a:schemeClr val="tx1">
                    <a:lumMod val="65000"/>
                    <a:lumOff val="35000"/>
                  </a:schemeClr>
                </a:solidFill>
              </a:rPr>
              <a:t>El diseñador deberá tener en cuenta, para cada uno de los elementos de la interfaz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Forma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Tamaño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Ubicación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Color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Tipografía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542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1.3.1.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Color utilizado por muchas tecnológicas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Se asocia con el progreso, protección y tranquilidad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Ideal para empresas de seguridad, bancos…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 algn="just">
              <a:buClr>
                <a:srgbClr val="FAC863"/>
              </a:buClr>
              <a:buNone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C183C63-F486-7ABC-23FA-66258A95956E}"/>
              </a:ext>
            </a:extLst>
          </p:cNvPr>
          <p:cNvSpPr/>
          <p:nvPr/>
        </p:nvSpPr>
        <p:spPr>
          <a:xfrm>
            <a:off x="954502" y="1512612"/>
            <a:ext cx="10282991" cy="77034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/>
              <a:t>LA PSICOLOGÍA DEL COLOR | </a:t>
            </a:r>
            <a:r>
              <a:rPr lang="es-ES" sz="3200" b="1">
                <a:solidFill>
                  <a:schemeClr val="tx2">
                    <a:lumMod val="50000"/>
                    <a:lumOff val="50000"/>
                  </a:schemeClr>
                </a:solidFill>
              </a:rPr>
              <a:t>AZUL</a:t>
            </a:r>
          </a:p>
        </p:txBody>
      </p:sp>
      <p:pic>
        <p:nvPicPr>
          <p:cNvPr id="1028" name="Picture 4" descr="Logotipo de la marca de Microsoft, software de computadora, Microsoft, azul,  ángulo, texto png | PNGWing">
            <a:extLst>
              <a:ext uri="{FF2B5EF4-FFF2-40B4-BE49-F238E27FC236}">
                <a16:creationId xmlns:a16="http://schemas.microsoft.com/office/drawing/2014/main" id="{3E737D02-FEF5-8EED-1797-F233678041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3" t="329" r="22907" b="21513"/>
          <a:stretch/>
        </p:blipFill>
        <p:spPr bwMode="auto">
          <a:xfrm>
            <a:off x="2609457" y="4422215"/>
            <a:ext cx="2251301" cy="225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BM | Wiki Apple | Fandom">
            <a:extLst>
              <a:ext uri="{FF2B5EF4-FFF2-40B4-BE49-F238E27FC236}">
                <a16:creationId xmlns:a16="http://schemas.microsoft.com/office/drawing/2014/main" id="{6C0CAA00-6AAA-91DD-1043-8FD9585E0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641" y="4139431"/>
            <a:ext cx="3455570" cy="253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03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1.3.1.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44862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¿Cuándo utilizarlo?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 suele asociar a empresas grandes y bancos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 es invasivo y se asocia con la seriedad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Bueno para temas de salud, tecnología, medicina, ciencia, política y servicios públicos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¿Cuándo no utilizarlo?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Algunas tonalidades (las más oscuras) pueden resultar frías o poco atractivas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Puede reducir el apetito. Cuidado si la página es de comida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 algn="just">
              <a:buClr>
                <a:srgbClr val="FAC863"/>
              </a:buClr>
              <a:buNone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C183C63-F486-7ABC-23FA-66258A95956E}"/>
              </a:ext>
            </a:extLst>
          </p:cNvPr>
          <p:cNvSpPr/>
          <p:nvPr/>
        </p:nvSpPr>
        <p:spPr>
          <a:xfrm>
            <a:off x="954502" y="1512612"/>
            <a:ext cx="10282991" cy="77034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/>
              <a:t>LA PSICOLOGÍA DEL COLOR | </a:t>
            </a:r>
            <a:r>
              <a:rPr lang="es-ES" sz="3200" b="1">
                <a:solidFill>
                  <a:schemeClr val="tx2">
                    <a:lumMod val="50000"/>
                    <a:lumOff val="50000"/>
                  </a:schemeClr>
                </a:solidFill>
              </a:rPr>
              <a:t>AZUL</a:t>
            </a:r>
          </a:p>
        </p:txBody>
      </p:sp>
    </p:spTree>
    <p:extLst>
      <p:ext uri="{BB962C8B-B14F-4D97-AF65-F5344CB8AC3E}">
        <p14:creationId xmlns:p14="http://schemas.microsoft.com/office/powerpoint/2010/main" val="4212525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1.3.1.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44862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Ideal para empresas que se asocian con el medio ambiente, es el color de la naturaleza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Se asocia a la libertad, razón por la que Google lo eligió para Android, basado en código abierto</a:t>
            </a: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 algn="just">
              <a:buClr>
                <a:srgbClr val="FAC863"/>
              </a:buClr>
              <a:buNone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C183C63-F486-7ABC-23FA-66258A95956E}"/>
              </a:ext>
            </a:extLst>
          </p:cNvPr>
          <p:cNvSpPr/>
          <p:nvPr/>
        </p:nvSpPr>
        <p:spPr>
          <a:xfrm>
            <a:off x="954502" y="1512612"/>
            <a:ext cx="10282991" cy="77034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/>
              <a:t>LA PSICOLOGÍA DEL COLOR | </a:t>
            </a:r>
            <a:r>
              <a:rPr lang="es-ES" sz="3200" b="1">
                <a:solidFill>
                  <a:schemeClr val="accent6">
                    <a:lumMod val="75000"/>
                  </a:schemeClr>
                </a:solidFill>
              </a:rPr>
              <a:t>VERDE</a:t>
            </a:r>
          </a:p>
        </p:txBody>
      </p:sp>
      <p:pic>
        <p:nvPicPr>
          <p:cNvPr id="2050" name="Picture 2" descr="Programador para dispositivos móviles con Android - Formación - Consultoría  e Integración de Sistemas">
            <a:extLst>
              <a:ext uri="{FF2B5EF4-FFF2-40B4-BE49-F238E27FC236}">
                <a16:creationId xmlns:a16="http://schemas.microsoft.com/office/drawing/2014/main" id="{78428F6E-DA17-C08A-F1B0-58DA257D8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347" y="4317975"/>
            <a:ext cx="2496087" cy="232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berdrola Comunica (@IberdrolaComm) / X">
            <a:extLst>
              <a:ext uri="{FF2B5EF4-FFF2-40B4-BE49-F238E27FC236}">
                <a16:creationId xmlns:a16="http://schemas.microsoft.com/office/drawing/2014/main" id="{9622E134-587F-36B8-D9E3-61C3ABAB9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811" y="4647077"/>
            <a:ext cx="1995843" cy="199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3073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1.3.1.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44862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¿Cuándo utilizarlo?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 el color que los ojos procesan mejor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 utiliza para crear un efecto relajante o de calma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Representar nuevos comienzos, naturaleza o bienestar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Perfecto para web de turismo, viajes…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¿Cuándo no utilizarlo?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Menos apropiado para bienes de lujo, tecnología o contenido dedicado a adolescentes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C183C63-F486-7ABC-23FA-66258A95956E}"/>
              </a:ext>
            </a:extLst>
          </p:cNvPr>
          <p:cNvSpPr/>
          <p:nvPr/>
        </p:nvSpPr>
        <p:spPr>
          <a:xfrm>
            <a:off x="954502" y="1512612"/>
            <a:ext cx="10282991" cy="77034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/>
              <a:t>LA PSICOLOGÍA DEL COLOR | </a:t>
            </a:r>
            <a:r>
              <a:rPr lang="es-ES" sz="3200" b="1">
                <a:solidFill>
                  <a:schemeClr val="accent6">
                    <a:lumMod val="75000"/>
                  </a:schemeClr>
                </a:solidFill>
              </a:rPr>
              <a:t>VERDE</a:t>
            </a:r>
          </a:p>
        </p:txBody>
      </p:sp>
    </p:spTree>
    <p:extLst>
      <p:ext uri="{BB962C8B-B14F-4D97-AF65-F5344CB8AC3E}">
        <p14:creationId xmlns:p14="http://schemas.microsoft.com/office/powerpoint/2010/main" val="4014420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1.3.1.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44862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Representa poder, atracción y energía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Intensifica el metabolismo del cuerpo siendo el color de la pasión, la sensualidad y la seducción</a:t>
            </a: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C183C63-F486-7ABC-23FA-66258A95956E}"/>
              </a:ext>
            </a:extLst>
          </p:cNvPr>
          <p:cNvSpPr/>
          <p:nvPr/>
        </p:nvSpPr>
        <p:spPr>
          <a:xfrm>
            <a:off x="954502" y="1512612"/>
            <a:ext cx="10282991" cy="77034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/>
              <a:t>LA PSICOLOGÍA DEL COLOR | </a:t>
            </a:r>
            <a:r>
              <a:rPr lang="es-ES" sz="3200" b="1">
                <a:solidFill>
                  <a:srgbClr val="C00000"/>
                </a:solidFill>
              </a:rPr>
              <a:t>ROJO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29D23D26-4AA2-844A-C905-04665602D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288" y="4209798"/>
            <a:ext cx="4351424" cy="244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156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1.3.1.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44862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¿Cuándo utilizarlo?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Para llamar la atención hacia algo o crear expectativa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Puede ser bueno para páginas de restaurantes, moda o deporte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¿Cuándo no utilizarlo?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 utilizarlo en exceso. Demasiada emoción puede ser malo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 se recomienda en artículos de lujo, elementos relacionados con la naturaleza o páginas profesionales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C183C63-F486-7ABC-23FA-66258A95956E}"/>
              </a:ext>
            </a:extLst>
          </p:cNvPr>
          <p:cNvSpPr/>
          <p:nvPr/>
        </p:nvSpPr>
        <p:spPr>
          <a:xfrm>
            <a:off x="954502" y="1512612"/>
            <a:ext cx="10282991" cy="77034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/>
              <a:t>LA PSICOLOGÍA DEL COLOR | </a:t>
            </a:r>
            <a:r>
              <a:rPr lang="es-ES" sz="3200" b="1">
                <a:solidFill>
                  <a:srgbClr val="C00000"/>
                </a:solidFill>
              </a:rPr>
              <a:t>ROJO</a:t>
            </a:r>
          </a:p>
        </p:txBody>
      </p:sp>
    </p:spTree>
    <p:extLst>
      <p:ext uri="{BB962C8B-B14F-4D97-AF65-F5344CB8AC3E}">
        <p14:creationId xmlns:p14="http://schemas.microsoft.com/office/powerpoint/2010/main" val="3800667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1.3.1.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44862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Se asocia a la diversión, acción o alegría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Puede transmitir sentimientos negativos, como mentira o envidia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C183C63-F486-7ABC-23FA-66258A95956E}"/>
              </a:ext>
            </a:extLst>
          </p:cNvPr>
          <p:cNvSpPr/>
          <p:nvPr/>
        </p:nvSpPr>
        <p:spPr>
          <a:xfrm>
            <a:off x="954502" y="1512612"/>
            <a:ext cx="10282991" cy="77034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/>
              <a:t>LA PSICOLOGÍA DEL COLOR | </a:t>
            </a:r>
            <a:r>
              <a:rPr lang="es-ES" sz="3200" b="1">
                <a:solidFill>
                  <a:schemeClr val="bg1"/>
                </a:solidFill>
              </a:rPr>
              <a:t>AMARILLO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6F62A24-D533-7BAA-6D3C-9D7E70627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7" y="3657099"/>
            <a:ext cx="5334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978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1.3.1.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44862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¿Cuándo utilizarlo?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Amarillo fuerte para animar las visitas o crear sensación de felicidad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Tonos más suaves para felicidad más calmada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Puede dar buenos resultados para botones de llamada a la acción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¿Cuándo no utilizarlo?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Puede saturar demasiado si se utiliza en exceso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Puede cansar la vista e incluso agresivo a nivel visual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C183C63-F486-7ABC-23FA-66258A95956E}"/>
              </a:ext>
            </a:extLst>
          </p:cNvPr>
          <p:cNvSpPr/>
          <p:nvPr/>
        </p:nvSpPr>
        <p:spPr>
          <a:xfrm>
            <a:off x="954502" y="1512612"/>
            <a:ext cx="10282991" cy="77034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/>
              <a:t>LA PSICOLOGÍA DEL COLOR | </a:t>
            </a:r>
            <a:r>
              <a:rPr lang="es-ES" sz="3200" b="1">
                <a:solidFill>
                  <a:schemeClr val="bg1"/>
                </a:solidFill>
              </a:rPr>
              <a:t>AMARILLO</a:t>
            </a:r>
          </a:p>
        </p:txBody>
      </p:sp>
    </p:spTree>
    <p:extLst>
      <p:ext uri="{BB962C8B-B14F-4D97-AF65-F5344CB8AC3E}">
        <p14:creationId xmlns:p14="http://schemas.microsoft.com/office/powerpoint/2010/main" val="1763416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1.3.1.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44862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Es el color más singular, extravagante y misterioso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Simboliza poder y lujo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También sexualidad</a:t>
            </a: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C183C63-F486-7ABC-23FA-66258A95956E}"/>
              </a:ext>
            </a:extLst>
          </p:cNvPr>
          <p:cNvSpPr/>
          <p:nvPr/>
        </p:nvSpPr>
        <p:spPr>
          <a:xfrm>
            <a:off x="954502" y="1512612"/>
            <a:ext cx="10282991" cy="77034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/>
              <a:t>LA PSICOLOGÍA DEL COLOR | </a:t>
            </a:r>
            <a:r>
              <a:rPr lang="es-ES" sz="3200" b="1">
                <a:solidFill>
                  <a:schemeClr val="accent5">
                    <a:lumMod val="75000"/>
                  </a:schemeClr>
                </a:solidFill>
              </a:rPr>
              <a:t>MORADO O PÚRPURA</a:t>
            </a:r>
          </a:p>
        </p:txBody>
      </p:sp>
      <p:pic>
        <p:nvPicPr>
          <p:cNvPr id="5122" name="Picture 2" descr="▷Psicología del color violeta - GravStudio">
            <a:extLst>
              <a:ext uri="{FF2B5EF4-FFF2-40B4-BE49-F238E27FC236}">
                <a16:creationId xmlns:a16="http://schemas.microsoft.com/office/drawing/2014/main" id="{6356B2F6-29FC-D35C-52AB-A15B5FAFD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383" y="4558669"/>
            <a:ext cx="5656694" cy="186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F5EA5A5-BC07-26E1-E58C-F0CE60704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793" y="4414907"/>
            <a:ext cx="3150824" cy="215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60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1.3.1.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44862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¿Cuándo utilizarlo?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Tonos más oscuros para crear una sensación de lujo y riqueza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Tonos más claros para felicidad y romance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Productos de belleza, astrología, masaje, yoga, salud, espiritualidad y marcas femeninas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¿Cuándo no utilizarlo?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Puede ser relajante, mala opción para llamar la atención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Los tonos oscuros pueden hacer que la página se vea oscura y fría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C183C63-F486-7ABC-23FA-66258A95956E}"/>
              </a:ext>
            </a:extLst>
          </p:cNvPr>
          <p:cNvSpPr/>
          <p:nvPr/>
        </p:nvSpPr>
        <p:spPr>
          <a:xfrm>
            <a:off x="954502" y="1512612"/>
            <a:ext cx="10282991" cy="77034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/>
              <a:t>LA PSICOLOGÍA DEL COLOR | </a:t>
            </a:r>
            <a:r>
              <a:rPr lang="es-ES" sz="3200" b="1">
                <a:solidFill>
                  <a:schemeClr val="accent5">
                    <a:lumMod val="75000"/>
                  </a:schemeClr>
                </a:solidFill>
              </a:rPr>
              <a:t>MORADO O PÚRPURA</a:t>
            </a:r>
          </a:p>
        </p:txBody>
      </p:sp>
    </p:spTree>
    <p:extLst>
      <p:ext uri="{BB962C8B-B14F-4D97-AF65-F5344CB8AC3E}">
        <p14:creationId xmlns:p14="http://schemas.microsoft.com/office/powerpoint/2010/main" val="397370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1.1. ELEMENTOS DE DISEÑO: PERCEPCIÓN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Equilibrio entre los elementos que constituyen la interfaz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Sentido gráfico de su diseño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Comunicación eficaz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No es conveniente excederse en la utilización de elementos por el simple hecho de ponerlos  Excesivo ruido o distracciones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El diseñador debe dar soluciones de diseño adecuadas al propósito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Determinar el área de diseño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Diseñar consiste en adecuar los elementos gráficos dentro de un área visual, que previamente hemos adecuado</a:t>
            </a:r>
          </a:p>
        </p:txBody>
      </p:sp>
    </p:spTree>
    <p:extLst>
      <p:ext uri="{BB962C8B-B14F-4D97-AF65-F5344CB8AC3E}">
        <p14:creationId xmlns:p14="http://schemas.microsoft.com/office/powerpoint/2010/main" val="13851621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1.3.1.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44862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En muchos casos se asocia a la muerte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También a la elegancia, la autoridad, la sobriedad, distinción y respeto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Netflix es un ejemplo donde predomina el negro</a:t>
            </a: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C183C63-F486-7ABC-23FA-66258A95956E}"/>
              </a:ext>
            </a:extLst>
          </p:cNvPr>
          <p:cNvSpPr/>
          <p:nvPr/>
        </p:nvSpPr>
        <p:spPr>
          <a:xfrm>
            <a:off x="954502" y="1512612"/>
            <a:ext cx="10282991" cy="77034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/>
              <a:t>LA PSICOLOGÍA DEL COLOR | </a:t>
            </a:r>
            <a:r>
              <a:rPr lang="es-ES" sz="3200" b="1">
                <a:solidFill>
                  <a:schemeClr val="tx1"/>
                </a:solidFill>
              </a:rPr>
              <a:t>NEGRO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F80C551-371B-D0B2-D7C7-3BEA8DDA2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281" y="4636168"/>
            <a:ext cx="3593432" cy="202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4914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1.3.1.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44862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¿Cuándo utilizarlo?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Según la combinación de colores, el negro puede ser elegante y tradicional, moderno o puntero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Sirve muy bien para productos de lujo, moda, marketing y cosméticos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¿Cuándo no utilizarlo?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Demasiado negro puede resultar molesto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 ocasiones, puede percibirse como amenazante o malvado, puede ser incómoda o asustada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C183C63-F486-7ABC-23FA-66258A95956E}"/>
              </a:ext>
            </a:extLst>
          </p:cNvPr>
          <p:cNvSpPr/>
          <p:nvPr/>
        </p:nvSpPr>
        <p:spPr>
          <a:xfrm>
            <a:off x="954502" y="1512612"/>
            <a:ext cx="10282991" cy="77034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/>
              <a:t>LA PSICOLOGÍA DEL COLOR | </a:t>
            </a:r>
            <a:r>
              <a:rPr lang="es-ES" sz="3200" b="1">
                <a:solidFill>
                  <a:schemeClr val="tx1"/>
                </a:solidFill>
              </a:rPr>
              <a:t>NEGRO</a:t>
            </a:r>
          </a:p>
        </p:txBody>
      </p:sp>
    </p:spTree>
    <p:extLst>
      <p:ext uri="{BB962C8B-B14F-4D97-AF65-F5344CB8AC3E}">
        <p14:creationId xmlns:p14="http://schemas.microsoft.com/office/powerpoint/2010/main" val="5914387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1.3.1.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44862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Asociado a la pureza y a la simplicidad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También a la perfección, a la verdad, la razón. 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mayoría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diarios digitales lo usan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C183C63-F486-7ABC-23FA-66258A95956E}"/>
              </a:ext>
            </a:extLst>
          </p:cNvPr>
          <p:cNvSpPr/>
          <p:nvPr/>
        </p:nvSpPr>
        <p:spPr>
          <a:xfrm>
            <a:off x="954502" y="1512612"/>
            <a:ext cx="10282991" cy="77034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/>
              <a:t>LA PSICOLOGÍA DEL COLOR | </a:t>
            </a:r>
            <a:r>
              <a:rPr lang="es-ES" sz="3200" b="1">
                <a:solidFill>
                  <a:schemeClr val="bg1"/>
                </a:solidFill>
              </a:rPr>
              <a:t>BLANCO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1C9C0E9-D573-4F46-11FC-80320482E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779" y="4374272"/>
            <a:ext cx="3348935" cy="246224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96E32FC-9DB8-036D-FDBA-8EF147F7B6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0200"/>
          <a:stretch/>
        </p:blipFill>
        <p:spPr>
          <a:xfrm>
            <a:off x="6096000" y="4273732"/>
            <a:ext cx="4712513" cy="23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1.3.1.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44862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¿Cuándo utilizarlo?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 relaciona con médicos, enfermeros y dentistas. Ideal para webs de la industria de la salud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Funciona bien para páginas de tecnología y ciencias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Cuando se combina con negro, oro o plata puede emplearse para bienes de lujo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¿Cuándo no utilizarlo?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Depende de los colores que lo acompañan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C183C63-F486-7ABC-23FA-66258A95956E}"/>
              </a:ext>
            </a:extLst>
          </p:cNvPr>
          <p:cNvSpPr/>
          <p:nvPr/>
        </p:nvSpPr>
        <p:spPr>
          <a:xfrm>
            <a:off x="954502" y="1512612"/>
            <a:ext cx="10282991" cy="77034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/>
              <a:t>LA PSICOLOGÍA DEL COLOR | </a:t>
            </a:r>
            <a:r>
              <a:rPr lang="es-ES" sz="3200" b="1">
                <a:solidFill>
                  <a:schemeClr val="bg1"/>
                </a:solidFill>
              </a:rPr>
              <a:t>BLANCO</a:t>
            </a:r>
          </a:p>
        </p:txBody>
      </p:sp>
    </p:spTree>
    <p:extLst>
      <p:ext uri="{BB962C8B-B14F-4D97-AF65-F5344CB8AC3E}">
        <p14:creationId xmlns:p14="http://schemas.microsoft.com/office/powerpoint/2010/main" val="21394075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1.3.1.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Existe software que ayuda en la creación de combinaciones armónicas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Orientadas a facilitar el trabajo de diseño recogiendo combinaciones de sitios o imágenes ya creadas: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Crear varias combinaciones de colores a partir de un color de referencia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Obtener combinaciones de colores presentes en una imagen ya creada. Útil para sacar una combinación de una foto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Obtener el código de un color y el valor hexadecimal de cualquier color que se vea en la pantalla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Buscar imágenes que satisfagan un patrón de colores concreto</a:t>
            </a:r>
          </a:p>
        </p:txBody>
      </p:sp>
    </p:spTree>
    <p:extLst>
      <p:ext uri="{BB962C8B-B14F-4D97-AF65-F5344CB8AC3E}">
        <p14:creationId xmlns:p14="http://schemas.microsoft.com/office/powerpoint/2010/main" val="41993239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1.3.1.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Algunas herramientas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ColorPix</a:t>
            </a: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Permite conocer los códigos, las coordenadas y el número de píxeles de cada color presente en la pantalla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Color </a:t>
            </a:r>
            <a:r>
              <a:rPr lang="es-ES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Schemer</a:t>
            </a: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Online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Permite crear las mejores combinaciones de colores. Seleccionas los valores HEX o RGB con el que comenzar y aparecerá un esquema de colores más armonioso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Whats</a:t>
            </a: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Its</a:t>
            </a: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Color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Permite encontrar colores complementarios para una imagen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BD5BB80-C38A-2532-678B-FA612FE42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228" y="1553382"/>
            <a:ext cx="944524" cy="9296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E61997A-5A5B-D75D-EAD7-D2F67FAD6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870" y="4263254"/>
            <a:ext cx="797808" cy="82692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97819E3-D2D0-31D2-A3EE-74624CDE7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0270" y="5090180"/>
            <a:ext cx="1082133" cy="108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804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1.3.1.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Más herramientas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Paletton</a:t>
            </a: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https://paletton.com/</a:t>
            </a: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Color-</a:t>
            </a:r>
            <a:r>
              <a:rPr lang="es-ES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calculator</a:t>
            </a: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https://www.sessions.edu/color-calculator/</a:t>
            </a: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Coolors </a:t>
            </a: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https://coolors.co/</a:t>
            </a: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Design</a:t>
            </a: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gradients</a:t>
            </a: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https://www.designgradients.com/</a:t>
            </a: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Generador de paleta de colores </a:t>
            </a: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  <a:hlinkClick r:id="rId7"/>
              </a:rPr>
              <a:t>https://superdesigner.co/tools/color-generator</a:t>
            </a: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77823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1.3.1.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Juego de colores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Juego </a:t>
            </a:r>
            <a:r>
              <a:rPr lang="es-ES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Color </a:t>
            </a: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https://game.ioxapp.com/eye-test/game.html</a:t>
            </a: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Juego Matices </a:t>
            </a: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https://www.xrite.com/es/hue-test</a:t>
            </a: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30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1.2. FUNDAMENTOS DE LA COMPOSICIÓN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Factores que rigen la percepción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Componentes psicosomáticos del sistema nervioso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Componentes del tipo cultural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Experiencias compartidas con el entorno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E951869-AF27-4914-B585-2950243305B0}"/>
              </a:ext>
            </a:extLst>
          </p:cNvPr>
          <p:cNvSpPr/>
          <p:nvPr/>
        </p:nvSpPr>
        <p:spPr>
          <a:xfrm>
            <a:off x="1517285" y="1512612"/>
            <a:ext cx="9157426" cy="1916388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/>
              <a:t>COMPOSICIÓN</a:t>
            </a:r>
          </a:p>
          <a:p>
            <a:pPr algn="ctr"/>
            <a:r>
              <a:rPr lang="es-ES" sz="2800" b="1"/>
              <a:t>Hacer una composición gráfica es ordenar todos los elementos de nuestro diseño, texto o ilustraciones. Impactar visualmente</a:t>
            </a:r>
            <a:endParaRPr lang="es-ES" sz="2400" b="1"/>
          </a:p>
        </p:txBody>
      </p:sp>
    </p:spTree>
    <p:extLst>
      <p:ext uri="{BB962C8B-B14F-4D97-AF65-F5344CB8AC3E}">
        <p14:creationId xmlns:p14="http://schemas.microsoft.com/office/powerpoint/2010/main" val="358676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1.2. FUNDAMENTOS DE LA COMPOSICIÓN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Componentes psicosomáticos del sistema nervioso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Facilitan el contacto visual con el mensaje gráfico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 recoge información visual que luego el cerebro interpreta (texturas, dimensiones)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Componentes de tipo cultural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Influyen en la interpretación 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Ejemplo: negro relacionado con el luto (Occidente), blanco relacionado con el luto (Oriente)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Experiencias compartidas con el entorno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Ejemplo: azul/cielo, hierba/verde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Dualidades que se van construyendo y que sirven para interpretar y dotar de significado la realidad</a:t>
            </a:r>
          </a:p>
        </p:txBody>
      </p:sp>
    </p:spTree>
    <p:extLst>
      <p:ext uri="{BB962C8B-B14F-4D97-AF65-F5344CB8AC3E}">
        <p14:creationId xmlns:p14="http://schemas.microsoft.com/office/powerpoint/2010/main" val="349921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1.2.1.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95D9F873-AD18-55A5-8710-A1A5B6A37FB3}"/>
              </a:ext>
            </a:extLst>
          </p:cNvPr>
          <p:cNvSpPr/>
          <p:nvPr/>
        </p:nvSpPr>
        <p:spPr>
          <a:xfrm>
            <a:off x="1029028" y="1512612"/>
            <a:ext cx="10133939" cy="240166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/>
              <a:t>EQUILIBRIO FORMAL</a:t>
            </a:r>
          </a:p>
          <a:p>
            <a:pPr algn="ctr"/>
            <a:r>
              <a:rPr lang="es-ES" sz="2800" b="1"/>
              <a:t>Se busca en él un centro óptico dentro del diseño y no tiene por qué coincidir con el centro geométrico de la composición. Suele estar por encima del centro geométrico</a:t>
            </a:r>
          </a:p>
          <a:p>
            <a:pPr algn="ctr"/>
            <a:r>
              <a:rPr lang="es-ES" sz="2800" b="1"/>
              <a:t>Aporta estabilidad, calma y estatismo. Poca creatividad</a:t>
            </a:r>
            <a:endParaRPr lang="es-ES" sz="2400" b="1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9A8E55E-A6CC-6D30-8831-8EFF9428B4CF}"/>
              </a:ext>
            </a:extLst>
          </p:cNvPr>
          <p:cNvSpPr/>
          <p:nvPr/>
        </p:nvSpPr>
        <p:spPr>
          <a:xfrm>
            <a:off x="1029027" y="4271854"/>
            <a:ext cx="10133939" cy="2401662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/>
              <a:t>EQUILIBRIO INFORMAL</a:t>
            </a:r>
          </a:p>
          <a:p>
            <a:pPr algn="ctr"/>
            <a:r>
              <a:rPr lang="es-ES" sz="2800" b="1"/>
              <a:t>Cargado de fuerza gráfica y dinamismo. Prescinde de la simetría y el equilibrio se consigue contraponiendo los pesos visuales de los elementos</a:t>
            </a:r>
            <a:endParaRPr lang="es-ES" sz="2400" b="1"/>
          </a:p>
        </p:txBody>
      </p:sp>
    </p:spTree>
    <p:extLst>
      <p:ext uri="{BB962C8B-B14F-4D97-AF65-F5344CB8AC3E}">
        <p14:creationId xmlns:p14="http://schemas.microsoft.com/office/powerpoint/2010/main" val="409800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1.2.1. EL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Formas pequeñas </a:t>
            </a: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menor peso visual que las grandes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Formas irregulares  mayor peso visual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Colores más luminosos  mayor peso visual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Elementos del mismo tamaño, con diferentes intensidades de colores  mayor peso el de color intenso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Elementos del mismo color y diferentes tamaños  mayor peso visual el de más tamaño</a:t>
            </a: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940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1.2.1.EL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A0E6770-37DD-AF81-4350-E14B4534DE9D}"/>
              </a:ext>
            </a:extLst>
          </p:cNvPr>
          <p:cNvSpPr/>
          <p:nvPr/>
        </p:nvSpPr>
        <p:spPr>
          <a:xfrm>
            <a:off x="1026177" y="1512613"/>
            <a:ext cx="4809008" cy="1551430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/>
              <a:t>Los elementos situados a la izquierda transmiten sensación de ligereza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659F31C-FDCD-8C94-AA43-8C087427B137}"/>
              </a:ext>
            </a:extLst>
          </p:cNvPr>
          <p:cNvSpPr/>
          <p:nvPr/>
        </p:nvSpPr>
        <p:spPr>
          <a:xfrm>
            <a:off x="6144645" y="1512612"/>
            <a:ext cx="5021178" cy="1551430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/>
              <a:t>Los elementos situados a la derecha de un diseño tienen mayor visual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5E74D42-E702-7FBC-86C3-075AFD2F9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189" y="3213990"/>
            <a:ext cx="2972058" cy="342929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B803A90-7252-291B-2CE3-F502DBE37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766" y="3213990"/>
            <a:ext cx="2972057" cy="338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31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58A2A0A8608C14DA3F7D653DC577164" ma:contentTypeVersion="4" ma:contentTypeDescription="Crear nuevo documento." ma:contentTypeScope="" ma:versionID="4572f7cde553d749b23a128bcfcac632">
  <xsd:schema xmlns:xsd="http://www.w3.org/2001/XMLSchema" xmlns:xs="http://www.w3.org/2001/XMLSchema" xmlns:p="http://schemas.microsoft.com/office/2006/metadata/properties" xmlns:ns2="4b09e485-cbaa-44ff-b3f4-b34a56ce0d6c" targetNamespace="http://schemas.microsoft.com/office/2006/metadata/properties" ma:root="true" ma:fieldsID="741e5ca830446b32b455a0a96fc77c67" ns2:_="">
    <xsd:import namespace="4b09e485-cbaa-44ff-b3f4-b34a56ce0d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09e485-cbaa-44ff-b3f4-b34a56ce0d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36B27B-C0F1-4F4A-AE97-A47A570490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4707A6-D1BB-482A-A007-831EEC46CE47}">
  <ds:schemaRefs>
    <ds:schemaRef ds:uri="4b09e485-cbaa-44ff-b3f4-b34a56ce0d6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EA28F10-F3EF-41DA-8354-5276C73BB2C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2653</Words>
  <Application>Microsoft Office PowerPoint</Application>
  <PresentationFormat>Panorámica</PresentationFormat>
  <Paragraphs>462</Paragraphs>
  <Slides>47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2" baseType="lpstr">
      <vt:lpstr>Aptos</vt:lpstr>
      <vt:lpstr>Aptos Display</vt:lpstr>
      <vt:lpstr>Arial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Moreno Díaz</dc:creator>
  <cp:lastModifiedBy>Adrián Peña Carnero</cp:lastModifiedBy>
  <cp:revision>1</cp:revision>
  <dcterms:created xsi:type="dcterms:W3CDTF">2024-09-11T10:51:13Z</dcterms:created>
  <dcterms:modified xsi:type="dcterms:W3CDTF">2024-09-20T01:55:54Z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0x010100A58A2A0A8608C14DA3F7D653DC577164</vt:lpwstr>
  </property>
</Properties>
</file>