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A72D3-A8C1-4E5A-8BAB-8B6171C991C7}" v="8" dt="2023-09-10T14:51:42.7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TORRE CELEIZÁBAL" userId="3de8f1b0-832a-4e54-aa02-c0f499e56230" providerId="ADAL" clId="{CF7A72D3-A8C1-4E5A-8BAB-8B6171C991C7}"/>
    <pc:docChg chg="undo custSel modSld">
      <pc:chgData name="CLAUDIA TORRE CELEIZÁBAL" userId="3de8f1b0-832a-4e54-aa02-c0f499e56230" providerId="ADAL" clId="{CF7A72D3-A8C1-4E5A-8BAB-8B6171C991C7}" dt="2023-09-10T15:44:06.306" v="597" actId="20577"/>
      <pc:docMkLst>
        <pc:docMk/>
      </pc:docMkLst>
      <pc:sldChg chg="modSp mod">
        <pc:chgData name="CLAUDIA TORRE CELEIZÁBAL" userId="3de8f1b0-832a-4e54-aa02-c0f499e56230" providerId="ADAL" clId="{CF7A72D3-A8C1-4E5A-8BAB-8B6171C991C7}" dt="2023-09-10T15:16:09.553" v="442" actId="255"/>
        <pc:sldMkLst>
          <pc:docMk/>
          <pc:sldMk cId="0" sldId="258"/>
        </pc:sldMkLst>
        <pc:spChg chg="mod">
          <ac:chgData name="CLAUDIA TORRE CELEIZÁBAL" userId="3de8f1b0-832a-4e54-aa02-c0f499e56230" providerId="ADAL" clId="{CF7A72D3-A8C1-4E5A-8BAB-8B6171C991C7}" dt="2023-09-10T15:16:09.553" v="442" actId="255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CLAUDIA TORRE CELEIZÁBAL" userId="3de8f1b0-832a-4e54-aa02-c0f499e56230" providerId="ADAL" clId="{CF7A72D3-A8C1-4E5A-8BAB-8B6171C991C7}" dt="2023-09-10T14:52:45.787" v="270" actId="20577"/>
        <pc:sldMkLst>
          <pc:docMk/>
          <pc:sldMk cId="0" sldId="260"/>
        </pc:sldMkLst>
        <pc:spChg chg="mod">
          <ac:chgData name="CLAUDIA TORRE CELEIZÁBAL" userId="3de8f1b0-832a-4e54-aa02-c0f499e56230" providerId="ADAL" clId="{CF7A72D3-A8C1-4E5A-8BAB-8B6171C991C7}" dt="2023-09-10T14:52:45.787" v="27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CLAUDIA TORRE CELEIZÁBAL" userId="3de8f1b0-832a-4e54-aa02-c0f499e56230" providerId="ADAL" clId="{CF7A72D3-A8C1-4E5A-8BAB-8B6171C991C7}" dt="2023-09-10T15:42:31.542" v="590" actId="207"/>
        <pc:sldMkLst>
          <pc:docMk/>
          <pc:sldMk cId="0" sldId="262"/>
        </pc:sldMkLst>
        <pc:spChg chg="mod">
          <ac:chgData name="CLAUDIA TORRE CELEIZÁBAL" userId="3de8f1b0-832a-4e54-aa02-c0f499e56230" providerId="ADAL" clId="{CF7A72D3-A8C1-4E5A-8BAB-8B6171C991C7}" dt="2023-09-10T15:30:19.772" v="471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CF7A72D3-A8C1-4E5A-8BAB-8B6171C991C7}" dt="2023-09-10T15:42:31.542" v="590" actId="20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CLAUDIA TORRE CELEIZÁBAL" userId="3de8f1b0-832a-4e54-aa02-c0f499e56230" providerId="ADAL" clId="{CF7A72D3-A8C1-4E5A-8BAB-8B6171C991C7}" dt="2023-09-10T14:46:12.472" v="73" actId="207"/>
        <pc:sldMkLst>
          <pc:docMk/>
          <pc:sldMk cId="0" sldId="263"/>
        </pc:sldMkLst>
        <pc:spChg chg="mod">
          <ac:chgData name="CLAUDIA TORRE CELEIZÁBAL" userId="3de8f1b0-832a-4e54-aa02-c0f499e56230" providerId="ADAL" clId="{CF7A72D3-A8C1-4E5A-8BAB-8B6171C991C7}" dt="2023-09-10T14:46:06.791" v="72" actId="207"/>
          <ac:spMkLst>
            <pc:docMk/>
            <pc:sldMk cId="0" sldId="263"/>
            <ac:spMk id="3" creationId="{00000000-0000-0000-0000-000000000000}"/>
          </ac:spMkLst>
        </pc:spChg>
        <pc:graphicFrameChg chg="modGraphic">
          <ac:chgData name="CLAUDIA TORRE CELEIZÁBAL" userId="3de8f1b0-832a-4e54-aa02-c0f499e56230" providerId="ADAL" clId="{CF7A72D3-A8C1-4E5A-8BAB-8B6171C991C7}" dt="2023-09-10T14:46:12.472" v="73" actId="207"/>
          <ac:graphicFrameMkLst>
            <pc:docMk/>
            <pc:sldMk cId="0" sldId="263"/>
            <ac:graphicFrameMk id="4" creationId="{A687F4F1-1660-A761-FDDE-48D8875A4DAC}"/>
          </ac:graphicFrameMkLst>
        </pc:graphicFrameChg>
      </pc:sldChg>
      <pc:sldChg chg="addSp modSp mod">
        <pc:chgData name="CLAUDIA TORRE CELEIZÁBAL" userId="3de8f1b0-832a-4e54-aa02-c0f499e56230" providerId="ADAL" clId="{CF7A72D3-A8C1-4E5A-8BAB-8B6171C991C7}" dt="2023-09-10T14:45:55.394" v="71" actId="14100"/>
        <pc:sldMkLst>
          <pc:docMk/>
          <pc:sldMk cId="0" sldId="264"/>
        </pc:sldMkLst>
        <pc:spChg chg="mod">
          <ac:chgData name="CLAUDIA TORRE CELEIZÁBAL" userId="3de8f1b0-832a-4e54-aa02-c0f499e56230" providerId="ADAL" clId="{CF7A72D3-A8C1-4E5A-8BAB-8B6171C991C7}" dt="2023-09-10T14:45:55.394" v="71" actId="14100"/>
          <ac:spMkLst>
            <pc:docMk/>
            <pc:sldMk cId="0" sldId="264"/>
            <ac:spMk id="2" creationId="{00000000-0000-0000-0000-000000000000}"/>
          </ac:spMkLst>
        </pc:spChg>
        <pc:graphicFrameChg chg="add mod modGraphic">
          <ac:chgData name="CLAUDIA TORRE CELEIZÁBAL" userId="3de8f1b0-832a-4e54-aa02-c0f499e56230" providerId="ADAL" clId="{CF7A72D3-A8C1-4E5A-8BAB-8B6171C991C7}" dt="2023-09-10T14:33:49.748" v="35" actId="6549"/>
          <ac:graphicFrameMkLst>
            <pc:docMk/>
            <pc:sldMk cId="0" sldId="264"/>
            <ac:graphicFrameMk id="4" creationId="{E0ECB324-F787-271B-1CB3-6DE34032A4D7}"/>
          </ac:graphicFrameMkLst>
        </pc:graphicFrameChg>
      </pc:sldChg>
      <pc:sldChg chg="addSp modSp mod">
        <pc:chgData name="CLAUDIA TORRE CELEIZÁBAL" userId="3de8f1b0-832a-4e54-aa02-c0f499e56230" providerId="ADAL" clId="{CF7A72D3-A8C1-4E5A-8BAB-8B6171C991C7}" dt="2023-09-10T15:44:06.306" v="597" actId="20577"/>
        <pc:sldMkLst>
          <pc:docMk/>
          <pc:sldMk cId="0" sldId="265"/>
        </pc:sldMkLst>
        <pc:spChg chg="mod">
          <ac:chgData name="CLAUDIA TORRE CELEIZÁBAL" userId="3de8f1b0-832a-4e54-aa02-c0f499e56230" providerId="ADAL" clId="{CF7A72D3-A8C1-4E5A-8BAB-8B6171C991C7}" dt="2023-09-10T15:44:06.306" v="597" actId="20577"/>
          <ac:spMkLst>
            <pc:docMk/>
            <pc:sldMk cId="0" sldId="265"/>
            <ac:spMk id="3" creationId="{00000000-0000-0000-0000-000000000000}"/>
          </ac:spMkLst>
        </pc:spChg>
        <pc:graphicFrameChg chg="add mod modGraphic">
          <ac:chgData name="CLAUDIA TORRE CELEIZÁBAL" userId="3de8f1b0-832a-4e54-aa02-c0f499e56230" providerId="ADAL" clId="{CF7A72D3-A8C1-4E5A-8BAB-8B6171C991C7}" dt="2023-09-10T14:48:15.742" v="107" actId="6549"/>
          <ac:graphicFrameMkLst>
            <pc:docMk/>
            <pc:sldMk cId="0" sldId="265"/>
            <ac:graphicFrameMk id="4" creationId="{5D90A182-4EB1-0EA8-0016-2B06884A0E07}"/>
          </ac:graphicFrameMkLst>
        </pc:graphicFrameChg>
      </pc:sldChg>
      <pc:sldChg chg="addSp modSp mod">
        <pc:chgData name="CLAUDIA TORRE CELEIZÁBAL" userId="3de8f1b0-832a-4e54-aa02-c0f499e56230" providerId="ADAL" clId="{CF7A72D3-A8C1-4E5A-8BAB-8B6171C991C7}" dt="2023-09-10T14:50:45.827" v="203" actId="6549"/>
        <pc:sldMkLst>
          <pc:docMk/>
          <pc:sldMk cId="0" sldId="266"/>
        </pc:sldMkLst>
        <pc:spChg chg="mod">
          <ac:chgData name="CLAUDIA TORRE CELEIZÁBAL" userId="3de8f1b0-832a-4e54-aa02-c0f499e56230" providerId="ADAL" clId="{CF7A72D3-A8C1-4E5A-8BAB-8B6171C991C7}" dt="2023-09-10T14:48:45.527" v="154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CF7A72D3-A8C1-4E5A-8BAB-8B6171C991C7}" dt="2023-09-10T14:48:49.368" v="155" actId="1076"/>
          <ac:spMkLst>
            <pc:docMk/>
            <pc:sldMk cId="0" sldId="266"/>
            <ac:spMk id="3" creationId="{00000000-0000-0000-0000-000000000000}"/>
          </ac:spMkLst>
        </pc:spChg>
        <pc:graphicFrameChg chg="add mod modGraphic">
          <ac:chgData name="CLAUDIA TORRE CELEIZÁBAL" userId="3de8f1b0-832a-4e54-aa02-c0f499e56230" providerId="ADAL" clId="{CF7A72D3-A8C1-4E5A-8BAB-8B6171C991C7}" dt="2023-09-10T14:50:45.827" v="203" actId="6549"/>
          <ac:graphicFrameMkLst>
            <pc:docMk/>
            <pc:sldMk cId="0" sldId="266"/>
            <ac:graphicFrameMk id="4" creationId="{ECE37948-AD85-0A14-2DEF-B4328EAF569C}"/>
          </ac:graphicFrameMkLst>
        </pc:graphicFrameChg>
      </pc:sldChg>
      <pc:sldChg chg="addSp modSp mod">
        <pc:chgData name="CLAUDIA TORRE CELEIZÁBAL" userId="3de8f1b0-832a-4e54-aa02-c0f499e56230" providerId="ADAL" clId="{CF7A72D3-A8C1-4E5A-8BAB-8B6171C991C7}" dt="2023-09-10T14:52:25.666" v="266" actId="1076"/>
        <pc:sldMkLst>
          <pc:docMk/>
          <pc:sldMk cId="0" sldId="267"/>
        </pc:sldMkLst>
        <pc:spChg chg="mod">
          <ac:chgData name="CLAUDIA TORRE CELEIZÁBAL" userId="3de8f1b0-832a-4e54-aa02-c0f499e56230" providerId="ADAL" clId="{CF7A72D3-A8C1-4E5A-8BAB-8B6171C991C7}" dt="2023-09-10T14:51:09.569" v="235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CF7A72D3-A8C1-4E5A-8BAB-8B6171C991C7}" dt="2023-09-10T14:51:29.789" v="241" actId="2711"/>
          <ac:spMkLst>
            <pc:docMk/>
            <pc:sldMk cId="0" sldId="267"/>
            <ac:spMk id="3" creationId="{00000000-0000-0000-0000-000000000000}"/>
          </ac:spMkLst>
        </pc:spChg>
        <pc:graphicFrameChg chg="add mod modGraphic">
          <ac:chgData name="CLAUDIA TORRE CELEIZÁBAL" userId="3de8f1b0-832a-4e54-aa02-c0f499e56230" providerId="ADAL" clId="{CF7A72D3-A8C1-4E5A-8BAB-8B6171C991C7}" dt="2023-09-10T14:52:25.666" v="266" actId="1076"/>
          <ac:graphicFrameMkLst>
            <pc:docMk/>
            <pc:sldMk cId="0" sldId="267"/>
            <ac:graphicFrameMk id="4" creationId="{A537C3D7-3021-5C47-1CAE-1F22A0AAD60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2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8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6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64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91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59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49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442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232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3575685"/>
            <a:ext cx="9724135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3932" y="3575685"/>
            <a:ext cx="9724135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00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5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7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6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08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1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41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7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512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3018944" y="1542322"/>
            <a:ext cx="8939212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spc="-430" dirty="0">
                <a:latin typeface="+mj-lt"/>
                <a:ea typeface="+mj-ea"/>
                <a:cs typeface="+mj-cs"/>
              </a:rPr>
              <a:t>S</a:t>
            </a:r>
            <a:r>
              <a:rPr lang="en-US" sz="5400" cap="all" spc="-240" dirty="0">
                <a:latin typeface="+mj-lt"/>
                <a:ea typeface="+mj-ea"/>
                <a:cs typeface="+mj-cs"/>
              </a:rPr>
              <a:t>I</a:t>
            </a:r>
            <a:r>
              <a:rPr lang="en-US" sz="5400" cap="all" spc="-365" dirty="0">
                <a:latin typeface="+mj-lt"/>
                <a:ea typeface="+mj-ea"/>
                <a:cs typeface="+mj-cs"/>
              </a:rPr>
              <a:t>S</a:t>
            </a:r>
            <a:r>
              <a:rPr lang="en-US" sz="5400" cap="all" spc="-335" dirty="0">
                <a:latin typeface="+mj-lt"/>
                <a:ea typeface="+mj-ea"/>
                <a:cs typeface="+mj-cs"/>
              </a:rPr>
              <a:t>T</a:t>
            </a:r>
            <a:r>
              <a:rPr lang="en-US" sz="5400" cap="all" spc="-25" dirty="0">
                <a:latin typeface="+mj-lt"/>
                <a:ea typeface="+mj-ea"/>
                <a:cs typeface="+mj-cs"/>
              </a:rPr>
              <a:t>E</a:t>
            </a:r>
            <a:r>
              <a:rPr lang="en-US" sz="5400" cap="all" spc="-20" dirty="0">
                <a:latin typeface="+mj-lt"/>
                <a:ea typeface="+mj-ea"/>
                <a:cs typeface="+mj-cs"/>
              </a:rPr>
              <a:t>M</a:t>
            </a:r>
            <a:r>
              <a:rPr lang="en-US" sz="5400" cap="all" spc="110" dirty="0">
                <a:latin typeface="+mj-lt"/>
                <a:ea typeface="+mj-ea"/>
                <a:cs typeface="+mj-cs"/>
              </a:rPr>
              <a:t>A</a:t>
            </a:r>
            <a:r>
              <a:rPr lang="en-US" sz="5400" cap="all" spc="-335" dirty="0">
                <a:latin typeface="+mj-lt"/>
                <a:ea typeface="+mj-ea"/>
                <a:cs typeface="+mj-cs"/>
              </a:rPr>
              <a:t>S</a:t>
            </a:r>
            <a:r>
              <a:rPr lang="en-US" sz="5400" cap="all" spc="-165" dirty="0">
                <a:latin typeface="+mj-lt"/>
                <a:ea typeface="+mj-ea"/>
                <a:cs typeface="+mj-cs"/>
              </a:rPr>
              <a:t> </a:t>
            </a:r>
            <a:r>
              <a:rPr lang="en-US" sz="5400" cap="all" spc="-130" dirty="0">
                <a:latin typeface="+mj-lt"/>
                <a:ea typeface="+mj-ea"/>
                <a:cs typeface="+mj-cs"/>
              </a:rPr>
              <a:t>D</a:t>
            </a:r>
            <a:r>
              <a:rPr lang="en-US" sz="5400" cap="all" spc="-100" dirty="0">
                <a:latin typeface="+mj-lt"/>
                <a:ea typeface="+mj-ea"/>
                <a:cs typeface="+mj-cs"/>
              </a:rPr>
              <a:t>E</a:t>
            </a:r>
            <a:r>
              <a:rPr lang="en-US" sz="5400" cap="all" spc="-145" dirty="0">
                <a:latin typeface="+mj-lt"/>
                <a:ea typeface="+mj-ea"/>
                <a:cs typeface="+mj-cs"/>
              </a:rPr>
              <a:t> </a:t>
            </a:r>
            <a:r>
              <a:rPr lang="en-US" sz="5400" cap="all" spc="-180" dirty="0">
                <a:latin typeface="+mj-lt"/>
                <a:ea typeface="+mj-ea"/>
                <a:cs typeface="+mj-cs"/>
              </a:rPr>
              <a:t>GES</a:t>
            </a:r>
            <a:r>
              <a:rPr lang="en-US" sz="5400" cap="all" spc="-165" dirty="0">
                <a:latin typeface="+mj-lt"/>
                <a:ea typeface="+mj-ea"/>
                <a:cs typeface="+mj-cs"/>
              </a:rPr>
              <a:t>T</a:t>
            </a:r>
            <a:r>
              <a:rPr lang="en-US" sz="5400" cap="all" spc="-335" dirty="0">
                <a:latin typeface="+mj-lt"/>
                <a:ea typeface="+mj-ea"/>
                <a:cs typeface="+mj-cs"/>
              </a:rPr>
              <a:t>I</a:t>
            </a:r>
            <a:r>
              <a:rPr lang="en-US" sz="5400" cap="all" spc="60" dirty="0">
                <a:latin typeface="+mj-lt"/>
                <a:ea typeface="+mj-ea"/>
                <a:cs typeface="+mj-cs"/>
              </a:rPr>
              <a:t>ÓN</a:t>
            </a:r>
            <a:r>
              <a:rPr lang="en-US" sz="5400" cap="all" spc="-135" dirty="0">
                <a:latin typeface="+mj-lt"/>
                <a:ea typeface="+mj-ea"/>
                <a:cs typeface="+mj-cs"/>
              </a:rPr>
              <a:t> </a:t>
            </a:r>
            <a:r>
              <a:rPr lang="en-US" sz="5400" cap="all" spc="-25" dirty="0">
                <a:latin typeface="+mj-lt"/>
                <a:ea typeface="+mj-ea"/>
                <a:cs typeface="+mj-cs"/>
              </a:rPr>
              <a:t>E</a:t>
            </a:r>
            <a:r>
              <a:rPr lang="en-US" sz="5400" cap="all" spc="-20" dirty="0">
                <a:latin typeface="+mj-lt"/>
                <a:ea typeface="+mj-ea"/>
                <a:cs typeface="+mj-cs"/>
              </a:rPr>
              <a:t>M</a:t>
            </a:r>
            <a:r>
              <a:rPr lang="en-US" sz="5400" cap="all" spc="-120" dirty="0">
                <a:latin typeface="+mj-lt"/>
                <a:ea typeface="+mj-ea"/>
                <a:cs typeface="+mj-cs"/>
              </a:rPr>
              <a:t>PRES</a:t>
            </a:r>
            <a:r>
              <a:rPr lang="en-US" sz="5400" cap="all" spc="-114" dirty="0">
                <a:latin typeface="+mj-lt"/>
                <a:ea typeface="+mj-ea"/>
                <a:cs typeface="+mj-cs"/>
              </a:rPr>
              <a:t>A</a:t>
            </a:r>
            <a:r>
              <a:rPr lang="en-US" sz="5400" cap="all" spc="-175" dirty="0">
                <a:latin typeface="+mj-lt"/>
                <a:ea typeface="+mj-ea"/>
                <a:cs typeface="+mj-cs"/>
              </a:rPr>
              <a:t>R</a:t>
            </a:r>
            <a:r>
              <a:rPr lang="en-US" sz="5400" cap="all" spc="-345" dirty="0">
                <a:latin typeface="+mj-lt"/>
                <a:ea typeface="+mj-ea"/>
                <a:cs typeface="+mj-cs"/>
              </a:rPr>
              <a:t>I</a:t>
            </a:r>
            <a:r>
              <a:rPr lang="en-US" sz="5400" cap="all" spc="110" dirty="0">
                <a:latin typeface="+mj-lt"/>
                <a:ea typeface="+mj-ea"/>
                <a:cs typeface="+mj-cs"/>
              </a:rPr>
              <a:t>A</a:t>
            </a:r>
            <a:r>
              <a:rPr lang="en-US" sz="5400" cap="all" spc="-175" dirty="0">
                <a:latin typeface="+mj-lt"/>
                <a:ea typeface="+mj-ea"/>
                <a:cs typeface="+mj-cs"/>
              </a:rPr>
              <a:t>L</a:t>
            </a:r>
          </a:p>
          <a:p>
            <a:pPr marL="127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cap="all" spc="-175" dirty="0">
              <a:latin typeface="+mj-lt"/>
              <a:ea typeface="+mj-ea"/>
              <a:cs typeface="+mj-cs"/>
            </a:endParaRPr>
          </a:p>
        </p:txBody>
      </p:sp>
      <p:grpSp>
        <p:nvGrpSpPr>
          <p:cNvPr id="513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14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5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6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8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9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0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1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2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3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6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9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0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1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2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3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4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5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6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7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8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9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0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1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2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3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4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5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6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7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8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9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0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1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2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3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4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5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6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7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8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9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0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1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2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3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4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5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6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7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780D5C0-B8AE-2F65-1C19-1139231194BE}"/>
              </a:ext>
            </a:extLst>
          </p:cNvPr>
          <p:cNvSpPr txBox="1"/>
          <p:nvPr/>
        </p:nvSpPr>
        <p:spPr>
          <a:xfrm>
            <a:off x="7124700" y="3995542"/>
            <a:ext cx="522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CURSO 2023-2024</a:t>
            </a:r>
          </a:p>
        </p:txBody>
      </p: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F980B7C9-C1A7-1A40-0DBC-9DAAA422C91F}"/>
              </a:ext>
            </a:extLst>
          </p:cNvPr>
          <p:cNvSpPr txBox="1"/>
          <p:nvPr/>
        </p:nvSpPr>
        <p:spPr>
          <a:xfrm>
            <a:off x="2855627" y="6146907"/>
            <a:ext cx="812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CLAUDIA TORRE CELEIZÁBAL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2000"/>
            <a:ext cx="3758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40" dirty="0">
                <a:solidFill>
                  <a:srgbClr val="EBEBEB"/>
                </a:solidFill>
              </a:rPr>
              <a:t>-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25" dirty="0">
                <a:solidFill>
                  <a:srgbClr val="EBEBEB"/>
                </a:solidFill>
              </a:rPr>
              <a:t>Evalua</a:t>
            </a:r>
            <a:r>
              <a:rPr sz="3600" spc="10" dirty="0">
                <a:solidFill>
                  <a:srgbClr val="EBEBEB"/>
                </a:solidFill>
              </a:rPr>
              <a:t>c</a:t>
            </a:r>
            <a:r>
              <a:rPr sz="3600" spc="-65" dirty="0">
                <a:solidFill>
                  <a:srgbClr val="EBEBEB"/>
                </a:solidFill>
              </a:rPr>
              <a:t>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828800"/>
            <a:ext cx="10712133" cy="383117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108585" indent="-342900" algn="just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spc="-130" dirty="0">
                <a:latin typeface="Lucida Sans Unicode"/>
                <a:cs typeface="Lucida Sans Unicode"/>
              </a:rPr>
              <a:t>▶	</a:t>
            </a:r>
            <a:r>
              <a:rPr b="1" spc="5" dirty="0" err="1">
                <a:latin typeface="Verdana"/>
                <a:cs typeface="Verdana"/>
              </a:rPr>
              <a:t>Prueba</a:t>
            </a:r>
            <a:r>
              <a:rPr b="1" spc="-140" dirty="0">
                <a:latin typeface="Verdana"/>
                <a:cs typeface="Verdana"/>
              </a:rPr>
              <a:t> </a:t>
            </a:r>
            <a:r>
              <a:rPr lang="es-ES" b="1" spc="105" dirty="0">
                <a:latin typeface="Verdana"/>
                <a:cs typeface="Verdana"/>
              </a:rPr>
              <a:t>teórica</a:t>
            </a:r>
            <a:r>
              <a:rPr spc="5" dirty="0">
                <a:latin typeface="Verdana"/>
                <a:cs typeface="Verdana"/>
              </a:rPr>
              <a:t>,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lang="es-ES" spc="25" dirty="0">
                <a:latin typeface="Verdana"/>
                <a:cs typeface="Verdana"/>
              </a:rPr>
              <a:t>donde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se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valora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el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dominio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los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contenidos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30" dirty="0">
                <a:latin typeface="Verdana"/>
                <a:cs typeface="Verdana"/>
              </a:rPr>
              <a:t>conceptuales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trabajados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en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0" dirty="0" err="1">
                <a:latin typeface="Verdana"/>
                <a:cs typeface="Verdana"/>
              </a:rPr>
              <a:t>clase</a:t>
            </a:r>
            <a:r>
              <a:rPr spc="-20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355600" marR="19050" indent="-342900" algn="just">
              <a:lnSpc>
                <a:spcPts val="2050"/>
              </a:lnSpc>
              <a:spcBef>
                <a:spcPts val="1000"/>
              </a:spcBef>
              <a:tabLst>
                <a:tab pos="354965" algn="l"/>
              </a:tabLst>
            </a:pPr>
            <a:r>
              <a:rPr spc="-130" dirty="0">
                <a:latin typeface="Lucida Sans Unicode"/>
                <a:cs typeface="Lucida Sans Unicode"/>
              </a:rPr>
              <a:t>▶	</a:t>
            </a:r>
            <a:r>
              <a:rPr b="1" spc="5" dirty="0">
                <a:latin typeface="Verdana"/>
                <a:cs typeface="Verdana"/>
              </a:rPr>
              <a:t>Prueba </a:t>
            </a:r>
            <a:r>
              <a:rPr b="1" spc="50" dirty="0">
                <a:latin typeface="Verdana"/>
                <a:cs typeface="Verdana"/>
              </a:rPr>
              <a:t>práctica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en </a:t>
            </a:r>
            <a:r>
              <a:rPr dirty="0">
                <a:latin typeface="Verdana"/>
                <a:cs typeface="Verdana"/>
              </a:rPr>
              <a:t>la </a:t>
            </a:r>
            <a:r>
              <a:rPr spc="55" dirty="0">
                <a:latin typeface="Verdana"/>
                <a:cs typeface="Verdana"/>
              </a:rPr>
              <a:t>que </a:t>
            </a:r>
            <a:r>
              <a:rPr spc="-20" dirty="0">
                <a:latin typeface="Verdana"/>
                <a:cs typeface="Verdana"/>
              </a:rPr>
              <a:t>el </a:t>
            </a:r>
            <a:r>
              <a:rPr spc="-15" dirty="0">
                <a:latin typeface="Verdana"/>
                <a:cs typeface="Verdana"/>
              </a:rPr>
              <a:t>alumno </a:t>
            </a:r>
            <a:r>
              <a:rPr spc="-40" dirty="0">
                <a:latin typeface="Verdana"/>
                <a:cs typeface="Verdana"/>
              </a:rPr>
              <a:t>demuestre </a:t>
            </a:r>
            <a:r>
              <a:rPr spc="50" dirty="0">
                <a:latin typeface="Verdana"/>
                <a:cs typeface="Verdana"/>
              </a:rPr>
              <a:t>que ha </a:t>
            </a:r>
            <a:r>
              <a:rPr dirty="0">
                <a:latin typeface="Verdana"/>
                <a:cs typeface="Verdana"/>
              </a:rPr>
              <a:t>adquirido </a:t>
            </a:r>
            <a:r>
              <a:rPr spc="-110" dirty="0">
                <a:latin typeface="Verdana"/>
                <a:cs typeface="Verdana"/>
              </a:rPr>
              <a:t>los </a:t>
            </a:r>
            <a:r>
              <a:rPr spc="-50" dirty="0">
                <a:latin typeface="Verdana"/>
                <a:cs typeface="Verdana"/>
              </a:rPr>
              <a:t>objetivos </a:t>
            </a:r>
            <a:r>
              <a:rPr spc="100" dirty="0">
                <a:latin typeface="Verdana"/>
                <a:cs typeface="Verdana"/>
              </a:rPr>
              <a:t>de </a:t>
            </a:r>
            <a:r>
              <a:rPr spc="10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aprendizaje </a:t>
            </a:r>
            <a:r>
              <a:rPr spc="10" dirty="0">
                <a:latin typeface="Verdana"/>
                <a:cs typeface="Verdana"/>
              </a:rPr>
              <a:t>planteados </a:t>
            </a:r>
            <a:r>
              <a:rPr spc="40" dirty="0">
                <a:latin typeface="Verdana"/>
                <a:cs typeface="Verdana"/>
              </a:rPr>
              <a:t>para </a:t>
            </a:r>
            <a:r>
              <a:rPr dirty="0">
                <a:latin typeface="Verdana"/>
                <a:cs typeface="Verdana"/>
              </a:rPr>
              <a:t>la </a:t>
            </a:r>
            <a:r>
              <a:rPr spc="-5" dirty="0">
                <a:latin typeface="Verdana"/>
                <a:cs typeface="Verdana"/>
              </a:rPr>
              <a:t>unidad. </a:t>
            </a:r>
            <a:r>
              <a:rPr spc="-105" dirty="0">
                <a:latin typeface="Verdana"/>
                <a:cs typeface="Verdana"/>
              </a:rPr>
              <a:t>Esta </a:t>
            </a:r>
            <a:r>
              <a:rPr spc="30" dirty="0">
                <a:latin typeface="Verdana"/>
                <a:cs typeface="Verdana"/>
              </a:rPr>
              <a:t>prueba </a:t>
            </a:r>
            <a:r>
              <a:rPr spc="50" dirty="0">
                <a:latin typeface="Verdana"/>
                <a:cs typeface="Verdana"/>
              </a:rPr>
              <a:t>práctica </a:t>
            </a:r>
            <a:r>
              <a:rPr spc="-80" dirty="0">
                <a:latin typeface="Verdana"/>
                <a:cs typeface="Verdana"/>
              </a:rPr>
              <a:t>se </a:t>
            </a:r>
            <a:r>
              <a:rPr spc="40" dirty="0">
                <a:latin typeface="Verdana"/>
                <a:cs typeface="Verdana"/>
              </a:rPr>
              <a:t>podrá </a:t>
            </a:r>
            <a:r>
              <a:rPr spc="-100" dirty="0">
                <a:latin typeface="Verdana"/>
                <a:cs typeface="Verdana"/>
              </a:rPr>
              <a:t>usar </a:t>
            </a:r>
            <a:r>
              <a:rPr spc="5" dirty="0">
                <a:latin typeface="Verdana"/>
                <a:cs typeface="Verdana"/>
              </a:rPr>
              <a:t>al </a:t>
            </a:r>
            <a:r>
              <a:rPr spc="-95" dirty="0">
                <a:latin typeface="Verdana"/>
                <a:cs typeface="Verdana"/>
              </a:rPr>
              <a:t>mismo 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tiempo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para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evaluar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y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calificar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la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125" dirty="0">
                <a:latin typeface="Verdana"/>
                <a:cs typeface="Verdana"/>
              </a:rPr>
              <a:t>capacidad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trabajo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en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grupo.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Podrá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135" dirty="0">
                <a:latin typeface="Verdana"/>
                <a:cs typeface="Verdana"/>
              </a:rPr>
              <a:t>ser </a:t>
            </a:r>
            <a:r>
              <a:rPr spc="-5" dirty="0">
                <a:latin typeface="Verdana"/>
                <a:cs typeface="Verdana"/>
              </a:rPr>
              <a:t>realizada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en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clase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85" dirty="0">
                <a:latin typeface="Verdana"/>
                <a:cs typeface="Verdana"/>
              </a:rPr>
              <a:t>o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fuera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20" dirty="0">
                <a:latin typeface="Verdana"/>
                <a:cs typeface="Verdana"/>
              </a:rPr>
              <a:t>del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horario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escolar.</a:t>
            </a:r>
            <a:endParaRPr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985"/>
              </a:spcBef>
              <a:tabLst>
                <a:tab pos="354965" algn="l"/>
              </a:tabLst>
            </a:pPr>
            <a:r>
              <a:rPr spc="-130" dirty="0">
                <a:latin typeface="Lucida Sans Unicode"/>
                <a:cs typeface="Lucida Sans Unicode"/>
              </a:rPr>
              <a:t>▶	</a:t>
            </a:r>
            <a:r>
              <a:rPr b="1" spc="-80" dirty="0">
                <a:latin typeface="Verdana"/>
                <a:cs typeface="Verdana"/>
              </a:rPr>
              <a:t>Trabajos </a:t>
            </a:r>
            <a:r>
              <a:rPr b="1" spc="105" dirty="0">
                <a:latin typeface="Verdana"/>
                <a:cs typeface="Verdana"/>
              </a:rPr>
              <a:t>de </a:t>
            </a:r>
            <a:r>
              <a:rPr b="1" spc="-20" dirty="0">
                <a:latin typeface="Verdana"/>
                <a:cs typeface="Verdana"/>
              </a:rPr>
              <a:t>investigación </a:t>
            </a:r>
            <a:r>
              <a:rPr spc="25" dirty="0">
                <a:latin typeface="Verdana"/>
                <a:cs typeface="Verdana"/>
              </a:rPr>
              <a:t>en </a:t>
            </a:r>
            <a:r>
              <a:rPr spc="-110" dirty="0">
                <a:latin typeface="Verdana"/>
                <a:cs typeface="Verdana"/>
              </a:rPr>
              <a:t>los </a:t>
            </a:r>
            <a:r>
              <a:rPr spc="50" dirty="0">
                <a:latin typeface="Verdana"/>
                <a:cs typeface="Verdana"/>
              </a:rPr>
              <a:t>que </a:t>
            </a:r>
            <a:r>
              <a:rPr spc="-20" dirty="0">
                <a:latin typeface="Verdana"/>
                <a:cs typeface="Verdana"/>
              </a:rPr>
              <a:t>el alumno </a:t>
            </a:r>
            <a:r>
              <a:rPr spc="50" dirty="0">
                <a:latin typeface="Verdana"/>
                <a:cs typeface="Verdana"/>
              </a:rPr>
              <a:t>deberá </a:t>
            </a:r>
            <a:r>
              <a:rPr spc="105" dirty="0">
                <a:latin typeface="Verdana"/>
                <a:cs typeface="Verdana"/>
              </a:rPr>
              <a:t>de </a:t>
            </a:r>
            <a:r>
              <a:rPr spc="-10" dirty="0">
                <a:latin typeface="Verdana"/>
                <a:cs typeface="Verdana"/>
              </a:rPr>
              <a:t>recopilar </a:t>
            </a:r>
            <a:r>
              <a:rPr spc="-20" dirty="0">
                <a:latin typeface="Verdana"/>
                <a:cs typeface="Verdana"/>
              </a:rPr>
              <a:t>información </a:t>
            </a:r>
            <a:r>
              <a:rPr spc="25" dirty="0">
                <a:latin typeface="Verdana"/>
                <a:cs typeface="Verdana"/>
              </a:rPr>
              <a:t>en 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internet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y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realizar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un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trabajo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acerca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esta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investigación.</a:t>
            </a:r>
            <a:r>
              <a:rPr spc="-160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Muchas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veces,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este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trabajo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100" dirty="0">
                <a:latin typeface="Verdana"/>
                <a:cs typeface="Verdana"/>
              </a:rPr>
              <a:t>de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adquisición </a:t>
            </a:r>
            <a:r>
              <a:rPr spc="105" dirty="0">
                <a:latin typeface="Verdana"/>
                <a:cs typeface="Verdana"/>
              </a:rPr>
              <a:t>de </a:t>
            </a:r>
            <a:r>
              <a:rPr spc="-40" dirty="0">
                <a:latin typeface="Verdana"/>
                <a:cs typeface="Verdana"/>
              </a:rPr>
              <a:t>nuevos </a:t>
            </a:r>
            <a:r>
              <a:rPr spc="45" dirty="0">
                <a:latin typeface="Verdana"/>
                <a:cs typeface="Verdana"/>
              </a:rPr>
              <a:t>conceptos </a:t>
            </a:r>
            <a:r>
              <a:rPr spc="150" dirty="0">
                <a:latin typeface="Verdana"/>
                <a:cs typeface="Verdana"/>
              </a:rPr>
              <a:t>a </a:t>
            </a:r>
            <a:r>
              <a:rPr spc="-70" dirty="0">
                <a:latin typeface="Verdana"/>
                <a:cs typeface="Verdana"/>
              </a:rPr>
              <a:t>través </a:t>
            </a:r>
            <a:r>
              <a:rPr spc="105" dirty="0">
                <a:latin typeface="Verdana"/>
                <a:cs typeface="Verdana"/>
              </a:rPr>
              <a:t>de </a:t>
            </a:r>
            <a:r>
              <a:rPr spc="-75" dirty="0">
                <a:latin typeface="Verdana"/>
                <a:cs typeface="Verdana"/>
              </a:rPr>
              <a:t>internet, </a:t>
            </a:r>
            <a:r>
              <a:rPr spc="-50" dirty="0">
                <a:latin typeface="Verdana"/>
                <a:cs typeface="Verdana"/>
              </a:rPr>
              <a:t>requerirá </a:t>
            </a:r>
            <a:r>
              <a:rPr spc="50" dirty="0">
                <a:latin typeface="Verdana"/>
                <a:cs typeface="Verdana"/>
              </a:rPr>
              <a:t>que </a:t>
            </a:r>
            <a:r>
              <a:rPr spc="-25" dirty="0">
                <a:latin typeface="Verdana"/>
                <a:cs typeface="Verdana"/>
              </a:rPr>
              <a:t>el </a:t>
            </a:r>
            <a:r>
              <a:rPr spc="-15" dirty="0">
                <a:latin typeface="Verdana"/>
                <a:cs typeface="Verdana"/>
              </a:rPr>
              <a:t>alumno </a:t>
            </a:r>
            <a:r>
              <a:rPr spc="30" dirty="0">
                <a:latin typeface="Verdana"/>
                <a:cs typeface="Verdana"/>
              </a:rPr>
              <a:t>lea </a:t>
            </a:r>
            <a:r>
              <a:rPr spc="25" dirty="0">
                <a:latin typeface="Verdana"/>
                <a:cs typeface="Verdana"/>
              </a:rPr>
              <a:t>en </a:t>
            </a:r>
            <a:r>
              <a:rPr spc="3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inglés,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15" dirty="0">
                <a:latin typeface="Verdana"/>
                <a:cs typeface="Verdana"/>
              </a:rPr>
              <a:t>ya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que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suelen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40" dirty="0">
                <a:latin typeface="Verdana"/>
                <a:cs typeface="Verdana"/>
              </a:rPr>
              <a:t>existir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fuentes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información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mayor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calidad,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trabajando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esta </a:t>
            </a:r>
            <a:r>
              <a:rPr spc="-65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forma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el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inglés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técnico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manera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indirecta.</a:t>
            </a:r>
            <a:endParaRPr dirty="0">
              <a:latin typeface="Verdana"/>
              <a:cs typeface="Verdana"/>
            </a:endParaRPr>
          </a:p>
          <a:p>
            <a:pPr marL="355600" marR="148590" indent="-342900" algn="just">
              <a:lnSpc>
                <a:spcPts val="2050"/>
              </a:lnSpc>
              <a:spcBef>
                <a:spcPts val="1030"/>
              </a:spcBef>
              <a:tabLst>
                <a:tab pos="354965" algn="l"/>
              </a:tabLst>
            </a:pPr>
            <a:r>
              <a:rPr spc="-130" dirty="0">
                <a:latin typeface="Lucida Sans Unicode"/>
                <a:cs typeface="Lucida Sans Unicode"/>
              </a:rPr>
              <a:t>▶	</a:t>
            </a:r>
            <a:r>
              <a:rPr b="1" spc="-75" dirty="0">
                <a:latin typeface="Verdana"/>
                <a:cs typeface="Verdana"/>
              </a:rPr>
              <a:t>Otros</a:t>
            </a:r>
            <a:r>
              <a:rPr b="1" spc="-120" dirty="0">
                <a:latin typeface="Verdana"/>
                <a:cs typeface="Verdana"/>
              </a:rPr>
              <a:t> </a:t>
            </a:r>
            <a:r>
              <a:rPr b="1" spc="-30" dirty="0">
                <a:latin typeface="Verdana"/>
                <a:cs typeface="Verdana"/>
              </a:rPr>
              <a:t>ejercicios</a:t>
            </a:r>
            <a:r>
              <a:rPr b="1" spc="-170" dirty="0">
                <a:latin typeface="Verdana"/>
                <a:cs typeface="Verdana"/>
              </a:rPr>
              <a:t> </a:t>
            </a:r>
            <a:r>
              <a:rPr b="1" spc="-35" dirty="0">
                <a:latin typeface="Verdana"/>
                <a:cs typeface="Verdana"/>
              </a:rPr>
              <a:t>puntuables</a:t>
            </a:r>
            <a:r>
              <a:rPr spc="-35" dirty="0">
                <a:latin typeface="Verdana"/>
                <a:cs typeface="Verdana"/>
              </a:rPr>
              <a:t>.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Serán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ejercicios</a:t>
            </a:r>
            <a:r>
              <a:rPr spc="-17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de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realización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obligatoria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y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50" dirty="0">
                <a:latin typeface="Verdana"/>
                <a:cs typeface="Verdana"/>
              </a:rPr>
              <a:t>que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deberán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100" dirty="0">
                <a:latin typeface="Verdana"/>
                <a:cs typeface="Verdana"/>
              </a:rPr>
              <a:t>de </a:t>
            </a:r>
            <a:r>
              <a:rPr spc="-655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se</a:t>
            </a:r>
            <a:r>
              <a:rPr spc="-110" dirty="0">
                <a:latin typeface="Verdana"/>
                <a:cs typeface="Verdana"/>
              </a:rPr>
              <a:t>r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ent</a:t>
            </a:r>
            <a:r>
              <a:rPr spc="-60" dirty="0">
                <a:latin typeface="Verdana"/>
                <a:cs typeface="Verdana"/>
              </a:rPr>
              <a:t>r</a:t>
            </a:r>
            <a:r>
              <a:rPr spc="110" dirty="0">
                <a:latin typeface="Verdana"/>
                <a:cs typeface="Verdana"/>
              </a:rPr>
              <a:t>egad</a:t>
            </a:r>
            <a:r>
              <a:rPr spc="95" dirty="0">
                <a:latin typeface="Verdana"/>
                <a:cs typeface="Verdana"/>
              </a:rPr>
              <a:t>o</a:t>
            </a:r>
            <a:r>
              <a:rPr spc="-254" dirty="0">
                <a:latin typeface="Verdana"/>
                <a:cs typeface="Verdana"/>
              </a:rPr>
              <a:t>s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al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10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rof</a:t>
            </a:r>
            <a:r>
              <a:rPr spc="-35" dirty="0">
                <a:latin typeface="Verdana"/>
                <a:cs typeface="Verdana"/>
              </a:rPr>
              <a:t>e</a:t>
            </a:r>
            <a:r>
              <a:rPr spc="-85" dirty="0">
                <a:latin typeface="Verdana"/>
                <a:cs typeface="Verdana"/>
              </a:rPr>
              <a:t>s</a:t>
            </a:r>
            <a:r>
              <a:rPr spc="-100" dirty="0">
                <a:latin typeface="Verdana"/>
                <a:cs typeface="Verdana"/>
              </a:rPr>
              <a:t>o</a:t>
            </a:r>
            <a:r>
              <a:rPr spc="-245" dirty="0">
                <a:latin typeface="Verdana"/>
                <a:cs typeface="Verdana"/>
              </a:rPr>
              <a:t>r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25" dirty="0">
                <a:latin typeface="Verdana"/>
                <a:cs typeface="Verdana"/>
              </a:rPr>
              <a:t>en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60" dirty="0">
                <a:latin typeface="Verdana"/>
                <a:cs typeface="Verdana"/>
              </a:rPr>
              <a:t>c</a:t>
            </a:r>
            <a:r>
              <a:rPr spc="20" dirty="0">
                <a:latin typeface="Verdana"/>
                <a:cs typeface="Verdana"/>
              </a:rPr>
              <a:t>l</a:t>
            </a:r>
            <a:r>
              <a:rPr spc="-50" dirty="0">
                <a:latin typeface="Verdana"/>
                <a:cs typeface="Verdana"/>
              </a:rPr>
              <a:t>ase.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069" y="685800"/>
            <a:ext cx="4472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40" dirty="0">
                <a:solidFill>
                  <a:srgbClr val="EBEBEB"/>
                </a:solidFill>
              </a:rPr>
              <a:t>-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lang="es-ES" sz="3600" spc="-270" dirty="0">
                <a:solidFill>
                  <a:srgbClr val="EBEBEB"/>
                </a:solidFill>
              </a:rPr>
              <a:t> </a:t>
            </a:r>
            <a:r>
              <a:rPr lang="es-ES" sz="3600" spc="60" dirty="0">
                <a:solidFill>
                  <a:srgbClr val="EBEBEB"/>
                </a:solidFill>
              </a:rPr>
              <a:t>EVALUACIÓN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39069" y="2182505"/>
            <a:ext cx="9905999" cy="298543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25"/>
              </a:spcBef>
              <a:buNone/>
              <a:tabLst>
                <a:tab pos="451484" algn="l"/>
              </a:tabLst>
            </a:pPr>
            <a:r>
              <a:rPr sz="2000" spc="-100" dirty="0"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▶	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 cálculo de la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 de cada resultado de aprendizaje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realizará teniendo en cuenta el peso de cada criterio de evaluación independientemente del número de pruebas calificadas. Así, todas las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pruebas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relacionadas con el mismo CE serán ponderadas al peso que se ha otorgado a dicho CE en el RA. 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25"/>
              </a:spcBef>
              <a:buNone/>
              <a:tabLst>
                <a:tab pos="451484" algn="l"/>
              </a:tabLst>
            </a:pPr>
            <a:endParaRPr lang="es-ES" sz="20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  <a:p>
            <a:pPr marL="0" indent="0">
              <a:lnSpc>
                <a:spcPct val="100000"/>
              </a:lnSpc>
              <a:spcBef>
                <a:spcPts val="625"/>
              </a:spcBef>
              <a:buNone/>
              <a:tabLst>
                <a:tab pos="451484" algn="l"/>
              </a:tabLst>
            </a:pPr>
            <a:r>
              <a:rPr lang="es-ES" sz="2000" spc="-100" dirty="0"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▶	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superar cada evaluación es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necesario superar todos y cada uno de los resultados de aprendizaje evaluados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En caso contrario, la nota máxima de la evaluación será de cuatro sobre diez, independientemente de la nota obtenida.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25"/>
              </a:spcBef>
              <a:buNone/>
              <a:tabLst>
                <a:tab pos="451484" algn="l"/>
              </a:tabLst>
            </a:pPr>
            <a:endParaRPr lang="es-ES" sz="1500" dirty="0">
              <a:latin typeface="Verdana" panose="020B0604030504040204" pitchFamily="34" charset="0"/>
              <a:ea typeface="Verdana" panose="020B0604030504040204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29411"/>
            <a:ext cx="897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EBEBEB"/>
                </a:solidFill>
                <a:latin typeface="Verdana"/>
                <a:cs typeface="Verdana"/>
              </a:rPr>
              <a:t>SGE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260" y="1032437"/>
            <a:ext cx="9905998" cy="26218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s-ES"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</a:br>
            <a:r>
              <a:rPr sz="300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300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s-ES" sz="3000" spc="-260" dirty="0"/>
              <a:t>6 </a:t>
            </a:r>
            <a:r>
              <a:rPr lang="es-ES" sz="3000" spc="-260" dirty="0" err="1"/>
              <a:t>ects</a:t>
            </a:r>
            <a:br>
              <a:rPr lang="es-ES" sz="3000" spc="-145" dirty="0"/>
            </a:br>
            <a:r>
              <a:rPr lang="es-ES" sz="300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lang="es-ES" sz="300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s-ES" sz="3000" spc="-240" dirty="0"/>
              <a:t> 75 </a:t>
            </a:r>
            <a:r>
              <a:rPr lang="es-ES" sz="3000" spc="-95" dirty="0"/>
              <a:t>horas</a:t>
            </a:r>
            <a:br>
              <a:rPr lang="es-ES" sz="3000" spc="-145" dirty="0"/>
            </a:br>
            <a:r>
              <a:rPr lang="es-ES" sz="300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lang="es-ES" sz="300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s-ES" sz="3000" spc="-260" dirty="0"/>
              <a:t>4</a:t>
            </a:r>
            <a:r>
              <a:rPr lang="es-ES" sz="3000" spc="-240" dirty="0"/>
              <a:t> </a:t>
            </a:r>
            <a:r>
              <a:rPr lang="es-ES" sz="3000" spc="-95" dirty="0"/>
              <a:t>horas</a:t>
            </a:r>
            <a:r>
              <a:rPr lang="es-ES" sz="3000" spc="-250" dirty="0"/>
              <a:t> </a:t>
            </a:r>
            <a:r>
              <a:rPr lang="es-ES" sz="3000" spc="-125" dirty="0"/>
              <a:t>s</a:t>
            </a:r>
            <a:r>
              <a:rPr lang="es-ES" sz="3000" spc="-130" dirty="0"/>
              <a:t>e</a:t>
            </a:r>
            <a:r>
              <a:rPr lang="es-ES" sz="3000" spc="95" dirty="0"/>
              <a:t>m</a:t>
            </a:r>
            <a:r>
              <a:rPr lang="es-ES" sz="3000" spc="50" dirty="0"/>
              <a:t>a</a:t>
            </a:r>
            <a:r>
              <a:rPr lang="es-ES" sz="3000" spc="-145" dirty="0"/>
              <a:t>nales</a:t>
            </a:r>
            <a:endParaRPr sz="3000" dirty="0">
              <a:latin typeface="Lucida Sans Unicode"/>
              <a:cs typeface="Lucida Sans Unicode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EA70809-0F61-3CE4-0E13-5D45B84B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6182"/>
              </p:ext>
            </p:extLst>
          </p:nvPr>
        </p:nvGraphicFramePr>
        <p:xfrm>
          <a:off x="2476501" y="3886200"/>
          <a:ext cx="7238998" cy="2209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933">
                  <a:extLst>
                    <a:ext uri="{9D8B030D-6E8A-4147-A177-3AD203B41FA5}">
                      <a16:colId xmlns:a16="http://schemas.microsoft.com/office/drawing/2014/main" val="3583571264"/>
                    </a:ext>
                  </a:extLst>
                </a:gridCol>
                <a:gridCol w="1166013">
                  <a:extLst>
                    <a:ext uri="{9D8B030D-6E8A-4147-A177-3AD203B41FA5}">
                      <a16:colId xmlns:a16="http://schemas.microsoft.com/office/drawing/2014/main" val="1952978423"/>
                    </a:ext>
                  </a:extLst>
                </a:gridCol>
                <a:gridCol w="1166013">
                  <a:extLst>
                    <a:ext uri="{9D8B030D-6E8A-4147-A177-3AD203B41FA5}">
                      <a16:colId xmlns:a16="http://schemas.microsoft.com/office/drawing/2014/main" val="131857911"/>
                    </a:ext>
                  </a:extLst>
                </a:gridCol>
                <a:gridCol w="1166013">
                  <a:extLst>
                    <a:ext uri="{9D8B030D-6E8A-4147-A177-3AD203B41FA5}">
                      <a16:colId xmlns:a16="http://schemas.microsoft.com/office/drawing/2014/main" val="778286111"/>
                    </a:ext>
                  </a:extLst>
                </a:gridCol>
                <a:gridCol w="1166013">
                  <a:extLst>
                    <a:ext uri="{9D8B030D-6E8A-4147-A177-3AD203B41FA5}">
                      <a16:colId xmlns:a16="http://schemas.microsoft.com/office/drawing/2014/main" val="221917851"/>
                    </a:ext>
                  </a:extLst>
                </a:gridCol>
                <a:gridCol w="1166013">
                  <a:extLst>
                    <a:ext uri="{9D8B030D-6E8A-4147-A177-3AD203B41FA5}">
                      <a16:colId xmlns:a16="http://schemas.microsoft.com/office/drawing/2014/main" val="894278719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MIÉRCOLES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JUEVES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47945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15:30-16:20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SGE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460777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16:20-17:15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SGE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371840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17:15-18:10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s-ES" sz="2000" u="none" strike="noStrike" dirty="0">
                          <a:effectLst/>
                        </a:rPr>
                        <a:t>SGE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0865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18:35-19:30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s-ES" sz="2000" u="none" strike="noStrike" dirty="0">
                          <a:effectLst/>
                        </a:rPr>
                        <a:t>SGE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0532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19:30-20:25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6820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20:25-21:15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4046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29411"/>
            <a:ext cx="9815068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EBEBEB"/>
                </a:solidFill>
                <a:latin typeface="Verdana"/>
                <a:cs typeface="Verdana"/>
              </a:rPr>
              <a:t>SGE</a:t>
            </a:r>
            <a:endParaRPr sz="4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2550" spc="-245" dirty="0">
                <a:latin typeface="Lucida Sans Unicode"/>
                <a:cs typeface="Lucida Sans Unicode"/>
              </a:rPr>
              <a:t>▶</a:t>
            </a:r>
            <a:r>
              <a:rPr sz="2550" spc="-355" dirty="0">
                <a:latin typeface="Lucida Sans Unicode"/>
                <a:cs typeface="Lucida Sans Unicode"/>
              </a:rPr>
              <a:t> </a:t>
            </a:r>
            <a:r>
              <a:rPr sz="3200" spc="-260" dirty="0">
                <a:latin typeface="Verdana"/>
                <a:cs typeface="Verdana"/>
              </a:rPr>
              <a:t>2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45" dirty="0" err="1">
                <a:latin typeface="Verdana"/>
                <a:cs typeface="Verdana"/>
              </a:rPr>
              <a:t>evalu</a:t>
            </a:r>
            <a:r>
              <a:rPr sz="3200" spc="40" dirty="0" err="1">
                <a:latin typeface="Verdana"/>
                <a:cs typeface="Verdana"/>
              </a:rPr>
              <a:t>a</a:t>
            </a:r>
            <a:r>
              <a:rPr sz="3200" dirty="0" err="1">
                <a:latin typeface="Verdana"/>
                <a:cs typeface="Verdana"/>
              </a:rPr>
              <a:t>ciones</a:t>
            </a:r>
            <a:endParaRPr lang="es-ES" sz="3200" dirty="0">
              <a:latin typeface="Verdana"/>
              <a:cs typeface="Verdana"/>
            </a:endParaRPr>
          </a:p>
          <a:p>
            <a:pPr marL="927100" lvl="1" indent="-457200">
              <a:spcBef>
                <a:spcPts val="2925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Verdana"/>
                <a:cs typeface="Verdana"/>
              </a:rPr>
              <a:t>1ª </a:t>
            </a:r>
            <a:r>
              <a:rPr lang="es-ES" sz="2800" dirty="0" err="1">
                <a:latin typeface="Verdana"/>
                <a:cs typeface="Verdana"/>
              </a:rPr>
              <a:t>Ev</a:t>
            </a:r>
            <a:r>
              <a:rPr lang="es-ES" sz="2800" dirty="0">
                <a:latin typeface="Verdana"/>
                <a:cs typeface="Verdana"/>
              </a:rPr>
              <a:t>: Al finalizar el primer trimestre (principios de diciembre)</a:t>
            </a:r>
          </a:p>
          <a:p>
            <a:pPr marL="927100" lvl="1" indent="-457200">
              <a:spcBef>
                <a:spcPts val="2925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Verdana"/>
                <a:cs typeface="Verdana"/>
              </a:rPr>
              <a:t>2ª </a:t>
            </a:r>
            <a:r>
              <a:rPr lang="es-ES" sz="2800" dirty="0" err="1">
                <a:latin typeface="Verdana"/>
                <a:cs typeface="Verdana"/>
              </a:rPr>
              <a:t>Ev</a:t>
            </a:r>
            <a:r>
              <a:rPr lang="es-ES" sz="2800" dirty="0">
                <a:latin typeface="Verdana"/>
                <a:cs typeface="Verdana"/>
              </a:rPr>
              <a:t>: Al finalizar el segundo trimestre (marzo)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3338"/>
            <a:ext cx="65384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lang="es-ES" sz="3600" spc="-440" dirty="0">
                <a:solidFill>
                  <a:srgbClr val="EBEBEB"/>
                </a:solidFill>
              </a:rPr>
              <a:t>–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lang="es-ES" sz="3600" spc="-85" dirty="0">
                <a:solidFill>
                  <a:srgbClr val="EBEBEB"/>
                </a:solidFill>
              </a:rPr>
              <a:t>RESULTADOS DE APRENDIZAJE</a:t>
            </a:r>
            <a:endParaRPr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A23415C-9E07-B2D8-0573-7A496FCC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72230"/>
              </p:ext>
            </p:extLst>
          </p:nvPr>
        </p:nvGraphicFramePr>
        <p:xfrm>
          <a:off x="1143000" y="1828800"/>
          <a:ext cx="10210800" cy="457200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945641">
                  <a:extLst>
                    <a:ext uri="{9D8B030D-6E8A-4147-A177-3AD203B41FA5}">
                      <a16:colId xmlns:a16="http://schemas.microsoft.com/office/drawing/2014/main" val="2163083030"/>
                    </a:ext>
                  </a:extLst>
                </a:gridCol>
                <a:gridCol w="1265159">
                  <a:extLst>
                    <a:ext uri="{9D8B030D-6E8A-4147-A177-3AD203B41FA5}">
                      <a16:colId xmlns:a16="http://schemas.microsoft.com/office/drawing/2014/main" val="1966998680"/>
                    </a:ext>
                  </a:extLst>
                </a:gridCol>
              </a:tblGrid>
              <a:tr h="569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dirty="0">
                          <a:effectLst/>
                        </a:rPr>
                        <a:t>RA</a:t>
                      </a:r>
                      <a:endParaRPr lang="es-E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dirty="0">
                          <a:effectLst/>
                        </a:rPr>
                        <a:t>Peso (%)</a:t>
                      </a:r>
                      <a:endParaRPr lang="es-E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3737811766"/>
                  </a:ext>
                </a:extLst>
              </a:tr>
              <a:tr h="954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RA1</a:t>
                      </a:r>
                      <a:r>
                        <a:rPr lang="es-ES" sz="1600" b="0" dirty="0">
                          <a:effectLst/>
                        </a:rPr>
                        <a:t>. Identifica sistemas de planificación de recursos empresariales y de gestión de relaciones con clientes (ERP-CRM) reconociendo sus características y verificando la configuración del sistema informático.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>
                          <a:effectLst/>
                        </a:rPr>
                        <a:t>10</a:t>
                      </a:r>
                      <a:endParaRPr lang="es-E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213944948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RA2</a:t>
                      </a:r>
                      <a:r>
                        <a:rPr lang="es-ES" sz="1600" b="0" dirty="0">
                          <a:effectLst/>
                        </a:rPr>
                        <a:t>. Implanta sistemas ERP-CRM interpretando la documentación técnica e identificando las diferentes opciones y módulos.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>
                          <a:effectLst/>
                        </a:rPr>
                        <a:t>25</a:t>
                      </a:r>
                      <a:endParaRPr lang="es-E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2001626112"/>
                  </a:ext>
                </a:extLst>
              </a:tr>
              <a:tr h="954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RA3</a:t>
                      </a:r>
                      <a:r>
                        <a:rPr lang="es-ES" sz="1600" b="0" dirty="0">
                          <a:effectLst/>
                        </a:rPr>
                        <a:t>. Realiza operaciones de gestión y consulta de la información siguiendo las especificaciones de diseño y utilizando las herramientas proporcionadas por los sistemas ERP-CRM.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>
                          <a:effectLst/>
                        </a:rPr>
                        <a:t>20</a:t>
                      </a:r>
                      <a:endParaRPr lang="es-E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3624190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RA4</a:t>
                      </a:r>
                      <a:r>
                        <a:rPr lang="es-ES" sz="1600" b="0" dirty="0">
                          <a:effectLst/>
                        </a:rPr>
                        <a:t>. Adapta sistemas ERP-CRM identificando los requerimientos de un supuesto empresarial y utilizando las herramientas proporcionadas por los mismos.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>
                          <a:effectLst/>
                        </a:rPr>
                        <a:t>20</a:t>
                      </a:r>
                      <a:endParaRPr lang="es-ES" sz="1600" b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1649592424"/>
                  </a:ext>
                </a:extLst>
              </a:tr>
              <a:tr h="569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RA5</a:t>
                      </a:r>
                      <a:r>
                        <a:rPr lang="es-ES" sz="1600" b="0" dirty="0">
                          <a:effectLst/>
                        </a:rPr>
                        <a:t>. Desarrolla componentes para un sistema ERP-CRM analizando y utilizando el lenguaje de programación incorporado.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25</a:t>
                      </a:r>
                      <a:endParaRPr lang="es-ES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97" marR="62297" marT="0" marB="0" anchor="ctr"/>
                </a:tc>
                <a:extLst>
                  <a:ext uri="{0D108BD9-81ED-4DB2-BD59-A6C34878D82A}">
                    <a16:rowId xmlns:a16="http://schemas.microsoft.com/office/drawing/2014/main" val="23211659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3338"/>
            <a:ext cx="6462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90" dirty="0">
                <a:solidFill>
                  <a:srgbClr val="EBEBEB"/>
                </a:solidFill>
              </a:rPr>
              <a:t>–</a:t>
            </a:r>
            <a:r>
              <a:rPr sz="3600" spc="-275" dirty="0">
                <a:solidFill>
                  <a:srgbClr val="EBEBEB"/>
                </a:solidFill>
              </a:rPr>
              <a:t> </a:t>
            </a:r>
            <a:r>
              <a:rPr lang="es-ES" sz="3600" spc="5" dirty="0">
                <a:solidFill>
                  <a:srgbClr val="EBEBEB"/>
                </a:solidFill>
              </a:rPr>
              <a:t>CRITERIOS DE EVALUACIÓN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45502" y="2060520"/>
            <a:ext cx="10500995" cy="80021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600" spc="-160" dirty="0">
                <a:latin typeface="Lucida Sans Unicode"/>
                <a:cs typeface="Lucida Sans Unicode"/>
              </a:rPr>
              <a:t>▶	</a:t>
            </a:r>
            <a:r>
              <a:rPr sz="2000" spc="-38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den</a:t>
            </a:r>
            <a:r>
              <a:rPr sz="2000" spc="30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i</a:t>
            </a:r>
            <a:r>
              <a:rPr sz="2000" spc="-140" dirty="0">
                <a:latin typeface="Verdana"/>
                <a:cs typeface="Verdana"/>
              </a:rPr>
              <a:t>f</a:t>
            </a:r>
            <a:r>
              <a:rPr sz="2000" spc="70" dirty="0">
                <a:latin typeface="Verdana"/>
                <a:cs typeface="Verdana"/>
              </a:rPr>
              <a:t>ic</a:t>
            </a:r>
            <a:r>
              <a:rPr sz="2000" spc="105" dirty="0">
                <a:latin typeface="Verdana"/>
                <a:cs typeface="Verdana"/>
              </a:rPr>
              <a:t>a</a:t>
            </a:r>
            <a:r>
              <a:rPr sz="2000" spc="55" dirty="0">
                <a:latin typeface="Verdana"/>
                <a:cs typeface="Verdana"/>
              </a:rPr>
              <a:t>ci</a:t>
            </a:r>
            <a:r>
              <a:rPr sz="2000" spc="75" dirty="0">
                <a:latin typeface="Verdana"/>
                <a:cs typeface="Verdana"/>
              </a:rPr>
              <a:t>ó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sis</a:t>
            </a:r>
            <a:r>
              <a:rPr sz="2000" spc="-175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emas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ER</a:t>
            </a:r>
            <a:r>
              <a:rPr sz="2000" spc="-114" dirty="0">
                <a:latin typeface="Verdana"/>
                <a:cs typeface="Verdana"/>
              </a:rPr>
              <a:t>P</a:t>
            </a:r>
            <a:r>
              <a:rPr sz="2000" spc="-254" dirty="0">
                <a:latin typeface="Verdana"/>
                <a:cs typeface="Verdana"/>
              </a:rPr>
              <a:t>-</a:t>
            </a:r>
            <a:r>
              <a:rPr sz="2000" spc="65" dirty="0">
                <a:latin typeface="Verdana"/>
                <a:cs typeface="Verdana"/>
              </a:rPr>
              <a:t>CR</a:t>
            </a:r>
            <a:r>
              <a:rPr sz="2000" spc="70" dirty="0">
                <a:latin typeface="Verdana"/>
                <a:cs typeface="Verdana"/>
              </a:rPr>
              <a:t>M</a:t>
            </a:r>
            <a:r>
              <a:rPr sz="2000" spc="-355" dirty="0">
                <a:latin typeface="Verdana"/>
                <a:cs typeface="Verdana"/>
              </a:rPr>
              <a:t>:</a:t>
            </a:r>
            <a:endParaRPr lang="es-ES" sz="2000" spc="-35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687F4F1-1660-A761-FDDE-48D8875A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0410"/>
              </p:ext>
            </p:extLst>
          </p:nvPr>
        </p:nvGraphicFramePr>
        <p:xfrm>
          <a:off x="1524000" y="2590800"/>
          <a:ext cx="8458200" cy="354171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160840599"/>
                    </a:ext>
                  </a:extLst>
                </a:gridCol>
              </a:tblGrid>
              <a:tr h="695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a) Se han reconocido los diferentes sistemas ERP-CRM que existen en el mercado.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2520614772"/>
                  </a:ext>
                </a:extLst>
              </a:tr>
              <a:tr h="449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b) Se han comparado sistemas ERP-CRM en función de sus características y requisitos.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291037823"/>
                  </a:ext>
                </a:extLst>
              </a:tr>
              <a:tr h="449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c) Se ha identificado el sistema operativo adecuado a cada sistema ERP-CRM.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1570107173"/>
                  </a:ext>
                </a:extLst>
              </a:tr>
              <a:tr h="449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d) Se ha identificado el sistema gestor de datos adecuado a cada sistema ERP-CRM.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2177576481"/>
                  </a:ext>
                </a:extLst>
              </a:tr>
              <a:tr h="752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e) Se han verificado las configuraciones del sistema operativo y del gestor de datos para garantizar la funcionalidad del ERP-CRM.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627990689"/>
                  </a:ext>
                </a:extLst>
              </a:tr>
              <a:tr h="297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f) Se han documentado las operaciones realizadas.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3560703868"/>
                  </a:ext>
                </a:extLst>
              </a:tr>
              <a:tr h="449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g) Se han documentado las incidencias producidas durante el proceso.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4" marR="63894" marT="0" marB="0" anchor="ctr"/>
                </a:tc>
                <a:extLst>
                  <a:ext uri="{0D108BD9-81ED-4DB2-BD59-A6C34878D82A}">
                    <a16:rowId xmlns:a16="http://schemas.microsoft.com/office/drawing/2014/main" val="4235898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3338"/>
            <a:ext cx="73766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90" dirty="0">
                <a:solidFill>
                  <a:srgbClr val="EBEBEB"/>
                </a:solidFill>
              </a:rPr>
              <a:t>–</a:t>
            </a:r>
            <a:r>
              <a:rPr sz="3600" spc="-275" dirty="0">
                <a:solidFill>
                  <a:srgbClr val="EBEBEB"/>
                </a:solidFill>
              </a:rPr>
              <a:t> </a:t>
            </a:r>
            <a:r>
              <a:rPr lang="es-ES" sz="3600" spc="5" dirty="0">
                <a:solidFill>
                  <a:srgbClr val="EBEBEB"/>
                </a:solidFill>
              </a:rPr>
              <a:t> Criterios de evaluación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89025" y="1905000"/>
            <a:ext cx="10013950" cy="7579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2000" spc="-100" dirty="0">
                <a:latin typeface="Lucida Sans Unicode"/>
                <a:cs typeface="Lucida Sans Unicode"/>
              </a:rPr>
              <a:t>▶	</a:t>
            </a:r>
            <a:r>
              <a:rPr sz="2000" spc="-40" dirty="0">
                <a:latin typeface="Verdana"/>
                <a:cs typeface="Verdana"/>
              </a:rPr>
              <a:t>Instalación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y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configuración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de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sistemas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ERP-CRM:</a:t>
            </a:r>
            <a:endParaRPr lang="es-ES" sz="2000" spc="-8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endParaRPr sz="1600" dirty="0">
              <a:latin typeface="Verdana"/>
              <a:cs typeface="Verdan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ECB324-F787-271B-1CB3-6DE34032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7043"/>
              </p:ext>
            </p:extLst>
          </p:nvPr>
        </p:nvGraphicFramePr>
        <p:xfrm>
          <a:off x="1981200" y="2438400"/>
          <a:ext cx="8915400" cy="40494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915400">
                  <a:extLst>
                    <a:ext uri="{9D8B030D-6E8A-4147-A177-3AD203B41FA5}">
                      <a16:colId xmlns:a16="http://schemas.microsoft.com/office/drawing/2014/main" val="4116626844"/>
                    </a:ext>
                  </a:extLst>
                </a:gridCol>
              </a:tblGrid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a) Se han identificado los diferentes tipos de licencia.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095709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b) Se han identificado los módulos que componen el ERP-CRM.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8543684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c) Se han realizado instalaciones </a:t>
                      </a:r>
                      <a:r>
                        <a:rPr lang="es-ES" sz="1800" b="0" dirty="0" err="1">
                          <a:effectLst/>
                        </a:rPr>
                        <a:t>monopuesto</a:t>
                      </a:r>
                      <a:r>
                        <a:rPr lang="es-ES" sz="1800" b="0" dirty="0">
                          <a:effectLst/>
                        </a:rPr>
                        <a:t>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1590221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d) Se han realizado instalaciones cliente/servidor.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427744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e) Se han configurado los módulos instalados.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6262201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f) Se han implantado los módulos del ERP-CRM de dispositivos móviles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867754"/>
                  </a:ext>
                </a:extLst>
              </a:tr>
              <a:tr h="643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g) Se han realizado instalaciones adaptadas a las necesidades planteadas en diferentes supuestos.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359331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h) Se ha verificado el funcionamiento del ERP-CRM.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0243"/>
                  </a:ext>
                </a:extLst>
              </a:tr>
              <a:tr h="42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0" dirty="0">
                          <a:effectLst/>
                        </a:rPr>
                        <a:t>i) Se han documentado las operaciones realizadas y las incidencias.</a:t>
                      </a:r>
                      <a:endParaRPr lang="es-E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031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3338"/>
            <a:ext cx="63860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90" dirty="0">
                <a:solidFill>
                  <a:srgbClr val="EBEBEB"/>
                </a:solidFill>
              </a:rPr>
              <a:t>–</a:t>
            </a:r>
            <a:r>
              <a:rPr sz="3600" spc="-275" dirty="0">
                <a:solidFill>
                  <a:srgbClr val="EBEBEB"/>
                </a:solidFill>
              </a:rPr>
              <a:t> </a:t>
            </a:r>
            <a:r>
              <a:rPr lang="es-ES" sz="3600" spc="5" dirty="0">
                <a:solidFill>
                  <a:srgbClr val="EBEBEB"/>
                </a:solidFill>
              </a:rPr>
              <a:t>CRITERIOS DE EVALUACIÓN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766515"/>
            <a:ext cx="8896985" cy="44691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sz="2000" spc="-120" dirty="0">
                <a:latin typeface="Lucida Sans Unicode"/>
                <a:cs typeface="Lucida Sans Unicode"/>
              </a:rPr>
              <a:t>▶	</a:t>
            </a:r>
            <a:r>
              <a:rPr lang="es-ES" sz="2000" spc="-50" dirty="0">
                <a:latin typeface="Verdana"/>
                <a:cs typeface="Verdana"/>
              </a:rPr>
              <a:t>Gestión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cons</a:t>
            </a:r>
            <a:r>
              <a:rPr sz="2000" spc="-105" dirty="0">
                <a:latin typeface="Verdana"/>
                <a:cs typeface="Verdana"/>
              </a:rPr>
              <a:t>u</a:t>
            </a:r>
            <a:r>
              <a:rPr sz="2000" spc="-35" dirty="0">
                <a:latin typeface="Verdana"/>
                <a:cs typeface="Verdana"/>
              </a:rPr>
              <a:t>l</a:t>
            </a:r>
            <a:r>
              <a:rPr sz="2000" spc="-80" dirty="0">
                <a:latin typeface="Verdana"/>
                <a:cs typeface="Verdana"/>
              </a:rPr>
              <a:t>t</a:t>
            </a:r>
            <a:r>
              <a:rPr sz="2000" spc="120" dirty="0">
                <a:latin typeface="Verdana"/>
                <a:cs typeface="Verdana"/>
              </a:rPr>
              <a:t>a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d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l</a:t>
            </a:r>
            <a:r>
              <a:rPr sz="2000" spc="120" dirty="0">
                <a:latin typeface="Verdana"/>
                <a:cs typeface="Verdana"/>
              </a:rPr>
              <a:t>a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5" dirty="0" err="1">
                <a:latin typeface="Verdana"/>
                <a:cs typeface="Verdana"/>
              </a:rPr>
              <a:t>i</a:t>
            </a:r>
            <a:r>
              <a:rPr sz="2000" spc="-60" dirty="0" err="1">
                <a:latin typeface="Verdana"/>
                <a:cs typeface="Verdana"/>
              </a:rPr>
              <a:t>n</a:t>
            </a:r>
            <a:r>
              <a:rPr sz="2000" spc="-45" dirty="0" err="1">
                <a:latin typeface="Verdana"/>
                <a:cs typeface="Verdana"/>
              </a:rPr>
              <a:t>f</a:t>
            </a:r>
            <a:r>
              <a:rPr sz="2000" spc="-60" dirty="0" err="1">
                <a:latin typeface="Verdana"/>
                <a:cs typeface="Verdana"/>
              </a:rPr>
              <a:t>or</a:t>
            </a:r>
            <a:r>
              <a:rPr sz="2000" spc="40" dirty="0" err="1">
                <a:latin typeface="Verdana"/>
                <a:cs typeface="Verdana"/>
              </a:rPr>
              <a:t>m</a:t>
            </a:r>
            <a:r>
              <a:rPr sz="2000" spc="15" dirty="0" err="1">
                <a:latin typeface="Verdana"/>
                <a:cs typeface="Verdana"/>
              </a:rPr>
              <a:t>a</a:t>
            </a:r>
            <a:r>
              <a:rPr sz="2000" spc="50" dirty="0" err="1">
                <a:latin typeface="Verdana"/>
                <a:cs typeface="Verdana"/>
              </a:rPr>
              <a:t>c</a:t>
            </a:r>
            <a:r>
              <a:rPr sz="2000" spc="35" dirty="0" err="1">
                <a:latin typeface="Verdana"/>
                <a:cs typeface="Verdana"/>
              </a:rPr>
              <a:t>i</a:t>
            </a:r>
            <a:r>
              <a:rPr sz="2000" spc="-80" dirty="0" err="1">
                <a:latin typeface="Verdana"/>
                <a:cs typeface="Verdana"/>
              </a:rPr>
              <a:t>ón</a:t>
            </a:r>
            <a:r>
              <a:rPr sz="2000" spc="-80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90A182-4EB1-0EA8-0016-2B06884A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53209"/>
              </p:ext>
            </p:extLst>
          </p:nvPr>
        </p:nvGraphicFramePr>
        <p:xfrm>
          <a:off x="1676400" y="2514600"/>
          <a:ext cx="8686800" cy="35415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1777624211"/>
                    </a:ext>
                  </a:extLst>
                </a:gridCol>
              </a:tblGrid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a) Se han utilizado herramientas y lenguajes de consulta y manipulación de datos proporcionados por los sistemas ERP-CRM.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2260507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b) Se han generado formularios.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523795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c) Se han generado informes.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495238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d) Se han exportado datos e informes.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525045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e) Se han automatizado las extracciones de datos mediante procesos.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319026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f) Se han documentado las operaciones realizadas y las incidencias observadas.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6627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3338"/>
            <a:ext cx="73766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90" dirty="0">
                <a:solidFill>
                  <a:srgbClr val="EBEBEB"/>
                </a:solidFill>
              </a:rPr>
              <a:t>–</a:t>
            </a:r>
            <a:r>
              <a:rPr sz="3600" spc="-275" dirty="0">
                <a:solidFill>
                  <a:srgbClr val="EBEBEB"/>
                </a:solidFill>
              </a:rPr>
              <a:t> </a:t>
            </a:r>
            <a:r>
              <a:rPr lang="es-ES" sz="3600" spc="5" dirty="0">
                <a:solidFill>
                  <a:srgbClr val="EBEBEB"/>
                </a:solidFill>
              </a:rPr>
              <a:t> CRITERIOS DE EVALUACIÓN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133600"/>
            <a:ext cx="6866255" cy="43345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600" spc="-160" dirty="0">
                <a:latin typeface="Lucida Sans Unicode"/>
                <a:cs typeface="Lucida Sans Unicode"/>
              </a:rPr>
              <a:t>▶	</a:t>
            </a:r>
            <a:r>
              <a:rPr sz="2000" spc="-15" dirty="0">
                <a:latin typeface="Verdana"/>
                <a:cs typeface="Verdana"/>
              </a:rPr>
              <a:t>Implantación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sistemas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ERP-CRM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en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una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35" dirty="0" err="1">
                <a:latin typeface="Verdana"/>
                <a:cs typeface="Verdana"/>
              </a:rPr>
              <a:t>empresa</a:t>
            </a:r>
            <a:r>
              <a:rPr sz="2000" spc="-3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E37948-AD85-0A14-2DEF-B4328EAF5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26037"/>
              </p:ext>
            </p:extLst>
          </p:nvPr>
        </p:nvGraphicFramePr>
        <p:xfrm>
          <a:off x="1885950" y="2895600"/>
          <a:ext cx="8420100" cy="33722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20100">
                  <a:extLst>
                    <a:ext uri="{9D8B030D-6E8A-4147-A177-3AD203B41FA5}">
                      <a16:colId xmlns:a16="http://schemas.microsoft.com/office/drawing/2014/main" val="286079050"/>
                    </a:ext>
                  </a:extLst>
                </a:gridCol>
              </a:tblGrid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a) Se han identificado las posibilidades de adaptación del ERP-CRM.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104230"/>
                  </a:ext>
                </a:extLst>
              </a:tr>
              <a:tr h="717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b) Se han adaptado definiciones de campos, tablas y vistas de la base de datos del ERP-CRM.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259670"/>
                  </a:ext>
                </a:extLst>
              </a:tr>
              <a:tr h="500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c) Se han adaptado consultas.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9448216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d) Se han adaptado interfaces de entrada de datos y de procesos.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831528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e) Se han personalizado informes.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773141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f) Se han adaptado procedimientos almacenados de servidor.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70296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g) Se han realizado pruebas.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002629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h) Se han documentado las operaciones realizadas y las incidencias observadas.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9043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573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EBEBEB"/>
                </a:solidFill>
              </a:rPr>
              <a:t>SG</a:t>
            </a:r>
            <a:r>
              <a:rPr sz="3600" spc="-200" dirty="0">
                <a:solidFill>
                  <a:srgbClr val="EBEBEB"/>
                </a:solidFill>
              </a:rPr>
              <a:t>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490" dirty="0">
                <a:solidFill>
                  <a:srgbClr val="EBEBEB"/>
                </a:solidFill>
              </a:rPr>
              <a:t>–</a:t>
            </a:r>
            <a:r>
              <a:rPr sz="3600" spc="-275" dirty="0">
                <a:solidFill>
                  <a:srgbClr val="EBEBEB"/>
                </a:solidFill>
              </a:rPr>
              <a:t> </a:t>
            </a:r>
            <a:r>
              <a:rPr lang="es-ES" sz="3600" spc="-275" dirty="0">
                <a:solidFill>
                  <a:srgbClr val="EBEBEB"/>
                </a:solidFill>
              </a:rPr>
              <a:t> CRITERIOS DE EVALUACIÓN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1997962"/>
            <a:ext cx="69100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85" dirty="0">
                <a:latin typeface="Verdana" panose="020B0604030504040204" pitchFamily="34" charset="0"/>
                <a:ea typeface="Verdana" panose="020B0604030504040204" pitchFamily="34" charset="0"/>
                <a:cs typeface="Lucida Sans Unicode"/>
              </a:rPr>
              <a:t>▶	</a:t>
            </a:r>
            <a:r>
              <a:rPr sz="20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000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esar</a:t>
            </a:r>
            <a:r>
              <a:rPr sz="20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2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000" spc="-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0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2000" spc="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000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</a:t>
            </a:r>
            <a:r>
              <a:rPr sz="20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2000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15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2000" spc="4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2000" spc="6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2000" spc="5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20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nen</a:t>
            </a:r>
            <a:r>
              <a:rPr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2000" spc="-10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537C3D7-3021-5C47-1CAE-1F22A0AAD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92592"/>
              </p:ext>
            </p:extLst>
          </p:nvPr>
        </p:nvGraphicFramePr>
        <p:xfrm>
          <a:off x="1905000" y="2558173"/>
          <a:ext cx="8077200" cy="33013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434534450"/>
                    </a:ext>
                  </a:extLst>
                </a:gridCol>
              </a:tblGrid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a) Se han reconocido las sentencias del lenguaje propio del sistema ERP-CRM.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99124"/>
                  </a:ext>
                </a:extLst>
              </a:tr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b) Se han utilizado los elementos de programación del lenguaje para crear componentes de manipulación de datos.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865960"/>
                  </a:ext>
                </a:extLst>
              </a:tr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c) Se han modificado componentes software para añadir nuevas funcionalidades al sistema.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3955759"/>
                  </a:ext>
                </a:extLst>
              </a:tr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d) Se han integrado los nuevos componentes software en el sistema ERP-CRM.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701396"/>
                  </a:ext>
                </a:extLst>
              </a:tr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e) Se ha verificado el correcto funcionamiento de los componentes creados.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9614989"/>
                  </a:ext>
                </a:extLst>
              </a:tr>
              <a:tr h="538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f) Se han documentado todos los componentes creados o modificados.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84916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252</TotalTime>
  <Words>969</Words>
  <Application>Microsoft Office PowerPoint</Application>
  <PresentationFormat>Panorámica</PresentationFormat>
  <Paragraphs>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Unicode</vt:lpstr>
      <vt:lpstr>Tw Cen MT</vt:lpstr>
      <vt:lpstr>Verdana</vt:lpstr>
      <vt:lpstr>Circuito</vt:lpstr>
      <vt:lpstr>Presentación de PowerPoint</vt:lpstr>
      <vt:lpstr> ▶ 6 ects ▶  75 horas ▶ 4 horas semanales</vt:lpstr>
      <vt:lpstr>Presentación de PowerPoint</vt:lpstr>
      <vt:lpstr>SGE – RESULTADOS DE APRENDIZAJE</vt:lpstr>
      <vt:lpstr>SGE – CRITERIOS DE EVALUACIÓN</vt:lpstr>
      <vt:lpstr>SGE –  Criterios de evaluación</vt:lpstr>
      <vt:lpstr>SGE – CRITERIOS DE EVALUACIÓN</vt:lpstr>
      <vt:lpstr>SGE –  CRITERIOS DE EVALUACIÓN</vt:lpstr>
      <vt:lpstr>SGE –  CRITERIOS DE EVALUACIÓN</vt:lpstr>
      <vt:lpstr>SGE - Evaluación</vt:lpstr>
      <vt:lpstr>SGE - 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SGE</dc:title>
  <dc:creator>Ángel González Fuentes</dc:creator>
  <cp:lastModifiedBy>CLAUDIA TORRE CELEIZÁBAL</cp:lastModifiedBy>
  <cp:revision>1</cp:revision>
  <dcterms:created xsi:type="dcterms:W3CDTF">2023-09-10T10:59:27Z</dcterms:created>
  <dcterms:modified xsi:type="dcterms:W3CDTF">2023-09-10T15:44:08Z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Soda PDF</vt:lpwstr>
  </property>
  <property fmtid="{D5CDD505-2E9C-101B-9397-08002B2CF9AE}" pid="4" name="LastSaved">
    <vt:filetime>2023-09-10T00:00:00Z</vt:filetime>
  </property>
</Properties>
</file>