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24" r:id="rId4"/>
    <p:sldId id="326" r:id="rId5"/>
    <p:sldId id="402" r:id="rId6"/>
    <p:sldId id="403" r:id="rId7"/>
    <p:sldId id="404" r:id="rId8"/>
    <p:sldId id="374" r:id="rId9"/>
    <p:sldId id="405" r:id="rId10"/>
    <p:sldId id="327" r:id="rId11"/>
    <p:sldId id="401" r:id="rId12"/>
    <p:sldId id="386" r:id="rId13"/>
    <p:sldId id="368" r:id="rId14"/>
    <p:sldId id="376" r:id="rId15"/>
    <p:sldId id="370" r:id="rId16"/>
    <p:sldId id="369" r:id="rId17"/>
    <p:sldId id="371" r:id="rId18"/>
    <p:sldId id="372" r:id="rId19"/>
    <p:sldId id="377" r:id="rId20"/>
    <p:sldId id="388" r:id="rId21"/>
    <p:sldId id="391" r:id="rId22"/>
    <p:sldId id="392" r:id="rId23"/>
    <p:sldId id="393" r:id="rId24"/>
    <p:sldId id="407" r:id="rId25"/>
    <p:sldId id="394" r:id="rId26"/>
    <p:sldId id="406" r:id="rId27"/>
    <p:sldId id="408"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67E49-D7EA-4F33-8A11-D297202B0F54}">
          <p14:sldIdLst>
            <p14:sldId id="256"/>
          </p14:sldIdLst>
        </p14:section>
        <p14:section name="Untitled Section" id="{F758F371-D713-4383-B6BA-52692949B83A}">
          <p14:sldIdLst>
            <p14:sldId id="257"/>
            <p14:sldId id="324"/>
            <p14:sldId id="326"/>
            <p14:sldId id="402"/>
            <p14:sldId id="403"/>
            <p14:sldId id="404"/>
            <p14:sldId id="374"/>
            <p14:sldId id="405"/>
            <p14:sldId id="327"/>
            <p14:sldId id="401"/>
            <p14:sldId id="386"/>
            <p14:sldId id="368"/>
            <p14:sldId id="376"/>
            <p14:sldId id="370"/>
            <p14:sldId id="369"/>
            <p14:sldId id="371"/>
            <p14:sldId id="372"/>
            <p14:sldId id="377"/>
            <p14:sldId id="388"/>
            <p14:sldId id="391"/>
            <p14:sldId id="392"/>
            <p14:sldId id="393"/>
            <p14:sldId id="407"/>
            <p14:sldId id="394"/>
            <p14:sldId id="406"/>
            <p14:sldId id="408"/>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FB1"/>
    <a:srgbClr val="9C73BD"/>
    <a:srgbClr val="FF6600"/>
    <a:srgbClr val="09BF1D"/>
    <a:srgbClr val="DA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80" autoAdjust="0"/>
    <p:restoredTop sz="82093" autoAdjust="0"/>
  </p:normalViewPr>
  <p:slideViewPr>
    <p:cSldViewPr snapToGrid="0">
      <p:cViewPr varScale="1">
        <p:scale>
          <a:sx n="94" d="100"/>
          <a:sy n="94"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1BB5A-3715-4B86-80D7-6E49F63B5DE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A1B75E50-124E-4324-9CD2-CA1802C9D6DB}">
      <dgm:prSet phldrT="[Text]" custT="1"/>
      <dgm:spPr/>
      <dgm:t>
        <a:bodyPr/>
        <a:lstStyle/>
        <a:p>
          <a:pPr algn="l"/>
          <a:r>
            <a:rPr lang="en-US" sz="1600" b="0" dirty="0">
              <a:latin typeface="+mn-lt"/>
            </a:rPr>
            <a:t>Trên phần mềm của MISA có thể giới thiệu thông tin của dịch vụ cổng thanh toán để khách hàng đăng ký</a:t>
          </a:r>
        </a:p>
      </dgm:t>
    </dgm:pt>
    <dgm:pt modelId="{7AFF3010-7326-4E34-AC52-21388F56B325}" type="parTrans" cxnId="{AE258513-E3D2-4E86-B925-B430E5C66C55}">
      <dgm:prSet/>
      <dgm:spPr/>
      <dgm:t>
        <a:bodyPr/>
        <a:lstStyle/>
        <a:p>
          <a:endParaRPr lang="en-US" sz="1600">
            <a:latin typeface="+mn-lt"/>
          </a:endParaRPr>
        </a:p>
      </dgm:t>
    </dgm:pt>
    <dgm:pt modelId="{E9C237F0-8BAE-41D0-8DB1-588BB3329B3B}" type="sibTrans" cxnId="{AE258513-E3D2-4E86-B925-B430E5C66C55}">
      <dgm:prSet/>
      <dgm:spPr/>
      <dgm:t>
        <a:bodyPr/>
        <a:lstStyle/>
        <a:p>
          <a:endParaRPr lang="en-US" sz="1600">
            <a:latin typeface="+mn-lt"/>
          </a:endParaRPr>
        </a:p>
      </dgm:t>
    </dgm:pt>
    <dgm:pt modelId="{53370953-0EA4-4120-90FE-D9D25B9A659E}">
      <dgm:prSet phldrT="[Text]" custT="1"/>
      <dgm:spPr/>
      <dgm:t>
        <a:bodyPr/>
        <a:lstStyle/>
        <a:p>
          <a:pPr algn="l"/>
          <a:r>
            <a:rPr lang="en-US" sz="1600" b="0" dirty="0">
              <a:latin typeface="+mn-lt"/>
            </a:rPr>
            <a:t>Khách hàng đăng ký sử dụng dịch vụ cổng thanh toán trên phần mềm của MISA</a:t>
          </a:r>
        </a:p>
      </dgm:t>
    </dgm:pt>
    <dgm:pt modelId="{AC9FEE40-DC74-4897-987C-CE9AB6A88C38}" type="parTrans" cxnId="{E600C92C-DB16-4A5D-A9CD-7DAFECD25B77}">
      <dgm:prSet/>
      <dgm:spPr/>
      <dgm:t>
        <a:bodyPr/>
        <a:lstStyle/>
        <a:p>
          <a:endParaRPr lang="en-US" sz="1600">
            <a:latin typeface="+mn-lt"/>
          </a:endParaRPr>
        </a:p>
      </dgm:t>
    </dgm:pt>
    <dgm:pt modelId="{98815315-86DD-4515-B8B4-58E8131695B7}" type="sibTrans" cxnId="{E600C92C-DB16-4A5D-A9CD-7DAFECD25B77}">
      <dgm:prSet/>
      <dgm:spPr/>
      <dgm:t>
        <a:bodyPr/>
        <a:lstStyle/>
        <a:p>
          <a:endParaRPr lang="en-US" sz="1600">
            <a:latin typeface="+mn-lt"/>
          </a:endParaRPr>
        </a:p>
      </dgm:t>
    </dgm:pt>
    <dgm:pt modelId="{B2625E5A-3258-4D78-9A74-77FD0F5CC16E}">
      <dgm:prSet phldrT="[Text]" custT="1"/>
      <dgm:spPr/>
      <dgm:t>
        <a:bodyPr/>
        <a:lstStyle/>
        <a:p>
          <a:pPr algn="l"/>
          <a:r>
            <a:rPr lang="en-US" sz="1600" b="0" dirty="0">
              <a:latin typeface="+mn-lt"/>
            </a:rPr>
            <a:t>Khách hàng thực hiện </a:t>
          </a:r>
          <a:r>
            <a:rPr lang="en-US" sz="1600" b="0" dirty="0">
              <a:latin typeface="Calibri" panose="020F0502020204030204" pitchFamily="34" charset="0"/>
              <a:cs typeface="Calibri" panose="020F0502020204030204" pitchFamily="34" charset="0"/>
            </a:rPr>
            <a:t>thanh toán giao dịch qua Ví điện tử, thẻ, Cổng thanh toán hoặc bằng QRCode, AppToApp trên phần mềm của MISA</a:t>
          </a:r>
          <a:endParaRPr lang="en-US" sz="1600" b="0" dirty="0">
            <a:latin typeface="+mn-lt"/>
          </a:endParaRPr>
        </a:p>
      </dgm:t>
    </dgm:pt>
    <dgm:pt modelId="{EF832D9A-2E7E-4947-B86F-E1C34BC4E331}" type="parTrans" cxnId="{E968EA1A-09AE-459E-96C4-52959CEB447E}">
      <dgm:prSet/>
      <dgm:spPr/>
      <dgm:t>
        <a:bodyPr/>
        <a:lstStyle/>
        <a:p>
          <a:endParaRPr lang="en-US" sz="1600">
            <a:latin typeface="+mn-lt"/>
          </a:endParaRPr>
        </a:p>
      </dgm:t>
    </dgm:pt>
    <dgm:pt modelId="{CC0D85B5-3500-4C7E-993C-D830CCB92400}" type="sibTrans" cxnId="{E968EA1A-09AE-459E-96C4-52959CEB447E}">
      <dgm:prSet/>
      <dgm:spPr/>
      <dgm:t>
        <a:bodyPr/>
        <a:lstStyle/>
        <a:p>
          <a:endParaRPr lang="en-US" sz="1600">
            <a:latin typeface="+mn-lt"/>
          </a:endParaRPr>
        </a:p>
      </dgm:t>
    </dgm:pt>
    <dgm:pt modelId="{B02E9111-E39F-4F83-BECB-091B56C3B9FB}">
      <dgm:prSet phldrT="[Text]" custT="1"/>
      <dgm:spPr/>
      <dgm:t>
        <a:bodyPr/>
        <a:lstStyle/>
        <a:p>
          <a:pPr algn="l"/>
          <a:r>
            <a:rPr lang="en-US" sz="1600" b="0" dirty="0">
              <a:latin typeface="Calibri" panose="020F0502020204030204" pitchFamily="34" charset="0"/>
              <a:cs typeface="Calibri" panose="020F0502020204030204" pitchFamily="34" charset="0"/>
            </a:rPr>
            <a:t>Khách hàng thực hiện các giao dịch chuyển, nạp và rút tiền, thu hộ, thanh toán học phí, thanh toán dịch vụ... </a:t>
          </a:r>
          <a:r>
            <a:rPr lang="vi-VN" sz="1600" b="0" dirty="0">
              <a:latin typeface="Calibri" panose="020F0502020204030204" pitchFamily="34" charset="0"/>
              <a:cs typeface="Calibri" panose="020F0502020204030204" pitchFamily="34" charset="0"/>
            </a:rPr>
            <a:t>trên phần mềm</a:t>
          </a:r>
          <a:r>
            <a:rPr lang="en-US" sz="1600" b="0" dirty="0">
              <a:latin typeface="Calibri" panose="020F0502020204030204" pitchFamily="34" charset="0"/>
              <a:cs typeface="Calibri" panose="020F0502020204030204" pitchFamily="34" charset="0"/>
            </a:rPr>
            <a:t> của MISA</a:t>
          </a:r>
        </a:p>
      </dgm:t>
    </dgm:pt>
    <dgm:pt modelId="{2FB985BB-5292-415D-A3A9-C1E8F837D083}" type="parTrans" cxnId="{04E4E863-FF53-4466-BD86-FED145ADADB5}">
      <dgm:prSet/>
      <dgm:spPr/>
      <dgm:t>
        <a:bodyPr/>
        <a:lstStyle/>
        <a:p>
          <a:endParaRPr lang="en-US" sz="1600">
            <a:latin typeface="+mn-lt"/>
          </a:endParaRPr>
        </a:p>
      </dgm:t>
    </dgm:pt>
    <dgm:pt modelId="{4D3C97C8-83AA-4545-9365-B1376F5FDEAD}" type="sibTrans" cxnId="{04E4E863-FF53-4466-BD86-FED145ADADB5}">
      <dgm:prSet/>
      <dgm:spPr/>
      <dgm:t>
        <a:bodyPr/>
        <a:lstStyle/>
        <a:p>
          <a:endParaRPr lang="en-US" sz="1600">
            <a:latin typeface="+mn-lt"/>
          </a:endParaRPr>
        </a:p>
      </dgm:t>
    </dgm:pt>
    <dgm:pt modelId="{643D980F-D758-43D2-BDBC-A3FC3053670B}">
      <dgm:prSet phldrT="[Text]" custT="1"/>
      <dgm:spPr/>
      <dgm:t>
        <a:bodyPr/>
        <a:lstStyle/>
        <a:p>
          <a:pPr algn="l"/>
          <a:r>
            <a:rPr lang="en-US" sz="1500" b="0" dirty="0">
              <a:latin typeface="Calibri" panose="020F0502020204030204" pitchFamily="34" charset="0"/>
              <a:cs typeface="Calibri" panose="020F0502020204030204" pitchFamily="34" charset="0"/>
            </a:rPr>
            <a:t>Khách hàng thực hiện kiểm tra trạng thái và lịch sử giao dịch, thông tin đơn hàng... </a:t>
          </a:r>
          <a:r>
            <a:rPr lang="vi-VN" sz="1500" b="0" dirty="0">
              <a:latin typeface="Calibri" panose="020F0502020204030204" pitchFamily="34" charset="0"/>
              <a:cs typeface="Calibri" panose="020F0502020204030204" pitchFamily="34" charset="0"/>
            </a:rPr>
            <a:t>trên phần mềm</a:t>
          </a:r>
          <a:r>
            <a:rPr lang="en-US" sz="1500" b="0" dirty="0">
              <a:latin typeface="Calibri" panose="020F0502020204030204" pitchFamily="34" charset="0"/>
              <a:cs typeface="Calibri" panose="020F0502020204030204" pitchFamily="34" charset="0"/>
            </a:rPr>
            <a:t> </a:t>
          </a:r>
          <a:r>
            <a:rPr lang="en-US" sz="1500" b="0" dirty="0" err="1">
              <a:latin typeface="Calibri" panose="020F0502020204030204" pitchFamily="34" charset="0"/>
              <a:cs typeface="Calibri" panose="020F0502020204030204" pitchFamily="34" charset="0"/>
            </a:rPr>
            <a:t>của</a:t>
          </a:r>
          <a:r>
            <a:rPr lang="en-US" sz="1500" b="0" dirty="0">
              <a:latin typeface="Calibri" panose="020F0502020204030204" pitchFamily="34" charset="0"/>
              <a:cs typeface="Calibri" panose="020F0502020204030204" pitchFamily="34" charset="0"/>
            </a:rPr>
            <a:t> MISA</a:t>
          </a:r>
        </a:p>
      </dgm:t>
    </dgm:pt>
    <dgm:pt modelId="{C097220D-B2AC-4F3F-9CD0-D689380692CA}" type="parTrans" cxnId="{ACDADDD0-2D05-454A-AC73-7D51591AF34E}">
      <dgm:prSet/>
      <dgm:spPr/>
      <dgm:t>
        <a:bodyPr/>
        <a:lstStyle/>
        <a:p>
          <a:endParaRPr lang="en-US" sz="1600">
            <a:latin typeface="+mn-lt"/>
          </a:endParaRPr>
        </a:p>
      </dgm:t>
    </dgm:pt>
    <dgm:pt modelId="{838D247D-91E7-4EA1-8B59-BF6658826EC4}" type="sibTrans" cxnId="{ACDADDD0-2D05-454A-AC73-7D51591AF34E}">
      <dgm:prSet/>
      <dgm:spPr/>
      <dgm:t>
        <a:bodyPr/>
        <a:lstStyle/>
        <a:p>
          <a:endParaRPr lang="en-US" sz="1600">
            <a:latin typeface="+mn-lt"/>
          </a:endParaRPr>
        </a:p>
      </dgm:t>
    </dgm:pt>
    <dgm:pt modelId="{DA7001BA-F4BD-42AA-91F3-42CE1CA15943}">
      <dgm:prSet phldrT="[Text]" custT="1"/>
      <dgm:spPr/>
      <dgm:t>
        <a:bodyPr/>
        <a:lstStyle/>
        <a:p>
          <a:pPr algn="l"/>
          <a:r>
            <a:rPr lang="en-US" sz="1600" b="0" dirty="0">
              <a:latin typeface="+mn-lt"/>
            </a:rPr>
            <a:t>Khách hàng có thể yêu cầu ngừng sử dụng dịch vụ JETPAY trên phần mềm của MISA</a:t>
          </a:r>
        </a:p>
      </dgm:t>
    </dgm:pt>
    <dgm:pt modelId="{D1146726-8354-4741-A6F8-E9AC395918CB}" type="parTrans" cxnId="{9B01E13B-092B-41B8-ADDE-3E51FAFF1C59}">
      <dgm:prSet/>
      <dgm:spPr/>
      <dgm:t>
        <a:bodyPr/>
        <a:lstStyle/>
        <a:p>
          <a:endParaRPr lang="en-US" sz="1600">
            <a:latin typeface="+mn-lt"/>
          </a:endParaRPr>
        </a:p>
      </dgm:t>
    </dgm:pt>
    <dgm:pt modelId="{56A5278D-F901-4CBD-A776-B9AA7B15F943}" type="sibTrans" cxnId="{9B01E13B-092B-41B8-ADDE-3E51FAFF1C59}">
      <dgm:prSet/>
      <dgm:spPr/>
      <dgm:t>
        <a:bodyPr/>
        <a:lstStyle/>
        <a:p>
          <a:endParaRPr lang="en-US" sz="1600">
            <a:latin typeface="+mn-lt"/>
          </a:endParaRPr>
        </a:p>
      </dgm:t>
    </dgm:pt>
    <dgm:pt modelId="{6B047CD8-D485-4DDF-9AAB-7599A3F2D308}">
      <dgm:prSet custT="1"/>
      <dgm:spPr/>
      <dgm:t>
        <a:bodyPr/>
        <a:lstStyle/>
        <a:p>
          <a:pPr algn="l"/>
          <a:r>
            <a:rPr lang="en-US" sz="1600" b="0" dirty="0">
              <a:latin typeface="+mn-lt"/>
            </a:rPr>
            <a:t>Khách hàng liên </a:t>
          </a:r>
          <a:r>
            <a:rPr lang="en-US" sz="1600" b="0">
              <a:latin typeface="+mn-lt"/>
            </a:rPr>
            <a:t>kết tài khoản với </a:t>
          </a:r>
          <a:r>
            <a:rPr lang="en-US" sz="1600" b="0" dirty="0">
              <a:latin typeface="+mn-lt"/>
            </a:rPr>
            <a:t>ví điện tử, ngân hàng, DVĐT... trên phần mềm của MISA</a:t>
          </a:r>
        </a:p>
      </dgm:t>
    </dgm:pt>
    <dgm:pt modelId="{04E52D77-716A-4C91-A757-4DF88B808AFA}" type="parTrans" cxnId="{C31BDE73-70C0-42F8-9B44-65E17F96A38A}">
      <dgm:prSet/>
      <dgm:spPr/>
      <dgm:t>
        <a:bodyPr/>
        <a:lstStyle/>
        <a:p>
          <a:endParaRPr lang="en-US"/>
        </a:p>
      </dgm:t>
    </dgm:pt>
    <dgm:pt modelId="{F43CF322-3796-44B5-AAEB-B2A845CE8563}" type="sibTrans" cxnId="{C31BDE73-70C0-42F8-9B44-65E17F96A38A}">
      <dgm:prSet/>
      <dgm:spPr/>
      <dgm:t>
        <a:bodyPr/>
        <a:lstStyle/>
        <a:p>
          <a:endParaRPr lang="en-US"/>
        </a:p>
      </dgm:t>
    </dgm:pt>
    <dgm:pt modelId="{43DE384C-1CF7-4A9F-87A8-FC175A898AC0}" type="pres">
      <dgm:prSet presAssocID="{D191BB5A-3715-4B86-80D7-6E49F63B5DE3}" presName="linearFlow" presStyleCnt="0">
        <dgm:presLayoutVars>
          <dgm:dir/>
          <dgm:resizeHandles val="exact"/>
        </dgm:presLayoutVars>
      </dgm:prSet>
      <dgm:spPr/>
      <dgm:t>
        <a:bodyPr/>
        <a:lstStyle/>
        <a:p>
          <a:endParaRPr lang="en-US"/>
        </a:p>
      </dgm:t>
    </dgm:pt>
    <dgm:pt modelId="{8A444FDD-8BBA-4FEA-8F45-58BC465DE274}" type="pres">
      <dgm:prSet presAssocID="{A1B75E50-124E-4324-9CD2-CA1802C9D6DB}" presName="composite" presStyleCnt="0"/>
      <dgm:spPr/>
    </dgm:pt>
    <dgm:pt modelId="{B2C47F8C-3C59-4496-9FA7-69F26B1868DF}" type="pres">
      <dgm:prSet presAssocID="{A1B75E50-124E-4324-9CD2-CA1802C9D6DB}" presName="imgShp" presStyleLbl="fgImgPlace1" presStyleIdx="0" presStyleCnt="7"/>
      <dgm:spPr/>
    </dgm:pt>
    <dgm:pt modelId="{E727D79A-9E90-4D0C-B1CF-F315303C43CA}" type="pres">
      <dgm:prSet presAssocID="{A1B75E50-124E-4324-9CD2-CA1802C9D6DB}" presName="txShp" presStyleLbl="node1" presStyleIdx="0" presStyleCnt="7">
        <dgm:presLayoutVars>
          <dgm:bulletEnabled val="1"/>
        </dgm:presLayoutVars>
      </dgm:prSet>
      <dgm:spPr/>
      <dgm:t>
        <a:bodyPr/>
        <a:lstStyle/>
        <a:p>
          <a:endParaRPr lang="en-US"/>
        </a:p>
      </dgm:t>
    </dgm:pt>
    <dgm:pt modelId="{7B4DC0DD-6212-4374-913F-F7AADD37B25E}" type="pres">
      <dgm:prSet presAssocID="{E9C237F0-8BAE-41D0-8DB1-588BB3329B3B}" presName="spacing" presStyleCnt="0"/>
      <dgm:spPr/>
    </dgm:pt>
    <dgm:pt modelId="{1E9A0930-715B-4F40-ADEC-32CB0BD4E165}" type="pres">
      <dgm:prSet presAssocID="{53370953-0EA4-4120-90FE-D9D25B9A659E}" presName="composite" presStyleCnt="0"/>
      <dgm:spPr/>
    </dgm:pt>
    <dgm:pt modelId="{0DAC4888-7FEF-4A52-ABF5-10991EC37E27}" type="pres">
      <dgm:prSet presAssocID="{53370953-0EA4-4120-90FE-D9D25B9A659E}" presName="imgShp" presStyleLbl="fgImgPlace1" presStyleIdx="1" presStyleCnt="7"/>
      <dgm:spPr/>
    </dgm:pt>
    <dgm:pt modelId="{4DFC2B18-8B70-4952-AF30-82ADD29C122C}" type="pres">
      <dgm:prSet presAssocID="{53370953-0EA4-4120-90FE-D9D25B9A659E}" presName="txShp" presStyleLbl="node1" presStyleIdx="1" presStyleCnt="7">
        <dgm:presLayoutVars>
          <dgm:bulletEnabled val="1"/>
        </dgm:presLayoutVars>
      </dgm:prSet>
      <dgm:spPr/>
      <dgm:t>
        <a:bodyPr/>
        <a:lstStyle/>
        <a:p>
          <a:endParaRPr lang="en-US"/>
        </a:p>
      </dgm:t>
    </dgm:pt>
    <dgm:pt modelId="{46C59263-64BB-408B-940D-9AC02ADEAB7E}" type="pres">
      <dgm:prSet presAssocID="{98815315-86DD-4515-B8B4-58E8131695B7}" presName="spacing" presStyleCnt="0"/>
      <dgm:spPr/>
    </dgm:pt>
    <dgm:pt modelId="{0FB7AEE7-FA47-4E43-BDF1-9C710CC8074E}" type="pres">
      <dgm:prSet presAssocID="{6B047CD8-D485-4DDF-9AAB-7599A3F2D308}" presName="composite" presStyleCnt="0"/>
      <dgm:spPr/>
    </dgm:pt>
    <dgm:pt modelId="{82B24105-C8DA-4DEF-B9EB-01A94D6D03EC}" type="pres">
      <dgm:prSet presAssocID="{6B047CD8-D485-4DDF-9AAB-7599A3F2D308}" presName="imgShp" presStyleLbl="fgImgPlace1" presStyleIdx="2" presStyleCnt="7"/>
      <dgm:spPr/>
    </dgm:pt>
    <dgm:pt modelId="{96028D66-0DE1-4EF6-BFB4-8A7284E84BEE}" type="pres">
      <dgm:prSet presAssocID="{6B047CD8-D485-4DDF-9AAB-7599A3F2D308}" presName="txShp" presStyleLbl="node1" presStyleIdx="2" presStyleCnt="7" custScaleY="107780">
        <dgm:presLayoutVars>
          <dgm:bulletEnabled val="1"/>
        </dgm:presLayoutVars>
      </dgm:prSet>
      <dgm:spPr/>
      <dgm:t>
        <a:bodyPr/>
        <a:lstStyle/>
        <a:p>
          <a:endParaRPr lang="en-US"/>
        </a:p>
      </dgm:t>
    </dgm:pt>
    <dgm:pt modelId="{E30CF1CF-EDB4-47B1-886C-0E9AC15B393C}" type="pres">
      <dgm:prSet presAssocID="{F43CF322-3796-44B5-AAEB-B2A845CE8563}" presName="spacing" presStyleCnt="0"/>
      <dgm:spPr/>
    </dgm:pt>
    <dgm:pt modelId="{C4A7D898-9D96-4E98-9064-C73A0A8BC3C8}" type="pres">
      <dgm:prSet presAssocID="{B2625E5A-3258-4D78-9A74-77FD0F5CC16E}" presName="composite" presStyleCnt="0"/>
      <dgm:spPr/>
    </dgm:pt>
    <dgm:pt modelId="{25A31483-9FF1-4D2B-9C08-0F1A7EBCD9E0}" type="pres">
      <dgm:prSet presAssocID="{B2625E5A-3258-4D78-9A74-77FD0F5CC16E}" presName="imgShp" presStyleLbl="fgImgPlace1" presStyleIdx="3" presStyleCnt="7" custLinFactNeighborX="1484" custLinFactNeighborY="-441"/>
      <dgm:spPr/>
    </dgm:pt>
    <dgm:pt modelId="{4FA18971-1064-4B4A-B6C5-60A0A0DE65E7}" type="pres">
      <dgm:prSet presAssocID="{B2625E5A-3258-4D78-9A74-77FD0F5CC16E}" presName="txShp" presStyleLbl="node1" presStyleIdx="3" presStyleCnt="7" custScaleY="119571">
        <dgm:presLayoutVars>
          <dgm:bulletEnabled val="1"/>
        </dgm:presLayoutVars>
      </dgm:prSet>
      <dgm:spPr/>
      <dgm:t>
        <a:bodyPr/>
        <a:lstStyle/>
        <a:p>
          <a:endParaRPr lang="en-US"/>
        </a:p>
      </dgm:t>
    </dgm:pt>
    <dgm:pt modelId="{747AF30F-D21F-4A5B-B5E7-3C7272B60D96}" type="pres">
      <dgm:prSet presAssocID="{CC0D85B5-3500-4C7E-993C-D830CCB92400}" presName="spacing" presStyleCnt="0"/>
      <dgm:spPr/>
    </dgm:pt>
    <dgm:pt modelId="{667D40DC-FA4B-4E37-AE48-A6E490228856}" type="pres">
      <dgm:prSet presAssocID="{B02E9111-E39F-4F83-BECB-091B56C3B9FB}" presName="composite" presStyleCnt="0"/>
      <dgm:spPr/>
    </dgm:pt>
    <dgm:pt modelId="{4856E6BF-A775-4DC8-9CE6-91F573285BC6}" type="pres">
      <dgm:prSet presAssocID="{B02E9111-E39F-4F83-BECB-091B56C3B9FB}" presName="imgShp" presStyleLbl="fgImgPlace1" presStyleIdx="4" presStyleCnt="7" custLinFactNeighborX="1484" custLinFactNeighborY="707"/>
      <dgm:spPr/>
    </dgm:pt>
    <dgm:pt modelId="{41336E5D-8BDE-4016-A571-5BD68B684A41}" type="pres">
      <dgm:prSet presAssocID="{B02E9111-E39F-4F83-BECB-091B56C3B9FB}" presName="txShp" presStyleLbl="node1" presStyleIdx="4" presStyleCnt="7" custScaleY="106701">
        <dgm:presLayoutVars>
          <dgm:bulletEnabled val="1"/>
        </dgm:presLayoutVars>
      </dgm:prSet>
      <dgm:spPr/>
      <dgm:t>
        <a:bodyPr/>
        <a:lstStyle/>
        <a:p>
          <a:endParaRPr lang="en-US"/>
        </a:p>
      </dgm:t>
    </dgm:pt>
    <dgm:pt modelId="{55768C10-76CC-4051-B39B-E9E0737358A8}" type="pres">
      <dgm:prSet presAssocID="{4D3C97C8-83AA-4545-9365-B1376F5FDEAD}" presName="spacing" presStyleCnt="0"/>
      <dgm:spPr/>
    </dgm:pt>
    <dgm:pt modelId="{566DD79C-EE25-47E7-AE3E-E7DAFBF7668F}" type="pres">
      <dgm:prSet presAssocID="{643D980F-D758-43D2-BDBC-A3FC3053670B}" presName="composite" presStyleCnt="0"/>
      <dgm:spPr/>
    </dgm:pt>
    <dgm:pt modelId="{8D4708EC-76BE-4062-B4A5-7B43DA2D30AB}" type="pres">
      <dgm:prSet presAssocID="{643D980F-D758-43D2-BDBC-A3FC3053670B}" presName="imgShp" presStyleLbl="fgImgPlace1" presStyleIdx="5" presStyleCnt="7" custLinFactNeighborX="1484" custLinFactNeighborY="-930"/>
      <dgm:spPr/>
    </dgm:pt>
    <dgm:pt modelId="{6949F1D7-2DB4-40B6-8C1E-87A7D85916F2}" type="pres">
      <dgm:prSet presAssocID="{643D980F-D758-43D2-BDBC-A3FC3053670B}" presName="txShp" presStyleLbl="node1" presStyleIdx="5" presStyleCnt="7" custScaleY="109124">
        <dgm:presLayoutVars>
          <dgm:bulletEnabled val="1"/>
        </dgm:presLayoutVars>
      </dgm:prSet>
      <dgm:spPr/>
      <dgm:t>
        <a:bodyPr/>
        <a:lstStyle/>
        <a:p>
          <a:endParaRPr lang="en-US"/>
        </a:p>
      </dgm:t>
    </dgm:pt>
    <dgm:pt modelId="{074F10A4-70B2-4733-A9D3-52E91FC6825E}" type="pres">
      <dgm:prSet presAssocID="{838D247D-91E7-4EA1-8B59-BF6658826EC4}" presName="spacing" presStyleCnt="0"/>
      <dgm:spPr/>
    </dgm:pt>
    <dgm:pt modelId="{CD618262-79AF-45B7-B08A-0F3209954A36}" type="pres">
      <dgm:prSet presAssocID="{DA7001BA-F4BD-42AA-91F3-42CE1CA15943}" presName="composite" presStyleCnt="0"/>
      <dgm:spPr/>
    </dgm:pt>
    <dgm:pt modelId="{E4479D00-8465-439A-9D3E-056789CFD6DE}" type="pres">
      <dgm:prSet presAssocID="{DA7001BA-F4BD-42AA-91F3-42CE1CA15943}" presName="imgShp" presStyleLbl="fgImgPlace1" presStyleIdx="6" presStyleCnt="7"/>
      <dgm:spPr/>
    </dgm:pt>
    <dgm:pt modelId="{8127765B-1950-49E1-8256-5613676FAD40}" type="pres">
      <dgm:prSet presAssocID="{DA7001BA-F4BD-42AA-91F3-42CE1CA15943}" presName="txShp" presStyleLbl="node1" presStyleIdx="6" presStyleCnt="7">
        <dgm:presLayoutVars>
          <dgm:bulletEnabled val="1"/>
        </dgm:presLayoutVars>
      </dgm:prSet>
      <dgm:spPr/>
      <dgm:t>
        <a:bodyPr/>
        <a:lstStyle/>
        <a:p>
          <a:endParaRPr lang="en-US"/>
        </a:p>
      </dgm:t>
    </dgm:pt>
  </dgm:ptLst>
  <dgm:cxnLst>
    <dgm:cxn modelId="{C33A6F97-E72E-4AA1-B42E-32D0385AE40D}" type="presOf" srcId="{53370953-0EA4-4120-90FE-D9D25B9A659E}" destId="{4DFC2B18-8B70-4952-AF30-82ADD29C122C}" srcOrd="0" destOrd="0" presId="urn:microsoft.com/office/officeart/2005/8/layout/vList3"/>
    <dgm:cxn modelId="{9C836312-D9B7-4257-8355-D9E2E6AA34B4}" type="presOf" srcId="{D191BB5A-3715-4B86-80D7-6E49F63B5DE3}" destId="{43DE384C-1CF7-4A9F-87A8-FC175A898AC0}" srcOrd="0" destOrd="0" presId="urn:microsoft.com/office/officeart/2005/8/layout/vList3"/>
    <dgm:cxn modelId="{E600C92C-DB16-4A5D-A9CD-7DAFECD25B77}" srcId="{D191BB5A-3715-4B86-80D7-6E49F63B5DE3}" destId="{53370953-0EA4-4120-90FE-D9D25B9A659E}" srcOrd="1" destOrd="0" parTransId="{AC9FEE40-DC74-4897-987C-CE9AB6A88C38}" sibTransId="{98815315-86DD-4515-B8B4-58E8131695B7}"/>
    <dgm:cxn modelId="{29CF6890-03EE-4EBF-8303-DBE3DF1B3B31}" type="presOf" srcId="{6B047CD8-D485-4DDF-9AAB-7599A3F2D308}" destId="{96028D66-0DE1-4EF6-BFB4-8A7284E84BEE}" srcOrd="0" destOrd="0" presId="urn:microsoft.com/office/officeart/2005/8/layout/vList3"/>
    <dgm:cxn modelId="{30A65915-5A5C-44AF-9423-E3506D8C5001}" type="presOf" srcId="{B2625E5A-3258-4D78-9A74-77FD0F5CC16E}" destId="{4FA18971-1064-4B4A-B6C5-60A0A0DE65E7}" srcOrd="0" destOrd="0" presId="urn:microsoft.com/office/officeart/2005/8/layout/vList3"/>
    <dgm:cxn modelId="{F0A8C9B8-5FDC-4C7E-9C36-F607F35EEEDD}" type="presOf" srcId="{DA7001BA-F4BD-42AA-91F3-42CE1CA15943}" destId="{8127765B-1950-49E1-8256-5613676FAD40}" srcOrd="0" destOrd="0" presId="urn:microsoft.com/office/officeart/2005/8/layout/vList3"/>
    <dgm:cxn modelId="{ACDADDD0-2D05-454A-AC73-7D51591AF34E}" srcId="{D191BB5A-3715-4B86-80D7-6E49F63B5DE3}" destId="{643D980F-D758-43D2-BDBC-A3FC3053670B}" srcOrd="5" destOrd="0" parTransId="{C097220D-B2AC-4F3F-9CD0-D689380692CA}" sibTransId="{838D247D-91E7-4EA1-8B59-BF6658826EC4}"/>
    <dgm:cxn modelId="{C31BDE73-70C0-42F8-9B44-65E17F96A38A}" srcId="{D191BB5A-3715-4B86-80D7-6E49F63B5DE3}" destId="{6B047CD8-D485-4DDF-9AAB-7599A3F2D308}" srcOrd="2" destOrd="0" parTransId="{04E52D77-716A-4C91-A757-4DF88B808AFA}" sibTransId="{F43CF322-3796-44B5-AAEB-B2A845CE8563}"/>
    <dgm:cxn modelId="{AE258513-E3D2-4E86-B925-B430E5C66C55}" srcId="{D191BB5A-3715-4B86-80D7-6E49F63B5DE3}" destId="{A1B75E50-124E-4324-9CD2-CA1802C9D6DB}" srcOrd="0" destOrd="0" parTransId="{7AFF3010-7326-4E34-AC52-21388F56B325}" sibTransId="{E9C237F0-8BAE-41D0-8DB1-588BB3329B3B}"/>
    <dgm:cxn modelId="{B22BBB99-6E90-4E05-B855-03BB671C17D8}" type="presOf" srcId="{B02E9111-E39F-4F83-BECB-091B56C3B9FB}" destId="{41336E5D-8BDE-4016-A571-5BD68B684A41}" srcOrd="0" destOrd="0" presId="urn:microsoft.com/office/officeart/2005/8/layout/vList3"/>
    <dgm:cxn modelId="{D0A27B21-F8E4-473D-B0FE-D91BD77B5A90}" type="presOf" srcId="{A1B75E50-124E-4324-9CD2-CA1802C9D6DB}" destId="{E727D79A-9E90-4D0C-B1CF-F315303C43CA}" srcOrd="0" destOrd="0" presId="urn:microsoft.com/office/officeart/2005/8/layout/vList3"/>
    <dgm:cxn modelId="{9B01E13B-092B-41B8-ADDE-3E51FAFF1C59}" srcId="{D191BB5A-3715-4B86-80D7-6E49F63B5DE3}" destId="{DA7001BA-F4BD-42AA-91F3-42CE1CA15943}" srcOrd="6" destOrd="0" parTransId="{D1146726-8354-4741-A6F8-E9AC395918CB}" sibTransId="{56A5278D-F901-4CBD-A776-B9AA7B15F943}"/>
    <dgm:cxn modelId="{04E4E863-FF53-4466-BD86-FED145ADADB5}" srcId="{D191BB5A-3715-4B86-80D7-6E49F63B5DE3}" destId="{B02E9111-E39F-4F83-BECB-091B56C3B9FB}" srcOrd="4" destOrd="0" parTransId="{2FB985BB-5292-415D-A3A9-C1E8F837D083}" sibTransId="{4D3C97C8-83AA-4545-9365-B1376F5FDEAD}"/>
    <dgm:cxn modelId="{E968EA1A-09AE-459E-96C4-52959CEB447E}" srcId="{D191BB5A-3715-4B86-80D7-6E49F63B5DE3}" destId="{B2625E5A-3258-4D78-9A74-77FD0F5CC16E}" srcOrd="3" destOrd="0" parTransId="{EF832D9A-2E7E-4947-B86F-E1C34BC4E331}" sibTransId="{CC0D85B5-3500-4C7E-993C-D830CCB92400}"/>
    <dgm:cxn modelId="{FEBC2663-1713-400D-B125-3A9098FD8749}" type="presOf" srcId="{643D980F-D758-43D2-BDBC-A3FC3053670B}" destId="{6949F1D7-2DB4-40B6-8C1E-87A7D85916F2}" srcOrd="0" destOrd="0" presId="urn:microsoft.com/office/officeart/2005/8/layout/vList3"/>
    <dgm:cxn modelId="{7E23E6B5-8DA9-4099-ABEA-E44DAABEA47B}" type="presParOf" srcId="{43DE384C-1CF7-4A9F-87A8-FC175A898AC0}" destId="{8A444FDD-8BBA-4FEA-8F45-58BC465DE274}" srcOrd="0" destOrd="0" presId="urn:microsoft.com/office/officeart/2005/8/layout/vList3"/>
    <dgm:cxn modelId="{D3CD1F84-4EA4-4F20-B8BF-FFE1FD3547F1}" type="presParOf" srcId="{8A444FDD-8BBA-4FEA-8F45-58BC465DE274}" destId="{B2C47F8C-3C59-4496-9FA7-69F26B1868DF}" srcOrd="0" destOrd="0" presId="urn:microsoft.com/office/officeart/2005/8/layout/vList3"/>
    <dgm:cxn modelId="{EDD40EED-1518-457E-8642-F00C1A945459}" type="presParOf" srcId="{8A444FDD-8BBA-4FEA-8F45-58BC465DE274}" destId="{E727D79A-9E90-4D0C-B1CF-F315303C43CA}" srcOrd="1" destOrd="0" presId="urn:microsoft.com/office/officeart/2005/8/layout/vList3"/>
    <dgm:cxn modelId="{14E54557-FF6E-46CA-B7DD-BC606FE9A12D}" type="presParOf" srcId="{43DE384C-1CF7-4A9F-87A8-FC175A898AC0}" destId="{7B4DC0DD-6212-4374-913F-F7AADD37B25E}" srcOrd="1" destOrd="0" presId="urn:microsoft.com/office/officeart/2005/8/layout/vList3"/>
    <dgm:cxn modelId="{5CDA6925-5D66-4322-BF4E-43C7A8BE4A32}" type="presParOf" srcId="{43DE384C-1CF7-4A9F-87A8-FC175A898AC0}" destId="{1E9A0930-715B-4F40-ADEC-32CB0BD4E165}" srcOrd="2" destOrd="0" presId="urn:microsoft.com/office/officeart/2005/8/layout/vList3"/>
    <dgm:cxn modelId="{CC0840BB-4974-492C-9121-80279897A4DA}" type="presParOf" srcId="{1E9A0930-715B-4F40-ADEC-32CB0BD4E165}" destId="{0DAC4888-7FEF-4A52-ABF5-10991EC37E27}" srcOrd="0" destOrd="0" presId="urn:microsoft.com/office/officeart/2005/8/layout/vList3"/>
    <dgm:cxn modelId="{E514DC1E-BBC7-4852-8A4C-0131605E4CED}" type="presParOf" srcId="{1E9A0930-715B-4F40-ADEC-32CB0BD4E165}" destId="{4DFC2B18-8B70-4952-AF30-82ADD29C122C}" srcOrd="1" destOrd="0" presId="urn:microsoft.com/office/officeart/2005/8/layout/vList3"/>
    <dgm:cxn modelId="{5CE585EB-B132-4C1C-B272-FE2564729DC6}" type="presParOf" srcId="{43DE384C-1CF7-4A9F-87A8-FC175A898AC0}" destId="{46C59263-64BB-408B-940D-9AC02ADEAB7E}" srcOrd="3" destOrd="0" presId="urn:microsoft.com/office/officeart/2005/8/layout/vList3"/>
    <dgm:cxn modelId="{FB91D1E2-FF31-46E9-88ED-BB4A304C24A4}" type="presParOf" srcId="{43DE384C-1CF7-4A9F-87A8-FC175A898AC0}" destId="{0FB7AEE7-FA47-4E43-BDF1-9C710CC8074E}" srcOrd="4" destOrd="0" presId="urn:microsoft.com/office/officeart/2005/8/layout/vList3"/>
    <dgm:cxn modelId="{100CF0B5-C635-4C2E-80E5-9107CC2C2C74}" type="presParOf" srcId="{0FB7AEE7-FA47-4E43-BDF1-9C710CC8074E}" destId="{82B24105-C8DA-4DEF-B9EB-01A94D6D03EC}" srcOrd="0" destOrd="0" presId="urn:microsoft.com/office/officeart/2005/8/layout/vList3"/>
    <dgm:cxn modelId="{C6DB319A-0DE0-4876-A9B0-B280D833551E}" type="presParOf" srcId="{0FB7AEE7-FA47-4E43-BDF1-9C710CC8074E}" destId="{96028D66-0DE1-4EF6-BFB4-8A7284E84BEE}" srcOrd="1" destOrd="0" presId="urn:microsoft.com/office/officeart/2005/8/layout/vList3"/>
    <dgm:cxn modelId="{1BF44269-405B-4073-B5AB-47D3F0F0B493}" type="presParOf" srcId="{43DE384C-1CF7-4A9F-87A8-FC175A898AC0}" destId="{E30CF1CF-EDB4-47B1-886C-0E9AC15B393C}" srcOrd="5" destOrd="0" presId="urn:microsoft.com/office/officeart/2005/8/layout/vList3"/>
    <dgm:cxn modelId="{E1556D76-1518-4DE8-9369-5850D742F880}" type="presParOf" srcId="{43DE384C-1CF7-4A9F-87A8-FC175A898AC0}" destId="{C4A7D898-9D96-4E98-9064-C73A0A8BC3C8}" srcOrd="6" destOrd="0" presId="urn:microsoft.com/office/officeart/2005/8/layout/vList3"/>
    <dgm:cxn modelId="{12ACF3B3-52D0-4D88-993D-ACD92962B709}" type="presParOf" srcId="{C4A7D898-9D96-4E98-9064-C73A0A8BC3C8}" destId="{25A31483-9FF1-4D2B-9C08-0F1A7EBCD9E0}" srcOrd="0" destOrd="0" presId="urn:microsoft.com/office/officeart/2005/8/layout/vList3"/>
    <dgm:cxn modelId="{0DFB33A5-64C3-436B-9184-5902DC272735}" type="presParOf" srcId="{C4A7D898-9D96-4E98-9064-C73A0A8BC3C8}" destId="{4FA18971-1064-4B4A-B6C5-60A0A0DE65E7}" srcOrd="1" destOrd="0" presId="urn:microsoft.com/office/officeart/2005/8/layout/vList3"/>
    <dgm:cxn modelId="{A5640206-4C5C-4234-BBCC-49CCAD684D02}" type="presParOf" srcId="{43DE384C-1CF7-4A9F-87A8-FC175A898AC0}" destId="{747AF30F-D21F-4A5B-B5E7-3C7272B60D96}" srcOrd="7" destOrd="0" presId="urn:microsoft.com/office/officeart/2005/8/layout/vList3"/>
    <dgm:cxn modelId="{CF803DFF-9949-46F0-908F-CD1AA9B8398E}" type="presParOf" srcId="{43DE384C-1CF7-4A9F-87A8-FC175A898AC0}" destId="{667D40DC-FA4B-4E37-AE48-A6E490228856}" srcOrd="8" destOrd="0" presId="urn:microsoft.com/office/officeart/2005/8/layout/vList3"/>
    <dgm:cxn modelId="{6C2A1D2E-530C-4471-BBA2-8452124680E4}" type="presParOf" srcId="{667D40DC-FA4B-4E37-AE48-A6E490228856}" destId="{4856E6BF-A775-4DC8-9CE6-91F573285BC6}" srcOrd="0" destOrd="0" presId="urn:microsoft.com/office/officeart/2005/8/layout/vList3"/>
    <dgm:cxn modelId="{0E91EFBC-88CA-43E6-A533-B261632248C2}" type="presParOf" srcId="{667D40DC-FA4B-4E37-AE48-A6E490228856}" destId="{41336E5D-8BDE-4016-A571-5BD68B684A41}" srcOrd="1" destOrd="0" presId="urn:microsoft.com/office/officeart/2005/8/layout/vList3"/>
    <dgm:cxn modelId="{51B30E35-3272-4EDD-85FD-F7F7DCC4F0FC}" type="presParOf" srcId="{43DE384C-1CF7-4A9F-87A8-FC175A898AC0}" destId="{55768C10-76CC-4051-B39B-E9E0737358A8}" srcOrd="9" destOrd="0" presId="urn:microsoft.com/office/officeart/2005/8/layout/vList3"/>
    <dgm:cxn modelId="{7E0FCDA7-EAD1-42FF-86A2-D64FD5C8651C}" type="presParOf" srcId="{43DE384C-1CF7-4A9F-87A8-FC175A898AC0}" destId="{566DD79C-EE25-47E7-AE3E-E7DAFBF7668F}" srcOrd="10" destOrd="0" presId="urn:microsoft.com/office/officeart/2005/8/layout/vList3"/>
    <dgm:cxn modelId="{A892152E-A395-44D1-A6CD-025CACF24246}" type="presParOf" srcId="{566DD79C-EE25-47E7-AE3E-E7DAFBF7668F}" destId="{8D4708EC-76BE-4062-B4A5-7B43DA2D30AB}" srcOrd="0" destOrd="0" presId="urn:microsoft.com/office/officeart/2005/8/layout/vList3"/>
    <dgm:cxn modelId="{A64ED390-5B7D-4568-A84C-F308D899E489}" type="presParOf" srcId="{566DD79C-EE25-47E7-AE3E-E7DAFBF7668F}" destId="{6949F1D7-2DB4-40B6-8C1E-87A7D85916F2}" srcOrd="1" destOrd="0" presId="urn:microsoft.com/office/officeart/2005/8/layout/vList3"/>
    <dgm:cxn modelId="{A96CC6C0-975F-4121-9C20-B8EAE74C825B}" type="presParOf" srcId="{43DE384C-1CF7-4A9F-87A8-FC175A898AC0}" destId="{074F10A4-70B2-4733-A9D3-52E91FC6825E}" srcOrd="11" destOrd="0" presId="urn:microsoft.com/office/officeart/2005/8/layout/vList3"/>
    <dgm:cxn modelId="{161E9593-A636-4C42-9E28-191B53A47840}" type="presParOf" srcId="{43DE384C-1CF7-4A9F-87A8-FC175A898AC0}" destId="{CD618262-79AF-45B7-B08A-0F3209954A36}" srcOrd="12" destOrd="0" presId="urn:microsoft.com/office/officeart/2005/8/layout/vList3"/>
    <dgm:cxn modelId="{DFA34B49-5712-4609-BB06-D1FECF9EE0DB}" type="presParOf" srcId="{CD618262-79AF-45B7-B08A-0F3209954A36}" destId="{E4479D00-8465-439A-9D3E-056789CFD6DE}" srcOrd="0" destOrd="0" presId="urn:microsoft.com/office/officeart/2005/8/layout/vList3"/>
    <dgm:cxn modelId="{9B319998-0A30-4E75-98F8-01CB16043170}" type="presParOf" srcId="{CD618262-79AF-45B7-B08A-0F3209954A36}" destId="{8127765B-1950-49E1-8256-5613676FAD40}"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24E21-2DA6-4D8A-9CBE-4F369E5541CB}" type="doc">
      <dgm:prSet loTypeId="urn:microsoft.com/office/officeart/2005/8/layout/vList3" loCatId="picture" qsTypeId="urn:microsoft.com/office/officeart/2005/8/quickstyle/simple1" qsCatId="simple" csTypeId="urn:microsoft.com/office/officeart/2005/8/colors/accent1_2" csCatId="accent1" phldr="1"/>
      <dgm:spPr/>
    </dgm:pt>
    <dgm:pt modelId="{C1646202-B576-4CA0-AED1-ED179B45973C}">
      <dgm:prSet phldrT="[Text]" custT="1"/>
      <dgm:spPr/>
      <dgm:t>
        <a:bodyPr/>
        <a:lstStyle/>
        <a:p>
          <a:pPr algn="l">
            <a:buFontTx/>
            <a:buNone/>
          </a:pPr>
          <a:r>
            <a:rPr lang="en-US" sz="1800" baseline="0"/>
            <a:t>Liên kết tài khoản với dịch vụ thanh toán khác</a:t>
          </a:r>
          <a:endParaRPr lang="en-US" sz="1800"/>
        </a:p>
      </dgm:t>
    </dgm:pt>
    <dgm:pt modelId="{2765C84A-90F6-45BB-8108-632E555CCDA5}" type="parTrans" cxnId="{35644B51-EDBA-402E-AC55-5C560D0B155A}">
      <dgm:prSet/>
      <dgm:spPr/>
      <dgm:t>
        <a:bodyPr/>
        <a:lstStyle/>
        <a:p>
          <a:endParaRPr lang="en-US"/>
        </a:p>
      </dgm:t>
    </dgm:pt>
    <dgm:pt modelId="{F860373A-3AF5-4197-B158-A9F9D163A73C}" type="sibTrans" cxnId="{35644B51-EDBA-402E-AC55-5C560D0B155A}">
      <dgm:prSet/>
      <dgm:spPr/>
      <dgm:t>
        <a:bodyPr/>
        <a:lstStyle/>
        <a:p>
          <a:endParaRPr lang="en-US"/>
        </a:p>
      </dgm:t>
    </dgm:pt>
    <dgm:pt modelId="{FBB1F643-0547-4BC7-AA6F-5936E6E729B8}" type="pres">
      <dgm:prSet presAssocID="{C9824E21-2DA6-4D8A-9CBE-4F369E5541CB}" presName="linearFlow" presStyleCnt="0">
        <dgm:presLayoutVars>
          <dgm:dir/>
          <dgm:resizeHandles val="exact"/>
        </dgm:presLayoutVars>
      </dgm:prSet>
      <dgm:spPr/>
    </dgm:pt>
    <dgm:pt modelId="{DC0D60EF-3A54-488A-BACC-A9A6DFECB39F}" type="pres">
      <dgm:prSet presAssocID="{C1646202-B576-4CA0-AED1-ED179B45973C}" presName="composite" presStyleCnt="0"/>
      <dgm:spPr/>
    </dgm:pt>
    <dgm:pt modelId="{5DABC9A2-D558-4166-9D9D-FBDEAAE24835}" type="pres">
      <dgm:prSet presAssocID="{C1646202-B576-4CA0-AED1-ED179B45973C}" presName="imgShp" presStyleLbl="fgImgPlace1" presStyleIdx="0" presStyleCnt="1"/>
      <dgm:spPr/>
    </dgm:pt>
    <dgm:pt modelId="{48F1ED89-97E0-415C-A004-004FB712819A}" type="pres">
      <dgm:prSet presAssocID="{C1646202-B576-4CA0-AED1-ED179B45973C}" presName="txShp" presStyleLbl="node1" presStyleIdx="0" presStyleCnt="1">
        <dgm:presLayoutVars>
          <dgm:bulletEnabled val="1"/>
        </dgm:presLayoutVars>
      </dgm:prSet>
      <dgm:spPr/>
      <dgm:t>
        <a:bodyPr/>
        <a:lstStyle/>
        <a:p>
          <a:endParaRPr lang="en-US"/>
        </a:p>
      </dgm:t>
    </dgm:pt>
  </dgm:ptLst>
  <dgm:cxnLst>
    <dgm:cxn modelId="{873DB706-AAD1-4B70-BC55-959B9E3403B9}" type="presOf" srcId="{C1646202-B576-4CA0-AED1-ED179B45973C}" destId="{48F1ED89-97E0-415C-A004-004FB712819A}" srcOrd="0" destOrd="0" presId="urn:microsoft.com/office/officeart/2005/8/layout/vList3"/>
    <dgm:cxn modelId="{35644B51-EDBA-402E-AC55-5C560D0B155A}" srcId="{C9824E21-2DA6-4D8A-9CBE-4F369E5541CB}" destId="{C1646202-B576-4CA0-AED1-ED179B45973C}" srcOrd="0" destOrd="0" parTransId="{2765C84A-90F6-45BB-8108-632E555CCDA5}" sibTransId="{F860373A-3AF5-4197-B158-A9F9D163A73C}"/>
    <dgm:cxn modelId="{E742F2A4-40ED-4E5C-9713-2E7F9277B678}" type="presOf" srcId="{C9824E21-2DA6-4D8A-9CBE-4F369E5541CB}" destId="{FBB1F643-0547-4BC7-AA6F-5936E6E729B8}" srcOrd="0" destOrd="0" presId="urn:microsoft.com/office/officeart/2005/8/layout/vList3"/>
    <dgm:cxn modelId="{04146BF5-B818-41FB-901E-967405B59F0A}" type="presParOf" srcId="{FBB1F643-0547-4BC7-AA6F-5936E6E729B8}" destId="{DC0D60EF-3A54-488A-BACC-A9A6DFECB39F}" srcOrd="0" destOrd="0" presId="urn:microsoft.com/office/officeart/2005/8/layout/vList3"/>
    <dgm:cxn modelId="{CD9B083B-4D32-4F9C-A88C-A65F9FF30268}" type="presParOf" srcId="{DC0D60EF-3A54-488A-BACC-A9A6DFECB39F}" destId="{5DABC9A2-D558-4166-9D9D-FBDEAAE24835}" srcOrd="0" destOrd="0" presId="urn:microsoft.com/office/officeart/2005/8/layout/vList3"/>
    <dgm:cxn modelId="{43462629-AA58-4791-9100-243B715BF2C6}" type="presParOf" srcId="{DC0D60EF-3A54-488A-BACC-A9A6DFECB39F}" destId="{48F1ED89-97E0-415C-A004-004FB712819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824E21-2DA6-4D8A-9CBE-4F369E5541CB}" type="doc">
      <dgm:prSet loTypeId="urn:microsoft.com/office/officeart/2005/8/layout/vList3" loCatId="picture" qsTypeId="urn:microsoft.com/office/officeart/2005/8/quickstyle/simple1" qsCatId="simple" csTypeId="urn:microsoft.com/office/officeart/2005/8/colors/accent1_2" csCatId="accent1" phldr="1"/>
      <dgm:spPr/>
    </dgm:pt>
    <dgm:pt modelId="{C1646202-B576-4CA0-AED1-ED179B45973C}">
      <dgm:prSet phldrT="[Text]" custT="1"/>
      <dgm:spPr/>
      <dgm:t>
        <a:bodyPr/>
        <a:lstStyle/>
        <a:p>
          <a:pPr algn="l">
            <a:buFontTx/>
            <a:buNone/>
          </a:pPr>
          <a:r>
            <a:rPr lang="en-US" sz="1800" baseline="0"/>
            <a:t>Liên kết tài khoản với dịch vụ thanh toán khác</a:t>
          </a:r>
          <a:endParaRPr lang="en-US" sz="1800"/>
        </a:p>
      </dgm:t>
    </dgm:pt>
    <dgm:pt modelId="{2765C84A-90F6-45BB-8108-632E555CCDA5}" type="parTrans" cxnId="{35644B51-EDBA-402E-AC55-5C560D0B155A}">
      <dgm:prSet/>
      <dgm:spPr/>
      <dgm:t>
        <a:bodyPr/>
        <a:lstStyle/>
        <a:p>
          <a:endParaRPr lang="en-US"/>
        </a:p>
      </dgm:t>
    </dgm:pt>
    <dgm:pt modelId="{F860373A-3AF5-4197-B158-A9F9D163A73C}" type="sibTrans" cxnId="{35644B51-EDBA-402E-AC55-5C560D0B155A}">
      <dgm:prSet/>
      <dgm:spPr/>
      <dgm:t>
        <a:bodyPr/>
        <a:lstStyle/>
        <a:p>
          <a:endParaRPr lang="en-US"/>
        </a:p>
      </dgm:t>
    </dgm:pt>
    <dgm:pt modelId="{FBB1F643-0547-4BC7-AA6F-5936E6E729B8}" type="pres">
      <dgm:prSet presAssocID="{C9824E21-2DA6-4D8A-9CBE-4F369E5541CB}" presName="linearFlow" presStyleCnt="0">
        <dgm:presLayoutVars>
          <dgm:dir/>
          <dgm:resizeHandles val="exact"/>
        </dgm:presLayoutVars>
      </dgm:prSet>
      <dgm:spPr/>
    </dgm:pt>
    <dgm:pt modelId="{DC0D60EF-3A54-488A-BACC-A9A6DFECB39F}" type="pres">
      <dgm:prSet presAssocID="{C1646202-B576-4CA0-AED1-ED179B45973C}" presName="composite" presStyleCnt="0"/>
      <dgm:spPr/>
    </dgm:pt>
    <dgm:pt modelId="{5DABC9A2-D558-4166-9D9D-FBDEAAE24835}" type="pres">
      <dgm:prSet presAssocID="{C1646202-B576-4CA0-AED1-ED179B45973C}" presName="imgShp" presStyleLbl="fgImgPlace1" presStyleIdx="0" presStyleCnt="1"/>
      <dgm:spPr/>
    </dgm:pt>
    <dgm:pt modelId="{48F1ED89-97E0-415C-A004-004FB712819A}" type="pres">
      <dgm:prSet presAssocID="{C1646202-B576-4CA0-AED1-ED179B45973C}" presName="txShp" presStyleLbl="node1" presStyleIdx="0" presStyleCnt="1">
        <dgm:presLayoutVars>
          <dgm:bulletEnabled val="1"/>
        </dgm:presLayoutVars>
      </dgm:prSet>
      <dgm:spPr/>
      <dgm:t>
        <a:bodyPr/>
        <a:lstStyle/>
        <a:p>
          <a:endParaRPr lang="en-US"/>
        </a:p>
      </dgm:t>
    </dgm:pt>
  </dgm:ptLst>
  <dgm:cxnLst>
    <dgm:cxn modelId="{873DB706-AAD1-4B70-BC55-959B9E3403B9}" type="presOf" srcId="{C1646202-B576-4CA0-AED1-ED179B45973C}" destId="{48F1ED89-97E0-415C-A004-004FB712819A}" srcOrd="0" destOrd="0" presId="urn:microsoft.com/office/officeart/2005/8/layout/vList3"/>
    <dgm:cxn modelId="{35644B51-EDBA-402E-AC55-5C560D0B155A}" srcId="{C9824E21-2DA6-4D8A-9CBE-4F369E5541CB}" destId="{C1646202-B576-4CA0-AED1-ED179B45973C}" srcOrd="0" destOrd="0" parTransId="{2765C84A-90F6-45BB-8108-632E555CCDA5}" sibTransId="{F860373A-3AF5-4197-B158-A9F9D163A73C}"/>
    <dgm:cxn modelId="{E742F2A4-40ED-4E5C-9713-2E7F9277B678}" type="presOf" srcId="{C9824E21-2DA6-4D8A-9CBE-4F369E5541CB}" destId="{FBB1F643-0547-4BC7-AA6F-5936E6E729B8}" srcOrd="0" destOrd="0" presId="urn:microsoft.com/office/officeart/2005/8/layout/vList3"/>
    <dgm:cxn modelId="{04146BF5-B818-41FB-901E-967405B59F0A}" type="presParOf" srcId="{FBB1F643-0547-4BC7-AA6F-5936E6E729B8}" destId="{DC0D60EF-3A54-488A-BACC-A9A6DFECB39F}" srcOrd="0" destOrd="0" presId="urn:microsoft.com/office/officeart/2005/8/layout/vList3"/>
    <dgm:cxn modelId="{CD9B083B-4D32-4F9C-A88C-A65F9FF30268}" type="presParOf" srcId="{DC0D60EF-3A54-488A-BACC-A9A6DFECB39F}" destId="{5DABC9A2-D558-4166-9D9D-FBDEAAE24835}" srcOrd="0" destOrd="0" presId="urn:microsoft.com/office/officeart/2005/8/layout/vList3"/>
    <dgm:cxn modelId="{43462629-AA58-4791-9100-243B715BF2C6}" type="presParOf" srcId="{DC0D60EF-3A54-488A-BACC-A9A6DFECB39F}" destId="{48F1ED89-97E0-415C-A004-004FB712819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8EDA4-80F9-4DF0-A0D0-EB54BACBFF24}"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7F84FB92-4F23-44F4-BFB0-A367FD2CA9B6}">
      <dgm:prSet phldrT="[Text]"/>
      <dgm:spPr/>
      <dgm:t>
        <a:bodyPr/>
        <a:lstStyle/>
        <a:p>
          <a:r>
            <a:rPr lang="en-US" b="1" dirty="0" err="1">
              <a:solidFill>
                <a:schemeClr val="tx1"/>
              </a:solidFill>
            </a:rPr>
            <a:t>Yêu</a:t>
          </a:r>
          <a:r>
            <a:rPr lang="en-US" b="1" dirty="0">
              <a:solidFill>
                <a:schemeClr val="tx1"/>
              </a:solidFill>
            </a:rPr>
            <a:t> </a:t>
          </a:r>
          <a:r>
            <a:rPr lang="en-US" b="1" dirty="0" err="1">
              <a:solidFill>
                <a:schemeClr val="tx1"/>
              </a:solidFill>
            </a:rPr>
            <a:t>cầu</a:t>
          </a:r>
          <a:r>
            <a:rPr lang="en-US" b="1" dirty="0">
              <a:solidFill>
                <a:schemeClr val="tx1"/>
              </a:solidFill>
            </a:rPr>
            <a:t> phi </a:t>
          </a:r>
          <a:r>
            <a:rPr lang="en-US" b="1" dirty="0" err="1">
              <a:solidFill>
                <a:schemeClr val="tx1"/>
              </a:solidFill>
            </a:rPr>
            <a:t>chức</a:t>
          </a:r>
          <a:r>
            <a:rPr lang="en-US" b="1" dirty="0">
              <a:solidFill>
                <a:schemeClr val="tx1"/>
              </a:solidFill>
            </a:rPr>
            <a:t> </a:t>
          </a:r>
          <a:r>
            <a:rPr lang="en-US" b="1" dirty="0" err="1">
              <a:solidFill>
                <a:schemeClr val="tx1"/>
              </a:solidFill>
            </a:rPr>
            <a:t>năng</a:t>
          </a:r>
          <a:endParaRPr lang="en-US" b="1" dirty="0">
            <a:solidFill>
              <a:schemeClr val="tx1"/>
            </a:solidFill>
          </a:endParaRPr>
        </a:p>
      </dgm:t>
    </dgm:pt>
    <dgm:pt modelId="{1B6AAF4E-CE00-422D-9C04-D792D2594E91}" type="parTrans" cxnId="{4CF10B25-ECCE-4B40-A052-96C35B9B8C48}">
      <dgm:prSet/>
      <dgm:spPr/>
      <dgm:t>
        <a:bodyPr/>
        <a:lstStyle/>
        <a:p>
          <a:endParaRPr lang="en-US" b="1">
            <a:solidFill>
              <a:schemeClr val="tx1"/>
            </a:solidFill>
          </a:endParaRPr>
        </a:p>
      </dgm:t>
    </dgm:pt>
    <dgm:pt modelId="{59DDA745-9BFD-4910-8958-0B865100FFBA}" type="sibTrans" cxnId="{4CF10B25-ECCE-4B40-A052-96C35B9B8C48}">
      <dgm:prSet/>
      <dgm:spPr/>
      <dgm:t>
        <a:bodyPr/>
        <a:lstStyle/>
        <a:p>
          <a:endParaRPr lang="en-US" b="1">
            <a:solidFill>
              <a:schemeClr val="tx1"/>
            </a:solidFill>
          </a:endParaRPr>
        </a:p>
      </dgm:t>
    </dgm:pt>
    <dgm:pt modelId="{D9553BF3-08FA-4F9D-85D3-6DFD6DDAA691}">
      <dgm:prSet phldrT="[Text]"/>
      <dgm:spPr/>
      <dgm:t>
        <a:bodyPr/>
        <a:lstStyle/>
        <a:p>
          <a:r>
            <a:rPr lang="en-US" b="1" dirty="0" err="1">
              <a:solidFill>
                <a:schemeClr val="tx1"/>
              </a:solidFill>
            </a:rPr>
            <a:t>Hiệu</a:t>
          </a:r>
          <a:r>
            <a:rPr lang="en-US" b="1" dirty="0">
              <a:solidFill>
                <a:schemeClr val="tx1"/>
              </a:solidFill>
            </a:rPr>
            <a:t> </a:t>
          </a:r>
          <a:r>
            <a:rPr lang="en-US" b="1" dirty="0" err="1">
              <a:solidFill>
                <a:schemeClr val="tx1"/>
              </a:solidFill>
            </a:rPr>
            <a:t>năng</a:t>
          </a:r>
          <a:endParaRPr lang="en-US" b="1" dirty="0">
            <a:solidFill>
              <a:schemeClr val="tx1"/>
            </a:solidFill>
          </a:endParaRPr>
        </a:p>
      </dgm:t>
    </dgm:pt>
    <dgm:pt modelId="{BD214C77-A767-4342-AFEB-99491872C770}" type="parTrans" cxnId="{36D631A3-92DF-47B2-867C-398E0A08C153}">
      <dgm:prSet/>
      <dgm:spPr/>
      <dgm:t>
        <a:bodyPr/>
        <a:lstStyle/>
        <a:p>
          <a:endParaRPr lang="en-US" b="1">
            <a:solidFill>
              <a:schemeClr val="tx1"/>
            </a:solidFill>
          </a:endParaRPr>
        </a:p>
      </dgm:t>
    </dgm:pt>
    <dgm:pt modelId="{2DB0B88C-ECAA-42F9-AFD4-DD43178AC78C}" type="sibTrans" cxnId="{36D631A3-92DF-47B2-867C-398E0A08C153}">
      <dgm:prSet/>
      <dgm:spPr/>
      <dgm:t>
        <a:bodyPr/>
        <a:lstStyle/>
        <a:p>
          <a:endParaRPr lang="en-US" b="1">
            <a:solidFill>
              <a:schemeClr val="tx1"/>
            </a:solidFill>
          </a:endParaRPr>
        </a:p>
      </dgm:t>
    </dgm:pt>
    <dgm:pt modelId="{40BC6E76-F634-4DD0-85BB-3B6F78D7D15C}">
      <dgm:prSet phldrT="[Text]"/>
      <dgm:spPr/>
      <dgm:t>
        <a:bodyPr/>
        <a:lstStyle/>
        <a:p>
          <a:r>
            <a:rPr lang="en-US" b="1" dirty="0" err="1">
              <a:solidFill>
                <a:schemeClr val="tx1"/>
              </a:solidFill>
            </a:rPr>
            <a:t>Mở</a:t>
          </a:r>
          <a:r>
            <a:rPr lang="en-US" b="1" dirty="0">
              <a:solidFill>
                <a:schemeClr val="tx1"/>
              </a:solidFill>
            </a:rPr>
            <a:t> </a:t>
          </a:r>
          <a:r>
            <a:rPr lang="en-US" b="1" dirty="0" err="1">
              <a:solidFill>
                <a:schemeClr val="tx1"/>
              </a:solidFill>
            </a:rPr>
            <a:t>rộng</a:t>
          </a:r>
          <a:endParaRPr lang="en-US" b="1" dirty="0">
            <a:solidFill>
              <a:schemeClr val="tx1"/>
            </a:solidFill>
          </a:endParaRPr>
        </a:p>
      </dgm:t>
    </dgm:pt>
    <dgm:pt modelId="{077BC14F-2C1B-42F3-89DE-B85CCC26784E}" type="parTrans" cxnId="{2777973A-B80A-4DEE-B8AB-A71CF0842F6C}">
      <dgm:prSet/>
      <dgm:spPr/>
      <dgm:t>
        <a:bodyPr/>
        <a:lstStyle/>
        <a:p>
          <a:endParaRPr lang="en-US" b="1">
            <a:solidFill>
              <a:schemeClr val="tx1"/>
            </a:solidFill>
          </a:endParaRPr>
        </a:p>
      </dgm:t>
    </dgm:pt>
    <dgm:pt modelId="{A17BAD92-3757-46C4-A041-AD5F6AD1652D}" type="sibTrans" cxnId="{2777973A-B80A-4DEE-B8AB-A71CF0842F6C}">
      <dgm:prSet/>
      <dgm:spPr/>
      <dgm:t>
        <a:bodyPr/>
        <a:lstStyle/>
        <a:p>
          <a:endParaRPr lang="en-US" b="1">
            <a:solidFill>
              <a:schemeClr val="tx1"/>
            </a:solidFill>
          </a:endParaRPr>
        </a:p>
      </dgm:t>
    </dgm:pt>
    <dgm:pt modelId="{D552BDDA-CC42-4C9D-B26A-D676A5318031}">
      <dgm:prSet phldrT="[Text]"/>
      <dgm:spPr/>
      <dgm:t>
        <a:bodyPr/>
        <a:lstStyle/>
        <a:p>
          <a:r>
            <a:rPr lang="en-US" b="1" dirty="0" err="1">
              <a:solidFill>
                <a:schemeClr val="tx1"/>
              </a:solidFill>
            </a:rPr>
            <a:t>Tích</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hệ</a:t>
          </a:r>
          <a:r>
            <a:rPr lang="en-US" b="1" dirty="0">
              <a:solidFill>
                <a:schemeClr val="tx1"/>
              </a:solidFill>
            </a:rPr>
            <a:t> </a:t>
          </a:r>
          <a:r>
            <a:rPr lang="en-US" b="1" dirty="0" err="1">
              <a:solidFill>
                <a:schemeClr val="tx1"/>
              </a:solidFill>
            </a:rPr>
            <a:t>thống</a:t>
          </a:r>
          <a:r>
            <a:rPr lang="en-US" b="1" dirty="0">
              <a:solidFill>
                <a:schemeClr val="tx1"/>
              </a:solidFill>
            </a:rPr>
            <a:t> </a:t>
          </a:r>
          <a:r>
            <a:rPr lang="en-US" b="1" dirty="0" err="1">
              <a:solidFill>
                <a:schemeClr val="tx1"/>
              </a:solidFill>
            </a:rPr>
            <a:t>khác</a:t>
          </a:r>
          <a:endParaRPr lang="en-US" b="1" dirty="0">
            <a:solidFill>
              <a:schemeClr val="tx1"/>
            </a:solidFill>
          </a:endParaRPr>
        </a:p>
      </dgm:t>
    </dgm:pt>
    <dgm:pt modelId="{E17D0DB0-87ED-4E0F-BD0B-1554E5382079}" type="parTrans" cxnId="{04CDFD0A-2058-4C13-B5DB-5B88F1BACC1E}">
      <dgm:prSet/>
      <dgm:spPr/>
      <dgm:t>
        <a:bodyPr/>
        <a:lstStyle/>
        <a:p>
          <a:endParaRPr lang="en-US" b="1">
            <a:solidFill>
              <a:schemeClr val="tx1"/>
            </a:solidFill>
          </a:endParaRPr>
        </a:p>
      </dgm:t>
    </dgm:pt>
    <dgm:pt modelId="{33DB1062-A54C-406D-834B-DC5BD095CEDC}" type="sibTrans" cxnId="{04CDFD0A-2058-4C13-B5DB-5B88F1BACC1E}">
      <dgm:prSet/>
      <dgm:spPr/>
      <dgm:t>
        <a:bodyPr/>
        <a:lstStyle/>
        <a:p>
          <a:endParaRPr lang="en-US" b="1">
            <a:solidFill>
              <a:schemeClr val="tx1"/>
            </a:solidFill>
          </a:endParaRPr>
        </a:p>
      </dgm:t>
    </dgm:pt>
    <dgm:pt modelId="{CB2E11F7-F882-4C11-8ECA-8DB702E37F1D}">
      <dgm:prSet phldrT="[Text]"/>
      <dgm:spPr/>
      <dgm:t>
        <a:bodyPr/>
        <a:lstStyle/>
        <a:p>
          <a:endParaRPr lang="en-US"/>
        </a:p>
      </dgm:t>
    </dgm:pt>
    <dgm:pt modelId="{D798B148-7A30-4F65-962D-A2509E46DB19}" type="parTrans" cxnId="{FCAEBC4D-D47F-48F0-AE9D-1497359DDEF6}">
      <dgm:prSet/>
      <dgm:spPr/>
      <dgm:t>
        <a:bodyPr/>
        <a:lstStyle/>
        <a:p>
          <a:endParaRPr lang="en-US" b="1">
            <a:solidFill>
              <a:schemeClr val="tx1"/>
            </a:solidFill>
          </a:endParaRPr>
        </a:p>
      </dgm:t>
    </dgm:pt>
    <dgm:pt modelId="{336C390A-5BC4-4A9E-A294-61FA4EAA25D1}" type="sibTrans" cxnId="{FCAEBC4D-D47F-48F0-AE9D-1497359DDEF6}">
      <dgm:prSet/>
      <dgm:spPr/>
      <dgm:t>
        <a:bodyPr/>
        <a:lstStyle/>
        <a:p>
          <a:endParaRPr lang="en-US" b="1">
            <a:solidFill>
              <a:schemeClr val="tx1"/>
            </a:solidFill>
          </a:endParaRPr>
        </a:p>
      </dgm:t>
    </dgm:pt>
    <dgm:pt modelId="{B2E41353-2741-4970-97F5-48538B9E2D1C}">
      <dgm:prSet phldrT="[Text]"/>
      <dgm:spPr/>
      <dgm:t>
        <a:bodyPr/>
        <a:lstStyle/>
        <a:p>
          <a:endParaRPr lang="en-US"/>
        </a:p>
      </dgm:t>
    </dgm:pt>
    <dgm:pt modelId="{AB06D6C8-C257-4604-85E4-1A3DC12324A1}" type="parTrans" cxnId="{47894B66-8206-4C8E-9E7F-A4909789DE47}">
      <dgm:prSet/>
      <dgm:spPr/>
      <dgm:t>
        <a:bodyPr/>
        <a:lstStyle/>
        <a:p>
          <a:endParaRPr lang="en-US" b="1">
            <a:solidFill>
              <a:schemeClr val="tx1"/>
            </a:solidFill>
          </a:endParaRPr>
        </a:p>
      </dgm:t>
    </dgm:pt>
    <dgm:pt modelId="{ACFC194B-77EA-4A5B-9017-59143689EE90}" type="sibTrans" cxnId="{47894B66-8206-4C8E-9E7F-A4909789DE47}">
      <dgm:prSet/>
      <dgm:spPr/>
      <dgm:t>
        <a:bodyPr/>
        <a:lstStyle/>
        <a:p>
          <a:endParaRPr lang="en-US" b="1">
            <a:solidFill>
              <a:schemeClr val="tx1"/>
            </a:solidFill>
          </a:endParaRPr>
        </a:p>
      </dgm:t>
    </dgm:pt>
    <dgm:pt modelId="{2CC5246B-4CD1-45E7-9CFD-5276FB6C92FA}">
      <dgm:prSet phldrT="[Text]"/>
      <dgm:spPr/>
      <dgm:t>
        <a:bodyPr/>
        <a:lstStyle/>
        <a:p>
          <a:r>
            <a:rPr lang="en-US" b="1" dirty="0" err="1">
              <a:solidFill>
                <a:schemeClr val="tx1"/>
              </a:solidFill>
            </a:rPr>
            <a:t>Bảo</a:t>
          </a:r>
          <a:r>
            <a:rPr lang="en-US" b="1" dirty="0">
              <a:solidFill>
                <a:schemeClr val="tx1"/>
              </a:solidFill>
            </a:rPr>
            <a:t> </a:t>
          </a:r>
          <a:r>
            <a:rPr lang="en-US" b="1" dirty="0" err="1">
              <a:solidFill>
                <a:schemeClr val="tx1"/>
              </a:solidFill>
            </a:rPr>
            <a:t>mật</a:t>
          </a:r>
          <a:endParaRPr lang="en-US" b="1" dirty="0">
            <a:solidFill>
              <a:schemeClr val="tx1"/>
            </a:solidFill>
          </a:endParaRPr>
        </a:p>
      </dgm:t>
    </dgm:pt>
    <dgm:pt modelId="{F7344C69-CA0E-4D98-BA93-C70FFAF9ED62}" type="parTrans" cxnId="{4BBB0518-FDFB-40F5-9237-6917F6FFF268}">
      <dgm:prSet/>
      <dgm:spPr/>
      <dgm:t>
        <a:bodyPr/>
        <a:lstStyle/>
        <a:p>
          <a:endParaRPr lang="en-US" b="1">
            <a:solidFill>
              <a:schemeClr val="tx1"/>
            </a:solidFill>
          </a:endParaRPr>
        </a:p>
      </dgm:t>
    </dgm:pt>
    <dgm:pt modelId="{28AB15C7-8D8E-4738-80AD-A0C3A09F712C}" type="sibTrans" cxnId="{4BBB0518-FDFB-40F5-9237-6917F6FFF268}">
      <dgm:prSet/>
      <dgm:spPr/>
      <dgm:t>
        <a:bodyPr/>
        <a:lstStyle/>
        <a:p>
          <a:endParaRPr lang="en-US" b="1">
            <a:solidFill>
              <a:schemeClr val="tx1"/>
            </a:solidFill>
          </a:endParaRPr>
        </a:p>
      </dgm:t>
    </dgm:pt>
    <dgm:pt modelId="{2AE85546-417E-41C1-B7BB-F91BEE374057}">
      <dgm:prSet phldrT="[Text]"/>
      <dgm:spPr/>
      <dgm:t>
        <a:bodyPr/>
        <a:lstStyle/>
        <a:p>
          <a:r>
            <a:rPr lang="en-US" b="1" dirty="0">
              <a:solidFill>
                <a:schemeClr val="tx1"/>
              </a:solidFill>
            </a:rPr>
            <a:t>Monitor</a:t>
          </a:r>
        </a:p>
      </dgm:t>
    </dgm:pt>
    <dgm:pt modelId="{69C9E71A-410C-4BAB-932B-87A98949D7AB}" type="parTrans" cxnId="{4220ED07-0E63-4104-A74F-3454840DEA90}">
      <dgm:prSet/>
      <dgm:spPr/>
      <dgm:t>
        <a:bodyPr/>
        <a:lstStyle/>
        <a:p>
          <a:endParaRPr lang="en-US"/>
        </a:p>
      </dgm:t>
    </dgm:pt>
    <dgm:pt modelId="{AD04C0A6-3F4E-444A-B273-E73523C0EB75}" type="sibTrans" cxnId="{4220ED07-0E63-4104-A74F-3454840DEA90}">
      <dgm:prSet/>
      <dgm:spPr/>
      <dgm:t>
        <a:bodyPr/>
        <a:lstStyle/>
        <a:p>
          <a:endParaRPr lang="en-US"/>
        </a:p>
      </dgm:t>
    </dgm:pt>
    <dgm:pt modelId="{2739FCA0-8670-406F-87CB-F89ADD015E13}" type="pres">
      <dgm:prSet presAssocID="{9A58EDA4-80F9-4DF0-A0D0-EB54BACBFF24}" presName="composite" presStyleCnt="0">
        <dgm:presLayoutVars>
          <dgm:chMax val="1"/>
          <dgm:dir/>
          <dgm:resizeHandles val="exact"/>
        </dgm:presLayoutVars>
      </dgm:prSet>
      <dgm:spPr/>
      <dgm:t>
        <a:bodyPr/>
        <a:lstStyle/>
        <a:p>
          <a:endParaRPr lang="en-US"/>
        </a:p>
      </dgm:t>
    </dgm:pt>
    <dgm:pt modelId="{1D2486C7-31BE-45F5-9398-887D3A92EE8B}" type="pres">
      <dgm:prSet presAssocID="{9A58EDA4-80F9-4DF0-A0D0-EB54BACBFF24}" presName="radial" presStyleCnt="0">
        <dgm:presLayoutVars>
          <dgm:animLvl val="ctr"/>
        </dgm:presLayoutVars>
      </dgm:prSet>
      <dgm:spPr/>
    </dgm:pt>
    <dgm:pt modelId="{0F076965-6F53-4F0C-B5E4-74A340807D47}" type="pres">
      <dgm:prSet presAssocID="{7F84FB92-4F23-44F4-BFB0-A367FD2CA9B6}" presName="centerShape" presStyleLbl="vennNode1" presStyleIdx="0" presStyleCnt="6"/>
      <dgm:spPr/>
      <dgm:t>
        <a:bodyPr/>
        <a:lstStyle/>
        <a:p>
          <a:endParaRPr lang="en-US"/>
        </a:p>
      </dgm:t>
    </dgm:pt>
    <dgm:pt modelId="{73F0C2F7-AF3A-4AD3-93D1-8A65163BA13E}" type="pres">
      <dgm:prSet presAssocID="{D9553BF3-08FA-4F9D-85D3-6DFD6DDAA691}" presName="node" presStyleLbl="vennNode1" presStyleIdx="1" presStyleCnt="6">
        <dgm:presLayoutVars>
          <dgm:bulletEnabled val="1"/>
        </dgm:presLayoutVars>
      </dgm:prSet>
      <dgm:spPr/>
      <dgm:t>
        <a:bodyPr/>
        <a:lstStyle/>
        <a:p>
          <a:endParaRPr lang="en-US"/>
        </a:p>
      </dgm:t>
    </dgm:pt>
    <dgm:pt modelId="{D265D23A-71D8-4EFA-B490-9BC35F4B3800}" type="pres">
      <dgm:prSet presAssocID="{40BC6E76-F634-4DD0-85BB-3B6F78D7D15C}" presName="node" presStyleLbl="vennNode1" presStyleIdx="2" presStyleCnt="6">
        <dgm:presLayoutVars>
          <dgm:bulletEnabled val="1"/>
        </dgm:presLayoutVars>
      </dgm:prSet>
      <dgm:spPr/>
      <dgm:t>
        <a:bodyPr/>
        <a:lstStyle/>
        <a:p>
          <a:endParaRPr lang="en-US"/>
        </a:p>
      </dgm:t>
    </dgm:pt>
    <dgm:pt modelId="{F10C897E-EA00-44D0-9DA5-6FA653092F98}" type="pres">
      <dgm:prSet presAssocID="{D552BDDA-CC42-4C9D-B26A-D676A5318031}" presName="node" presStyleLbl="vennNode1" presStyleIdx="3" presStyleCnt="6">
        <dgm:presLayoutVars>
          <dgm:bulletEnabled val="1"/>
        </dgm:presLayoutVars>
      </dgm:prSet>
      <dgm:spPr/>
      <dgm:t>
        <a:bodyPr/>
        <a:lstStyle/>
        <a:p>
          <a:endParaRPr lang="en-US"/>
        </a:p>
      </dgm:t>
    </dgm:pt>
    <dgm:pt modelId="{6C58467D-EEFF-488C-93BE-435B09EF256D}" type="pres">
      <dgm:prSet presAssocID="{2CC5246B-4CD1-45E7-9CFD-5276FB6C92FA}" presName="node" presStyleLbl="vennNode1" presStyleIdx="4" presStyleCnt="6">
        <dgm:presLayoutVars>
          <dgm:bulletEnabled val="1"/>
        </dgm:presLayoutVars>
      </dgm:prSet>
      <dgm:spPr/>
      <dgm:t>
        <a:bodyPr/>
        <a:lstStyle/>
        <a:p>
          <a:endParaRPr lang="en-US"/>
        </a:p>
      </dgm:t>
    </dgm:pt>
    <dgm:pt modelId="{8538D152-A6FE-47D2-8E8B-3A32FBC0D4CA}" type="pres">
      <dgm:prSet presAssocID="{2AE85546-417E-41C1-B7BB-F91BEE374057}" presName="node" presStyleLbl="vennNode1" presStyleIdx="5" presStyleCnt="6">
        <dgm:presLayoutVars>
          <dgm:bulletEnabled val="1"/>
        </dgm:presLayoutVars>
      </dgm:prSet>
      <dgm:spPr/>
      <dgm:t>
        <a:bodyPr/>
        <a:lstStyle/>
        <a:p>
          <a:endParaRPr lang="en-US"/>
        </a:p>
      </dgm:t>
    </dgm:pt>
  </dgm:ptLst>
  <dgm:cxnLst>
    <dgm:cxn modelId="{E143BEC6-2DE6-4817-B26B-4BC3C1F0B751}" type="presOf" srcId="{D9553BF3-08FA-4F9D-85D3-6DFD6DDAA691}" destId="{73F0C2F7-AF3A-4AD3-93D1-8A65163BA13E}" srcOrd="0" destOrd="0" presId="urn:microsoft.com/office/officeart/2005/8/layout/radial3"/>
    <dgm:cxn modelId="{2777973A-B80A-4DEE-B8AB-A71CF0842F6C}" srcId="{7F84FB92-4F23-44F4-BFB0-A367FD2CA9B6}" destId="{40BC6E76-F634-4DD0-85BB-3B6F78D7D15C}" srcOrd="1" destOrd="0" parTransId="{077BC14F-2C1B-42F3-89DE-B85CCC26784E}" sibTransId="{A17BAD92-3757-46C4-A041-AD5F6AD1652D}"/>
    <dgm:cxn modelId="{E2057332-A6E4-461E-83DF-ADBEE8783696}" type="presOf" srcId="{2CC5246B-4CD1-45E7-9CFD-5276FB6C92FA}" destId="{6C58467D-EEFF-488C-93BE-435B09EF256D}" srcOrd="0" destOrd="0" presId="urn:microsoft.com/office/officeart/2005/8/layout/radial3"/>
    <dgm:cxn modelId="{FCAEBC4D-D47F-48F0-AE9D-1497359DDEF6}" srcId="{9A58EDA4-80F9-4DF0-A0D0-EB54BACBFF24}" destId="{CB2E11F7-F882-4C11-8ECA-8DB702E37F1D}" srcOrd="1" destOrd="0" parTransId="{D798B148-7A30-4F65-962D-A2509E46DB19}" sibTransId="{336C390A-5BC4-4A9E-A294-61FA4EAA25D1}"/>
    <dgm:cxn modelId="{36D631A3-92DF-47B2-867C-398E0A08C153}" srcId="{7F84FB92-4F23-44F4-BFB0-A367FD2CA9B6}" destId="{D9553BF3-08FA-4F9D-85D3-6DFD6DDAA691}" srcOrd="0" destOrd="0" parTransId="{BD214C77-A767-4342-AFEB-99491872C770}" sibTransId="{2DB0B88C-ECAA-42F9-AFD4-DD43178AC78C}"/>
    <dgm:cxn modelId="{AC549291-0C6B-4BC5-8525-5B9B4DADD706}" type="presOf" srcId="{D552BDDA-CC42-4C9D-B26A-D676A5318031}" destId="{F10C897E-EA00-44D0-9DA5-6FA653092F98}" srcOrd="0" destOrd="0" presId="urn:microsoft.com/office/officeart/2005/8/layout/radial3"/>
    <dgm:cxn modelId="{47894B66-8206-4C8E-9E7F-A4909789DE47}" srcId="{9A58EDA4-80F9-4DF0-A0D0-EB54BACBFF24}" destId="{B2E41353-2741-4970-97F5-48538B9E2D1C}" srcOrd="2" destOrd="0" parTransId="{AB06D6C8-C257-4604-85E4-1A3DC12324A1}" sibTransId="{ACFC194B-77EA-4A5B-9017-59143689EE90}"/>
    <dgm:cxn modelId="{BE647504-4DD1-4FA9-82BC-705231514109}" type="presOf" srcId="{9A58EDA4-80F9-4DF0-A0D0-EB54BACBFF24}" destId="{2739FCA0-8670-406F-87CB-F89ADD015E13}" srcOrd="0" destOrd="0" presId="urn:microsoft.com/office/officeart/2005/8/layout/radial3"/>
    <dgm:cxn modelId="{4CF10B25-ECCE-4B40-A052-96C35B9B8C48}" srcId="{9A58EDA4-80F9-4DF0-A0D0-EB54BACBFF24}" destId="{7F84FB92-4F23-44F4-BFB0-A367FD2CA9B6}" srcOrd="0" destOrd="0" parTransId="{1B6AAF4E-CE00-422D-9C04-D792D2594E91}" sibTransId="{59DDA745-9BFD-4910-8958-0B865100FFBA}"/>
    <dgm:cxn modelId="{0F6274F6-3DEE-4370-82C7-EF620BBB9516}" type="presOf" srcId="{40BC6E76-F634-4DD0-85BB-3B6F78D7D15C}" destId="{D265D23A-71D8-4EFA-B490-9BC35F4B3800}" srcOrd="0" destOrd="0" presId="urn:microsoft.com/office/officeart/2005/8/layout/radial3"/>
    <dgm:cxn modelId="{1B44C2EA-2309-4C37-A2AA-B881CDBD6B74}" type="presOf" srcId="{7F84FB92-4F23-44F4-BFB0-A367FD2CA9B6}" destId="{0F076965-6F53-4F0C-B5E4-74A340807D47}" srcOrd="0" destOrd="0" presId="urn:microsoft.com/office/officeart/2005/8/layout/radial3"/>
    <dgm:cxn modelId="{4BBB0518-FDFB-40F5-9237-6917F6FFF268}" srcId="{7F84FB92-4F23-44F4-BFB0-A367FD2CA9B6}" destId="{2CC5246B-4CD1-45E7-9CFD-5276FB6C92FA}" srcOrd="3" destOrd="0" parTransId="{F7344C69-CA0E-4D98-BA93-C70FFAF9ED62}" sibTransId="{28AB15C7-8D8E-4738-80AD-A0C3A09F712C}"/>
    <dgm:cxn modelId="{04CDFD0A-2058-4C13-B5DB-5B88F1BACC1E}" srcId="{7F84FB92-4F23-44F4-BFB0-A367FD2CA9B6}" destId="{D552BDDA-CC42-4C9D-B26A-D676A5318031}" srcOrd="2" destOrd="0" parTransId="{E17D0DB0-87ED-4E0F-BD0B-1554E5382079}" sibTransId="{33DB1062-A54C-406D-834B-DC5BD095CEDC}"/>
    <dgm:cxn modelId="{F50D1027-C433-4E5E-B793-17B7517404DA}" type="presOf" srcId="{2AE85546-417E-41C1-B7BB-F91BEE374057}" destId="{8538D152-A6FE-47D2-8E8B-3A32FBC0D4CA}" srcOrd="0" destOrd="0" presId="urn:microsoft.com/office/officeart/2005/8/layout/radial3"/>
    <dgm:cxn modelId="{4220ED07-0E63-4104-A74F-3454840DEA90}" srcId="{7F84FB92-4F23-44F4-BFB0-A367FD2CA9B6}" destId="{2AE85546-417E-41C1-B7BB-F91BEE374057}" srcOrd="4" destOrd="0" parTransId="{69C9E71A-410C-4BAB-932B-87A98949D7AB}" sibTransId="{AD04C0A6-3F4E-444A-B273-E73523C0EB75}"/>
    <dgm:cxn modelId="{1247E87D-8AE1-4125-8B1C-E8584B9CFCAB}" type="presParOf" srcId="{2739FCA0-8670-406F-87CB-F89ADD015E13}" destId="{1D2486C7-31BE-45F5-9398-887D3A92EE8B}" srcOrd="0" destOrd="0" presId="urn:microsoft.com/office/officeart/2005/8/layout/radial3"/>
    <dgm:cxn modelId="{217818F6-D615-4A1F-8F36-744E4A924552}" type="presParOf" srcId="{1D2486C7-31BE-45F5-9398-887D3A92EE8B}" destId="{0F076965-6F53-4F0C-B5E4-74A340807D47}" srcOrd="0" destOrd="0" presId="urn:microsoft.com/office/officeart/2005/8/layout/radial3"/>
    <dgm:cxn modelId="{87D33DF7-8E7E-49B6-844F-2E21BFE42EC5}" type="presParOf" srcId="{1D2486C7-31BE-45F5-9398-887D3A92EE8B}" destId="{73F0C2F7-AF3A-4AD3-93D1-8A65163BA13E}" srcOrd="1" destOrd="0" presId="urn:microsoft.com/office/officeart/2005/8/layout/radial3"/>
    <dgm:cxn modelId="{4846ECEC-53DE-4655-98F0-485037E72034}" type="presParOf" srcId="{1D2486C7-31BE-45F5-9398-887D3A92EE8B}" destId="{D265D23A-71D8-4EFA-B490-9BC35F4B3800}" srcOrd="2" destOrd="0" presId="urn:microsoft.com/office/officeart/2005/8/layout/radial3"/>
    <dgm:cxn modelId="{5759E641-95A3-4CF4-A1A5-31D1DFF152B1}" type="presParOf" srcId="{1D2486C7-31BE-45F5-9398-887D3A92EE8B}" destId="{F10C897E-EA00-44D0-9DA5-6FA653092F98}" srcOrd="3" destOrd="0" presId="urn:microsoft.com/office/officeart/2005/8/layout/radial3"/>
    <dgm:cxn modelId="{CC112C19-2CBC-4616-89D7-EF0BBE3A71F8}" type="presParOf" srcId="{1D2486C7-31BE-45F5-9398-887D3A92EE8B}" destId="{6C58467D-EEFF-488C-93BE-435B09EF256D}" srcOrd="4" destOrd="0" presId="urn:microsoft.com/office/officeart/2005/8/layout/radial3"/>
    <dgm:cxn modelId="{092AD78A-ECB4-4FEC-8BD3-855178442855}" type="presParOf" srcId="{1D2486C7-31BE-45F5-9398-887D3A92EE8B}" destId="{8538D152-A6FE-47D2-8E8B-3A32FBC0D4CA}"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4A586E-AA51-43F0-BF7E-6319590B102E}" type="doc">
      <dgm:prSet loTypeId="urn:microsoft.com/office/officeart/2005/8/layout/hProcess9" loCatId="process" qsTypeId="urn:microsoft.com/office/officeart/2005/8/quickstyle/simple1" qsCatId="simple" csTypeId="urn:microsoft.com/office/officeart/2005/8/colors/colorful3" csCatId="colorful" phldr="1"/>
      <dgm:spPr/>
    </dgm:pt>
    <dgm:pt modelId="{7EB43D7B-5646-4C24-901A-F223498EB71B}">
      <dgm:prSet phldrT="[Text]"/>
      <dgm:spPr/>
      <dgm:t>
        <a:bodyPr/>
        <a:lstStyle/>
        <a:p>
          <a:r>
            <a:rPr lang="en-US" dirty="0" err="1"/>
            <a:t>Thiết</a:t>
          </a:r>
          <a:r>
            <a:rPr lang="en-US" dirty="0"/>
            <a:t> </a:t>
          </a:r>
          <a:r>
            <a:rPr lang="en-US" dirty="0" err="1"/>
            <a:t>kế</a:t>
          </a:r>
          <a:r>
            <a:rPr lang="en-US" dirty="0"/>
            <a:t> </a:t>
          </a:r>
          <a:r>
            <a:rPr lang="en-US" dirty="0" err="1"/>
            <a:t>kiến</a:t>
          </a:r>
          <a:r>
            <a:rPr lang="en-US" dirty="0"/>
            <a:t> </a:t>
          </a:r>
          <a:r>
            <a:rPr lang="en-US" dirty="0" err="1"/>
            <a:t>trúc</a:t>
          </a:r>
          <a:endParaRPr lang="en-US" dirty="0"/>
        </a:p>
      </dgm:t>
    </dgm:pt>
    <dgm:pt modelId="{8ADD79AD-78C8-41EC-90E5-772BA4547899}" type="parTrans" cxnId="{D324FF48-7FD6-4E4B-A1BA-7BD969C53AE7}">
      <dgm:prSet/>
      <dgm:spPr/>
      <dgm:t>
        <a:bodyPr/>
        <a:lstStyle/>
        <a:p>
          <a:endParaRPr lang="en-US"/>
        </a:p>
      </dgm:t>
    </dgm:pt>
    <dgm:pt modelId="{3C7A1B66-FF98-406B-925D-FA1E20F658FE}" type="sibTrans" cxnId="{D324FF48-7FD6-4E4B-A1BA-7BD969C53AE7}">
      <dgm:prSet/>
      <dgm:spPr/>
      <dgm:t>
        <a:bodyPr/>
        <a:lstStyle/>
        <a:p>
          <a:endParaRPr lang="en-US"/>
        </a:p>
      </dgm:t>
    </dgm:pt>
    <dgm:pt modelId="{77384BD3-0656-4B07-807F-476064B86FEC}">
      <dgm:prSet phldrT="[Text]"/>
      <dgm:spPr/>
      <dgm:t>
        <a:bodyPr/>
        <a:lstStyle/>
        <a:p>
          <a:r>
            <a:rPr lang="en-US" dirty="0" err="1"/>
            <a:t>Thiết</a:t>
          </a:r>
          <a:r>
            <a:rPr lang="en-US" dirty="0"/>
            <a:t> </a:t>
          </a:r>
          <a:r>
            <a:rPr lang="en-US" dirty="0" err="1"/>
            <a:t>kế</a:t>
          </a:r>
          <a:r>
            <a:rPr lang="en-US" dirty="0"/>
            <a:t> chi </a:t>
          </a:r>
          <a:r>
            <a:rPr lang="en-US" dirty="0" err="1"/>
            <a:t>tiết</a:t>
          </a:r>
          <a:endParaRPr lang="en-US" dirty="0"/>
        </a:p>
      </dgm:t>
    </dgm:pt>
    <dgm:pt modelId="{D6C4E28E-AAEC-42AA-8179-1DDC2834954A}" type="parTrans" cxnId="{0AC55CD9-2E43-49A5-B97A-3D039743695F}">
      <dgm:prSet/>
      <dgm:spPr/>
      <dgm:t>
        <a:bodyPr/>
        <a:lstStyle/>
        <a:p>
          <a:endParaRPr lang="en-US"/>
        </a:p>
      </dgm:t>
    </dgm:pt>
    <dgm:pt modelId="{C4FDCBE6-B97C-4D3D-8DE9-CDAB208ADAF0}" type="sibTrans" cxnId="{0AC55CD9-2E43-49A5-B97A-3D039743695F}">
      <dgm:prSet/>
      <dgm:spPr/>
      <dgm:t>
        <a:bodyPr/>
        <a:lstStyle/>
        <a:p>
          <a:endParaRPr lang="en-US"/>
        </a:p>
      </dgm:t>
    </dgm:pt>
    <dgm:pt modelId="{3AD8198E-9C6C-4B41-B5A4-77459B1AB0CA}" type="pres">
      <dgm:prSet presAssocID="{DA4A586E-AA51-43F0-BF7E-6319590B102E}" presName="CompostProcess" presStyleCnt="0">
        <dgm:presLayoutVars>
          <dgm:dir/>
          <dgm:resizeHandles val="exact"/>
        </dgm:presLayoutVars>
      </dgm:prSet>
      <dgm:spPr/>
    </dgm:pt>
    <dgm:pt modelId="{917B2E85-E493-4497-A7AD-2FEAF7302374}" type="pres">
      <dgm:prSet presAssocID="{DA4A586E-AA51-43F0-BF7E-6319590B102E}" presName="arrow" presStyleLbl="bgShp" presStyleIdx="0" presStyleCnt="1"/>
      <dgm:spPr/>
    </dgm:pt>
    <dgm:pt modelId="{F5D698C7-D2A8-4165-A44B-9C542024CFF7}" type="pres">
      <dgm:prSet presAssocID="{DA4A586E-AA51-43F0-BF7E-6319590B102E}" presName="linearProcess" presStyleCnt="0"/>
      <dgm:spPr/>
    </dgm:pt>
    <dgm:pt modelId="{934BF61C-C6A8-4E3C-A4CF-D18B8332EBB4}" type="pres">
      <dgm:prSet presAssocID="{7EB43D7B-5646-4C24-901A-F223498EB71B}" presName="textNode" presStyleLbl="node1" presStyleIdx="0" presStyleCnt="2">
        <dgm:presLayoutVars>
          <dgm:bulletEnabled val="1"/>
        </dgm:presLayoutVars>
      </dgm:prSet>
      <dgm:spPr/>
      <dgm:t>
        <a:bodyPr/>
        <a:lstStyle/>
        <a:p>
          <a:endParaRPr lang="en-US"/>
        </a:p>
      </dgm:t>
    </dgm:pt>
    <dgm:pt modelId="{92B6D202-3A2C-4F65-A61F-E01175000977}" type="pres">
      <dgm:prSet presAssocID="{3C7A1B66-FF98-406B-925D-FA1E20F658FE}" presName="sibTrans" presStyleCnt="0"/>
      <dgm:spPr/>
    </dgm:pt>
    <dgm:pt modelId="{556D605C-A20B-489E-ADEB-5DB7820F552F}" type="pres">
      <dgm:prSet presAssocID="{77384BD3-0656-4B07-807F-476064B86FEC}" presName="textNode" presStyleLbl="node1" presStyleIdx="1" presStyleCnt="2">
        <dgm:presLayoutVars>
          <dgm:bulletEnabled val="1"/>
        </dgm:presLayoutVars>
      </dgm:prSet>
      <dgm:spPr/>
      <dgm:t>
        <a:bodyPr/>
        <a:lstStyle/>
        <a:p>
          <a:endParaRPr lang="en-US"/>
        </a:p>
      </dgm:t>
    </dgm:pt>
  </dgm:ptLst>
  <dgm:cxnLst>
    <dgm:cxn modelId="{3AD772BE-6A33-4ED9-AD46-57F2EF32D424}" type="presOf" srcId="{77384BD3-0656-4B07-807F-476064B86FEC}" destId="{556D605C-A20B-489E-ADEB-5DB7820F552F}" srcOrd="0" destOrd="0" presId="urn:microsoft.com/office/officeart/2005/8/layout/hProcess9"/>
    <dgm:cxn modelId="{2726DCD1-AA09-4DAF-A852-3D12FBC5EC73}" type="presOf" srcId="{DA4A586E-AA51-43F0-BF7E-6319590B102E}" destId="{3AD8198E-9C6C-4B41-B5A4-77459B1AB0CA}" srcOrd="0" destOrd="0" presId="urn:microsoft.com/office/officeart/2005/8/layout/hProcess9"/>
    <dgm:cxn modelId="{0AC55CD9-2E43-49A5-B97A-3D039743695F}" srcId="{DA4A586E-AA51-43F0-BF7E-6319590B102E}" destId="{77384BD3-0656-4B07-807F-476064B86FEC}" srcOrd="1" destOrd="0" parTransId="{D6C4E28E-AAEC-42AA-8179-1DDC2834954A}" sibTransId="{C4FDCBE6-B97C-4D3D-8DE9-CDAB208ADAF0}"/>
    <dgm:cxn modelId="{D324FF48-7FD6-4E4B-A1BA-7BD969C53AE7}" srcId="{DA4A586E-AA51-43F0-BF7E-6319590B102E}" destId="{7EB43D7B-5646-4C24-901A-F223498EB71B}" srcOrd="0" destOrd="0" parTransId="{8ADD79AD-78C8-41EC-90E5-772BA4547899}" sibTransId="{3C7A1B66-FF98-406B-925D-FA1E20F658FE}"/>
    <dgm:cxn modelId="{844401C2-0DCA-4884-B906-3441919A9508}" type="presOf" srcId="{7EB43D7B-5646-4C24-901A-F223498EB71B}" destId="{934BF61C-C6A8-4E3C-A4CF-D18B8332EBB4}" srcOrd="0" destOrd="0" presId="urn:microsoft.com/office/officeart/2005/8/layout/hProcess9"/>
    <dgm:cxn modelId="{1D622352-327D-4003-BA17-53E69F0011CE}" type="presParOf" srcId="{3AD8198E-9C6C-4B41-B5A4-77459B1AB0CA}" destId="{917B2E85-E493-4497-A7AD-2FEAF7302374}" srcOrd="0" destOrd="0" presId="urn:microsoft.com/office/officeart/2005/8/layout/hProcess9"/>
    <dgm:cxn modelId="{2A93BC13-27F7-4363-9FFA-0BC1E6595526}" type="presParOf" srcId="{3AD8198E-9C6C-4B41-B5A4-77459B1AB0CA}" destId="{F5D698C7-D2A8-4165-A44B-9C542024CFF7}" srcOrd="1" destOrd="0" presId="urn:microsoft.com/office/officeart/2005/8/layout/hProcess9"/>
    <dgm:cxn modelId="{6EB16E7C-E09E-4C02-9F7E-BE0E2E2DBA13}" type="presParOf" srcId="{F5D698C7-D2A8-4165-A44B-9C542024CFF7}" destId="{934BF61C-C6A8-4E3C-A4CF-D18B8332EBB4}" srcOrd="0" destOrd="0" presId="urn:microsoft.com/office/officeart/2005/8/layout/hProcess9"/>
    <dgm:cxn modelId="{0A90D1AD-C889-4512-8EB3-B74B06FBC8F9}" type="presParOf" srcId="{F5D698C7-D2A8-4165-A44B-9C542024CFF7}" destId="{92B6D202-3A2C-4F65-A61F-E01175000977}" srcOrd="1" destOrd="0" presId="urn:microsoft.com/office/officeart/2005/8/layout/hProcess9"/>
    <dgm:cxn modelId="{295D5161-7313-480E-8BD5-3C84799F7D2F}" type="presParOf" srcId="{F5D698C7-D2A8-4165-A44B-9C542024CFF7}" destId="{556D605C-A20B-489E-ADEB-5DB7820F552F}"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7D79A-9E90-4D0C-B1CF-F315303C43CA}">
      <dsp:nvSpPr>
        <dsp:cNvPr id="0" name=""/>
        <dsp:cNvSpPr/>
      </dsp:nvSpPr>
      <dsp:spPr>
        <a:xfrm rot="10800000">
          <a:off x="1800500" y="2639"/>
          <a:ext cx="6661948" cy="489965"/>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mn-lt"/>
            </a:rPr>
            <a:t>Trên phần mềm của MISA có thể giới thiệu thông tin của dịch vụ cổng thanh toán để khách hàng đăng ký</a:t>
          </a:r>
        </a:p>
      </dsp:txBody>
      <dsp:txXfrm rot="10800000">
        <a:off x="1922991" y="2639"/>
        <a:ext cx="6539457" cy="489965"/>
      </dsp:txXfrm>
    </dsp:sp>
    <dsp:sp modelId="{B2C47F8C-3C59-4496-9FA7-69F26B1868DF}">
      <dsp:nvSpPr>
        <dsp:cNvPr id="0" name=""/>
        <dsp:cNvSpPr/>
      </dsp:nvSpPr>
      <dsp:spPr>
        <a:xfrm>
          <a:off x="1555518" y="2639"/>
          <a:ext cx="489965" cy="489965"/>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FC2B18-8B70-4952-AF30-82ADD29C122C}">
      <dsp:nvSpPr>
        <dsp:cNvPr id="0" name=""/>
        <dsp:cNvSpPr/>
      </dsp:nvSpPr>
      <dsp:spPr>
        <a:xfrm rot="10800000">
          <a:off x="1800500" y="638863"/>
          <a:ext cx="6661948" cy="489965"/>
        </a:xfrm>
        <a:prstGeom prst="homePlate">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mn-lt"/>
            </a:rPr>
            <a:t>Khách hàng đăng ký sử dụng dịch vụ cổng thanh toán trên phần mềm của MISA</a:t>
          </a:r>
        </a:p>
      </dsp:txBody>
      <dsp:txXfrm rot="10800000">
        <a:off x="1922991" y="638863"/>
        <a:ext cx="6539457" cy="489965"/>
      </dsp:txXfrm>
    </dsp:sp>
    <dsp:sp modelId="{0DAC4888-7FEF-4A52-ABF5-10991EC37E27}">
      <dsp:nvSpPr>
        <dsp:cNvPr id="0" name=""/>
        <dsp:cNvSpPr/>
      </dsp:nvSpPr>
      <dsp:spPr>
        <a:xfrm>
          <a:off x="1555518" y="638863"/>
          <a:ext cx="489965" cy="489965"/>
        </a:xfrm>
        <a:prstGeom prst="ellipse">
          <a:avLst/>
        </a:prstGeom>
        <a:solidFill>
          <a:schemeClr val="accent5">
            <a:tint val="50000"/>
            <a:hueOff val="-1231495"/>
            <a:satOff val="-2166"/>
            <a:lumOff val="-2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028D66-0DE1-4EF6-BFB4-8A7284E84BEE}">
      <dsp:nvSpPr>
        <dsp:cNvPr id="0" name=""/>
        <dsp:cNvSpPr/>
      </dsp:nvSpPr>
      <dsp:spPr>
        <a:xfrm rot="10800000">
          <a:off x="1800500" y="1275087"/>
          <a:ext cx="6661948" cy="528084"/>
        </a:xfrm>
        <a:prstGeom prst="homePlat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mn-lt"/>
            </a:rPr>
            <a:t>Khách hàng liên </a:t>
          </a:r>
          <a:r>
            <a:rPr lang="en-US" sz="1600" b="0" kern="1200">
              <a:latin typeface="+mn-lt"/>
            </a:rPr>
            <a:t>kết tài khoản với </a:t>
          </a:r>
          <a:r>
            <a:rPr lang="en-US" sz="1600" b="0" kern="1200" dirty="0">
              <a:latin typeface="+mn-lt"/>
            </a:rPr>
            <a:t>ví điện tử, ngân hàng, DVĐT... trên phần mềm của MISA</a:t>
          </a:r>
        </a:p>
      </dsp:txBody>
      <dsp:txXfrm rot="10800000">
        <a:off x="1932521" y="1275087"/>
        <a:ext cx="6529927" cy="528084"/>
      </dsp:txXfrm>
    </dsp:sp>
    <dsp:sp modelId="{82B24105-C8DA-4DEF-B9EB-01A94D6D03EC}">
      <dsp:nvSpPr>
        <dsp:cNvPr id="0" name=""/>
        <dsp:cNvSpPr/>
      </dsp:nvSpPr>
      <dsp:spPr>
        <a:xfrm>
          <a:off x="1555518" y="1294147"/>
          <a:ext cx="489965" cy="489965"/>
        </a:xfrm>
        <a:prstGeom prst="ellipse">
          <a:avLst/>
        </a:prstGeom>
        <a:solidFill>
          <a:schemeClr val="accent5">
            <a:tint val="50000"/>
            <a:hueOff val="-2462990"/>
            <a:satOff val="-4332"/>
            <a:lumOff val="-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A18971-1064-4B4A-B6C5-60A0A0DE65E7}">
      <dsp:nvSpPr>
        <dsp:cNvPr id="0" name=""/>
        <dsp:cNvSpPr/>
      </dsp:nvSpPr>
      <dsp:spPr>
        <a:xfrm rot="10800000">
          <a:off x="1800500" y="1949431"/>
          <a:ext cx="6661948" cy="585856"/>
        </a:xfrm>
        <a:prstGeom prst="homePlat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mn-lt"/>
            </a:rPr>
            <a:t>Khách hàng thực hiện </a:t>
          </a:r>
          <a:r>
            <a:rPr lang="en-US" sz="1600" b="0" kern="1200" dirty="0">
              <a:latin typeface="Calibri" panose="020F0502020204030204" pitchFamily="34" charset="0"/>
              <a:cs typeface="Calibri" panose="020F0502020204030204" pitchFamily="34" charset="0"/>
            </a:rPr>
            <a:t>thanh toán giao dịch qua Ví điện tử, thẻ, Cổng thanh toán hoặc bằng QRCode, AppToApp trên phần mềm của MISA</a:t>
          </a:r>
          <a:endParaRPr lang="en-US" sz="1600" b="0" kern="1200" dirty="0">
            <a:latin typeface="+mn-lt"/>
          </a:endParaRPr>
        </a:p>
      </dsp:txBody>
      <dsp:txXfrm rot="10800000">
        <a:off x="1946964" y="1949431"/>
        <a:ext cx="6515484" cy="585856"/>
      </dsp:txXfrm>
    </dsp:sp>
    <dsp:sp modelId="{25A31483-9FF1-4D2B-9C08-0F1A7EBCD9E0}">
      <dsp:nvSpPr>
        <dsp:cNvPr id="0" name=""/>
        <dsp:cNvSpPr/>
      </dsp:nvSpPr>
      <dsp:spPr>
        <a:xfrm>
          <a:off x="1562789" y="1995216"/>
          <a:ext cx="489965" cy="489965"/>
        </a:xfrm>
        <a:prstGeom prst="ellipse">
          <a:avLst/>
        </a:prstGeom>
        <a:solidFill>
          <a:schemeClr val="accent5">
            <a:tint val="50000"/>
            <a:hueOff val="-3694485"/>
            <a:satOff val="-6499"/>
            <a:lumOff val="-8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336E5D-8BDE-4016-A571-5BD68B684A41}">
      <dsp:nvSpPr>
        <dsp:cNvPr id="0" name=""/>
        <dsp:cNvSpPr/>
      </dsp:nvSpPr>
      <dsp:spPr>
        <a:xfrm rot="10800000">
          <a:off x="1800500" y="2681546"/>
          <a:ext cx="6661948" cy="522798"/>
        </a:xfrm>
        <a:prstGeom prst="homePlat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Calibri" panose="020F0502020204030204" pitchFamily="34" charset="0"/>
              <a:cs typeface="Calibri" panose="020F0502020204030204" pitchFamily="34" charset="0"/>
            </a:rPr>
            <a:t>Khách hàng thực hiện các giao dịch chuyển, nạp và rút tiền, thu hộ, thanh toán học phí, thanh toán dịch vụ... </a:t>
          </a:r>
          <a:r>
            <a:rPr lang="vi-VN" sz="1600" b="0" kern="1200" dirty="0">
              <a:latin typeface="Calibri" panose="020F0502020204030204" pitchFamily="34" charset="0"/>
              <a:cs typeface="Calibri" panose="020F0502020204030204" pitchFamily="34" charset="0"/>
            </a:rPr>
            <a:t>trên phần mềm</a:t>
          </a:r>
          <a:r>
            <a:rPr lang="en-US" sz="1600" b="0" kern="1200" dirty="0">
              <a:latin typeface="Calibri" panose="020F0502020204030204" pitchFamily="34" charset="0"/>
              <a:cs typeface="Calibri" panose="020F0502020204030204" pitchFamily="34" charset="0"/>
            </a:rPr>
            <a:t> của MISA</a:t>
          </a:r>
        </a:p>
      </dsp:txBody>
      <dsp:txXfrm rot="10800000">
        <a:off x="1931199" y="2681546"/>
        <a:ext cx="6531249" cy="522798"/>
      </dsp:txXfrm>
    </dsp:sp>
    <dsp:sp modelId="{4856E6BF-A775-4DC8-9CE6-91F573285BC6}">
      <dsp:nvSpPr>
        <dsp:cNvPr id="0" name=""/>
        <dsp:cNvSpPr/>
      </dsp:nvSpPr>
      <dsp:spPr>
        <a:xfrm>
          <a:off x="1562789" y="2701426"/>
          <a:ext cx="489965" cy="489965"/>
        </a:xfrm>
        <a:prstGeom prst="ellipse">
          <a:avLst/>
        </a:prstGeom>
        <a:solidFill>
          <a:schemeClr val="accent5">
            <a:tint val="50000"/>
            <a:hueOff val="-4925980"/>
            <a:satOff val="-8665"/>
            <a:lumOff val="-1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9F1D7-2DB4-40B6-8C1E-87A7D85916F2}">
      <dsp:nvSpPr>
        <dsp:cNvPr id="0" name=""/>
        <dsp:cNvSpPr/>
      </dsp:nvSpPr>
      <dsp:spPr>
        <a:xfrm rot="10800000">
          <a:off x="1800500" y="3350603"/>
          <a:ext cx="6661948" cy="534670"/>
        </a:xfrm>
        <a:prstGeom prst="homePlate">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57150" rIns="106680" bIns="57150" numCol="1" spcCol="1270" anchor="ctr" anchorCtr="0">
          <a:noAutofit/>
        </a:bodyPr>
        <a:lstStyle/>
        <a:p>
          <a:pPr lvl="0" algn="l" defTabSz="666750">
            <a:lnSpc>
              <a:spcPct val="90000"/>
            </a:lnSpc>
            <a:spcBef>
              <a:spcPct val="0"/>
            </a:spcBef>
            <a:spcAft>
              <a:spcPct val="35000"/>
            </a:spcAft>
          </a:pPr>
          <a:r>
            <a:rPr lang="en-US" sz="1500" b="0" kern="1200" dirty="0">
              <a:latin typeface="Calibri" panose="020F0502020204030204" pitchFamily="34" charset="0"/>
              <a:cs typeface="Calibri" panose="020F0502020204030204" pitchFamily="34" charset="0"/>
            </a:rPr>
            <a:t>Khách hàng thực hiện kiểm tra trạng thái và lịch sử giao dịch, thông tin đơn hàng... </a:t>
          </a:r>
          <a:r>
            <a:rPr lang="vi-VN" sz="1500" b="0" kern="1200" dirty="0">
              <a:latin typeface="Calibri" panose="020F0502020204030204" pitchFamily="34" charset="0"/>
              <a:cs typeface="Calibri" panose="020F0502020204030204" pitchFamily="34" charset="0"/>
            </a:rPr>
            <a:t>trên phần mềm</a:t>
          </a:r>
          <a:r>
            <a:rPr lang="en-US" sz="1500" b="0" kern="1200" dirty="0">
              <a:latin typeface="Calibri" panose="020F0502020204030204" pitchFamily="34" charset="0"/>
              <a:cs typeface="Calibri" panose="020F0502020204030204" pitchFamily="34" charset="0"/>
            </a:rPr>
            <a:t> </a:t>
          </a:r>
          <a:r>
            <a:rPr lang="en-US" sz="1500" b="0" kern="1200" dirty="0" err="1">
              <a:latin typeface="Calibri" panose="020F0502020204030204" pitchFamily="34" charset="0"/>
              <a:cs typeface="Calibri" panose="020F0502020204030204" pitchFamily="34" charset="0"/>
            </a:rPr>
            <a:t>của</a:t>
          </a:r>
          <a:r>
            <a:rPr lang="en-US" sz="1500" b="0" kern="1200" dirty="0">
              <a:latin typeface="Calibri" panose="020F0502020204030204" pitchFamily="34" charset="0"/>
              <a:cs typeface="Calibri" panose="020F0502020204030204" pitchFamily="34" charset="0"/>
            </a:rPr>
            <a:t> MISA</a:t>
          </a:r>
        </a:p>
      </dsp:txBody>
      <dsp:txXfrm rot="10800000">
        <a:off x="1934167" y="3350603"/>
        <a:ext cx="6528281" cy="534670"/>
      </dsp:txXfrm>
    </dsp:sp>
    <dsp:sp modelId="{8D4708EC-76BE-4062-B4A5-7B43DA2D30AB}">
      <dsp:nvSpPr>
        <dsp:cNvPr id="0" name=""/>
        <dsp:cNvSpPr/>
      </dsp:nvSpPr>
      <dsp:spPr>
        <a:xfrm>
          <a:off x="1562789" y="3368398"/>
          <a:ext cx="489965" cy="489965"/>
        </a:xfrm>
        <a:prstGeom prst="ellipse">
          <a:avLst/>
        </a:prstGeom>
        <a:solidFill>
          <a:schemeClr val="accent5">
            <a:tint val="50000"/>
            <a:hueOff val="-6157475"/>
            <a:satOff val="-10831"/>
            <a:lumOff val="-1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27765B-1950-49E1-8256-5613676FAD40}">
      <dsp:nvSpPr>
        <dsp:cNvPr id="0" name=""/>
        <dsp:cNvSpPr/>
      </dsp:nvSpPr>
      <dsp:spPr>
        <a:xfrm rot="10800000">
          <a:off x="1800500" y="4031531"/>
          <a:ext cx="6661948" cy="489965"/>
        </a:xfrm>
        <a:prstGeom prst="homePlat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61" tIns="60960" rIns="113792" bIns="60960" numCol="1" spcCol="1270" anchor="ctr" anchorCtr="0">
          <a:noAutofit/>
        </a:bodyPr>
        <a:lstStyle/>
        <a:p>
          <a:pPr lvl="0" algn="l" defTabSz="711200">
            <a:lnSpc>
              <a:spcPct val="90000"/>
            </a:lnSpc>
            <a:spcBef>
              <a:spcPct val="0"/>
            </a:spcBef>
            <a:spcAft>
              <a:spcPct val="35000"/>
            </a:spcAft>
          </a:pPr>
          <a:r>
            <a:rPr lang="en-US" sz="1600" b="0" kern="1200" dirty="0">
              <a:latin typeface="+mn-lt"/>
            </a:rPr>
            <a:t>Khách hàng có thể yêu cầu ngừng sử dụng dịch vụ JETPAY trên phần mềm của MISA</a:t>
          </a:r>
        </a:p>
      </dsp:txBody>
      <dsp:txXfrm rot="10800000">
        <a:off x="1922991" y="4031531"/>
        <a:ext cx="6539457" cy="489965"/>
      </dsp:txXfrm>
    </dsp:sp>
    <dsp:sp modelId="{E4479D00-8465-439A-9D3E-056789CFD6DE}">
      <dsp:nvSpPr>
        <dsp:cNvPr id="0" name=""/>
        <dsp:cNvSpPr/>
      </dsp:nvSpPr>
      <dsp:spPr>
        <a:xfrm>
          <a:off x="1555518" y="4031531"/>
          <a:ext cx="489965" cy="489965"/>
        </a:xfrm>
        <a:prstGeom prst="ellipse">
          <a:avLst/>
        </a:prstGeom>
        <a:solidFill>
          <a:schemeClr val="accent5">
            <a:tint val="50000"/>
            <a:hueOff val="-7388970"/>
            <a:satOff val="-12997"/>
            <a:lumOff val="-16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1ED89-97E0-415C-A004-004FB712819A}">
      <dsp:nvSpPr>
        <dsp:cNvPr id="0" name=""/>
        <dsp:cNvSpPr/>
      </dsp:nvSpPr>
      <dsp:spPr>
        <a:xfrm rot="10800000">
          <a:off x="1450036" y="0"/>
          <a:ext cx="5094690" cy="66714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194" tIns="68580" rIns="128016" bIns="68580" numCol="1" spcCol="1270" anchor="ctr" anchorCtr="0">
          <a:noAutofit/>
        </a:bodyPr>
        <a:lstStyle/>
        <a:p>
          <a:pPr lvl="0" algn="l" defTabSz="800100">
            <a:lnSpc>
              <a:spcPct val="90000"/>
            </a:lnSpc>
            <a:spcBef>
              <a:spcPct val="0"/>
            </a:spcBef>
            <a:spcAft>
              <a:spcPct val="35000"/>
            </a:spcAft>
            <a:buFontTx/>
            <a:buNone/>
          </a:pPr>
          <a:r>
            <a:rPr lang="en-US" sz="1800" kern="1200" baseline="0"/>
            <a:t>Liên kết tài khoản với dịch vụ thanh toán khác</a:t>
          </a:r>
          <a:endParaRPr lang="en-US" sz="1800" kern="1200"/>
        </a:p>
      </dsp:txBody>
      <dsp:txXfrm rot="10800000">
        <a:off x="1616823" y="0"/>
        <a:ext cx="4927903" cy="667149"/>
      </dsp:txXfrm>
    </dsp:sp>
    <dsp:sp modelId="{5DABC9A2-D558-4166-9D9D-FBDEAAE24835}">
      <dsp:nvSpPr>
        <dsp:cNvPr id="0" name=""/>
        <dsp:cNvSpPr/>
      </dsp:nvSpPr>
      <dsp:spPr>
        <a:xfrm>
          <a:off x="1116461" y="0"/>
          <a:ext cx="667149" cy="66714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1ED89-97E0-415C-A004-004FB712819A}">
      <dsp:nvSpPr>
        <dsp:cNvPr id="0" name=""/>
        <dsp:cNvSpPr/>
      </dsp:nvSpPr>
      <dsp:spPr>
        <a:xfrm rot="10800000">
          <a:off x="1450036" y="0"/>
          <a:ext cx="5094690" cy="66714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194" tIns="68580" rIns="128016" bIns="68580" numCol="1" spcCol="1270" anchor="ctr" anchorCtr="0">
          <a:noAutofit/>
        </a:bodyPr>
        <a:lstStyle/>
        <a:p>
          <a:pPr lvl="0" algn="l" defTabSz="800100">
            <a:lnSpc>
              <a:spcPct val="90000"/>
            </a:lnSpc>
            <a:spcBef>
              <a:spcPct val="0"/>
            </a:spcBef>
            <a:spcAft>
              <a:spcPct val="35000"/>
            </a:spcAft>
            <a:buFontTx/>
            <a:buNone/>
          </a:pPr>
          <a:r>
            <a:rPr lang="en-US" sz="1800" kern="1200" baseline="0"/>
            <a:t>Liên kết tài khoản với dịch vụ thanh toán khác</a:t>
          </a:r>
          <a:endParaRPr lang="en-US" sz="1800" kern="1200"/>
        </a:p>
      </dsp:txBody>
      <dsp:txXfrm rot="10800000">
        <a:off x="1616823" y="0"/>
        <a:ext cx="4927903" cy="667149"/>
      </dsp:txXfrm>
    </dsp:sp>
    <dsp:sp modelId="{5DABC9A2-D558-4166-9D9D-FBDEAAE24835}">
      <dsp:nvSpPr>
        <dsp:cNvPr id="0" name=""/>
        <dsp:cNvSpPr/>
      </dsp:nvSpPr>
      <dsp:spPr>
        <a:xfrm>
          <a:off x="1116461" y="0"/>
          <a:ext cx="667149" cy="66714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76965-6F53-4F0C-B5E4-74A340807D47}">
      <dsp:nvSpPr>
        <dsp:cNvPr id="0" name=""/>
        <dsp:cNvSpPr/>
      </dsp:nvSpPr>
      <dsp:spPr>
        <a:xfrm>
          <a:off x="2554857" y="1152390"/>
          <a:ext cx="2671337" cy="2671337"/>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b="1" kern="1200" dirty="0" err="1">
              <a:solidFill>
                <a:schemeClr val="tx1"/>
              </a:solidFill>
            </a:rPr>
            <a:t>Yêu</a:t>
          </a:r>
          <a:r>
            <a:rPr lang="en-US" sz="3900" b="1" kern="1200" dirty="0">
              <a:solidFill>
                <a:schemeClr val="tx1"/>
              </a:solidFill>
            </a:rPr>
            <a:t> </a:t>
          </a:r>
          <a:r>
            <a:rPr lang="en-US" sz="3900" b="1" kern="1200" dirty="0" err="1">
              <a:solidFill>
                <a:schemeClr val="tx1"/>
              </a:solidFill>
            </a:rPr>
            <a:t>cầu</a:t>
          </a:r>
          <a:r>
            <a:rPr lang="en-US" sz="3900" b="1" kern="1200" dirty="0">
              <a:solidFill>
                <a:schemeClr val="tx1"/>
              </a:solidFill>
            </a:rPr>
            <a:t> phi </a:t>
          </a:r>
          <a:r>
            <a:rPr lang="en-US" sz="3900" b="1" kern="1200" dirty="0" err="1">
              <a:solidFill>
                <a:schemeClr val="tx1"/>
              </a:solidFill>
            </a:rPr>
            <a:t>chức</a:t>
          </a:r>
          <a:r>
            <a:rPr lang="en-US" sz="3900" b="1" kern="1200" dirty="0">
              <a:solidFill>
                <a:schemeClr val="tx1"/>
              </a:solidFill>
            </a:rPr>
            <a:t> </a:t>
          </a:r>
          <a:r>
            <a:rPr lang="en-US" sz="3900" b="1" kern="1200" dirty="0" err="1">
              <a:solidFill>
                <a:schemeClr val="tx1"/>
              </a:solidFill>
            </a:rPr>
            <a:t>năng</a:t>
          </a:r>
          <a:endParaRPr lang="en-US" sz="3900" b="1" kern="1200" dirty="0">
            <a:solidFill>
              <a:schemeClr val="tx1"/>
            </a:solidFill>
          </a:endParaRPr>
        </a:p>
      </dsp:txBody>
      <dsp:txXfrm>
        <a:off x="2946065" y="1543598"/>
        <a:ext cx="1888921" cy="1888921"/>
      </dsp:txXfrm>
    </dsp:sp>
    <dsp:sp modelId="{73F0C2F7-AF3A-4AD3-93D1-8A65163BA13E}">
      <dsp:nvSpPr>
        <dsp:cNvPr id="0" name=""/>
        <dsp:cNvSpPr/>
      </dsp:nvSpPr>
      <dsp:spPr>
        <a:xfrm>
          <a:off x="3222692" y="82417"/>
          <a:ext cx="1335668" cy="1335668"/>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Hiệu</a:t>
          </a:r>
          <a:r>
            <a:rPr lang="en-US" sz="1600" b="1" kern="1200" dirty="0">
              <a:solidFill>
                <a:schemeClr val="tx1"/>
              </a:solidFill>
            </a:rPr>
            <a:t> </a:t>
          </a:r>
          <a:r>
            <a:rPr lang="en-US" sz="1600" b="1" kern="1200" dirty="0" err="1">
              <a:solidFill>
                <a:schemeClr val="tx1"/>
              </a:solidFill>
            </a:rPr>
            <a:t>năng</a:t>
          </a:r>
          <a:endParaRPr lang="en-US" sz="1600" b="1" kern="1200" dirty="0">
            <a:solidFill>
              <a:schemeClr val="tx1"/>
            </a:solidFill>
          </a:endParaRPr>
        </a:p>
      </dsp:txBody>
      <dsp:txXfrm>
        <a:off x="3418296" y="278021"/>
        <a:ext cx="944460" cy="944460"/>
      </dsp:txXfrm>
    </dsp:sp>
    <dsp:sp modelId="{D265D23A-71D8-4EFA-B490-9BC35F4B3800}">
      <dsp:nvSpPr>
        <dsp:cNvPr id="0" name=""/>
        <dsp:cNvSpPr/>
      </dsp:nvSpPr>
      <dsp:spPr>
        <a:xfrm>
          <a:off x="4875445" y="1283212"/>
          <a:ext cx="1335668" cy="1335668"/>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Mở</a:t>
          </a:r>
          <a:r>
            <a:rPr lang="en-US" sz="1600" b="1" kern="1200" dirty="0">
              <a:solidFill>
                <a:schemeClr val="tx1"/>
              </a:solidFill>
            </a:rPr>
            <a:t> </a:t>
          </a:r>
          <a:r>
            <a:rPr lang="en-US" sz="1600" b="1" kern="1200" dirty="0" err="1">
              <a:solidFill>
                <a:schemeClr val="tx1"/>
              </a:solidFill>
            </a:rPr>
            <a:t>rộng</a:t>
          </a:r>
          <a:endParaRPr lang="en-US" sz="1600" b="1" kern="1200" dirty="0">
            <a:solidFill>
              <a:schemeClr val="tx1"/>
            </a:solidFill>
          </a:endParaRPr>
        </a:p>
      </dsp:txBody>
      <dsp:txXfrm>
        <a:off x="5071049" y="1478816"/>
        <a:ext cx="944460" cy="944460"/>
      </dsp:txXfrm>
    </dsp:sp>
    <dsp:sp modelId="{F10C897E-EA00-44D0-9DA5-6FA653092F98}">
      <dsp:nvSpPr>
        <dsp:cNvPr id="0" name=""/>
        <dsp:cNvSpPr/>
      </dsp:nvSpPr>
      <dsp:spPr>
        <a:xfrm>
          <a:off x="4244149" y="3226140"/>
          <a:ext cx="1335668" cy="1335668"/>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Tích</a:t>
          </a:r>
          <a:r>
            <a:rPr lang="en-US" sz="1600" b="1" kern="1200" dirty="0">
              <a:solidFill>
                <a:schemeClr val="tx1"/>
              </a:solidFill>
            </a:rPr>
            <a:t> </a:t>
          </a:r>
          <a:r>
            <a:rPr lang="en-US" sz="1600" b="1" kern="1200" dirty="0" err="1">
              <a:solidFill>
                <a:schemeClr val="tx1"/>
              </a:solidFill>
            </a:rPr>
            <a:t>hợp</a:t>
          </a:r>
          <a:r>
            <a:rPr lang="en-US" sz="1600" b="1" kern="1200" dirty="0">
              <a:solidFill>
                <a:schemeClr val="tx1"/>
              </a:solidFill>
            </a:rPr>
            <a:t> </a:t>
          </a:r>
          <a:r>
            <a:rPr lang="en-US" sz="1600" b="1" kern="1200" dirty="0" err="1">
              <a:solidFill>
                <a:schemeClr val="tx1"/>
              </a:solidFill>
            </a:rPr>
            <a:t>với</a:t>
          </a:r>
          <a:r>
            <a:rPr lang="en-US" sz="1600" b="1" kern="1200" dirty="0">
              <a:solidFill>
                <a:schemeClr val="tx1"/>
              </a:solidFill>
            </a:rPr>
            <a:t> </a:t>
          </a:r>
          <a:r>
            <a:rPr lang="en-US" sz="1600" b="1" kern="1200" dirty="0" err="1">
              <a:solidFill>
                <a:schemeClr val="tx1"/>
              </a:solidFill>
            </a:rPr>
            <a:t>hệ</a:t>
          </a:r>
          <a:r>
            <a:rPr lang="en-US" sz="1600" b="1" kern="1200" dirty="0">
              <a:solidFill>
                <a:schemeClr val="tx1"/>
              </a:solidFill>
            </a:rPr>
            <a:t> </a:t>
          </a:r>
          <a:r>
            <a:rPr lang="en-US" sz="1600" b="1" kern="1200" dirty="0" err="1">
              <a:solidFill>
                <a:schemeClr val="tx1"/>
              </a:solidFill>
            </a:rPr>
            <a:t>thống</a:t>
          </a:r>
          <a:r>
            <a:rPr lang="en-US" sz="1600" b="1" kern="1200" dirty="0">
              <a:solidFill>
                <a:schemeClr val="tx1"/>
              </a:solidFill>
            </a:rPr>
            <a:t> </a:t>
          </a:r>
          <a:r>
            <a:rPr lang="en-US" sz="1600" b="1" kern="1200" dirty="0" err="1">
              <a:solidFill>
                <a:schemeClr val="tx1"/>
              </a:solidFill>
            </a:rPr>
            <a:t>khác</a:t>
          </a:r>
          <a:endParaRPr lang="en-US" sz="1600" b="1" kern="1200" dirty="0">
            <a:solidFill>
              <a:schemeClr val="tx1"/>
            </a:solidFill>
          </a:endParaRPr>
        </a:p>
      </dsp:txBody>
      <dsp:txXfrm>
        <a:off x="4439753" y="3421744"/>
        <a:ext cx="944460" cy="944460"/>
      </dsp:txXfrm>
    </dsp:sp>
    <dsp:sp modelId="{6C58467D-EEFF-488C-93BE-435B09EF256D}">
      <dsp:nvSpPr>
        <dsp:cNvPr id="0" name=""/>
        <dsp:cNvSpPr/>
      </dsp:nvSpPr>
      <dsp:spPr>
        <a:xfrm>
          <a:off x="2201234" y="3226140"/>
          <a:ext cx="1335668" cy="1335668"/>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Bảo</a:t>
          </a:r>
          <a:r>
            <a:rPr lang="en-US" sz="1600" b="1" kern="1200" dirty="0">
              <a:solidFill>
                <a:schemeClr val="tx1"/>
              </a:solidFill>
            </a:rPr>
            <a:t> </a:t>
          </a:r>
          <a:r>
            <a:rPr lang="en-US" sz="1600" b="1" kern="1200" dirty="0" err="1">
              <a:solidFill>
                <a:schemeClr val="tx1"/>
              </a:solidFill>
            </a:rPr>
            <a:t>mật</a:t>
          </a:r>
          <a:endParaRPr lang="en-US" sz="1600" b="1" kern="1200" dirty="0">
            <a:solidFill>
              <a:schemeClr val="tx1"/>
            </a:solidFill>
          </a:endParaRPr>
        </a:p>
      </dsp:txBody>
      <dsp:txXfrm>
        <a:off x="2396838" y="3421744"/>
        <a:ext cx="944460" cy="944460"/>
      </dsp:txXfrm>
    </dsp:sp>
    <dsp:sp modelId="{8538D152-A6FE-47D2-8E8B-3A32FBC0D4CA}">
      <dsp:nvSpPr>
        <dsp:cNvPr id="0" name=""/>
        <dsp:cNvSpPr/>
      </dsp:nvSpPr>
      <dsp:spPr>
        <a:xfrm>
          <a:off x="1569939" y="1283212"/>
          <a:ext cx="1335668" cy="1335668"/>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Monitor</a:t>
          </a:r>
        </a:p>
      </dsp:txBody>
      <dsp:txXfrm>
        <a:off x="1765543" y="1478816"/>
        <a:ext cx="944460" cy="944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B2E85-E493-4497-A7AD-2FEAF7302374}">
      <dsp:nvSpPr>
        <dsp:cNvPr id="0" name=""/>
        <dsp:cNvSpPr/>
      </dsp:nvSpPr>
      <dsp:spPr>
        <a:xfrm>
          <a:off x="597625" y="0"/>
          <a:ext cx="6773091" cy="448802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BF61C-C6A8-4E3C-A4CF-D18B8332EBB4}">
      <dsp:nvSpPr>
        <dsp:cNvPr id="0" name=""/>
        <dsp:cNvSpPr/>
      </dsp:nvSpPr>
      <dsp:spPr>
        <a:xfrm>
          <a:off x="1302248" y="1346407"/>
          <a:ext cx="2564810" cy="179520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err="1"/>
            <a:t>Thiết</a:t>
          </a:r>
          <a:r>
            <a:rPr lang="en-US" sz="4500" kern="1200" dirty="0"/>
            <a:t> </a:t>
          </a:r>
          <a:r>
            <a:rPr lang="en-US" sz="4500" kern="1200" dirty="0" err="1"/>
            <a:t>kế</a:t>
          </a:r>
          <a:r>
            <a:rPr lang="en-US" sz="4500" kern="1200" dirty="0"/>
            <a:t> </a:t>
          </a:r>
          <a:r>
            <a:rPr lang="en-US" sz="4500" kern="1200" dirty="0" err="1"/>
            <a:t>kiến</a:t>
          </a:r>
          <a:r>
            <a:rPr lang="en-US" sz="4500" kern="1200" dirty="0"/>
            <a:t> </a:t>
          </a:r>
          <a:r>
            <a:rPr lang="en-US" sz="4500" kern="1200" dirty="0" err="1"/>
            <a:t>trúc</a:t>
          </a:r>
          <a:endParaRPr lang="en-US" sz="4500" kern="1200" dirty="0"/>
        </a:p>
      </dsp:txBody>
      <dsp:txXfrm>
        <a:off x="1389883" y="1434042"/>
        <a:ext cx="2389540" cy="1619939"/>
      </dsp:txXfrm>
    </dsp:sp>
    <dsp:sp modelId="{556D605C-A20B-489E-ADEB-5DB7820F552F}">
      <dsp:nvSpPr>
        <dsp:cNvPr id="0" name=""/>
        <dsp:cNvSpPr/>
      </dsp:nvSpPr>
      <dsp:spPr>
        <a:xfrm>
          <a:off x="4101284" y="1346407"/>
          <a:ext cx="2564810" cy="1795209"/>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err="1"/>
            <a:t>Thiết</a:t>
          </a:r>
          <a:r>
            <a:rPr lang="en-US" sz="4500" kern="1200" dirty="0"/>
            <a:t> </a:t>
          </a:r>
          <a:r>
            <a:rPr lang="en-US" sz="4500" kern="1200" dirty="0" err="1"/>
            <a:t>kế</a:t>
          </a:r>
          <a:r>
            <a:rPr lang="en-US" sz="4500" kern="1200" dirty="0"/>
            <a:t> chi </a:t>
          </a:r>
          <a:r>
            <a:rPr lang="en-US" sz="4500" kern="1200" dirty="0" err="1"/>
            <a:t>tiết</a:t>
          </a:r>
          <a:endParaRPr lang="en-US" sz="4500" kern="1200" dirty="0"/>
        </a:p>
      </dsp:txBody>
      <dsp:txXfrm>
        <a:off x="4188919" y="1434042"/>
        <a:ext cx="2389540" cy="161993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F6379-F14B-4E54-A283-60718A272081}" type="datetimeFigureOut">
              <a:rPr lang="en-GB" smtClean="0"/>
              <a:t>05/09/2020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26E5F-A33D-49FC-B247-EE0E998931C2}" type="slidenum">
              <a:rPr lang="en-GB" smtClean="0"/>
              <a:t>‹#›</a:t>
            </a:fld>
            <a:endParaRPr lang="en-GB"/>
          </a:p>
        </p:txBody>
      </p:sp>
    </p:spTree>
    <p:extLst>
      <p:ext uri="{BB962C8B-B14F-4D97-AF65-F5344CB8AC3E}">
        <p14:creationId xmlns:p14="http://schemas.microsoft.com/office/powerpoint/2010/main" val="243737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4</a:t>
            </a:fld>
            <a:endParaRPr lang="en-GB"/>
          </a:p>
        </p:txBody>
      </p:sp>
    </p:spTree>
    <p:extLst>
      <p:ext uri="{BB962C8B-B14F-4D97-AF65-F5344CB8AC3E}">
        <p14:creationId xmlns:p14="http://schemas.microsoft.com/office/powerpoint/2010/main" val="1594718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20</a:t>
            </a:fld>
            <a:endParaRPr lang="en-GB"/>
          </a:p>
        </p:txBody>
      </p:sp>
    </p:spTree>
    <p:extLst>
      <p:ext uri="{BB962C8B-B14F-4D97-AF65-F5344CB8AC3E}">
        <p14:creationId xmlns:p14="http://schemas.microsoft.com/office/powerpoint/2010/main" val="125107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21</a:t>
            </a:fld>
            <a:endParaRPr lang="en-GB"/>
          </a:p>
        </p:txBody>
      </p:sp>
    </p:spTree>
    <p:extLst>
      <p:ext uri="{BB962C8B-B14F-4D97-AF65-F5344CB8AC3E}">
        <p14:creationId xmlns:p14="http://schemas.microsoft.com/office/powerpoint/2010/main" val="3208595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22</a:t>
            </a:fld>
            <a:endParaRPr lang="en-GB"/>
          </a:p>
        </p:txBody>
      </p:sp>
    </p:spTree>
    <p:extLst>
      <p:ext uri="{BB962C8B-B14F-4D97-AF65-F5344CB8AC3E}">
        <p14:creationId xmlns:p14="http://schemas.microsoft.com/office/powerpoint/2010/main" val="382188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23</a:t>
            </a:fld>
            <a:endParaRPr lang="en-GB"/>
          </a:p>
        </p:txBody>
      </p:sp>
    </p:spTree>
    <p:extLst>
      <p:ext uri="{BB962C8B-B14F-4D97-AF65-F5344CB8AC3E}">
        <p14:creationId xmlns:p14="http://schemas.microsoft.com/office/powerpoint/2010/main" val="30044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24</a:t>
            </a:fld>
            <a:endParaRPr lang="en-GB"/>
          </a:p>
        </p:txBody>
      </p:sp>
    </p:spTree>
    <p:extLst>
      <p:ext uri="{BB962C8B-B14F-4D97-AF65-F5344CB8AC3E}">
        <p14:creationId xmlns:p14="http://schemas.microsoft.com/office/powerpoint/2010/main" val="3502742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25</a:t>
            </a:fld>
            <a:endParaRPr lang="en-GB"/>
          </a:p>
        </p:txBody>
      </p:sp>
    </p:spTree>
    <p:extLst>
      <p:ext uri="{BB962C8B-B14F-4D97-AF65-F5344CB8AC3E}">
        <p14:creationId xmlns:p14="http://schemas.microsoft.com/office/powerpoint/2010/main" val="23930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26</a:t>
            </a:fld>
            <a:endParaRPr lang="en-GB"/>
          </a:p>
        </p:txBody>
      </p:sp>
    </p:spTree>
    <p:extLst>
      <p:ext uri="{BB962C8B-B14F-4D97-AF65-F5344CB8AC3E}">
        <p14:creationId xmlns:p14="http://schemas.microsoft.com/office/powerpoint/2010/main" val="273669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27</a:t>
            </a:fld>
            <a:endParaRPr lang="en-GB"/>
          </a:p>
        </p:txBody>
      </p:sp>
    </p:spTree>
    <p:extLst>
      <p:ext uri="{BB962C8B-B14F-4D97-AF65-F5344CB8AC3E}">
        <p14:creationId xmlns:p14="http://schemas.microsoft.com/office/powerpoint/2010/main" val="108511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baseline="0" dirty="0"/>
              <a:t> </a:t>
            </a:r>
            <a:r>
              <a:rPr lang="en-US" baseline="0" dirty="0" err="1"/>
              <a:t>tả</a:t>
            </a:r>
            <a:r>
              <a:rPr lang="en-US" baseline="0" dirty="0"/>
              <a:t> chi </a:t>
            </a:r>
            <a:r>
              <a:rPr lang="en-US" baseline="0" dirty="0" err="1"/>
              <a:t>tiết</a:t>
            </a:r>
            <a:r>
              <a:rPr lang="en-US" baseline="0" dirty="0"/>
              <a:t> </a:t>
            </a:r>
            <a:r>
              <a:rPr lang="en-US" baseline="0" dirty="0" err="1"/>
              <a:t>hơn</a:t>
            </a:r>
            <a:r>
              <a:rPr lang="en-US" baseline="0" dirty="0"/>
              <a:t> </a:t>
            </a:r>
            <a:r>
              <a:rPr lang="en-US" baseline="0" dirty="0" err="1"/>
              <a:t>về</a:t>
            </a:r>
            <a:r>
              <a:rPr lang="en-US" baseline="0" dirty="0"/>
              <a:t> </a:t>
            </a:r>
            <a:r>
              <a:rPr lang="en-US" baseline="0" dirty="0" err="1"/>
              <a:t>hai</a:t>
            </a:r>
            <a:r>
              <a:rPr lang="en-US" baseline="0" dirty="0"/>
              <a:t> </a:t>
            </a:r>
            <a:r>
              <a:rPr lang="en-US" baseline="0" dirty="0" err="1"/>
              <a:t>nghiệp</a:t>
            </a:r>
            <a:r>
              <a:rPr lang="en-US" baseline="0" dirty="0"/>
              <a:t> </a:t>
            </a:r>
            <a:r>
              <a:rPr lang="en-US" baseline="0" dirty="0" err="1"/>
              <a:t>vụ</a:t>
            </a:r>
            <a:r>
              <a:rPr lang="en-US" baseline="0" dirty="0"/>
              <a:t> </a:t>
            </a:r>
            <a:r>
              <a:rPr lang="en-US" baseline="0" dirty="0" err="1"/>
              <a:t>chính</a:t>
            </a:r>
            <a:r>
              <a:rPr lang="en-US" baseline="0" dirty="0"/>
              <a:t> </a:t>
            </a:r>
            <a:r>
              <a:rPr lang="en-US" baseline="0" dirty="0" err="1"/>
              <a:t>là</a:t>
            </a:r>
            <a:r>
              <a:rPr lang="en-US" baseline="0" dirty="0"/>
              <a:t>:</a:t>
            </a:r>
          </a:p>
          <a:p>
            <a:r>
              <a:rPr lang="en-US" baseline="0" dirty="0"/>
              <a:t>- Đăng ký sử dụng dịch vụ</a:t>
            </a:r>
          </a:p>
          <a:p>
            <a:pPr marL="0" indent="0">
              <a:buFontTx/>
              <a:buNone/>
            </a:pPr>
            <a:r>
              <a:rPr lang="en-US" baseline="0" dirty="0"/>
              <a:t>- Liên </a:t>
            </a:r>
            <a:r>
              <a:rPr lang="en-US" baseline="0"/>
              <a:t>kết tài khoản với dịch vụ thanh toán khác</a:t>
            </a:r>
            <a:endParaRPr lang="en-US" baseline="0" dirty="0"/>
          </a:p>
          <a:p>
            <a:pPr marL="0" indent="0">
              <a:buFontTx/>
              <a:buNone/>
            </a:pPr>
            <a:r>
              <a:rPr lang="en-US" baseline="0" dirty="0"/>
              <a:t>- Thực hiện thanh toán qua dịch vụ</a:t>
            </a:r>
          </a:p>
          <a:p>
            <a:r>
              <a:rPr lang="en-US" baseline="0" dirty="0" err="1"/>
              <a:t>Trong</a:t>
            </a:r>
            <a:r>
              <a:rPr lang="en-US" baseline="0" dirty="0"/>
              <a:t> </a:t>
            </a:r>
            <a:r>
              <a:rPr lang="en-US" baseline="0" dirty="0" err="1"/>
              <a:t>đó</a:t>
            </a:r>
            <a:r>
              <a:rPr lang="en-US" baseline="0" dirty="0"/>
              <a:t> </a:t>
            </a:r>
            <a:r>
              <a:rPr lang="en-US" baseline="0" dirty="0" err="1"/>
              <a:t>có</a:t>
            </a:r>
            <a:r>
              <a:rPr lang="en-US" baseline="0" dirty="0"/>
              <a:t> </a:t>
            </a:r>
            <a:r>
              <a:rPr lang="en-US" baseline="0" dirty="0" err="1"/>
              <a:t>mô</a:t>
            </a:r>
            <a:r>
              <a:rPr lang="en-US" baseline="0" dirty="0"/>
              <a:t> </a:t>
            </a:r>
            <a:r>
              <a:rPr lang="en-US" baseline="0" dirty="0" err="1"/>
              <a:t>tả</a:t>
            </a:r>
            <a:r>
              <a:rPr lang="en-US" baseline="0" dirty="0"/>
              <a:t> </a:t>
            </a:r>
            <a:r>
              <a:rPr lang="en-US" baseline="0" dirty="0" err="1"/>
              <a:t>về</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chi </a:t>
            </a:r>
            <a:r>
              <a:rPr lang="en-US" baseline="0" dirty="0" err="1"/>
              <a:t>tiết</a:t>
            </a:r>
            <a:r>
              <a:rPr lang="en-US" baseline="0" dirty="0"/>
              <a:t> </a:t>
            </a:r>
            <a:r>
              <a:rPr lang="en-US" baseline="0" dirty="0" err="1"/>
              <a:t>hơn</a:t>
            </a:r>
            <a:r>
              <a:rPr lang="en-US" baseline="0" dirty="0"/>
              <a:t>, </a:t>
            </a:r>
            <a:r>
              <a:rPr lang="en-US" baseline="0" dirty="0" err="1"/>
              <a:t>kèm</a:t>
            </a:r>
            <a:r>
              <a:rPr lang="en-US" baseline="0" dirty="0"/>
              <a:t> </a:t>
            </a:r>
            <a:r>
              <a:rPr lang="en-US" baseline="0" dirty="0" err="1"/>
              <a:t>theo</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để</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nghiệp</a:t>
            </a:r>
            <a:r>
              <a:rPr lang="en-US" baseline="0" dirty="0"/>
              <a:t> </a:t>
            </a:r>
            <a:r>
              <a:rPr lang="en-US" baseline="0" dirty="0" err="1"/>
              <a:t>vụ</a:t>
            </a:r>
            <a:r>
              <a:rPr lang="en-US" baseline="0" dirty="0"/>
              <a:t> </a:t>
            </a:r>
            <a:r>
              <a:rPr lang="en-US" baseline="0" dirty="0" err="1"/>
              <a:t>đó</a:t>
            </a:r>
            <a:endParaRPr lang="en-US" baseline="0" dirty="0"/>
          </a:p>
          <a:p>
            <a:endParaRPr lang="en-US" baseline="0" dirty="0"/>
          </a:p>
          <a:p>
            <a:r>
              <a:rPr lang="en-US" baseline="0" dirty="0"/>
              <a:t>Còn các nội dung chi tiết mô tả yêu cầu nghiệp vụ dưới dạng các biểu đồ thì sẽ được mô tả trong tài liệu doc</a:t>
            </a:r>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5</a:t>
            </a:fld>
            <a:endParaRPr lang="en-GB"/>
          </a:p>
        </p:txBody>
      </p:sp>
    </p:spTree>
    <p:extLst>
      <p:ext uri="{BB962C8B-B14F-4D97-AF65-F5344CB8AC3E}">
        <p14:creationId xmlns:p14="http://schemas.microsoft.com/office/powerpoint/2010/main" val="163411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a:t>
            </a:r>
            <a:r>
              <a:rPr lang="en-US" baseline="0"/>
              <a:t> tả chi tiết hơn về hai nghiệp vụ chính là:</a:t>
            </a:r>
          </a:p>
          <a:p>
            <a:r>
              <a:rPr lang="en-US" baseline="0"/>
              <a:t>- Đăng ký sử dụng dịch vụ</a:t>
            </a:r>
          </a:p>
          <a:p>
            <a:pPr marL="0" indent="0">
              <a:buFontTx/>
              <a:buNone/>
            </a:pPr>
            <a:r>
              <a:rPr lang="en-US" baseline="0"/>
              <a:t>- Liên kết tài khoản với dịch vụ thanh toán khác</a:t>
            </a:r>
          </a:p>
          <a:p>
            <a:pPr marL="0" indent="0">
              <a:buFontTx/>
              <a:buNone/>
            </a:pPr>
            <a:r>
              <a:rPr lang="en-US" baseline="0"/>
              <a:t>- Thực hiện thanh toán qua dịch vụ</a:t>
            </a:r>
          </a:p>
          <a:p>
            <a:r>
              <a:rPr lang="en-US" baseline="0"/>
              <a:t>Trong đó có mô tả về các yêu cầu chi tiết hơn, kèm theo giải pháp để đáp ứng yêu cầu nghiệp vụ đó</a:t>
            </a:r>
          </a:p>
          <a:p>
            <a:endParaRPr lang="en-US" baseline="0"/>
          </a:p>
          <a:p>
            <a:r>
              <a:rPr lang="en-US" baseline="0"/>
              <a:t>Còn các nội dung chi tiết mô tả yêu cầu nghiệp vụ dưới dạng các biểu đồ thì sẽ được mô tả trong tài liệu doc</a:t>
            </a:r>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6</a:t>
            </a:fld>
            <a:endParaRPr lang="en-GB"/>
          </a:p>
        </p:txBody>
      </p:sp>
    </p:spTree>
    <p:extLst>
      <p:ext uri="{BB962C8B-B14F-4D97-AF65-F5344CB8AC3E}">
        <p14:creationId xmlns:p14="http://schemas.microsoft.com/office/powerpoint/2010/main" val="25390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a:t>
            </a:r>
            <a:r>
              <a:rPr lang="en-US" baseline="0"/>
              <a:t> tả chi tiết hơn về hai nghiệp vụ chính là:</a:t>
            </a:r>
          </a:p>
          <a:p>
            <a:r>
              <a:rPr lang="en-US" baseline="0"/>
              <a:t>- Đăng ký sử dụng dịch vụ</a:t>
            </a:r>
          </a:p>
          <a:p>
            <a:pPr marL="0" indent="0">
              <a:buFontTx/>
              <a:buNone/>
            </a:pPr>
            <a:r>
              <a:rPr lang="en-US" baseline="0"/>
              <a:t>- Liên kết tài khoản với dịch vụ thanh toán khác</a:t>
            </a:r>
          </a:p>
          <a:p>
            <a:pPr marL="0" indent="0">
              <a:buFontTx/>
              <a:buNone/>
            </a:pPr>
            <a:r>
              <a:rPr lang="en-US" baseline="0"/>
              <a:t>- Thực hiện thanh toán qua dịch vụ</a:t>
            </a:r>
          </a:p>
          <a:p>
            <a:r>
              <a:rPr lang="en-US" baseline="0"/>
              <a:t>Trong đó có mô tả về các yêu cầu chi tiết hơn, kèm theo giải pháp để đáp ứng yêu cầu nghiệp vụ đó</a:t>
            </a:r>
          </a:p>
          <a:p>
            <a:endParaRPr lang="en-US" baseline="0"/>
          </a:p>
          <a:p>
            <a:r>
              <a:rPr lang="en-US" baseline="0"/>
              <a:t>Còn các nội dung chi tiết mô tả yêu cầu nghiệp vụ dưới dạng các biểu đồ thì sẽ được mô tả trong tài liệu doc</a:t>
            </a:r>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7</a:t>
            </a:fld>
            <a:endParaRPr lang="en-GB"/>
          </a:p>
        </p:txBody>
      </p:sp>
    </p:spTree>
    <p:extLst>
      <p:ext uri="{BB962C8B-B14F-4D97-AF65-F5344CB8AC3E}">
        <p14:creationId xmlns:p14="http://schemas.microsoft.com/office/powerpoint/2010/main" val="426679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a:t>
            </a:r>
            <a:r>
              <a:rPr lang="en-US" baseline="0"/>
              <a:t> tả chi tiết hơn về hai nghiệp vụ chính là:</a:t>
            </a:r>
          </a:p>
          <a:p>
            <a:r>
              <a:rPr lang="en-US" baseline="0"/>
              <a:t>- Đăng ký sử dụng dịch vụ</a:t>
            </a:r>
          </a:p>
          <a:p>
            <a:pPr marL="0" indent="0">
              <a:buFontTx/>
              <a:buNone/>
            </a:pPr>
            <a:r>
              <a:rPr lang="en-US" baseline="0"/>
              <a:t>- Liên kết tài khoản với dịch vụ thanh toán khác</a:t>
            </a:r>
          </a:p>
          <a:p>
            <a:pPr marL="0" indent="0">
              <a:buFontTx/>
              <a:buNone/>
            </a:pPr>
            <a:r>
              <a:rPr lang="en-US" baseline="0"/>
              <a:t>- Thực hiện thanh toán qua dịch vụ</a:t>
            </a:r>
          </a:p>
          <a:p>
            <a:r>
              <a:rPr lang="en-US" baseline="0"/>
              <a:t>Trong đó có mô tả về các yêu cầu chi tiết hơn, kèm theo giải pháp để đáp ứng yêu cầu nghiệp vụ đó</a:t>
            </a:r>
          </a:p>
          <a:p>
            <a:endParaRPr lang="en-US" baseline="0"/>
          </a:p>
          <a:p>
            <a:r>
              <a:rPr lang="en-US" baseline="0"/>
              <a:t>Còn các nội dung chi tiết mô tả yêu cầu nghiệp vụ dưới dạng các biểu đồ thì sẽ được mô tả trong tài liệu doc</a:t>
            </a:r>
            <a:endParaRPr lang="en-US"/>
          </a:p>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8</a:t>
            </a:fld>
            <a:endParaRPr lang="en-GB"/>
          </a:p>
        </p:txBody>
      </p:sp>
    </p:spTree>
    <p:extLst>
      <p:ext uri="{BB962C8B-B14F-4D97-AF65-F5344CB8AC3E}">
        <p14:creationId xmlns:p14="http://schemas.microsoft.com/office/powerpoint/2010/main" val="414900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a:t>
            </a:r>
            <a:r>
              <a:rPr lang="en-US" baseline="0"/>
              <a:t> tả chi tiết hơn về hai nghiệp vụ chính là:</a:t>
            </a:r>
          </a:p>
          <a:p>
            <a:r>
              <a:rPr lang="en-US" baseline="0"/>
              <a:t>- Đăng ký sử dụng dịch vụ</a:t>
            </a:r>
          </a:p>
          <a:p>
            <a:pPr marL="0" indent="0">
              <a:buFontTx/>
              <a:buNone/>
            </a:pPr>
            <a:r>
              <a:rPr lang="en-US" baseline="0"/>
              <a:t>- Liên kết tài khoản với dịch vụ thanh toán khác</a:t>
            </a:r>
          </a:p>
          <a:p>
            <a:pPr marL="0" indent="0">
              <a:buFontTx/>
              <a:buNone/>
            </a:pPr>
            <a:r>
              <a:rPr lang="en-US" baseline="0"/>
              <a:t>- Thực hiện thanh toán qua dịch vụ</a:t>
            </a:r>
          </a:p>
          <a:p>
            <a:r>
              <a:rPr lang="en-US" baseline="0"/>
              <a:t>Trong đó có mô tả về các yêu cầu chi tiết hơn, kèm theo giải pháp để đáp ứng yêu cầu nghiệp vụ đó</a:t>
            </a:r>
          </a:p>
          <a:p>
            <a:endParaRPr lang="en-US" baseline="0"/>
          </a:p>
          <a:p>
            <a:r>
              <a:rPr lang="en-US" baseline="0"/>
              <a:t>Còn các nội dung chi tiết mô tả yêu cầu nghiệp vụ dưới dạng các biểu đồ thì sẽ được mô tả trong tài liệu doc</a:t>
            </a:r>
            <a:endParaRPr lang="en-US"/>
          </a:p>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9</a:t>
            </a:fld>
            <a:endParaRPr lang="en-GB"/>
          </a:p>
        </p:txBody>
      </p:sp>
    </p:spTree>
    <p:extLst>
      <p:ext uri="{BB962C8B-B14F-4D97-AF65-F5344CB8AC3E}">
        <p14:creationId xmlns:p14="http://schemas.microsoft.com/office/powerpoint/2010/main" val="112400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11</a:t>
            </a:fld>
            <a:endParaRPr lang="en-GB"/>
          </a:p>
        </p:txBody>
      </p:sp>
    </p:spTree>
    <p:extLst>
      <p:ext uri="{BB962C8B-B14F-4D97-AF65-F5344CB8AC3E}">
        <p14:creationId xmlns:p14="http://schemas.microsoft.com/office/powerpoint/2010/main" val="289998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baseline="0" dirty="0"/>
              <a:t> </a:t>
            </a:r>
            <a:r>
              <a:rPr lang="en-US" baseline="0" dirty="0" err="1"/>
              <a:t>này</a:t>
            </a:r>
            <a:r>
              <a:rPr lang="en-US" baseline="0" dirty="0"/>
              <a:t> </a:t>
            </a:r>
            <a:r>
              <a:rPr lang="en-US" baseline="0" dirty="0" err="1"/>
              <a:t>mô</a:t>
            </a:r>
            <a:r>
              <a:rPr lang="en-US" baseline="0" dirty="0"/>
              <a:t> </a:t>
            </a:r>
            <a:r>
              <a:rPr lang="en-US" baseline="0" dirty="0" err="1"/>
              <a:t>tả</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phi </a:t>
            </a:r>
            <a:r>
              <a:rPr lang="en-US" baseline="0" dirty="0" err="1"/>
              <a:t>chức</a:t>
            </a:r>
            <a:r>
              <a:rPr lang="en-US" baseline="0" dirty="0"/>
              <a:t> </a:t>
            </a:r>
            <a:r>
              <a:rPr lang="en-US" baseline="0" dirty="0" err="1"/>
              <a:t>năng</a:t>
            </a:r>
            <a:r>
              <a:rPr lang="en-US" baseline="0" dirty="0"/>
              <a:t> </a:t>
            </a:r>
            <a:r>
              <a:rPr lang="en-US" baseline="0" dirty="0" err="1"/>
              <a:t>mà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cần</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được</a:t>
            </a:r>
            <a:r>
              <a:rPr lang="en-US" baseline="0" dirty="0"/>
              <a:t>, </a:t>
            </a:r>
            <a:r>
              <a:rPr lang="en-US" baseline="0" dirty="0" err="1"/>
              <a:t>cùng</a:t>
            </a:r>
            <a:r>
              <a:rPr lang="en-US" baseline="0" dirty="0"/>
              <a:t> </a:t>
            </a:r>
            <a:r>
              <a:rPr lang="en-US" baseline="0" dirty="0" err="1"/>
              <a:t>với</a:t>
            </a:r>
            <a:r>
              <a:rPr lang="en-US" baseline="0" dirty="0"/>
              <a:t> </a:t>
            </a:r>
            <a:r>
              <a:rPr lang="en-US" baseline="0" dirty="0" err="1"/>
              <a:t>đó</a:t>
            </a:r>
            <a:r>
              <a:rPr lang="en-US" baseline="0" dirty="0"/>
              <a:t> </a:t>
            </a:r>
            <a:r>
              <a:rPr lang="en-US" baseline="0" dirty="0" err="1"/>
              <a:t>là</a:t>
            </a:r>
            <a:r>
              <a:rPr lang="en-US" baseline="0" dirty="0"/>
              <a:t> </a:t>
            </a:r>
            <a:r>
              <a:rPr lang="en-US" baseline="0" dirty="0" err="1"/>
              <a:t>mô</a:t>
            </a:r>
            <a:r>
              <a:rPr lang="en-US" baseline="0" dirty="0"/>
              <a:t> </a:t>
            </a:r>
            <a:r>
              <a:rPr lang="en-US" baseline="0" dirty="0" err="1"/>
              <a:t>tả</a:t>
            </a:r>
            <a:r>
              <a:rPr lang="en-US" baseline="0" dirty="0"/>
              <a:t> </a:t>
            </a:r>
            <a:r>
              <a:rPr lang="en-US" baseline="0" dirty="0" err="1"/>
              <a:t>sơ</a:t>
            </a:r>
            <a:r>
              <a:rPr lang="en-US" baseline="0" dirty="0"/>
              <a:t> </a:t>
            </a:r>
            <a:r>
              <a:rPr lang="en-US" baseline="0" dirty="0" err="1"/>
              <a:t>bộ</a:t>
            </a:r>
            <a:r>
              <a:rPr lang="en-US" baseline="0" dirty="0"/>
              <a:t> </a:t>
            </a:r>
            <a:r>
              <a:rPr lang="en-US" baseline="0" dirty="0" err="1"/>
              <a:t>về</a:t>
            </a:r>
            <a:r>
              <a:rPr lang="en-US" baseline="0" dirty="0"/>
              <a:t> </a:t>
            </a:r>
            <a:r>
              <a:rPr lang="en-US" baseline="0" dirty="0" err="1"/>
              <a:t>các</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để</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phi </a:t>
            </a:r>
            <a:r>
              <a:rPr lang="en-US" baseline="0" dirty="0" err="1"/>
              <a:t>chức</a:t>
            </a:r>
            <a:r>
              <a:rPr lang="en-US" baseline="0" dirty="0"/>
              <a:t> </a:t>
            </a:r>
            <a:r>
              <a:rPr lang="en-US" baseline="0" dirty="0" err="1"/>
              <a:t>năng</a:t>
            </a:r>
            <a:r>
              <a:rPr lang="en-US" baseline="0" dirty="0"/>
              <a:t> </a:t>
            </a:r>
            <a:r>
              <a:rPr lang="en-US" baseline="0" dirty="0" err="1"/>
              <a:t>đó</a:t>
            </a:r>
            <a:r>
              <a:rPr lang="en-US" baseline="0" dirty="0"/>
              <a:t>.</a:t>
            </a:r>
          </a:p>
          <a:p>
            <a:r>
              <a:rPr lang="en-US" baseline="0" dirty="0" err="1"/>
              <a:t>Còn</a:t>
            </a:r>
            <a:r>
              <a:rPr lang="en-US" baseline="0" dirty="0"/>
              <a:t> </a:t>
            </a:r>
            <a:r>
              <a:rPr lang="en-US" baseline="0" dirty="0" err="1"/>
              <a:t>về</a:t>
            </a:r>
            <a:r>
              <a:rPr lang="en-US" baseline="0" dirty="0"/>
              <a:t> chi </a:t>
            </a:r>
            <a:r>
              <a:rPr lang="en-US" baseline="0" dirty="0" err="1"/>
              <a:t>tiết</a:t>
            </a:r>
            <a:r>
              <a:rPr lang="en-US" baseline="0" dirty="0"/>
              <a:t> </a:t>
            </a:r>
            <a:r>
              <a:rPr lang="en-US" baseline="0" dirty="0" err="1"/>
              <a:t>để</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được</a:t>
            </a:r>
            <a:r>
              <a:rPr lang="en-US" baseline="0" dirty="0"/>
              <a:t> </a:t>
            </a:r>
            <a:r>
              <a:rPr lang="en-US" baseline="0" dirty="0" err="1"/>
              <a:t>yêu</a:t>
            </a:r>
            <a:r>
              <a:rPr lang="en-US" baseline="0" dirty="0"/>
              <a:t> </a:t>
            </a:r>
            <a:r>
              <a:rPr lang="en-US" baseline="0" dirty="0" err="1"/>
              <a:t>cầu</a:t>
            </a:r>
            <a:r>
              <a:rPr lang="en-US" baseline="0" dirty="0"/>
              <a:t> phi </a:t>
            </a:r>
            <a:r>
              <a:rPr lang="en-US" baseline="0" dirty="0" err="1"/>
              <a:t>chức</a:t>
            </a:r>
            <a:r>
              <a:rPr lang="en-US" baseline="0" dirty="0"/>
              <a:t> </a:t>
            </a:r>
            <a:r>
              <a:rPr lang="en-US" baseline="0" dirty="0" err="1"/>
              <a:t>năng</a:t>
            </a:r>
            <a:r>
              <a:rPr lang="en-US" baseline="0" dirty="0"/>
              <a:t> </a:t>
            </a:r>
            <a:r>
              <a:rPr lang="en-US" baseline="0" dirty="0" err="1"/>
              <a:t>cần</a:t>
            </a:r>
            <a:r>
              <a:rPr lang="en-US" baseline="0" dirty="0"/>
              <a:t> </a:t>
            </a:r>
            <a:r>
              <a:rPr lang="en-US" baseline="0" dirty="0" err="1"/>
              <a:t>được</a:t>
            </a:r>
            <a:r>
              <a:rPr lang="en-US" baseline="0" dirty="0"/>
              <a:t> </a:t>
            </a:r>
            <a:r>
              <a:rPr lang="en-US" baseline="0" dirty="0" err="1"/>
              <a:t>thể</a:t>
            </a:r>
            <a:r>
              <a:rPr lang="en-US" baseline="0" dirty="0"/>
              <a:t> </a:t>
            </a:r>
            <a:r>
              <a:rPr lang="en-US" baseline="0" dirty="0" err="1"/>
              <a:t>hiện</a:t>
            </a:r>
            <a:r>
              <a:rPr lang="en-US" baseline="0" dirty="0"/>
              <a:t> </a:t>
            </a:r>
            <a:r>
              <a:rPr lang="en-US" baseline="0" dirty="0" err="1"/>
              <a:t>thông</a:t>
            </a:r>
            <a:r>
              <a:rPr lang="en-US" baseline="0" dirty="0"/>
              <a:t> qua:</a:t>
            </a:r>
          </a:p>
          <a:p>
            <a:pPr marL="228600" indent="-228600">
              <a:buAutoNum type="arabicPeriod"/>
            </a:pPr>
            <a:r>
              <a:rPr lang="en-US" baseline="0" dirty="0" err="1"/>
              <a:t>Thiết</a:t>
            </a:r>
            <a:r>
              <a:rPr lang="en-US" baseline="0" dirty="0"/>
              <a:t> </a:t>
            </a:r>
            <a:r>
              <a:rPr lang="en-US" baseline="0" dirty="0" err="1"/>
              <a:t>kế</a:t>
            </a:r>
            <a:r>
              <a:rPr lang="en-US" baseline="0" dirty="0"/>
              <a:t> </a:t>
            </a:r>
            <a:r>
              <a:rPr lang="en-US" baseline="0" dirty="0" err="1"/>
              <a:t>kiến</a:t>
            </a:r>
            <a:r>
              <a:rPr lang="en-US" baseline="0" dirty="0"/>
              <a:t> </a:t>
            </a:r>
            <a:r>
              <a:rPr lang="en-US" baseline="0" dirty="0" err="1"/>
              <a:t>trúc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thiết</a:t>
            </a:r>
            <a:r>
              <a:rPr lang="en-US" baseline="0" dirty="0"/>
              <a:t> </a:t>
            </a:r>
            <a:r>
              <a:rPr lang="en-US" baseline="0" dirty="0" err="1"/>
              <a:t>kế</a:t>
            </a:r>
            <a:r>
              <a:rPr lang="en-US" baseline="0" dirty="0"/>
              <a:t> chi </a:t>
            </a:r>
            <a:r>
              <a:rPr lang="en-US" baseline="0" dirty="0" err="1"/>
              <a:t>tiết</a:t>
            </a:r>
            <a:r>
              <a:rPr lang="en-US" baseline="0" dirty="0"/>
              <a:t> </a:t>
            </a:r>
            <a:r>
              <a:rPr lang="en-US" baseline="0" dirty="0" err="1"/>
              <a:t>hệ</a:t>
            </a:r>
            <a:r>
              <a:rPr lang="en-US" baseline="0" dirty="0"/>
              <a:t> </a:t>
            </a:r>
            <a:r>
              <a:rPr lang="en-US" baseline="0" dirty="0" err="1"/>
              <a:t>thống</a:t>
            </a:r>
            <a:endParaRPr lang="en-US" baseline="0" dirty="0"/>
          </a:p>
          <a:p>
            <a:pPr marL="228600" indent="-228600">
              <a:buAutoNum type="arabicPeriod"/>
            </a:pPr>
            <a:r>
              <a:rPr lang="en-US" baseline="0" dirty="0" err="1"/>
              <a:t>Công</a:t>
            </a:r>
            <a:r>
              <a:rPr lang="en-US" baseline="0" dirty="0"/>
              <a:t> </a:t>
            </a:r>
            <a:r>
              <a:rPr lang="en-US" baseline="0" dirty="0" err="1"/>
              <a:t>nghệ</a:t>
            </a:r>
            <a:r>
              <a:rPr lang="en-US" baseline="0" dirty="0"/>
              <a:t> </a:t>
            </a:r>
            <a:r>
              <a:rPr lang="en-US" baseline="0" dirty="0" err="1"/>
              <a:t>sử</a:t>
            </a:r>
            <a:r>
              <a:rPr lang="en-US" baseline="0" dirty="0"/>
              <a:t> </a:t>
            </a:r>
            <a:r>
              <a:rPr lang="en-US" baseline="0" dirty="0" err="1"/>
              <a:t>dụng</a:t>
            </a:r>
            <a:endParaRPr lang="en-US" baseline="0" dirty="0"/>
          </a:p>
          <a:p>
            <a:pPr marL="228600" indent="-228600">
              <a:buAutoNum type="arabicPeriod"/>
            </a:pPr>
            <a:r>
              <a:rPr lang="en-US" baseline="0" dirty="0" err="1"/>
              <a:t>Giải</a:t>
            </a:r>
            <a:r>
              <a:rPr lang="en-US" baseline="0" dirty="0"/>
              <a:t> </a:t>
            </a:r>
            <a:r>
              <a:rPr lang="en-US" baseline="0" dirty="0" err="1"/>
              <a:t>pháp</a:t>
            </a:r>
            <a:r>
              <a:rPr lang="en-US" baseline="0" dirty="0"/>
              <a:t> </a:t>
            </a:r>
            <a:r>
              <a:rPr lang="en-US" baseline="0" dirty="0" err="1"/>
              <a:t>xử</a:t>
            </a:r>
            <a:r>
              <a:rPr lang="en-US" baseline="0" dirty="0"/>
              <a:t> </a:t>
            </a:r>
            <a:r>
              <a:rPr lang="en-US" baseline="0" dirty="0" err="1"/>
              <a:t>lý</a:t>
            </a:r>
            <a:r>
              <a:rPr lang="en-US" baseline="0" dirty="0"/>
              <a:t> </a:t>
            </a:r>
            <a:r>
              <a:rPr lang="en-US" baseline="0" dirty="0" err="1"/>
              <a:t>các</a:t>
            </a:r>
            <a:r>
              <a:rPr lang="en-US" baseline="0" dirty="0"/>
              <a:t> </a:t>
            </a:r>
            <a:r>
              <a:rPr lang="en-US" baseline="0" dirty="0" err="1"/>
              <a:t>tính</a:t>
            </a:r>
            <a:r>
              <a:rPr lang="en-US" baseline="0" dirty="0"/>
              <a:t> </a:t>
            </a:r>
            <a:r>
              <a:rPr lang="en-US" baseline="0" dirty="0" err="1"/>
              <a:t>năng</a:t>
            </a:r>
            <a:r>
              <a:rPr lang="en-US" baseline="0" dirty="0"/>
              <a:t> </a:t>
            </a:r>
            <a:r>
              <a:rPr lang="en-US" baseline="0" dirty="0" err="1"/>
              <a:t>cụ</a:t>
            </a:r>
            <a:r>
              <a:rPr lang="en-US" baseline="0" dirty="0"/>
              <a:t> </a:t>
            </a:r>
            <a:r>
              <a:rPr lang="en-US" baseline="0" dirty="0" err="1"/>
              <a:t>thể</a:t>
            </a:r>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12</a:t>
            </a:fld>
            <a:endParaRPr lang="en-GB"/>
          </a:p>
        </p:txBody>
      </p:sp>
    </p:spTree>
    <p:extLst>
      <p:ext uri="{BB962C8B-B14F-4D97-AF65-F5344CB8AC3E}">
        <p14:creationId xmlns:p14="http://schemas.microsoft.com/office/powerpoint/2010/main" val="379078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A26E5F-A33D-49FC-B247-EE0E998931C2}" type="slidenum">
              <a:rPr lang="en-GB" smtClean="0"/>
              <a:t>13</a:t>
            </a:fld>
            <a:endParaRPr lang="en-GB"/>
          </a:p>
        </p:txBody>
      </p:sp>
    </p:spTree>
    <p:extLst>
      <p:ext uri="{BB962C8B-B14F-4D97-AF65-F5344CB8AC3E}">
        <p14:creationId xmlns:p14="http://schemas.microsoft.com/office/powerpoint/2010/main" val="353919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BD39FA2-D099-43B2-B61C-BC408D4BEDC8}" type="datetimeFigureOut">
              <a:rPr lang="en-GB" smtClean="0"/>
              <a:t>05/09/2020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380778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BD39FA2-D099-43B2-B61C-BC408D4BEDC8}" type="datetimeFigureOut">
              <a:rPr lang="en-GB" smtClean="0"/>
              <a:t>05/09/2020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72067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BD39FA2-D099-43B2-B61C-BC408D4BEDC8}" type="datetimeFigureOut">
              <a:rPr lang="en-GB" smtClean="0"/>
              <a:t>05/09/2020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372609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BD39FA2-D099-43B2-B61C-BC408D4BEDC8}" type="datetimeFigureOut">
              <a:rPr lang="en-GB" smtClean="0"/>
              <a:t>05/09/2020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283285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39FA2-D099-43B2-B61C-BC408D4BEDC8}" type="datetimeFigureOut">
              <a:rPr lang="en-GB" smtClean="0"/>
              <a:t>05/09/2020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171852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BD39FA2-D099-43B2-B61C-BC408D4BEDC8}" type="datetimeFigureOut">
              <a:rPr lang="en-GB" smtClean="0"/>
              <a:t>05/09/2020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367753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BD39FA2-D099-43B2-B61C-BC408D4BEDC8}" type="datetimeFigureOut">
              <a:rPr lang="en-GB" smtClean="0"/>
              <a:t>05/09/2020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52527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BD39FA2-D099-43B2-B61C-BC408D4BEDC8}" type="datetimeFigureOut">
              <a:rPr lang="en-GB" smtClean="0"/>
              <a:t>05/09/2020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283051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39FA2-D099-43B2-B61C-BC408D4BEDC8}" type="datetimeFigureOut">
              <a:rPr lang="en-GB" smtClean="0"/>
              <a:t>05/09/2020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228630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39FA2-D099-43B2-B61C-BC408D4BEDC8}" type="datetimeFigureOut">
              <a:rPr lang="en-GB" smtClean="0"/>
              <a:t>05/09/2020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8736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39FA2-D099-43B2-B61C-BC408D4BEDC8}" type="datetimeFigureOut">
              <a:rPr lang="en-GB" smtClean="0"/>
              <a:t>05/09/2020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D3E2ED-5D68-49D4-B547-19702551CE9E}" type="slidenum">
              <a:rPr lang="en-GB" smtClean="0"/>
              <a:t>‹#›</a:t>
            </a:fld>
            <a:endParaRPr lang="en-GB"/>
          </a:p>
        </p:txBody>
      </p:sp>
    </p:spTree>
    <p:extLst>
      <p:ext uri="{BB962C8B-B14F-4D97-AF65-F5344CB8AC3E}">
        <p14:creationId xmlns:p14="http://schemas.microsoft.com/office/powerpoint/2010/main" val="254386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39FA2-D099-43B2-B61C-BC408D4BEDC8}" type="datetimeFigureOut">
              <a:rPr lang="en-GB" smtClean="0"/>
              <a:t>05/09/2020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E2ED-5D68-49D4-B547-19702551CE9E}" type="slidenum">
              <a:rPr lang="en-GB" smtClean="0"/>
              <a:t>‹#›</a:t>
            </a:fld>
            <a:endParaRPr lang="en-GB"/>
          </a:p>
        </p:txBody>
      </p:sp>
    </p:spTree>
    <p:extLst>
      <p:ext uri="{BB962C8B-B14F-4D97-AF65-F5344CB8AC3E}">
        <p14:creationId xmlns:p14="http://schemas.microsoft.com/office/powerpoint/2010/main" val="306135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29405" y="3082552"/>
            <a:ext cx="7436500" cy="1354620"/>
          </a:xfrm>
        </p:spPr>
        <p:txBody>
          <a:bodyPr anchor="t">
            <a:normAutofit/>
          </a:bodyPr>
          <a:lstStyle/>
          <a:p>
            <a:pPr algn="l">
              <a:lnSpc>
                <a:spcPct val="100000"/>
              </a:lnSpc>
            </a:pPr>
            <a:r>
              <a:rPr lang="en-GB" sz="4000" b="1" dirty="0">
                <a:solidFill>
                  <a:schemeClr val="bg1"/>
                </a:solidFill>
                <a:latin typeface="Roboto" charset="0"/>
                <a:ea typeface="Roboto" charset="0"/>
                <a:cs typeface="Roboto" charset="0"/>
              </a:rPr>
              <a:t>GIẢI PHÁP KỸ THUẬT DỰ ÁN JETPAY</a:t>
            </a:r>
            <a:endParaRPr lang="en-GB" sz="2700" dirty="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259118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 Box 2">
            <a:extLst>
              <a:ext uri="{FF2B5EF4-FFF2-40B4-BE49-F238E27FC236}">
                <a16:creationId xmlns:a16="http://schemas.microsoft.com/office/drawing/2014/main" id="{ADE021B8-59AF-4269-9B9D-0AD64F72EAC6}"/>
              </a:ext>
            </a:extLst>
          </p:cNvPr>
          <p:cNvSpPr txBox="1">
            <a:spLocks noChangeArrowheads="1"/>
          </p:cNvSpPr>
          <p:nvPr/>
        </p:nvSpPr>
        <p:spPr bwMode="auto">
          <a:xfrm>
            <a:off x="3781424" y="564474"/>
            <a:ext cx="452719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lgn="ctr" eaLnBrk="1" hangingPunct="1">
              <a:buClrTx/>
              <a:buFontTx/>
              <a:buNone/>
            </a:pPr>
            <a:r>
              <a:rPr lang="en-US" altLang="en-US" sz="2800" b="1" dirty="0">
                <a:solidFill>
                  <a:srgbClr val="FF6600"/>
                </a:solidFill>
                <a:latin typeface="Segoe UI" panose="020B0502040204020203" pitchFamily="34" charset="0"/>
                <a:cs typeface="Segoe UI" panose="020B0502040204020203" pitchFamily="34" charset="0"/>
              </a:rPr>
              <a:t>3. YÊU CẦU CHỨC NĂNG, PHI </a:t>
            </a:r>
            <a:r>
              <a:rPr lang="en-US" altLang="en-US" sz="2800" b="1" dirty="0" smtClean="0">
                <a:solidFill>
                  <a:srgbClr val="FF6600"/>
                </a:solidFill>
                <a:latin typeface="Segoe UI" panose="020B0502040204020203" pitchFamily="34" charset="0"/>
                <a:cs typeface="Segoe UI" panose="020B0502040204020203" pitchFamily="34" charset="0"/>
              </a:rPr>
              <a:t>CHỨC </a:t>
            </a:r>
            <a:r>
              <a:rPr lang="en-US" altLang="en-US" sz="2800" b="1" dirty="0">
                <a:solidFill>
                  <a:srgbClr val="FF6600"/>
                </a:solidFill>
                <a:latin typeface="Segoe UI" panose="020B0502040204020203" pitchFamily="34" charset="0"/>
                <a:cs typeface="Segoe UI" panose="020B0502040204020203" pitchFamily="34" charset="0"/>
              </a:rPr>
              <a:t>NĂNG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1" y="1407339"/>
            <a:ext cx="10058400" cy="4715703"/>
          </a:xfrm>
          <a:prstGeom prst="rect">
            <a:avLst/>
          </a:prstGeom>
        </p:spPr>
      </p:pic>
    </p:spTree>
    <p:extLst>
      <p:ext uri="{BB962C8B-B14F-4D97-AF65-F5344CB8AC3E}">
        <p14:creationId xmlns:p14="http://schemas.microsoft.com/office/powerpoint/2010/main" val="1553787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10479274"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YÊU CẦU CHỨC NĂNG</a:t>
            </a:r>
            <a:endParaRPr lang="en-US" sz="2900" spc="-1" dirty="0">
              <a:latin typeface="Arial"/>
            </a:endParaRPr>
          </a:p>
        </p:txBody>
      </p:sp>
      <p:sp>
        <p:nvSpPr>
          <p:cNvPr id="6" name="Rectangle 5"/>
          <p:cNvSpPr/>
          <p:nvPr/>
        </p:nvSpPr>
        <p:spPr>
          <a:xfrm>
            <a:off x="289249" y="1677761"/>
            <a:ext cx="4416566" cy="4611519"/>
          </a:xfrm>
          <a:prstGeom prst="rect">
            <a:avLst/>
          </a:prstGeom>
        </p:spPr>
        <p:txBody>
          <a:bodyPr wrap="square">
            <a:spAutoFit/>
          </a:bodyPr>
          <a:lstStyle/>
          <a:p>
            <a:pPr>
              <a:lnSpc>
                <a:spcPct val="150000"/>
              </a:lnSpc>
            </a:pP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gồm</a:t>
            </a:r>
            <a:r>
              <a:rPr lang="en-US" dirty="0">
                <a:latin typeface="Roboto" charset="0"/>
                <a:ea typeface="Roboto" charset="0"/>
                <a:cs typeface="Roboto" charset="0"/>
              </a:rPr>
              <a:t> 3 </a:t>
            </a:r>
            <a:r>
              <a:rPr lang="en-US" dirty="0" err="1">
                <a:latin typeface="Roboto" charset="0"/>
                <a:ea typeface="Roboto" charset="0"/>
                <a:cs typeface="Roboto" charset="0"/>
              </a:rPr>
              <a:t>tác</a:t>
            </a:r>
            <a:r>
              <a:rPr lang="en-US" dirty="0">
                <a:latin typeface="Roboto" charset="0"/>
                <a:ea typeface="Roboto" charset="0"/>
                <a:cs typeface="Roboto" charset="0"/>
              </a:rPr>
              <a:t> </a:t>
            </a:r>
            <a:r>
              <a:rPr lang="en-US" dirty="0" err="1">
                <a:latin typeface="Roboto" charset="0"/>
                <a:ea typeface="Roboto" charset="0"/>
                <a:cs typeface="Roboto" charset="0"/>
              </a:rPr>
              <a:t>nhân</a:t>
            </a:r>
            <a:r>
              <a:rPr lang="en-US" dirty="0">
                <a:latin typeface="Roboto" charset="0"/>
                <a:ea typeface="Roboto" charset="0"/>
                <a:cs typeface="Roboto" charset="0"/>
              </a:rPr>
              <a:t> </a:t>
            </a:r>
            <a:r>
              <a:rPr lang="en-US" dirty="0" err="1">
                <a:latin typeface="Roboto" charset="0"/>
                <a:ea typeface="Roboto" charset="0"/>
                <a:cs typeface="Roboto" charset="0"/>
              </a:rPr>
              <a:t>chính</a:t>
            </a:r>
            <a:r>
              <a:rPr lang="en-US" dirty="0">
                <a:latin typeface="Roboto" charset="0"/>
                <a:ea typeface="Roboto" charset="0"/>
                <a:cs typeface="Roboto" charset="0"/>
              </a:rPr>
              <a:t>:</a:t>
            </a:r>
          </a:p>
          <a:p>
            <a:pPr marL="285750" indent="-285750">
              <a:lnSpc>
                <a:spcPct val="150000"/>
              </a:lnSpc>
              <a:buFontTx/>
              <a:buChar char="-"/>
            </a:pPr>
            <a:r>
              <a:rPr lang="en-US" b="1" dirty="0">
                <a:latin typeface="Roboto" charset="0"/>
                <a:ea typeface="Roboto" charset="0"/>
                <a:cs typeface="Roboto" charset="0"/>
              </a:rPr>
              <a:t>Ứng dụng tích hợp: </a:t>
            </a:r>
            <a:r>
              <a:rPr lang="en-US" dirty="0">
                <a:latin typeface="Roboto" charset="0"/>
                <a:ea typeface="Roboto" charset="0"/>
                <a:cs typeface="Roboto" charset="0"/>
              </a:rPr>
              <a:t>Các ứng dụng tích hợp để cung cấp dịch vụ Cổng thanh toán JETPAY</a:t>
            </a:r>
          </a:p>
          <a:p>
            <a:pPr marL="285750" indent="-285750">
              <a:lnSpc>
                <a:spcPct val="150000"/>
              </a:lnSpc>
              <a:buFontTx/>
              <a:buChar char="-"/>
            </a:pPr>
            <a:r>
              <a:rPr lang="en-US" b="1" dirty="0">
                <a:latin typeface="Roboto" charset="0"/>
                <a:ea typeface="Roboto" charset="0"/>
                <a:cs typeface="Roboto" charset="0"/>
              </a:rPr>
              <a:t>Hệ thống đối tác: </a:t>
            </a:r>
            <a:r>
              <a:rPr lang="en-US" dirty="0">
                <a:latin typeface="Roboto" charset="0"/>
                <a:ea typeface="Roboto" charset="0"/>
                <a:cs typeface="Roboto" charset="0"/>
              </a:rPr>
              <a:t>Các dịch vụ thanh toán đối tác tương tác với hệ thống JETPAY để cập nhật yêu cầu đăng ký dịch vụ hay thay đổi trạng thái dịch vụ của khách hàng</a:t>
            </a:r>
          </a:p>
          <a:p>
            <a:pPr marL="285750" indent="-285750">
              <a:lnSpc>
                <a:spcPct val="150000"/>
              </a:lnSpc>
              <a:buFontTx/>
              <a:buChar char="-"/>
            </a:pPr>
            <a:r>
              <a:rPr lang="en-US" b="1" dirty="0">
                <a:latin typeface="Roboto" charset="0"/>
                <a:ea typeface="Roboto" charset="0"/>
                <a:cs typeface="Roboto" charset="0"/>
              </a:rPr>
              <a:t>Admin: </a:t>
            </a:r>
            <a:r>
              <a:rPr lang="en-US" dirty="0">
                <a:latin typeface="Roboto" charset="0"/>
                <a:ea typeface="Roboto" charset="0"/>
                <a:cs typeface="Roboto" charset="0"/>
              </a:rPr>
              <a:t>Người quản trị của hệ thống JETPAY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156" y="1338640"/>
            <a:ext cx="7237255" cy="4950640"/>
          </a:xfrm>
          <a:prstGeom prst="rect">
            <a:avLst/>
          </a:prstGeom>
        </p:spPr>
      </p:pic>
    </p:spTree>
    <p:extLst>
      <p:ext uri="{BB962C8B-B14F-4D97-AF65-F5344CB8AC3E}">
        <p14:creationId xmlns:p14="http://schemas.microsoft.com/office/powerpoint/2010/main" val="1925322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6" name="Diagram 5"/>
          <p:cNvGraphicFramePr/>
          <p:nvPr/>
        </p:nvGraphicFramePr>
        <p:xfrm>
          <a:off x="1810815" y="1604864"/>
          <a:ext cx="7781053" cy="4644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stomShape 31"/>
          <p:cNvSpPr/>
          <p:nvPr/>
        </p:nvSpPr>
        <p:spPr>
          <a:xfrm>
            <a:off x="832193" y="307329"/>
            <a:ext cx="10479274"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YÊU CẦU PHI CHỨC NĂNG</a:t>
            </a:r>
            <a:endParaRPr lang="en-US" sz="2900" spc="-1" dirty="0">
              <a:latin typeface="Arial"/>
            </a:endParaRPr>
          </a:p>
        </p:txBody>
      </p:sp>
    </p:spTree>
    <p:extLst>
      <p:ext uri="{BB962C8B-B14F-4D97-AF65-F5344CB8AC3E}">
        <p14:creationId xmlns:p14="http://schemas.microsoft.com/office/powerpoint/2010/main" val="272163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10547007"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HIỆU NĂNG</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grpSp>
        <p:nvGrpSpPr>
          <p:cNvPr id="5" name="Group 4"/>
          <p:cNvGrpSpPr/>
          <p:nvPr/>
        </p:nvGrpSpPr>
        <p:grpSpPr>
          <a:xfrm>
            <a:off x="53908" y="1705082"/>
            <a:ext cx="1288047" cy="1288047"/>
            <a:chOff x="3246502" y="459"/>
            <a:chExt cx="1288047" cy="1288047"/>
          </a:xfrm>
        </p:grpSpPr>
        <p:sp>
          <p:nvSpPr>
            <p:cNvPr id="7" name="Oval 6"/>
            <p:cNvSpPr/>
            <p:nvPr/>
          </p:nvSpPr>
          <p:spPr>
            <a:xfrm>
              <a:off x="3246502" y="459"/>
              <a:ext cx="1288047" cy="1288047"/>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8" name="Oval 4"/>
            <p:cNvSpPr/>
            <p:nvPr/>
          </p:nvSpPr>
          <p:spPr>
            <a:xfrm>
              <a:off x="3435132" y="189089"/>
              <a:ext cx="910787" cy="91078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a:solidFill>
                    <a:schemeClr val="tx1"/>
                  </a:solidFill>
                </a:rPr>
                <a:t>Hiệu</a:t>
              </a:r>
              <a:r>
                <a:rPr lang="en-US" sz="1500" b="1" kern="1200" dirty="0">
                  <a:solidFill>
                    <a:schemeClr val="tx1"/>
                  </a:solidFill>
                </a:rPr>
                <a:t> </a:t>
              </a:r>
              <a:r>
                <a:rPr lang="en-US" sz="1500" b="1" kern="1200" dirty="0" err="1">
                  <a:solidFill>
                    <a:schemeClr val="tx1"/>
                  </a:solidFill>
                </a:rPr>
                <a:t>năng</a:t>
              </a:r>
              <a:endParaRPr lang="en-US" sz="1500" b="1" kern="1200" dirty="0">
                <a:solidFill>
                  <a:schemeClr val="tx1"/>
                </a:solidFill>
              </a:endParaRPr>
            </a:p>
          </p:txBody>
        </p:sp>
      </p:grpSp>
      <p:sp>
        <p:nvSpPr>
          <p:cNvPr id="10" name="Flowchart: Off-page Connector 9"/>
          <p:cNvSpPr/>
          <p:nvPr/>
        </p:nvSpPr>
        <p:spPr>
          <a:xfrm>
            <a:off x="1473177" y="1901251"/>
            <a:ext cx="457200" cy="448287"/>
          </a:xfrm>
          <a:prstGeom prst="flowChartOffpage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1541374" y="1878542"/>
            <a:ext cx="302144" cy="461665"/>
          </a:xfrm>
          <a:prstGeom prst="rect">
            <a:avLst/>
          </a:prstGeom>
        </p:spPr>
        <p:txBody>
          <a:bodyPr wrap="square">
            <a:spAutoFit/>
          </a:bodyPr>
          <a:lstStyle/>
          <a:p>
            <a:pPr lvl="0"/>
            <a:r>
              <a:rPr lang="en-US" sz="2400" b="1" dirty="0">
                <a:solidFill>
                  <a:schemeClr val="bg1"/>
                </a:solidFill>
              </a:rPr>
              <a:t>1</a:t>
            </a:r>
          </a:p>
        </p:txBody>
      </p:sp>
      <p:sp>
        <p:nvSpPr>
          <p:cNvPr id="19" name="Rectangle 18"/>
          <p:cNvSpPr/>
          <p:nvPr/>
        </p:nvSpPr>
        <p:spPr>
          <a:xfrm>
            <a:off x="2042937" y="1737869"/>
            <a:ext cx="9721600" cy="923330"/>
          </a:xfrm>
          <a:prstGeom prst="rect">
            <a:avLst/>
          </a:prstGeom>
        </p:spPr>
        <p:txBody>
          <a:bodyPr wrap="square">
            <a:spAutoFit/>
          </a:bodyPr>
          <a:lstStyle/>
          <a:p>
            <a:pPr>
              <a:lnSpc>
                <a:spcPct val="150000"/>
              </a:lnSpc>
            </a:pPr>
            <a:r>
              <a:rPr lang="en-US" dirty="0">
                <a:latin typeface="Roboto" charset="0"/>
                <a:ea typeface="Roboto" charset="0"/>
                <a:cs typeface="Roboto" charset="0"/>
              </a:rPr>
              <a:t>Hệ thống cần đáp ứng </a:t>
            </a:r>
            <a:r>
              <a:rPr lang="en-US" dirty="0" smtClean="0">
                <a:latin typeface="Roboto" charset="0"/>
                <a:ea typeface="Roboto" charset="0"/>
                <a:cs typeface="Roboto" charset="0"/>
              </a:rPr>
              <a:t>cho</a:t>
            </a:r>
            <a:r>
              <a:rPr lang="en-US" dirty="0">
                <a:latin typeface="Roboto" charset="0"/>
                <a:ea typeface="Roboto" charset="0"/>
                <a:cs typeface="Roboto" charset="0"/>
              </a:rPr>
              <a:t> </a:t>
            </a:r>
            <a:r>
              <a:rPr lang="en-US" dirty="0" smtClean="0">
                <a:latin typeface="Roboto" charset="0"/>
                <a:ea typeface="Roboto" charset="0"/>
                <a:cs typeface="Roboto" charset="0"/>
              </a:rPr>
              <a:t>lượng lớn khách hàng:</a:t>
            </a:r>
            <a:endParaRPr lang="en-US" dirty="0">
              <a:latin typeface="Roboto" charset="0"/>
              <a:ea typeface="Roboto" charset="0"/>
              <a:cs typeface="Roboto" charset="0"/>
            </a:endParaRPr>
          </a:p>
          <a:p>
            <a:pPr marL="285750" indent="-285750">
              <a:lnSpc>
                <a:spcPct val="150000"/>
              </a:lnSpc>
              <a:buFontTx/>
              <a:buChar char="-"/>
            </a:pPr>
            <a:r>
              <a:rPr lang="en-US" b="1" dirty="0">
                <a:latin typeface="Roboto" charset="0"/>
                <a:ea typeface="Roboto" charset="0"/>
                <a:cs typeface="Roboto" charset="0"/>
              </a:rPr>
              <a:t>90,000 KH </a:t>
            </a:r>
            <a:r>
              <a:rPr lang="en-US" dirty="0">
                <a:latin typeface="Roboto" charset="0"/>
                <a:ea typeface="Roboto" charset="0"/>
                <a:cs typeface="Roboto" charset="0"/>
              </a:rPr>
              <a:t>với  trung bình </a:t>
            </a:r>
            <a:r>
              <a:rPr lang="en-US" b="1" dirty="0">
                <a:latin typeface="Roboto" charset="0"/>
                <a:ea typeface="Roboto" charset="0"/>
                <a:cs typeface="Roboto" charset="0"/>
              </a:rPr>
              <a:t>675,000 GD/Ngày (7,81 GD/Giây) </a:t>
            </a:r>
          </a:p>
        </p:txBody>
      </p:sp>
      <p:sp>
        <p:nvSpPr>
          <p:cNvPr id="2" name="Right Arrow 1"/>
          <p:cNvSpPr/>
          <p:nvPr/>
        </p:nvSpPr>
        <p:spPr>
          <a:xfrm>
            <a:off x="368855" y="3957259"/>
            <a:ext cx="658151" cy="271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3325" y="3215800"/>
            <a:ext cx="11073161" cy="2585323"/>
          </a:xfrm>
          <a:prstGeom prst="rect">
            <a:avLst/>
          </a:prstGeom>
        </p:spPr>
        <p:txBody>
          <a:bodyPr wrap="square">
            <a:spAutoFit/>
          </a:bodyPr>
          <a:lstStyle/>
          <a:p>
            <a:pPr marL="285750" indent="-285750">
              <a:lnSpc>
                <a:spcPct val="150000"/>
              </a:lnSpc>
              <a:buFontTx/>
              <a:buChar char="-"/>
            </a:pPr>
            <a:r>
              <a:rPr lang="en-US" dirty="0" smtClean="0">
                <a:latin typeface="Roboto" charset="0"/>
                <a:ea typeface="Roboto" charset="0"/>
                <a:cs typeface="Roboto" charset="0"/>
              </a:rPr>
              <a:t>Xử </a:t>
            </a:r>
            <a:r>
              <a:rPr lang="en-US" dirty="0">
                <a:latin typeface="Roboto" charset="0"/>
                <a:ea typeface="Roboto" charset="0"/>
                <a:cs typeface="Roboto" charset="0"/>
              </a:rPr>
              <a:t>lý queue cho nghiệp vụ </a:t>
            </a:r>
            <a:r>
              <a:rPr lang="en-US" dirty="0" smtClean="0">
                <a:latin typeface="Roboto" charset="0"/>
                <a:ea typeface="Roboto" charset="0"/>
                <a:cs typeface="Roboto" charset="0"/>
              </a:rPr>
              <a:t>gửi yêu cầu giao dịch của khàng hàng cho đối tác, </a:t>
            </a:r>
            <a:r>
              <a:rPr lang="en-US" dirty="0">
                <a:latin typeface="Roboto" charset="0"/>
                <a:ea typeface="Roboto" charset="0"/>
                <a:cs typeface="Roboto" charset="0"/>
              </a:rPr>
              <a:t>chạy worker service với nhiều luồng và mức độ ưu tiên khác nhau cho từng </a:t>
            </a:r>
            <a:r>
              <a:rPr lang="en-US" dirty="0" smtClean="0">
                <a:latin typeface="Roboto" charset="0"/>
                <a:ea typeface="Roboto" charset="0"/>
                <a:cs typeface="Roboto" charset="0"/>
              </a:rPr>
              <a:t>loại giao dịch </a:t>
            </a:r>
            <a:endParaRPr lang="en-US" dirty="0">
              <a:latin typeface="Roboto" charset="0"/>
              <a:ea typeface="Roboto" charset="0"/>
              <a:cs typeface="Roboto" charset="0"/>
            </a:endParaRPr>
          </a:p>
          <a:p>
            <a:pPr marL="285750" indent="-285750">
              <a:lnSpc>
                <a:spcPct val="150000"/>
              </a:lnSpc>
              <a:buFontTx/>
              <a:buChar char="-"/>
            </a:pPr>
            <a:r>
              <a:rPr lang="en-US" dirty="0" smtClean="0">
                <a:latin typeface="Roboto" charset="0"/>
                <a:ea typeface="Roboto" charset="0"/>
                <a:cs typeface="Roboto" charset="0"/>
              </a:rPr>
              <a:t>Với </a:t>
            </a:r>
            <a:r>
              <a:rPr lang="en-US" dirty="0">
                <a:latin typeface="Roboto" charset="0"/>
                <a:ea typeface="Roboto" charset="0"/>
                <a:cs typeface="Roboto" charset="0"/>
              </a:rPr>
              <a:t>những API đòi hỏi hiện năng cao như: API </a:t>
            </a:r>
            <a:r>
              <a:rPr lang="en-US" dirty="0" smtClean="0">
                <a:latin typeface="Roboto" charset="0"/>
                <a:ea typeface="Roboto" charset="0"/>
                <a:cs typeface="Roboto" charset="0"/>
              </a:rPr>
              <a:t>gửi thông tin xác thực khách hàng và trạng thái giao dịch, Service kiểm tra thông tin đối tác trả về cần </a:t>
            </a:r>
            <a:r>
              <a:rPr lang="en-US" dirty="0">
                <a:latin typeface="Roboto" charset="0"/>
                <a:ea typeface="Roboto" charset="0"/>
                <a:cs typeface="Roboto" charset="0"/>
              </a:rPr>
              <a:t>có cơ chế phân tải, hay tự động mở </a:t>
            </a:r>
            <a:r>
              <a:rPr lang="en-US" dirty="0" smtClean="0">
                <a:latin typeface="Roboto" charset="0"/>
                <a:ea typeface="Roboto" charset="0"/>
                <a:cs typeface="Roboto" charset="0"/>
              </a:rPr>
              <a:t>rộng</a:t>
            </a:r>
          </a:p>
          <a:p>
            <a:pPr marL="285750" indent="-285750">
              <a:lnSpc>
                <a:spcPct val="150000"/>
              </a:lnSpc>
              <a:buFontTx/>
              <a:buChar char="-"/>
            </a:pPr>
            <a:r>
              <a:rPr lang="en-US" dirty="0" smtClean="0">
                <a:latin typeface="Roboto" charset="0"/>
                <a:ea typeface="Roboto" charset="0"/>
                <a:cs typeface="Roboto" charset="0"/>
              </a:rPr>
              <a:t>Sử dụng NGINX giúp </a:t>
            </a:r>
            <a:r>
              <a:rPr lang="vi-VN" dirty="0"/>
              <a:t>duy trì hiệu năng mạnh khi gặp phải với khối lượng kết nối lớn ngay cả khi nó đang chạy trên phần cứng ít tốn kém </a:t>
            </a:r>
            <a:r>
              <a:rPr lang="vi-VN" dirty="0" smtClean="0"/>
              <a:t>hơn</a:t>
            </a:r>
            <a:r>
              <a:rPr lang="en-US" dirty="0" smtClean="0"/>
              <a:t>.</a:t>
            </a:r>
            <a:endParaRPr lang="en-US" dirty="0" smtClean="0">
              <a:latin typeface="Roboto" charset="0"/>
              <a:ea typeface="Roboto" charset="0"/>
              <a:cs typeface="Roboto" charset="0"/>
            </a:endParaRPr>
          </a:p>
        </p:txBody>
      </p:sp>
    </p:spTree>
    <p:extLst>
      <p:ext uri="{BB962C8B-B14F-4D97-AF65-F5344CB8AC3E}">
        <p14:creationId xmlns:p14="http://schemas.microsoft.com/office/powerpoint/2010/main" val="341233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10535718"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HIỆU NĂNG</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grpSp>
        <p:nvGrpSpPr>
          <p:cNvPr id="5" name="Group 4"/>
          <p:cNvGrpSpPr/>
          <p:nvPr/>
        </p:nvGrpSpPr>
        <p:grpSpPr>
          <a:xfrm>
            <a:off x="595081" y="1446417"/>
            <a:ext cx="1288047" cy="1288047"/>
            <a:chOff x="3246502" y="459"/>
            <a:chExt cx="1288047" cy="1288047"/>
          </a:xfrm>
        </p:grpSpPr>
        <p:sp>
          <p:nvSpPr>
            <p:cNvPr id="7" name="Oval 6"/>
            <p:cNvSpPr/>
            <p:nvPr/>
          </p:nvSpPr>
          <p:spPr>
            <a:xfrm>
              <a:off x="3246502" y="459"/>
              <a:ext cx="1288047" cy="1288047"/>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8" name="Oval 4"/>
            <p:cNvSpPr/>
            <p:nvPr/>
          </p:nvSpPr>
          <p:spPr>
            <a:xfrm>
              <a:off x="3435132" y="189089"/>
              <a:ext cx="910787" cy="91078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a:solidFill>
                    <a:schemeClr val="tx1"/>
                  </a:solidFill>
                </a:rPr>
                <a:t>Hiệu</a:t>
              </a:r>
              <a:r>
                <a:rPr lang="en-US" sz="1500" b="1" kern="1200" dirty="0">
                  <a:solidFill>
                    <a:schemeClr val="tx1"/>
                  </a:solidFill>
                </a:rPr>
                <a:t> </a:t>
              </a:r>
              <a:r>
                <a:rPr lang="en-US" sz="1500" b="1" kern="1200" dirty="0" err="1">
                  <a:solidFill>
                    <a:schemeClr val="tx1"/>
                  </a:solidFill>
                </a:rPr>
                <a:t>năng</a:t>
              </a:r>
              <a:endParaRPr lang="en-US" sz="1500" b="1" kern="1200" dirty="0">
                <a:solidFill>
                  <a:schemeClr val="tx1"/>
                </a:solidFill>
              </a:endParaRPr>
            </a:p>
          </p:txBody>
        </p:sp>
      </p:grpSp>
      <p:sp>
        <p:nvSpPr>
          <p:cNvPr id="15" name="Flowchart: Off-page Connector 14"/>
          <p:cNvSpPr/>
          <p:nvPr/>
        </p:nvSpPr>
        <p:spPr>
          <a:xfrm>
            <a:off x="2231456" y="1589787"/>
            <a:ext cx="457200" cy="448287"/>
          </a:xfrm>
          <a:prstGeom prst="flowChartOffpage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2299653" y="1567078"/>
            <a:ext cx="302144" cy="461665"/>
          </a:xfrm>
          <a:prstGeom prst="rect">
            <a:avLst/>
          </a:prstGeom>
        </p:spPr>
        <p:txBody>
          <a:bodyPr wrap="square">
            <a:spAutoFit/>
          </a:bodyPr>
          <a:lstStyle/>
          <a:p>
            <a:pPr lvl="0"/>
            <a:r>
              <a:rPr lang="en-US" sz="2400" b="1" dirty="0">
                <a:solidFill>
                  <a:schemeClr val="bg1"/>
                </a:solidFill>
              </a:rPr>
              <a:t>2</a:t>
            </a:r>
          </a:p>
        </p:txBody>
      </p:sp>
      <p:sp>
        <p:nvSpPr>
          <p:cNvPr id="20" name="Rectangle 19"/>
          <p:cNvSpPr/>
          <p:nvPr/>
        </p:nvSpPr>
        <p:spPr>
          <a:xfrm>
            <a:off x="2832946" y="1419819"/>
            <a:ext cx="8058766" cy="923330"/>
          </a:xfrm>
          <a:prstGeom prst="rect">
            <a:avLst/>
          </a:prstGeom>
        </p:spPr>
        <p:txBody>
          <a:bodyPr wrap="square">
            <a:spAutoFit/>
          </a:bodyPr>
          <a:lstStyle/>
          <a:p>
            <a:pPr>
              <a:lnSpc>
                <a:spcPct val="150000"/>
              </a:lnSpc>
            </a:pPr>
            <a:r>
              <a:rPr lang="en-US" dirty="0">
                <a:latin typeface="Roboto" charset="0"/>
                <a:ea typeface="Roboto" charset="0"/>
                <a:cs typeface="Roboto" charset="0"/>
              </a:rPr>
              <a:t>Nếu </a:t>
            </a:r>
            <a:r>
              <a:rPr lang="en-US" b="1" dirty="0">
                <a:latin typeface="Roboto" charset="0"/>
                <a:ea typeface="Roboto" charset="0"/>
                <a:cs typeface="Roboto" charset="0"/>
              </a:rPr>
              <a:t>lỗi kết nối </a:t>
            </a:r>
            <a:r>
              <a:rPr lang="en-US" dirty="0">
                <a:latin typeface="Roboto" charset="0"/>
                <a:ea typeface="Roboto" charset="0"/>
                <a:cs typeface="Roboto" charset="0"/>
              </a:rPr>
              <a:t>sang hệ thống của đối tác, cần có cơ chế xử lý để </a:t>
            </a:r>
            <a:r>
              <a:rPr lang="en-US" b="1" dirty="0" smtClean="0">
                <a:latin typeface="Roboto" charset="0"/>
                <a:ea typeface="Roboto" charset="0"/>
                <a:cs typeface="Roboto" charset="0"/>
              </a:rPr>
              <a:t>thông báo và xác nhận giao dịch lại </a:t>
            </a:r>
            <a:r>
              <a:rPr lang="en-US" b="1" dirty="0">
                <a:latin typeface="Roboto" charset="0"/>
                <a:ea typeface="Roboto" charset="0"/>
                <a:cs typeface="Roboto" charset="0"/>
              </a:rPr>
              <a:t>hợp lý </a:t>
            </a:r>
            <a:r>
              <a:rPr lang="en-US" dirty="0">
                <a:latin typeface="Roboto" charset="0"/>
                <a:ea typeface="Roboto" charset="0"/>
                <a:cs typeface="Roboto" charset="0"/>
              </a:rPr>
              <a:t>khi khắc phục được sự cố</a:t>
            </a:r>
            <a:endParaRPr lang="en-US" sz="1400" dirty="0">
              <a:latin typeface="Roboto" charset="0"/>
              <a:ea typeface="Roboto" charset="0"/>
              <a:cs typeface="Roboto" charset="0"/>
            </a:endParaRPr>
          </a:p>
        </p:txBody>
      </p:sp>
      <p:sp>
        <p:nvSpPr>
          <p:cNvPr id="2" name="Right Arrow 1"/>
          <p:cNvSpPr/>
          <p:nvPr/>
        </p:nvSpPr>
        <p:spPr>
          <a:xfrm>
            <a:off x="1239104" y="2867108"/>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231456" y="2435882"/>
            <a:ext cx="8752121" cy="923330"/>
          </a:xfrm>
          <a:prstGeom prst="rect">
            <a:avLst/>
          </a:prstGeom>
        </p:spPr>
        <p:txBody>
          <a:bodyPr wrap="square">
            <a:spAutoFit/>
          </a:bodyPr>
          <a:lstStyle/>
          <a:p>
            <a:pPr marL="285750" indent="-285750">
              <a:lnSpc>
                <a:spcPct val="150000"/>
              </a:lnSpc>
              <a:buFontTx/>
              <a:buChar char="-"/>
            </a:pPr>
            <a:r>
              <a:rPr lang="en-US" dirty="0" smtClean="0">
                <a:latin typeface="Roboto" charset="0"/>
                <a:ea typeface="Roboto" charset="0"/>
                <a:cs typeface="Roboto" charset="0"/>
              </a:rPr>
              <a:t>Lưu lại giao dịch lỗi vào CSDL, gửi lại các tin nhắn thông báo cho khách hàng khi hệ thống được kết nối lại, xác nhận yêu cầu giao dịch lại với khách hàng.</a:t>
            </a:r>
            <a:endParaRPr lang="en-US" b="1" dirty="0">
              <a:latin typeface="Roboto" charset="0"/>
              <a:ea typeface="Roboto" charset="0"/>
              <a:cs typeface="Roboto" charset="0"/>
            </a:endParaRPr>
          </a:p>
        </p:txBody>
      </p:sp>
      <p:sp>
        <p:nvSpPr>
          <p:cNvPr id="24" name="Flowchart: Off-page Connector 23"/>
          <p:cNvSpPr/>
          <p:nvPr/>
        </p:nvSpPr>
        <p:spPr>
          <a:xfrm>
            <a:off x="2259449" y="4006038"/>
            <a:ext cx="457200" cy="448287"/>
          </a:xfrm>
          <a:prstGeom prst="flowChartOffpage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p:cNvSpPr/>
          <p:nvPr/>
        </p:nvSpPr>
        <p:spPr>
          <a:xfrm>
            <a:off x="2327646" y="3983329"/>
            <a:ext cx="302144" cy="461665"/>
          </a:xfrm>
          <a:prstGeom prst="rect">
            <a:avLst/>
          </a:prstGeom>
        </p:spPr>
        <p:txBody>
          <a:bodyPr wrap="square">
            <a:spAutoFit/>
          </a:bodyPr>
          <a:lstStyle/>
          <a:p>
            <a:pPr lvl="0"/>
            <a:r>
              <a:rPr lang="en-US" sz="2400" b="1" dirty="0">
                <a:solidFill>
                  <a:schemeClr val="bg1"/>
                </a:solidFill>
              </a:rPr>
              <a:t>3</a:t>
            </a:r>
          </a:p>
        </p:txBody>
      </p:sp>
      <p:sp>
        <p:nvSpPr>
          <p:cNvPr id="26" name="Rectangle 25"/>
          <p:cNvSpPr/>
          <p:nvPr/>
        </p:nvSpPr>
        <p:spPr>
          <a:xfrm>
            <a:off x="2860939" y="3836070"/>
            <a:ext cx="8058766" cy="507831"/>
          </a:xfrm>
          <a:prstGeom prst="rect">
            <a:avLst/>
          </a:prstGeom>
        </p:spPr>
        <p:txBody>
          <a:bodyPr wrap="square">
            <a:spAutoFit/>
          </a:bodyPr>
          <a:lstStyle/>
          <a:p>
            <a:pPr>
              <a:lnSpc>
                <a:spcPct val="150000"/>
              </a:lnSpc>
            </a:pPr>
            <a:r>
              <a:rPr lang="en-US" dirty="0" err="1">
                <a:latin typeface="Roboto" charset="0"/>
                <a:ea typeface="Roboto" charset="0"/>
                <a:cs typeface="Roboto" charset="0"/>
              </a:rPr>
              <a:t>Thời</a:t>
            </a:r>
            <a:r>
              <a:rPr lang="en-US" dirty="0">
                <a:latin typeface="Roboto" charset="0"/>
                <a:ea typeface="Roboto" charset="0"/>
                <a:cs typeface="Roboto" charset="0"/>
              </a:rPr>
              <a:t> </a:t>
            </a:r>
            <a:r>
              <a:rPr lang="en-US" dirty="0" err="1">
                <a:latin typeface="Roboto" charset="0"/>
                <a:ea typeface="Roboto" charset="0"/>
                <a:cs typeface="Roboto" charset="0"/>
              </a:rPr>
              <a:t>gian</a:t>
            </a:r>
            <a:r>
              <a:rPr lang="en-US" dirty="0">
                <a:latin typeface="Roboto" charset="0"/>
                <a:ea typeface="Roboto" charset="0"/>
                <a:cs typeface="Roboto" charset="0"/>
              </a:rPr>
              <a:t> response </a:t>
            </a:r>
            <a:r>
              <a:rPr lang="en-US" dirty="0" err="1">
                <a:latin typeface="Roboto" charset="0"/>
                <a:ea typeface="Roboto" charset="0"/>
                <a:cs typeface="Roboto" charset="0"/>
              </a:rPr>
              <a:t>tối</a:t>
            </a:r>
            <a:r>
              <a:rPr lang="en-US" dirty="0">
                <a:latin typeface="Roboto" charset="0"/>
                <a:ea typeface="Roboto" charset="0"/>
                <a:cs typeface="Roboto" charset="0"/>
              </a:rPr>
              <a:t> </a:t>
            </a:r>
            <a:r>
              <a:rPr lang="en-US" dirty="0" err="1">
                <a:latin typeface="Roboto" charset="0"/>
                <a:ea typeface="Roboto" charset="0"/>
                <a:cs typeface="Roboto" charset="0"/>
              </a:rPr>
              <a:t>đã</a:t>
            </a:r>
            <a:r>
              <a:rPr lang="en-US" dirty="0">
                <a:latin typeface="Roboto" charset="0"/>
                <a:ea typeface="Roboto" charset="0"/>
                <a:cs typeface="Roboto" charset="0"/>
              </a:rPr>
              <a:t> </a:t>
            </a:r>
            <a:r>
              <a:rPr lang="en-US" dirty="0" err="1">
                <a:latin typeface="Roboto" charset="0"/>
                <a:ea typeface="Roboto" charset="0"/>
                <a:cs typeface="Roboto" charset="0"/>
              </a:rPr>
              <a:t>trả</a:t>
            </a:r>
            <a:r>
              <a:rPr lang="en-US" dirty="0">
                <a:latin typeface="Roboto" charset="0"/>
                <a:ea typeface="Roboto" charset="0"/>
                <a:cs typeface="Roboto" charset="0"/>
              </a:rPr>
              <a:t> </a:t>
            </a:r>
            <a:r>
              <a:rPr lang="en-US" dirty="0" err="1">
                <a:latin typeface="Roboto" charset="0"/>
                <a:ea typeface="Roboto" charset="0"/>
                <a:cs typeface="Roboto" charset="0"/>
              </a:rPr>
              <a:t>về</a:t>
            </a:r>
            <a:r>
              <a:rPr lang="en-US" dirty="0">
                <a:latin typeface="Roboto" charset="0"/>
                <a:ea typeface="Roboto" charset="0"/>
                <a:cs typeface="Roboto" charset="0"/>
              </a:rPr>
              <a:t> </a:t>
            </a:r>
            <a:r>
              <a:rPr lang="en-US" b="1" dirty="0">
                <a:latin typeface="Roboto" charset="0"/>
                <a:ea typeface="Roboto" charset="0"/>
                <a:cs typeface="Roboto" charset="0"/>
              </a:rPr>
              <a:t>300ms (</a:t>
            </a:r>
            <a:r>
              <a:rPr lang="en-US" b="1" dirty="0" err="1">
                <a:latin typeface="Roboto" charset="0"/>
                <a:ea typeface="Roboto" charset="0"/>
                <a:cs typeface="Roboto" charset="0"/>
              </a:rPr>
              <a:t>nội</a:t>
            </a:r>
            <a:r>
              <a:rPr lang="en-US" b="1" dirty="0">
                <a:latin typeface="Roboto" charset="0"/>
                <a:ea typeface="Roboto" charset="0"/>
                <a:cs typeface="Roboto" charset="0"/>
              </a:rPr>
              <a:t> </a:t>
            </a:r>
            <a:r>
              <a:rPr lang="en-US" b="1" dirty="0" err="1">
                <a:latin typeface="Roboto" charset="0"/>
                <a:ea typeface="Roboto" charset="0"/>
                <a:cs typeface="Roboto" charset="0"/>
              </a:rPr>
              <a:t>bộ</a:t>
            </a:r>
            <a:r>
              <a:rPr lang="en-US" b="1" dirty="0">
                <a:latin typeface="Roboto" charset="0"/>
                <a:ea typeface="Roboto" charset="0"/>
                <a:cs typeface="Roboto" charset="0"/>
              </a:rPr>
              <a:t> </a:t>
            </a:r>
            <a:r>
              <a:rPr lang="en-US" b="1" dirty="0" err="1">
                <a:latin typeface="Roboto" charset="0"/>
                <a:ea typeface="Roboto" charset="0"/>
                <a:cs typeface="Roboto" charset="0"/>
              </a:rPr>
              <a:t>hệ</a:t>
            </a:r>
            <a:r>
              <a:rPr lang="en-US" b="1" dirty="0">
                <a:latin typeface="Roboto" charset="0"/>
                <a:ea typeface="Roboto" charset="0"/>
                <a:cs typeface="Roboto" charset="0"/>
              </a:rPr>
              <a:t> </a:t>
            </a:r>
            <a:r>
              <a:rPr lang="en-US" b="1" dirty="0" err="1">
                <a:latin typeface="Roboto" charset="0"/>
                <a:ea typeface="Roboto" charset="0"/>
                <a:cs typeface="Roboto" charset="0"/>
              </a:rPr>
              <a:t>thống</a:t>
            </a:r>
            <a:r>
              <a:rPr lang="en-US" b="1" dirty="0">
                <a:latin typeface="Roboto" charset="0"/>
                <a:ea typeface="Roboto" charset="0"/>
                <a:cs typeface="Roboto" charset="0"/>
              </a:rPr>
              <a:t> </a:t>
            </a:r>
            <a:r>
              <a:rPr lang="en-US" b="1" dirty="0" err="1">
                <a:latin typeface="Roboto" charset="0"/>
                <a:ea typeface="Roboto" charset="0"/>
                <a:cs typeface="Roboto" charset="0"/>
              </a:rPr>
              <a:t>của</a:t>
            </a:r>
            <a:r>
              <a:rPr lang="en-US" b="1" dirty="0">
                <a:latin typeface="Roboto" charset="0"/>
                <a:ea typeface="Roboto" charset="0"/>
                <a:cs typeface="Roboto" charset="0"/>
              </a:rPr>
              <a:t> MISA)</a:t>
            </a:r>
            <a:endParaRPr lang="en-US" sz="1400" b="1" dirty="0">
              <a:latin typeface="Roboto" charset="0"/>
              <a:ea typeface="Roboto" charset="0"/>
              <a:cs typeface="Roboto" charset="0"/>
            </a:endParaRPr>
          </a:p>
        </p:txBody>
      </p:sp>
      <p:sp>
        <p:nvSpPr>
          <p:cNvPr id="27" name="Right Arrow 26"/>
          <p:cNvSpPr/>
          <p:nvPr/>
        </p:nvSpPr>
        <p:spPr>
          <a:xfrm>
            <a:off x="1252970" y="4740816"/>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167584" y="4541324"/>
            <a:ext cx="8752121" cy="507831"/>
          </a:xfrm>
          <a:prstGeom prst="rect">
            <a:avLst/>
          </a:prstGeom>
        </p:spPr>
        <p:txBody>
          <a:bodyPr wrap="square">
            <a:spAutoFit/>
          </a:bodyPr>
          <a:lstStyle/>
          <a:p>
            <a:pPr marL="285750" indent="-285750">
              <a:lnSpc>
                <a:spcPct val="150000"/>
              </a:lnSpc>
              <a:buFontTx/>
              <a:buChar char="-"/>
            </a:pPr>
            <a:r>
              <a:rPr lang="en-US" dirty="0" err="1">
                <a:latin typeface="Roboto" charset="0"/>
                <a:ea typeface="Roboto" charset="0"/>
                <a:cs typeface="Roboto" charset="0"/>
              </a:rPr>
              <a:t>Sử</a:t>
            </a:r>
            <a:r>
              <a:rPr lang="en-US" dirty="0">
                <a:latin typeface="Roboto" charset="0"/>
                <a:ea typeface="Roboto" charset="0"/>
                <a:cs typeface="Roboto" charset="0"/>
              </a:rPr>
              <a:t> </a:t>
            </a:r>
            <a:r>
              <a:rPr lang="en-US" dirty="0" err="1">
                <a:latin typeface="Roboto" charset="0"/>
                <a:ea typeface="Roboto" charset="0"/>
                <a:cs typeface="Roboto" charset="0"/>
              </a:rPr>
              <a:t>dụng</a:t>
            </a:r>
            <a:r>
              <a:rPr lang="en-US" dirty="0">
                <a:latin typeface="Roboto" charset="0"/>
                <a:ea typeface="Roboto" charset="0"/>
                <a:cs typeface="Roboto" charset="0"/>
              </a:rPr>
              <a:t> </a:t>
            </a:r>
            <a:r>
              <a:rPr lang="en-US" dirty="0" err="1">
                <a:latin typeface="Roboto" charset="0"/>
                <a:ea typeface="Roboto" charset="0"/>
                <a:cs typeface="Roboto" charset="0"/>
              </a:rPr>
              <a:t>kết</a:t>
            </a:r>
            <a:r>
              <a:rPr lang="en-US" dirty="0">
                <a:latin typeface="Roboto" charset="0"/>
                <a:ea typeface="Roboto" charset="0"/>
                <a:cs typeface="Roboto" charset="0"/>
              </a:rPr>
              <a:t> </a:t>
            </a:r>
            <a:r>
              <a:rPr lang="en-US" dirty="0" err="1">
                <a:latin typeface="Roboto" charset="0"/>
                <a:ea typeface="Roboto" charset="0"/>
                <a:cs typeface="Roboto" charset="0"/>
              </a:rPr>
              <a:t>nối</a:t>
            </a:r>
            <a:r>
              <a:rPr lang="en-US" dirty="0">
                <a:latin typeface="Roboto" charset="0"/>
                <a:ea typeface="Roboto" charset="0"/>
                <a:cs typeface="Roboto" charset="0"/>
              </a:rPr>
              <a:t> local </a:t>
            </a:r>
            <a:r>
              <a:rPr lang="en-US" dirty="0" err="1">
                <a:latin typeface="Roboto" charset="0"/>
                <a:ea typeface="Roboto" charset="0"/>
                <a:cs typeface="Roboto" charset="0"/>
              </a:rPr>
              <a:t>với</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nội</a:t>
            </a:r>
            <a:r>
              <a:rPr lang="en-US" dirty="0">
                <a:latin typeface="Roboto" charset="0"/>
                <a:ea typeface="Roboto" charset="0"/>
                <a:cs typeface="Roboto" charset="0"/>
              </a:rPr>
              <a:t> </a:t>
            </a:r>
            <a:r>
              <a:rPr lang="en-US" dirty="0" err="1">
                <a:latin typeface="Roboto" charset="0"/>
                <a:ea typeface="Roboto" charset="0"/>
                <a:cs typeface="Roboto" charset="0"/>
              </a:rPr>
              <a:t>bộ</a:t>
            </a:r>
            <a:r>
              <a:rPr lang="en-US" dirty="0">
                <a:latin typeface="Roboto" charset="0"/>
                <a:ea typeface="Roboto" charset="0"/>
                <a:cs typeface="Roboto" charset="0"/>
              </a:rPr>
              <a:t>. </a:t>
            </a:r>
            <a:r>
              <a:rPr lang="en-US" dirty="0" err="1">
                <a:latin typeface="Roboto" charset="0"/>
                <a:ea typeface="Roboto" charset="0"/>
                <a:cs typeface="Roboto" charset="0"/>
              </a:rPr>
              <a:t>Tối</a:t>
            </a:r>
            <a:r>
              <a:rPr lang="en-US" dirty="0">
                <a:latin typeface="Roboto" charset="0"/>
                <a:ea typeface="Roboto" charset="0"/>
                <a:cs typeface="Roboto" charset="0"/>
              </a:rPr>
              <a:t> </a:t>
            </a:r>
            <a:r>
              <a:rPr lang="en-US" dirty="0" err="1">
                <a:latin typeface="Roboto" charset="0"/>
                <a:ea typeface="Roboto" charset="0"/>
                <a:cs typeface="Roboto" charset="0"/>
              </a:rPr>
              <a:t>ưu</a:t>
            </a:r>
            <a:r>
              <a:rPr lang="en-US" dirty="0">
                <a:latin typeface="Roboto" charset="0"/>
                <a:ea typeface="Roboto" charset="0"/>
                <a:cs typeface="Roboto" charset="0"/>
              </a:rPr>
              <a:t> code </a:t>
            </a:r>
            <a:r>
              <a:rPr lang="en-US" dirty="0" err="1">
                <a:latin typeface="Roboto" charset="0"/>
                <a:ea typeface="Roboto" charset="0"/>
                <a:cs typeface="Roboto" charset="0"/>
              </a:rPr>
              <a:t>và</a:t>
            </a:r>
            <a:r>
              <a:rPr lang="en-US" dirty="0">
                <a:latin typeface="Roboto" charset="0"/>
                <a:ea typeface="Roboto" charset="0"/>
                <a:cs typeface="Roboto" charset="0"/>
              </a:rPr>
              <a:t> </a:t>
            </a:r>
            <a:r>
              <a:rPr lang="en-US" dirty="0" err="1">
                <a:latin typeface="Roboto" charset="0"/>
                <a:ea typeface="Roboto" charset="0"/>
                <a:cs typeface="Roboto" charset="0"/>
              </a:rPr>
              <a:t>truy</a:t>
            </a:r>
            <a:r>
              <a:rPr lang="en-US" dirty="0">
                <a:latin typeface="Roboto" charset="0"/>
                <a:ea typeface="Roboto" charset="0"/>
                <a:cs typeface="Roboto" charset="0"/>
              </a:rPr>
              <a:t> </a:t>
            </a:r>
            <a:r>
              <a:rPr lang="en-US" dirty="0" err="1">
                <a:latin typeface="Roboto" charset="0"/>
                <a:ea typeface="Roboto" charset="0"/>
                <a:cs typeface="Roboto" charset="0"/>
              </a:rPr>
              <a:t>vấn</a:t>
            </a:r>
            <a:r>
              <a:rPr lang="en-US" dirty="0">
                <a:latin typeface="Roboto" charset="0"/>
                <a:ea typeface="Roboto" charset="0"/>
                <a:cs typeface="Roboto" charset="0"/>
              </a:rPr>
              <a:t> CSDL</a:t>
            </a:r>
          </a:p>
        </p:txBody>
      </p:sp>
    </p:spTree>
    <p:extLst>
      <p:ext uri="{BB962C8B-B14F-4D97-AF65-F5344CB8AC3E}">
        <p14:creationId xmlns:p14="http://schemas.microsoft.com/office/powerpoint/2010/main" val="297553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10551153"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MỞ RỘNG</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0" name="Flowchart: Off-page Connector 9"/>
          <p:cNvSpPr/>
          <p:nvPr/>
        </p:nvSpPr>
        <p:spPr>
          <a:xfrm>
            <a:off x="2231456" y="1556015"/>
            <a:ext cx="457200" cy="448287"/>
          </a:xfrm>
          <a:prstGeom prst="flowChartOffpageConnector">
            <a:avLst/>
          </a:prstGeom>
          <a:solidFill>
            <a:schemeClr val="accent4">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299653" y="1533306"/>
            <a:ext cx="302144" cy="461665"/>
          </a:xfrm>
          <a:prstGeom prst="rect">
            <a:avLst/>
          </a:prstGeom>
        </p:spPr>
        <p:txBody>
          <a:bodyPr wrap="square">
            <a:spAutoFit/>
          </a:bodyPr>
          <a:lstStyle/>
          <a:p>
            <a:pPr lvl="0"/>
            <a:r>
              <a:rPr lang="en-US" sz="2400" b="1" dirty="0">
                <a:solidFill>
                  <a:schemeClr val="bg1"/>
                </a:solidFill>
              </a:rPr>
              <a:t>1</a:t>
            </a:r>
          </a:p>
        </p:txBody>
      </p:sp>
      <p:sp>
        <p:nvSpPr>
          <p:cNvPr id="15" name="Flowchart: Off-page Connector 14"/>
          <p:cNvSpPr/>
          <p:nvPr/>
        </p:nvSpPr>
        <p:spPr>
          <a:xfrm>
            <a:off x="2285998" y="3909952"/>
            <a:ext cx="457200" cy="448287"/>
          </a:xfrm>
          <a:prstGeom prst="flowChartOffpageConnector">
            <a:avLst/>
          </a:prstGeom>
          <a:solidFill>
            <a:schemeClr val="accent4">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2354195" y="3887243"/>
            <a:ext cx="302144" cy="461665"/>
          </a:xfrm>
          <a:prstGeom prst="rect">
            <a:avLst/>
          </a:prstGeom>
        </p:spPr>
        <p:txBody>
          <a:bodyPr wrap="square">
            <a:spAutoFit/>
          </a:bodyPr>
          <a:lstStyle/>
          <a:p>
            <a:pPr lvl="0"/>
            <a:r>
              <a:rPr lang="en-US" sz="2400" b="1" dirty="0">
                <a:solidFill>
                  <a:schemeClr val="bg1"/>
                </a:solidFill>
              </a:rPr>
              <a:t>2</a:t>
            </a:r>
          </a:p>
        </p:txBody>
      </p:sp>
      <p:sp>
        <p:nvSpPr>
          <p:cNvPr id="19" name="Rectangle 18"/>
          <p:cNvSpPr/>
          <p:nvPr/>
        </p:nvSpPr>
        <p:spPr>
          <a:xfrm>
            <a:off x="2887488" y="1392633"/>
            <a:ext cx="8271924" cy="923330"/>
          </a:xfrm>
          <a:prstGeom prst="rect">
            <a:avLst/>
          </a:prstGeom>
        </p:spPr>
        <p:txBody>
          <a:bodyPr wrap="square">
            <a:spAutoFit/>
          </a:bodyPr>
          <a:lstStyle/>
          <a:p>
            <a:pPr>
              <a:lnSpc>
                <a:spcPct val="150000"/>
              </a:lnSpc>
            </a:pPr>
            <a:r>
              <a:rPr lang="en-US" dirty="0">
                <a:latin typeface="Roboto" charset="0"/>
                <a:ea typeface="Roboto" charset="0"/>
                <a:cs typeface="Roboto" charset="0"/>
              </a:rPr>
              <a:t>Hệ thống cần mở rộng được khi gia tăng đột biến số lượng khách hàng hay các thời điểm có đồng thời rất nhiều khách hàng </a:t>
            </a:r>
            <a:r>
              <a:rPr lang="en-US" dirty="0" smtClean="0">
                <a:latin typeface="Roboto" charset="0"/>
                <a:ea typeface="Roboto" charset="0"/>
                <a:cs typeface="Roboto" charset="0"/>
              </a:rPr>
              <a:t>thực hiện giao dịch</a:t>
            </a:r>
            <a:endParaRPr lang="en-US" sz="1400" dirty="0">
              <a:latin typeface="Roboto" charset="0"/>
              <a:ea typeface="Roboto" charset="0"/>
              <a:cs typeface="Roboto" charset="0"/>
            </a:endParaRPr>
          </a:p>
        </p:txBody>
      </p:sp>
      <p:sp>
        <p:nvSpPr>
          <p:cNvPr id="20" name="Rectangle 19"/>
          <p:cNvSpPr/>
          <p:nvPr/>
        </p:nvSpPr>
        <p:spPr>
          <a:xfrm>
            <a:off x="2887487" y="3739984"/>
            <a:ext cx="8495859" cy="923330"/>
          </a:xfrm>
          <a:prstGeom prst="rect">
            <a:avLst/>
          </a:prstGeom>
        </p:spPr>
        <p:txBody>
          <a:bodyPr wrap="square">
            <a:spAutoFit/>
          </a:bodyPr>
          <a:lstStyle/>
          <a:p>
            <a:pPr>
              <a:lnSpc>
                <a:spcPct val="150000"/>
              </a:lnSpc>
            </a:pPr>
            <a:r>
              <a:rPr lang="en-US" dirty="0" err="1">
                <a:latin typeface="Roboto" charset="0"/>
                <a:ea typeface="Roboto" charset="0"/>
                <a:cs typeface="Roboto" charset="0"/>
              </a:rPr>
              <a:t>Thiết</a:t>
            </a:r>
            <a:r>
              <a:rPr lang="en-US" dirty="0">
                <a:latin typeface="Roboto" charset="0"/>
                <a:ea typeface="Roboto" charset="0"/>
                <a:cs typeface="Roboto" charset="0"/>
              </a:rPr>
              <a:t> </a:t>
            </a:r>
            <a:r>
              <a:rPr lang="en-US" dirty="0" err="1">
                <a:latin typeface="Roboto" charset="0"/>
                <a:ea typeface="Roboto" charset="0"/>
                <a:cs typeface="Roboto" charset="0"/>
              </a:rPr>
              <a:t>kế</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cần</a:t>
            </a:r>
            <a:r>
              <a:rPr lang="en-US" dirty="0">
                <a:latin typeface="Roboto" charset="0"/>
                <a:ea typeface="Roboto" charset="0"/>
                <a:cs typeface="Roboto" charset="0"/>
              </a:rPr>
              <a:t> </a:t>
            </a:r>
            <a:r>
              <a:rPr lang="en-US" dirty="0" err="1">
                <a:latin typeface="Roboto" charset="0"/>
                <a:ea typeface="Roboto" charset="0"/>
                <a:cs typeface="Roboto" charset="0"/>
              </a:rPr>
              <a:t>đảm</a:t>
            </a:r>
            <a:r>
              <a:rPr lang="en-US" dirty="0">
                <a:latin typeface="Roboto" charset="0"/>
                <a:ea typeface="Roboto" charset="0"/>
                <a:cs typeface="Roboto" charset="0"/>
              </a:rPr>
              <a:t> </a:t>
            </a:r>
            <a:r>
              <a:rPr lang="en-US" dirty="0" err="1">
                <a:latin typeface="Roboto" charset="0"/>
                <a:ea typeface="Roboto" charset="0"/>
                <a:cs typeface="Roboto" charset="0"/>
              </a:rPr>
              <a:t>bảo</a:t>
            </a:r>
            <a:r>
              <a:rPr lang="en-US" dirty="0">
                <a:latin typeface="Roboto" charset="0"/>
                <a:ea typeface="Roboto" charset="0"/>
                <a:cs typeface="Roboto" charset="0"/>
              </a:rPr>
              <a:t> </a:t>
            </a:r>
            <a:r>
              <a:rPr lang="en-US" dirty="0" err="1">
                <a:latin typeface="Roboto" charset="0"/>
                <a:ea typeface="Roboto" charset="0"/>
                <a:cs typeface="Roboto" charset="0"/>
              </a:rPr>
              <a:t>dễ</a:t>
            </a:r>
            <a:r>
              <a:rPr lang="en-US" dirty="0">
                <a:latin typeface="Roboto" charset="0"/>
                <a:ea typeface="Roboto" charset="0"/>
                <a:cs typeface="Roboto" charset="0"/>
              </a:rPr>
              <a:t> </a:t>
            </a:r>
            <a:r>
              <a:rPr lang="en-US" dirty="0" err="1">
                <a:latin typeface="Roboto" charset="0"/>
                <a:ea typeface="Roboto" charset="0"/>
                <a:cs typeface="Roboto" charset="0"/>
              </a:rPr>
              <a:t>dàng</a:t>
            </a:r>
            <a:r>
              <a:rPr lang="en-US" dirty="0">
                <a:latin typeface="Roboto" charset="0"/>
                <a:ea typeface="Roboto" charset="0"/>
                <a:cs typeface="Roboto" charset="0"/>
              </a:rPr>
              <a:t> </a:t>
            </a:r>
            <a:r>
              <a:rPr lang="en-US" dirty="0" err="1">
                <a:latin typeface="Roboto" charset="0"/>
                <a:ea typeface="Roboto" charset="0"/>
                <a:cs typeface="Roboto" charset="0"/>
              </a:rPr>
              <a:t>mở</a:t>
            </a:r>
            <a:r>
              <a:rPr lang="en-US" dirty="0">
                <a:latin typeface="Roboto" charset="0"/>
                <a:ea typeface="Roboto" charset="0"/>
                <a:cs typeface="Roboto" charset="0"/>
              </a:rPr>
              <a:t> </a:t>
            </a:r>
            <a:r>
              <a:rPr lang="en-US" dirty="0" err="1">
                <a:latin typeface="Roboto" charset="0"/>
                <a:ea typeface="Roboto" charset="0"/>
                <a:cs typeface="Roboto" charset="0"/>
              </a:rPr>
              <a:t>rộng</a:t>
            </a:r>
            <a:r>
              <a:rPr lang="en-US" dirty="0">
                <a:latin typeface="Roboto" charset="0"/>
                <a:ea typeface="Roboto" charset="0"/>
                <a:cs typeface="Roboto" charset="0"/>
              </a:rPr>
              <a:t>, </a:t>
            </a:r>
            <a:r>
              <a:rPr lang="en-US" dirty="0" err="1">
                <a:latin typeface="Roboto" charset="0"/>
                <a:ea typeface="Roboto" charset="0"/>
                <a:cs typeface="Roboto" charset="0"/>
              </a:rPr>
              <a:t>bổ</a:t>
            </a:r>
            <a:r>
              <a:rPr lang="en-US" dirty="0">
                <a:latin typeface="Roboto" charset="0"/>
                <a:ea typeface="Roboto" charset="0"/>
                <a:cs typeface="Roboto" charset="0"/>
              </a:rPr>
              <a:t> sung </a:t>
            </a:r>
            <a:r>
              <a:rPr lang="en-US" dirty="0" err="1">
                <a:latin typeface="Roboto" charset="0"/>
                <a:ea typeface="Roboto" charset="0"/>
                <a:cs typeface="Roboto" charset="0"/>
              </a:rPr>
              <a:t>thêm</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thành</a:t>
            </a:r>
            <a:r>
              <a:rPr lang="en-US" dirty="0">
                <a:latin typeface="Roboto" charset="0"/>
                <a:ea typeface="Roboto" charset="0"/>
                <a:cs typeface="Roboto" charset="0"/>
              </a:rPr>
              <a:t> </a:t>
            </a:r>
            <a:r>
              <a:rPr lang="en-US" dirty="0" err="1">
                <a:latin typeface="Roboto" charset="0"/>
                <a:ea typeface="Roboto" charset="0"/>
                <a:cs typeface="Roboto" charset="0"/>
              </a:rPr>
              <a:t>phần</a:t>
            </a:r>
            <a:r>
              <a:rPr lang="en-US" dirty="0">
                <a:latin typeface="Roboto" charset="0"/>
                <a:ea typeface="Roboto" charset="0"/>
                <a:cs typeface="Roboto" charset="0"/>
              </a:rPr>
              <a:t> </a:t>
            </a:r>
            <a:r>
              <a:rPr lang="en-US" dirty="0" err="1">
                <a:latin typeface="Roboto" charset="0"/>
                <a:ea typeface="Roboto" charset="0"/>
                <a:cs typeface="Roboto" charset="0"/>
              </a:rPr>
              <a:t>khác</a:t>
            </a:r>
            <a:r>
              <a:rPr lang="en-US" dirty="0">
                <a:latin typeface="Roboto" charset="0"/>
                <a:ea typeface="Roboto" charset="0"/>
                <a:cs typeface="Roboto" charset="0"/>
              </a:rPr>
              <a:t> </a:t>
            </a:r>
            <a:r>
              <a:rPr lang="en-US" dirty="0" err="1">
                <a:latin typeface="Roboto" charset="0"/>
                <a:ea typeface="Roboto" charset="0"/>
                <a:cs typeface="Roboto" charset="0"/>
              </a:rPr>
              <a:t>nhau</a:t>
            </a:r>
            <a:r>
              <a:rPr lang="en-US" dirty="0">
                <a:latin typeface="Roboto" charset="0"/>
                <a:ea typeface="Roboto" charset="0"/>
                <a:cs typeface="Roboto" charset="0"/>
              </a:rPr>
              <a:t>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đảm</a:t>
            </a:r>
            <a:r>
              <a:rPr lang="en-US" dirty="0">
                <a:latin typeface="Roboto" charset="0"/>
                <a:ea typeface="Roboto" charset="0"/>
                <a:cs typeface="Roboto" charset="0"/>
              </a:rPr>
              <a:t> </a:t>
            </a:r>
            <a:r>
              <a:rPr lang="en-US" dirty="0" err="1">
                <a:latin typeface="Roboto" charset="0"/>
                <a:ea typeface="Roboto" charset="0"/>
                <a:cs typeface="Roboto" charset="0"/>
              </a:rPr>
              <a:t>bảo</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yêu</a:t>
            </a:r>
            <a:r>
              <a:rPr lang="en-US" dirty="0">
                <a:latin typeface="Roboto" charset="0"/>
                <a:ea typeface="Roboto" charset="0"/>
                <a:cs typeface="Roboto" charset="0"/>
              </a:rPr>
              <a:t> </a:t>
            </a:r>
            <a:r>
              <a:rPr lang="en-US" dirty="0" err="1">
                <a:latin typeface="Roboto" charset="0"/>
                <a:ea typeface="Roboto" charset="0"/>
                <a:cs typeface="Roboto" charset="0"/>
              </a:rPr>
              <a:t>cầu</a:t>
            </a:r>
            <a:r>
              <a:rPr lang="en-US" dirty="0">
                <a:latin typeface="Roboto" charset="0"/>
                <a:ea typeface="Roboto" charset="0"/>
                <a:cs typeface="Roboto" charset="0"/>
              </a:rPr>
              <a:t> </a:t>
            </a:r>
            <a:r>
              <a:rPr lang="en-US" dirty="0" err="1">
                <a:latin typeface="Roboto" charset="0"/>
                <a:ea typeface="Roboto" charset="0"/>
                <a:cs typeface="Roboto" charset="0"/>
              </a:rPr>
              <a:t>về</a:t>
            </a:r>
            <a:r>
              <a:rPr lang="en-US" dirty="0">
                <a:latin typeface="Roboto" charset="0"/>
                <a:ea typeface="Roboto" charset="0"/>
                <a:cs typeface="Roboto" charset="0"/>
              </a:rPr>
              <a:t> </a:t>
            </a:r>
            <a:r>
              <a:rPr lang="en-US" dirty="0" err="1">
                <a:latin typeface="Roboto" charset="0"/>
                <a:ea typeface="Roboto" charset="0"/>
                <a:cs typeface="Roboto" charset="0"/>
              </a:rPr>
              <a:t>chức</a:t>
            </a:r>
            <a:r>
              <a:rPr lang="en-US" dirty="0">
                <a:latin typeface="Roboto" charset="0"/>
                <a:ea typeface="Roboto" charset="0"/>
                <a:cs typeface="Roboto" charset="0"/>
              </a:rPr>
              <a:t> </a:t>
            </a:r>
            <a:r>
              <a:rPr lang="en-US" dirty="0" err="1">
                <a:latin typeface="Roboto" charset="0"/>
                <a:ea typeface="Roboto" charset="0"/>
                <a:cs typeface="Roboto" charset="0"/>
              </a:rPr>
              <a:t>năng</a:t>
            </a:r>
            <a:r>
              <a:rPr lang="en-US" dirty="0">
                <a:latin typeface="Roboto" charset="0"/>
                <a:ea typeface="Roboto" charset="0"/>
                <a:cs typeface="Roboto" charset="0"/>
              </a:rPr>
              <a:t> </a:t>
            </a:r>
            <a:r>
              <a:rPr lang="en-US" dirty="0" err="1">
                <a:latin typeface="Roboto" charset="0"/>
                <a:ea typeface="Roboto" charset="0"/>
                <a:cs typeface="Roboto" charset="0"/>
              </a:rPr>
              <a:t>cũng</a:t>
            </a:r>
            <a:r>
              <a:rPr lang="en-US" dirty="0">
                <a:latin typeface="Roboto" charset="0"/>
                <a:ea typeface="Roboto" charset="0"/>
                <a:cs typeface="Roboto" charset="0"/>
              </a:rPr>
              <a:t> </a:t>
            </a:r>
            <a:r>
              <a:rPr lang="en-US" dirty="0" err="1">
                <a:latin typeface="Roboto" charset="0"/>
                <a:ea typeface="Roboto" charset="0"/>
                <a:cs typeface="Roboto" charset="0"/>
              </a:rPr>
              <a:t>như</a:t>
            </a:r>
            <a:r>
              <a:rPr lang="en-US" dirty="0">
                <a:latin typeface="Roboto" charset="0"/>
                <a:ea typeface="Roboto" charset="0"/>
                <a:cs typeface="Roboto" charset="0"/>
              </a:rPr>
              <a:t> </a:t>
            </a:r>
            <a:r>
              <a:rPr lang="en-US" dirty="0" err="1">
                <a:latin typeface="Roboto" charset="0"/>
                <a:ea typeface="Roboto" charset="0"/>
                <a:cs typeface="Roboto" charset="0"/>
              </a:rPr>
              <a:t>là</a:t>
            </a:r>
            <a:r>
              <a:rPr lang="en-US" dirty="0">
                <a:latin typeface="Roboto" charset="0"/>
                <a:ea typeface="Roboto" charset="0"/>
                <a:cs typeface="Roboto" charset="0"/>
              </a:rPr>
              <a:t> phi </a:t>
            </a:r>
            <a:r>
              <a:rPr lang="en-US" dirty="0" err="1">
                <a:latin typeface="Roboto" charset="0"/>
                <a:ea typeface="Roboto" charset="0"/>
                <a:cs typeface="Roboto" charset="0"/>
              </a:rPr>
              <a:t>chức</a:t>
            </a:r>
            <a:r>
              <a:rPr lang="en-US" dirty="0">
                <a:latin typeface="Roboto" charset="0"/>
                <a:ea typeface="Roboto" charset="0"/>
                <a:cs typeface="Roboto" charset="0"/>
              </a:rPr>
              <a:t> </a:t>
            </a:r>
            <a:r>
              <a:rPr lang="en-US" dirty="0" err="1">
                <a:latin typeface="Roboto" charset="0"/>
                <a:ea typeface="Roboto" charset="0"/>
                <a:cs typeface="Roboto" charset="0"/>
              </a:rPr>
              <a:t>năng</a:t>
            </a:r>
            <a:endParaRPr lang="en-US" sz="1400" dirty="0">
              <a:latin typeface="Roboto" charset="0"/>
              <a:ea typeface="Roboto" charset="0"/>
              <a:cs typeface="Roboto" charset="0"/>
            </a:endParaRPr>
          </a:p>
        </p:txBody>
      </p:sp>
      <p:grpSp>
        <p:nvGrpSpPr>
          <p:cNvPr id="22" name="Group 21"/>
          <p:cNvGrpSpPr/>
          <p:nvPr/>
        </p:nvGrpSpPr>
        <p:grpSpPr>
          <a:xfrm>
            <a:off x="482942" y="1386870"/>
            <a:ext cx="1335668" cy="1335668"/>
            <a:chOff x="4875445" y="1283212"/>
            <a:chExt cx="1335668" cy="1335668"/>
          </a:xfrm>
        </p:grpSpPr>
        <p:sp>
          <p:nvSpPr>
            <p:cNvPr id="23" name="Oval 22"/>
            <p:cNvSpPr/>
            <p:nvPr/>
          </p:nvSpPr>
          <p:spPr>
            <a:xfrm>
              <a:off x="4875445" y="1283212"/>
              <a:ext cx="1335668" cy="1335668"/>
            </a:xfrm>
            <a:prstGeom prst="ellipse">
              <a:avLst/>
            </a:prstGeom>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24" name="Oval 4"/>
            <p:cNvSpPr/>
            <p:nvPr/>
          </p:nvSpPr>
          <p:spPr>
            <a:xfrm>
              <a:off x="5071049" y="1478816"/>
              <a:ext cx="944460" cy="94446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Mở</a:t>
              </a:r>
              <a:r>
                <a:rPr lang="en-US" sz="1600" b="1" kern="1200" dirty="0">
                  <a:solidFill>
                    <a:schemeClr val="tx1"/>
                  </a:solidFill>
                </a:rPr>
                <a:t> </a:t>
              </a:r>
              <a:r>
                <a:rPr lang="en-US" sz="1600" b="1" kern="1200" dirty="0" err="1">
                  <a:solidFill>
                    <a:schemeClr val="tx1"/>
                  </a:solidFill>
                </a:rPr>
                <a:t>rộng</a:t>
              </a:r>
              <a:endParaRPr lang="en-US" sz="1600" b="1" kern="1200" dirty="0">
                <a:solidFill>
                  <a:schemeClr val="tx1"/>
                </a:solidFill>
              </a:endParaRPr>
            </a:p>
          </p:txBody>
        </p:sp>
      </p:grpSp>
      <p:sp>
        <p:nvSpPr>
          <p:cNvPr id="25" name="Right Arrow 24"/>
          <p:cNvSpPr/>
          <p:nvPr/>
        </p:nvSpPr>
        <p:spPr>
          <a:xfrm>
            <a:off x="1252970" y="5086047"/>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67584" y="4886560"/>
            <a:ext cx="8752121" cy="507831"/>
          </a:xfrm>
          <a:prstGeom prst="rect">
            <a:avLst/>
          </a:prstGeom>
        </p:spPr>
        <p:txBody>
          <a:bodyPr wrap="square">
            <a:spAutoFit/>
          </a:bodyPr>
          <a:lstStyle/>
          <a:p>
            <a:pPr marL="285750" indent="-285750">
              <a:lnSpc>
                <a:spcPct val="150000"/>
              </a:lnSpc>
              <a:buFontTx/>
              <a:buChar char="-"/>
            </a:pPr>
            <a:r>
              <a:rPr lang="en-US" dirty="0" err="1">
                <a:latin typeface="Roboto" charset="0"/>
                <a:ea typeface="Roboto" charset="0"/>
                <a:cs typeface="Roboto" charset="0"/>
              </a:rPr>
              <a:t>Thiết</a:t>
            </a:r>
            <a:r>
              <a:rPr lang="en-US" dirty="0">
                <a:latin typeface="Roboto" charset="0"/>
                <a:ea typeface="Roboto" charset="0"/>
                <a:cs typeface="Roboto" charset="0"/>
              </a:rPr>
              <a:t> </a:t>
            </a:r>
            <a:r>
              <a:rPr lang="en-US" dirty="0" err="1">
                <a:latin typeface="Roboto" charset="0"/>
                <a:ea typeface="Roboto" charset="0"/>
                <a:cs typeface="Roboto" charset="0"/>
              </a:rPr>
              <a:t>kế</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theo</a:t>
            </a:r>
            <a:r>
              <a:rPr lang="en-US" dirty="0">
                <a:latin typeface="Roboto" charset="0"/>
                <a:ea typeface="Roboto" charset="0"/>
                <a:cs typeface="Roboto" charset="0"/>
              </a:rPr>
              <a:t> </a:t>
            </a:r>
            <a:r>
              <a:rPr lang="en-US" dirty="0" err="1">
                <a:latin typeface="Roboto" charset="0"/>
                <a:ea typeface="Roboto" charset="0"/>
                <a:cs typeface="Roboto" charset="0"/>
              </a:rPr>
              <a:t>hướng</a:t>
            </a:r>
            <a:r>
              <a:rPr lang="en-US" dirty="0">
                <a:latin typeface="Roboto" charset="0"/>
                <a:ea typeface="Roboto" charset="0"/>
                <a:cs typeface="Roboto" charset="0"/>
              </a:rPr>
              <a:t> </a:t>
            </a:r>
            <a:r>
              <a:rPr lang="en-US" b="1" dirty="0" err="1">
                <a:latin typeface="Roboto" charset="0"/>
                <a:ea typeface="Roboto" charset="0"/>
                <a:cs typeface="Roboto" charset="0"/>
              </a:rPr>
              <a:t>Microservice</a:t>
            </a:r>
            <a:r>
              <a:rPr lang="en-US" dirty="0">
                <a:latin typeface="Roboto" charset="0"/>
                <a:ea typeface="Roboto" charset="0"/>
                <a:cs typeface="Roboto" charset="0"/>
              </a:rPr>
              <a:t>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dễ</a:t>
            </a:r>
            <a:r>
              <a:rPr lang="en-US" dirty="0">
                <a:latin typeface="Roboto" charset="0"/>
                <a:ea typeface="Roboto" charset="0"/>
                <a:cs typeface="Roboto" charset="0"/>
              </a:rPr>
              <a:t> </a:t>
            </a:r>
            <a:r>
              <a:rPr lang="en-US" dirty="0" err="1">
                <a:latin typeface="Roboto" charset="0"/>
                <a:ea typeface="Roboto" charset="0"/>
                <a:cs typeface="Roboto" charset="0"/>
              </a:rPr>
              <a:t>dàng</a:t>
            </a:r>
            <a:r>
              <a:rPr lang="en-US" dirty="0">
                <a:latin typeface="Roboto" charset="0"/>
                <a:ea typeface="Roboto" charset="0"/>
                <a:cs typeface="Roboto" charset="0"/>
              </a:rPr>
              <a:t> </a:t>
            </a:r>
            <a:r>
              <a:rPr lang="en-US" dirty="0" err="1">
                <a:latin typeface="Roboto" charset="0"/>
                <a:ea typeface="Roboto" charset="0"/>
                <a:cs typeface="Roboto" charset="0"/>
              </a:rPr>
              <a:t>mở</a:t>
            </a:r>
            <a:r>
              <a:rPr lang="en-US" dirty="0">
                <a:latin typeface="Roboto" charset="0"/>
                <a:ea typeface="Roboto" charset="0"/>
                <a:cs typeface="Roboto" charset="0"/>
              </a:rPr>
              <a:t> </a:t>
            </a:r>
            <a:r>
              <a:rPr lang="en-US" dirty="0" err="1">
                <a:latin typeface="Roboto" charset="0"/>
                <a:ea typeface="Roboto" charset="0"/>
                <a:cs typeface="Roboto" charset="0"/>
              </a:rPr>
              <a:t>rộng</a:t>
            </a:r>
            <a:r>
              <a:rPr lang="en-US" dirty="0">
                <a:latin typeface="Roboto" charset="0"/>
                <a:ea typeface="Roboto" charset="0"/>
                <a:cs typeface="Roboto" charset="0"/>
              </a:rPr>
              <a:t> </a:t>
            </a:r>
            <a:r>
              <a:rPr lang="en-US" dirty="0" err="1">
                <a:latin typeface="Roboto" charset="0"/>
                <a:ea typeface="Roboto" charset="0"/>
                <a:cs typeface="Roboto" charset="0"/>
              </a:rPr>
              <a:t>và</a:t>
            </a:r>
            <a:r>
              <a:rPr lang="en-US" dirty="0">
                <a:latin typeface="Roboto" charset="0"/>
                <a:ea typeface="Roboto" charset="0"/>
                <a:cs typeface="Roboto" charset="0"/>
              </a:rPr>
              <a:t> </a:t>
            </a:r>
            <a:r>
              <a:rPr lang="en-US" dirty="0" err="1">
                <a:latin typeface="Roboto" charset="0"/>
                <a:ea typeface="Roboto" charset="0"/>
                <a:cs typeface="Roboto" charset="0"/>
              </a:rPr>
              <a:t>triển</a:t>
            </a:r>
            <a:r>
              <a:rPr lang="en-US" dirty="0">
                <a:latin typeface="Roboto" charset="0"/>
                <a:ea typeface="Roboto" charset="0"/>
                <a:cs typeface="Roboto" charset="0"/>
              </a:rPr>
              <a:t> </a:t>
            </a:r>
            <a:r>
              <a:rPr lang="en-US" dirty="0" err="1">
                <a:latin typeface="Roboto" charset="0"/>
                <a:ea typeface="Roboto" charset="0"/>
                <a:cs typeface="Roboto" charset="0"/>
              </a:rPr>
              <a:t>khai</a:t>
            </a:r>
            <a:endParaRPr lang="en-US" dirty="0">
              <a:latin typeface="Roboto" charset="0"/>
              <a:ea typeface="Roboto" charset="0"/>
              <a:cs typeface="Roboto" charset="0"/>
            </a:endParaRPr>
          </a:p>
        </p:txBody>
      </p:sp>
      <p:sp>
        <p:nvSpPr>
          <p:cNvPr id="27" name="Right Arrow 26"/>
          <p:cNvSpPr/>
          <p:nvPr/>
        </p:nvSpPr>
        <p:spPr>
          <a:xfrm>
            <a:off x="1252970" y="2820969"/>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167584" y="2621482"/>
            <a:ext cx="8752121" cy="923330"/>
          </a:xfrm>
          <a:prstGeom prst="rect">
            <a:avLst/>
          </a:prstGeom>
        </p:spPr>
        <p:txBody>
          <a:bodyPr wrap="square">
            <a:spAutoFit/>
          </a:bodyPr>
          <a:lstStyle/>
          <a:p>
            <a:pPr marL="285750" indent="-285750">
              <a:lnSpc>
                <a:spcPct val="150000"/>
              </a:lnSpc>
              <a:buFontTx/>
              <a:buChar char="-"/>
            </a:pPr>
            <a:r>
              <a:rPr lang="en-US" dirty="0" err="1">
                <a:latin typeface="Roboto" charset="0"/>
                <a:ea typeface="Roboto" charset="0"/>
                <a:cs typeface="Roboto" charset="0"/>
              </a:rPr>
              <a:t>Triển</a:t>
            </a:r>
            <a:r>
              <a:rPr lang="en-US" dirty="0">
                <a:latin typeface="Roboto" charset="0"/>
                <a:ea typeface="Roboto" charset="0"/>
                <a:cs typeface="Roboto" charset="0"/>
              </a:rPr>
              <a:t> </a:t>
            </a:r>
            <a:r>
              <a:rPr lang="en-US" dirty="0" err="1">
                <a:latin typeface="Roboto" charset="0"/>
                <a:ea typeface="Roboto" charset="0"/>
                <a:cs typeface="Roboto" charset="0"/>
              </a:rPr>
              <a:t>khai</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lên</a:t>
            </a:r>
            <a:r>
              <a:rPr lang="en-US" dirty="0">
                <a:latin typeface="Roboto" charset="0"/>
                <a:ea typeface="Roboto" charset="0"/>
                <a:cs typeface="Roboto" charset="0"/>
              </a:rPr>
              <a:t> </a:t>
            </a:r>
            <a:r>
              <a:rPr lang="en-US" dirty="0" err="1">
                <a:latin typeface="Roboto" charset="0"/>
                <a:ea typeface="Roboto" charset="0"/>
                <a:cs typeface="Roboto" charset="0"/>
              </a:rPr>
              <a:t>môi</a:t>
            </a:r>
            <a:r>
              <a:rPr lang="en-US" dirty="0">
                <a:latin typeface="Roboto" charset="0"/>
                <a:ea typeface="Roboto" charset="0"/>
                <a:cs typeface="Roboto" charset="0"/>
              </a:rPr>
              <a:t> </a:t>
            </a:r>
            <a:r>
              <a:rPr lang="en-US" dirty="0" err="1">
                <a:latin typeface="Roboto" charset="0"/>
                <a:ea typeface="Roboto" charset="0"/>
                <a:cs typeface="Roboto" charset="0"/>
              </a:rPr>
              <a:t>trường</a:t>
            </a:r>
            <a:r>
              <a:rPr lang="en-US" dirty="0">
                <a:latin typeface="Roboto" charset="0"/>
                <a:ea typeface="Roboto" charset="0"/>
                <a:cs typeface="Roboto" charset="0"/>
              </a:rPr>
              <a:t> </a:t>
            </a:r>
            <a:r>
              <a:rPr lang="en-US" dirty="0" err="1">
                <a:latin typeface="Roboto" charset="0"/>
                <a:ea typeface="Roboto" charset="0"/>
                <a:cs typeface="Roboto" charset="0"/>
              </a:rPr>
              <a:t>có</a:t>
            </a:r>
            <a:r>
              <a:rPr lang="en-US" dirty="0">
                <a:latin typeface="Roboto" charset="0"/>
                <a:ea typeface="Roboto" charset="0"/>
                <a:cs typeface="Roboto" charset="0"/>
              </a:rPr>
              <a:t> </a:t>
            </a:r>
            <a:r>
              <a:rPr lang="en-US" dirty="0" err="1">
                <a:latin typeface="Roboto" charset="0"/>
                <a:ea typeface="Roboto" charset="0"/>
                <a:cs typeface="Roboto" charset="0"/>
              </a:rPr>
              <a:t>khả</a:t>
            </a:r>
            <a:r>
              <a:rPr lang="en-US" dirty="0">
                <a:latin typeface="Roboto" charset="0"/>
                <a:ea typeface="Roboto" charset="0"/>
                <a:cs typeface="Roboto" charset="0"/>
              </a:rPr>
              <a:t> </a:t>
            </a:r>
            <a:r>
              <a:rPr lang="en-US" dirty="0" err="1">
                <a:latin typeface="Roboto" charset="0"/>
                <a:ea typeface="Roboto" charset="0"/>
                <a:cs typeface="Roboto" charset="0"/>
              </a:rPr>
              <a:t>năng</a:t>
            </a:r>
            <a:r>
              <a:rPr lang="en-US" dirty="0">
                <a:latin typeface="Roboto" charset="0"/>
                <a:ea typeface="Roboto" charset="0"/>
                <a:cs typeface="Roboto" charset="0"/>
              </a:rPr>
              <a:t> auto scale </a:t>
            </a:r>
            <a:r>
              <a:rPr lang="en-US" dirty="0" err="1">
                <a:latin typeface="Roboto" charset="0"/>
                <a:ea typeface="Roboto" charset="0"/>
                <a:cs typeface="Roboto" charset="0"/>
              </a:rPr>
              <a:t>như</a:t>
            </a:r>
            <a:r>
              <a:rPr lang="en-US" dirty="0">
                <a:latin typeface="Roboto" charset="0"/>
                <a:ea typeface="Roboto" charset="0"/>
                <a:cs typeface="Roboto" charset="0"/>
              </a:rPr>
              <a:t> </a:t>
            </a:r>
            <a:r>
              <a:rPr lang="en-US" b="1" dirty="0" err="1">
                <a:latin typeface="Roboto" charset="0"/>
                <a:ea typeface="Roboto" charset="0"/>
                <a:cs typeface="Roboto" charset="0"/>
              </a:rPr>
              <a:t>Kubenetes</a:t>
            </a:r>
            <a:r>
              <a:rPr lang="en-US" dirty="0">
                <a:latin typeface="Roboto" charset="0"/>
                <a:ea typeface="Roboto" charset="0"/>
                <a:cs typeface="Roboto" charset="0"/>
              </a:rPr>
              <a:t>, </a:t>
            </a:r>
            <a:r>
              <a:rPr lang="en-US" dirty="0" err="1">
                <a:latin typeface="Roboto" charset="0"/>
                <a:ea typeface="Roboto" charset="0"/>
                <a:cs typeface="Roboto" charset="0"/>
              </a:rPr>
              <a:t>sử</a:t>
            </a:r>
            <a:r>
              <a:rPr lang="en-US" dirty="0">
                <a:latin typeface="Roboto" charset="0"/>
                <a:ea typeface="Roboto" charset="0"/>
                <a:cs typeface="Roboto" charset="0"/>
              </a:rPr>
              <a:t> </a:t>
            </a:r>
            <a:r>
              <a:rPr lang="en-US" dirty="0" err="1">
                <a:latin typeface="Roboto" charset="0"/>
                <a:ea typeface="Roboto" charset="0"/>
                <a:cs typeface="Roboto" charset="0"/>
              </a:rPr>
              <a:t>dụng</a:t>
            </a:r>
            <a:r>
              <a:rPr lang="en-US" dirty="0">
                <a:latin typeface="Roboto" charset="0"/>
                <a:ea typeface="Roboto" charset="0"/>
                <a:cs typeface="Roboto" charset="0"/>
              </a:rPr>
              <a:t> load balance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phân</a:t>
            </a:r>
            <a:r>
              <a:rPr lang="en-US" dirty="0">
                <a:latin typeface="Roboto" charset="0"/>
                <a:ea typeface="Roboto" charset="0"/>
                <a:cs typeface="Roboto" charset="0"/>
              </a:rPr>
              <a:t> </a:t>
            </a:r>
            <a:r>
              <a:rPr lang="en-US" dirty="0" err="1">
                <a:latin typeface="Roboto" charset="0"/>
                <a:ea typeface="Roboto" charset="0"/>
                <a:cs typeface="Roboto" charset="0"/>
              </a:rPr>
              <a:t>tải</a:t>
            </a:r>
            <a:endParaRPr lang="en-US" dirty="0">
              <a:latin typeface="Roboto" charset="0"/>
              <a:ea typeface="Roboto" charset="0"/>
              <a:cs typeface="Roboto" charset="0"/>
            </a:endParaRPr>
          </a:p>
        </p:txBody>
      </p:sp>
    </p:spTree>
    <p:extLst>
      <p:ext uri="{BB962C8B-B14F-4D97-AF65-F5344CB8AC3E}">
        <p14:creationId xmlns:p14="http://schemas.microsoft.com/office/powerpoint/2010/main" val="12412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10535718"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TÍCH HỢP VỚI CÁC HỆ THỐNG KHÁC</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0" name="Flowchart: Off-page Connector 9"/>
          <p:cNvSpPr/>
          <p:nvPr/>
        </p:nvSpPr>
        <p:spPr>
          <a:xfrm>
            <a:off x="2231456" y="1723967"/>
            <a:ext cx="457200" cy="448287"/>
          </a:xfrm>
          <a:prstGeom prst="flowChartOffpageConnector">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299653" y="1701258"/>
            <a:ext cx="302144" cy="461665"/>
          </a:xfrm>
          <a:prstGeom prst="rect">
            <a:avLst/>
          </a:prstGeom>
        </p:spPr>
        <p:txBody>
          <a:bodyPr wrap="square">
            <a:spAutoFit/>
          </a:bodyPr>
          <a:lstStyle/>
          <a:p>
            <a:pPr lvl="0"/>
            <a:r>
              <a:rPr lang="en-US" sz="2400" b="1" dirty="0">
                <a:solidFill>
                  <a:schemeClr val="bg1"/>
                </a:solidFill>
              </a:rPr>
              <a:t>1</a:t>
            </a:r>
          </a:p>
        </p:txBody>
      </p:sp>
      <p:sp>
        <p:nvSpPr>
          <p:cNvPr id="15" name="Flowchart: Off-page Connector 14"/>
          <p:cNvSpPr/>
          <p:nvPr/>
        </p:nvSpPr>
        <p:spPr>
          <a:xfrm>
            <a:off x="2285998" y="2706289"/>
            <a:ext cx="457200" cy="448287"/>
          </a:xfrm>
          <a:prstGeom prst="flowChartOffpageConnector">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2354195" y="2683580"/>
            <a:ext cx="302144" cy="461665"/>
          </a:xfrm>
          <a:prstGeom prst="rect">
            <a:avLst/>
          </a:prstGeom>
        </p:spPr>
        <p:txBody>
          <a:bodyPr wrap="square">
            <a:spAutoFit/>
          </a:bodyPr>
          <a:lstStyle/>
          <a:p>
            <a:pPr lvl="0"/>
            <a:r>
              <a:rPr lang="en-US" sz="2400" b="1" dirty="0">
                <a:solidFill>
                  <a:schemeClr val="bg1"/>
                </a:solidFill>
              </a:rPr>
              <a:t>2</a:t>
            </a:r>
          </a:p>
        </p:txBody>
      </p:sp>
      <p:sp>
        <p:nvSpPr>
          <p:cNvPr id="17" name="Flowchart: Off-page Connector 16"/>
          <p:cNvSpPr/>
          <p:nvPr/>
        </p:nvSpPr>
        <p:spPr>
          <a:xfrm>
            <a:off x="2299654" y="3707572"/>
            <a:ext cx="457200" cy="448287"/>
          </a:xfrm>
          <a:prstGeom prst="flowChartOffpageConnector">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2367851" y="3684863"/>
            <a:ext cx="302144" cy="461665"/>
          </a:xfrm>
          <a:prstGeom prst="rect">
            <a:avLst/>
          </a:prstGeom>
        </p:spPr>
        <p:txBody>
          <a:bodyPr wrap="square">
            <a:spAutoFit/>
          </a:bodyPr>
          <a:lstStyle/>
          <a:p>
            <a:pPr lvl="0"/>
            <a:r>
              <a:rPr lang="en-US" sz="2400" b="1" dirty="0">
                <a:solidFill>
                  <a:schemeClr val="bg1"/>
                </a:solidFill>
              </a:rPr>
              <a:t>3</a:t>
            </a:r>
          </a:p>
        </p:txBody>
      </p:sp>
      <p:sp>
        <p:nvSpPr>
          <p:cNvPr id="19" name="Rectangle 18"/>
          <p:cNvSpPr/>
          <p:nvPr/>
        </p:nvSpPr>
        <p:spPr>
          <a:xfrm>
            <a:off x="2887488" y="1569916"/>
            <a:ext cx="8058766" cy="923330"/>
          </a:xfrm>
          <a:prstGeom prst="rect">
            <a:avLst/>
          </a:prstGeom>
        </p:spPr>
        <p:txBody>
          <a:bodyPr wrap="square">
            <a:spAutoFit/>
          </a:bodyPr>
          <a:lstStyle/>
          <a:p>
            <a:pPr>
              <a:lnSpc>
                <a:spcPct val="150000"/>
              </a:lnSpc>
            </a:pPr>
            <a:r>
              <a:rPr lang="en-US" dirty="0" err="1">
                <a:latin typeface="Roboto" charset="0"/>
                <a:ea typeface="Roboto" charset="0"/>
                <a:cs typeface="Roboto" charset="0"/>
              </a:rPr>
              <a:t>Dễ</a:t>
            </a:r>
            <a:r>
              <a:rPr lang="en-US" dirty="0">
                <a:latin typeface="Roboto" charset="0"/>
                <a:ea typeface="Roboto" charset="0"/>
                <a:cs typeface="Roboto" charset="0"/>
              </a:rPr>
              <a:t> </a:t>
            </a:r>
            <a:r>
              <a:rPr lang="en-US" dirty="0" err="1">
                <a:latin typeface="Roboto" charset="0"/>
                <a:ea typeface="Roboto" charset="0"/>
                <a:cs typeface="Roboto" charset="0"/>
              </a:rPr>
              <a:t>dàng</a:t>
            </a:r>
            <a:r>
              <a:rPr lang="en-US" dirty="0">
                <a:latin typeface="Roboto" charset="0"/>
                <a:ea typeface="Roboto" charset="0"/>
                <a:cs typeface="Roboto" charset="0"/>
              </a:rPr>
              <a:t> </a:t>
            </a:r>
            <a:r>
              <a:rPr lang="en-US" dirty="0" err="1">
                <a:latin typeface="Roboto" charset="0"/>
                <a:ea typeface="Roboto" charset="0"/>
                <a:cs typeface="Roboto" charset="0"/>
              </a:rPr>
              <a:t>tích</a:t>
            </a:r>
            <a:r>
              <a:rPr lang="en-US" dirty="0">
                <a:latin typeface="Roboto" charset="0"/>
                <a:ea typeface="Roboto" charset="0"/>
                <a:cs typeface="Roboto" charset="0"/>
              </a:rPr>
              <a:t> </a:t>
            </a:r>
            <a:r>
              <a:rPr lang="en-US" dirty="0" err="1">
                <a:latin typeface="Roboto" charset="0"/>
                <a:ea typeface="Roboto" charset="0"/>
                <a:cs typeface="Roboto" charset="0"/>
              </a:rPr>
              <a:t>hợp</a:t>
            </a:r>
            <a:r>
              <a:rPr lang="en-US" dirty="0">
                <a:latin typeface="Roboto" charset="0"/>
                <a:ea typeface="Roboto" charset="0"/>
                <a:cs typeface="Roboto" charset="0"/>
              </a:rPr>
              <a:t> </a:t>
            </a:r>
            <a:r>
              <a:rPr lang="en-US" dirty="0" err="1">
                <a:latin typeface="Roboto" charset="0"/>
                <a:ea typeface="Roboto" charset="0"/>
                <a:cs typeface="Roboto" charset="0"/>
              </a:rPr>
              <a:t>với</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sản</a:t>
            </a:r>
            <a:r>
              <a:rPr lang="en-US" dirty="0">
                <a:latin typeface="Roboto" charset="0"/>
                <a:ea typeface="Roboto" charset="0"/>
                <a:cs typeface="Roboto" charset="0"/>
              </a:rPr>
              <a:t> </a:t>
            </a:r>
            <a:r>
              <a:rPr lang="en-US" dirty="0" err="1">
                <a:latin typeface="Roboto" charset="0"/>
                <a:ea typeface="Roboto" charset="0"/>
                <a:cs typeface="Roboto" charset="0"/>
              </a:rPr>
              <a:t>phẩm</a:t>
            </a:r>
            <a:r>
              <a:rPr lang="en-US" dirty="0">
                <a:latin typeface="Roboto" charset="0"/>
                <a:ea typeface="Roboto" charset="0"/>
                <a:cs typeface="Roboto" charset="0"/>
              </a:rPr>
              <a:t> </a:t>
            </a:r>
            <a:r>
              <a:rPr lang="en-US" dirty="0" err="1">
                <a:latin typeface="Roboto" charset="0"/>
                <a:ea typeface="Roboto" charset="0"/>
                <a:cs typeface="Roboto" charset="0"/>
              </a:rPr>
              <a:t>của</a:t>
            </a:r>
            <a:r>
              <a:rPr lang="en-US" dirty="0">
                <a:latin typeface="Roboto" charset="0"/>
                <a:ea typeface="Roboto" charset="0"/>
                <a:cs typeface="Roboto" charset="0"/>
              </a:rPr>
              <a:t> MISA. </a:t>
            </a:r>
            <a:r>
              <a:rPr lang="en-US" dirty="0" err="1">
                <a:latin typeface="Roboto" charset="0"/>
                <a:ea typeface="Roboto" charset="0"/>
                <a:cs typeface="Roboto" charset="0"/>
              </a:rPr>
              <a:t>Quản</a:t>
            </a:r>
            <a:r>
              <a:rPr lang="en-US" dirty="0">
                <a:latin typeface="Roboto" charset="0"/>
                <a:ea typeface="Roboto" charset="0"/>
                <a:cs typeface="Roboto" charset="0"/>
              </a:rPr>
              <a:t> </a:t>
            </a:r>
            <a:r>
              <a:rPr lang="en-US" dirty="0" err="1">
                <a:latin typeface="Roboto" charset="0"/>
                <a:ea typeface="Roboto" charset="0"/>
                <a:cs typeface="Roboto" charset="0"/>
              </a:rPr>
              <a:t>lý</a:t>
            </a:r>
            <a:r>
              <a:rPr lang="en-US" dirty="0">
                <a:latin typeface="Roboto" charset="0"/>
                <a:ea typeface="Roboto" charset="0"/>
                <a:cs typeface="Roboto" charset="0"/>
              </a:rPr>
              <a:t> </a:t>
            </a:r>
            <a:r>
              <a:rPr lang="en-US" dirty="0" err="1">
                <a:latin typeface="Roboto" charset="0"/>
                <a:ea typeface="Roboto" charset="0"/>
                <a:cs typeface="Roboto" charset="0"/>
              </a:rPr>
              <a:t>được</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ứng</a:t>
            </a:r>
            <a:r>
              <a:rPr lang="en-US" dirty="0">
                <a:latin typeface="Roboto" charset="0"/>
                <a:ea typeface="Roboto" charset="0"/>
                <a:cs typeface="Roboto" charset="0"/>
              </a:rPr>
              <a:t> </a:t>
            </a:r>
            <a:r>
              <a:rPr lang="en-US" dirty="0" err="1">
                <a:latin typeface="Roboto" charset="0"/>
                <a:ea typeface="Roboto" charset="0"/>
                <a:cs typeface="Roboto" charset="0"/>
              </a:rPr>
              <a:t>dụng</a:t>
            </a:r>
            <a:r>
              <a:rPr lang="en-US" dirty="0">
                <a:latin typeface="Roboto" charset="0"/>
                <a:ea typeface="Roboto" charset="0"/>
                <a:cs typeface="Roboto" charset="0"/>
              </a:rPr>
              <a:t> </a:t>
            </a:r>
            <a:r>
              <a:rPr lang="en-US" dirty="0" err="1">
                <a:latin typeface="Roboto" charset="0"/>
                <a:ea typeface="Roboto" charset="0"/>
                <a:cs typeface="Roboto" charset="0"/>
              </a:rPr>
              <a:t>tích</a:t>
            </a:r>
            <a:r>
              <a:rPr lang="en-US" dirty="0">
                <a:latin typeface="Roboto" charset="0"/>
                <a:ea typeface="Roboto" charset="0"/>
                <a:cs typeface="Roboto" charset="0"/>
              </a:rPr>
              <a:t> </a:t>
            </a:r>
            <a:r>
              <a:rPr lang="en-US" dirty="0" err="1">
                <a:latin typeface="Roboto" charset="0"/>
                <a:ea typeface="Roboto" charset="0"/>
                <a:cs typeface="Roboto" charset="0"/>
              </a:rPr>
              <a:t>hợp</a:t>
            </a:r>
            <a:r>
              <a:rPr lang="en-US" dirty="0">
                <a:latin typeface="Roboto" charset="0"/>
                <a:ea typeface="Roboto" charset="0"/>
                <a:cs typeface="Roboto" charset="0"/>
              </a:rPr>
              <a:t> </a:t>
            </a:r>
            <a:endParaRPr lang="en-US" sz="1400" dirty="0">
              <a:latin typeface="Roboto" charset="0"/>
              <a:ea typeface="Roboto" charset="0"/>
              <a:cs typeface="Roboto" charset="0"/>
            </a:endParaRPr>
          </a:p>
        </p:txBody>
      </p:sp>
      <p:sp>
        <p:nvSpPr>
          <p:cNvPr id="20" name="Rectangle 19"/>
          <p:cNvSpPr/>
          <p:nvPr/>
        </p:nvSpPr>
        <p:spPr>
          <a:xfrm>
            <a:off x="2887488" y="2536321"/>
            <a:ext cx="8058766" cy="923330"/>
          </a:xfrm>
          <a:prstGeom prst="rect">
            <a:avLst/>
          </a:prstGeom>
        </p:spPr>
        <p:txBody>
          <a:bodyPr wrap="square">
            <a:spAutoFit/>
          </a:bodyPr>
          <a:lstStyle/>
          <a:p>
            <a:pPr>
              <a:lnSpc>
                <a:spcPct val="150000"/>
              </a:lnSpc>
            </a:pPr>
            <a:r>
              <a:rPr lang="en-US" dirty="0">
                <a:latin typeface="Roboto" charset="0"/>
                <a:ea typeface="Roboto" charset="0"/>
                <a:cs typeface="Roboto" charset="0"/>
              </a:rPr>
              <a:t>Dễ dàng </a:t>
            </a:r>
            <a:r>
              <a:rPr lang="en-US" dirty="0" smtClean="0">
                <a:latin typeface="Roboto" charset="0"/>
                <a:ea typeface="Roboto" charset="0"/>
                <a:cs typeface="Roboto" charset="0"/>
              </a:rPr>
              <a:t>tương tác, kết nối với </a:t>
            </a:r>
            <a:r>
              <a:rPr lang="en-US" dirty="0">
                <a:latin typeface="Roboto" charset="0"/>
                <a:ea typeface="Roboto" charset="0"/>
                <a:cs typeface="Roboto" charset="0"/>
              </a:rPr>
              <a:t>các đối tác cung cấp dịch vụ </a:t>
            </a:r>
            <a:r>
              <a:rPr lang="en-US" dirty="0" smtClean="0">
                <a:latin typeface="Roboto" charset="0"/>
                <a:ea typeface="Roboto" charset="0"/>
                <a:cs typeface="Roboto" charset="0"/>
              </a:rPr>
              <a:t>JETPAY </a:t>
            </a:r>
            <a:r>
              <a:rPr lang="en-US" dirty="0">
                <a:latin typeface="Roboto" charset="0"/>
                <a:ea typeface="Roboto" charset="0"/>
                <a:cs typeface="Roboto" charset="0"/>
              </a:rPr>
              <a:t>mới. Quản lý được </a:t>
            </a:r>
            <a:r>
              <a:rPr lang="en-US" dirty="0" smtClean="0">
                <a:latin typeface="Roboto" charset="0"/>
                <a:ea typeface="Roboto" charset="0"/>
                <a:cs typeface="Roboto" charset="0"/>
              </a:rPr>
              <a:t>tương tác với các </a:t>
            </a:r>
            <a:r>
              <a:rPr lang="en-US" dirty="0">
                <a:latin typeface="Roboto" charset="0"/>
                <a:ea typeface="Roboto" charset="0"/>
                <a:cs typeface="Roboto" charset="0"/>
              </a:rPr>
              <a:t>hệ thống, ứng dụng của đối </a:t>
            </a:r>
            <a:r>
              <a:rPr lang="en-US" dirty="0" smtClean="0">
                <a:latin typeface="Roboto" charset="0"/>
                <a:ea typeface="Roboto" charset="0"/>
                <a:cs typeface="Roboto" charset="0"/>
              </a:rPr>
              <a:t>tác</a:t>
            </a:r>
            <a:endParaRPr lang="en-US" sz="1400" dirty="0">
              <a:latin typeface="Roboto" charset="0"/>
              <a:ea typeface="Roboto" charset="0"/>
              <a:cs typeface="Roboto" charset="0"/>
            </a:endParaRPr>
          </a:p>
        </p:txBody>
      </p:sp>
      <p:sp>
        <p:nvSpPr>
          <p:cNvPr id="21" name="Rectangle 20"/>
          <p:cNvSpPr/>
          <p:nvPr/>
        </p:nvSpPr>
        <p:spPr>
          <a:xfrm>
            <a:off x="2887488" y="3545758"/>
            <a:ext cx="8058766" cy="923330"/>
          </a:xfrm>
          <a:prstGeom prst="rect">
            <a:avLst/>
          </a:prstGeom>
        </p:spPr>
        <p:txBody>
          <a:bodyPr wrap="square">
            <a:spAutoFit/>
          </a:bodyPr>
          <a:lstStyle/>
          <a:p>
            <a:pPr>
              <a:lnSpc>
                <a:spcPct val="150000"/>
              </a:lnSpc>
            </a:pPr>
            <a:r>
              <a:rPr lang="en-US" dirty="0">
                <a:latin typeface="Roboto" charset="0"/>
                <a:ea typeface="Roboto" charset="0"/>
                <a:cs typeface="Roboto" charset="0"/>
              </a:rPr>
              <a:t>Dễ dàng tích hợp với </a:t>
            </a:r>
            <a:r>
              <a:rPr lang="en-US" dirty="0" smtClean="0">
                <a:latin typeface="Roboto" charset="0"/>
                <a:ea typeface="Roboto" charset="0"/>
                <a:cs typeface="Roboto" charset="0"/>
              </a:rPr>
              <a:t>nhà mạng, </a:t>
            </a:r>
            <a:r>
              <a:rPr lang="en-US" dirty="0">
                <a:latin typeface="Roboto" charset="0"/>
                <a:ea typeface="Roboto" charset="0"/>
                <a:cs typeface="Roboto" charset="0"/>
              </a:rPr>
              <a:t>nếu sau này mở rộng phạm vi, MISA trở thành đơn vị cung cấp dịch vụ </a:t>
            </a:r>
            <a:r>
              <a:rPr lang="en-US" dirty="0" smtClean="0">
                <a:latin typeface="Roboto" charset="0"/>
                <a:ea typeface="Roboto" charset="0"/>
                <a:cs typeface="Roboto" charset="0"/>
              </a:rPr>
              <a:t>JETPAY</a:t>
            </a:r>
            <a:endParaRPr lang="en-US" sz="1400" b="1" dirty="0">
              <a:latin typeface="Roboto" charset="0"/>
              <a:ea typeface="Roboto" charset="0"/>
              <a:cs typeface="Roboto" charset="0"/>
            </a:endParaRPr>
          </a:p>
        </p:txBody>
      </p:sp>
      <p:grpSp>
        <p:nvGrpSpPr>
          <p:cNvPr id="22" name="Group 21"/>
          <p:cNvGrpSpPr/>
          <p:nvPr/>
        </p:nvGrpSpPr>
        <p:grpSpPr>
          <a:xfrm>
            <a:off x="481336" y="1698586"/>
            <a:ext cx="1288047" cy="1288047"/>
            <a:chOff x="3246502" y="3355719"/>
            <a:chExt cx="1288047" cy="1288047"/>
          </a:xfrm>
        </p:grpSpPr>
        <p:sp>
          <p:nvSpPr>
            <p:cNvPr id="23" name="Oval 22"/>
            <p:cNvSpPr/>
            <p:nvPr/>
          </p:nvSpPr>
          <p:spPr>
            <a:xfrm>
              <a:off x="3246502" y="3355719"/>
              <a:ext cx="1288047" cy="1288047"/>
            </a:xfrm>
            <a:prstGeom prst="ellipse">
              <a:avLst/>
            </a:pr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24" name="Oval 4"/>
            <p:cNvSpPr/>
            <p:nvPr/>
          </p:nvSpPr>
          <p:spPr>
            <a:xfrm>
              <a:off x="3380990" y="3544349"/>
              <a:ext cx="1026368" cy="91078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a:solidFill>
                    <a:schemeClr val="tx1"/>
                  </a:solidFill>
                </a:rPr>
                <a:t>Tích</a:t>
              </a:r>
              <a:r>
                <a:rPr lang="en-US" sz="1500" b="1" kern="1200" dirty="0">
                  <a:solidFill>
                    <a:schemeClr val="tx1"/>
                  </a:solidFill>
                </a:rPr>
                <a:t> </a:t>
              </a:r>
              <a:r>
                <a:rPr lang="en-US" sz="1500" b="1" kern="1200" dirty="0" err="1">
                  <a:solidFill>
                    <a:schemeClr val="tx1"/>
                  </a:solidFill>
                </a:rPr>
                <a:t>hợp</a:t>
              </a:r>
              <a:r>
                <a:rPr lang="en-US" sz="1500" b="1" kern="1200" dirty="0">
                  <a:solidFill>
                    <a:schemeClr val="tx1"/>
                  </a:solidFill>
                </a:rPr>
                <a:t> </a:t>
              </a:r>
              <a:r>
                <a:rPr lang="en-US" sz="1500" b="1" kern="1200" dirty="0" err="1">
                  <a:solidFill>
                    <a:schemeClr val="tx1"/>
                  </a:solidFill>
                </a:rPr>
                <a:t>với</a:t>
              </a:r>
              <a:r>
                <a:rPr lang="en-US" sz="1500" b="1" kern="1200" dirty="0">
                  <a:solidFill>
                    <a:schemeClr val="tx1"/>
                  </a:solidFill>
                </a:rPr>
                <a:t> </a:t>
              </a:r>
              <a:r>
                <a:rPr lang="en-US" sz="1500" b="1" kern="1200" dirty="0" err="1">
                  <a:solidFill>
                    <a:schemeClr val="tx1"/>
                  </a:solidFill>
                </a:rPr>
                <a:t>hệ</a:t>
              </a:r>
              <a:r>
                <a:rPr lang="en-US" sz="1500" b="1" kern="1200" dirty="0">
                  <a:solidFill>
                    <a:schemeClr val="tx1"/>
                  </a:solidFill>
                </a:rPr>
                <a:t> </a:t>
              </a:r>
              <a:r>
                <a:rPr lang="en-US" sz="1500" b="1" kern="1200" dirty="0" err="1">
                  <a:solidFill>
                    <a:schemeClr val="tx1"/>
                  </a:solidFill>
                </a:rPr>
                <a:t>thống</a:t>
              </a:r>
              <a:r>
                <a:rPr lang="en-US" sz="1500" b="1" kern="1200" dirty="0">
                  <a:solidFill>
                    <a:schemeClr val="tx1"/>
                  </a:solidFill>
                </a:rPr>
                <a:t> </a:t>
              </a:r>
              <a:r>
                <a:rPr lang="en-US" sz="1500" b="1" kern="1200" dirty="0" err="1">
                  <a:solidFill>
                    <a:schemeClr val="tx1"/>
                  </a:solidFill>
                </a:rPr>
                <a:t>khác</a:t>
              </a:r>
              <a:endParaRPr lang="en-US" sz="1500" b="1" kern="1200" dirty="0">
                <a:solidFill>
                  <a:schemeClr val="tx1"/>
                </a:solidFill>
              </a:endParaRPr>
            </a:p>
          </p:txBody>
        </p:sp>
      </p:grpSp>
      <p:sp>
        <p:nvSpPr>
          <p:cNvPr id="25" name="Right Arrow 24"/>
          <p:cNvSpPr/>
          <p:nvPr/>
        </p:nvSpPr>
        <p:spPr>
          <a:xfrm>
            <a:off x="1439581" y="4908342"/>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54195" y="4708855"/>
            <a:ext cx="8752121" cy="1338828"/>
          </a:xfrm>
          <a:prstGeom prst="rect">
            <a:avLst/>
          </a:prstGeom>
        </p:spPr>
        <p:txBody>
          <a:bodyPr wrap="square">
            <a:spAutoFit/>
          </a:bodyPr>
          <a:lstStyle/>
          <a:p>
            <a:pPr marL="285750" indent="-285750">
              <a:lnSpc>
                <a:spcPct val="150000"/>
              </a:lnSpc>
              <a:buFontTx/>
              <a:buChar char="-"/>
            </a:pPr>
            <a:r>
              <a:rPr lang="en-US" dirty="0" smtClean="0">
                <a:latin typeface="Roboto" charset="0"/>
                <a:ea typeface="Roboto" charset="0"/>
                <a:cs typeface="Roboto" charset="0"/>
              </a:rPr>
              <a:t>Viết API theo chuẩn RESTful</a:t>
            </a: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Tx/>
              <a:buChar char="-"/>
            </a:pPr>
            <a:r>
              <a:rPr lang="en-US" dirty="0">
                <a:latin typeface="Roboto" charset="0"/>
                <a:ea typeface="Roboto" charset="0"/>
                <a:cs typeface="Roboto" charset="0"/>
              </a:rPr>
              <a:t>Thiết kế CSDL quản lý được thông tin </a:t>
            </a:r>
            <a:r>
              <a:rPr lang="en-US" dirty="0" smtClean="0">
                <a:latin typeface="Roboto" charset="0"/>
                <a:ea typeface="Roboto" charset="0"/>
                <a:cs typeface="Roboto" charset="0"/>
              </a:rPr>
              <a:t>các đối tác cung cấp cùng với thông tin người sử dụng </a:t>
            </a:r>
            <a:r>
              <a:rPr lang="en-US" dirty="0">
                <a:latin typeface="Roboto" charset="0"/>
                <a:ea typeface="Roboto" charset="0"/>
                <a:cs typeface="Roboto" charset="0"/>
              </a:rPr>
              <a:t>để có thể mở rộng về sau</a:t>
            </a:r>
          </a:p>
        </p:txBody>
      </p:sp>
    </p:spTree>
    <p:extLst>
      <p:ext uri="{BB962C8B-B14F-4D97-AF65-F5344CB8AC3E}">
        <p14:creationId xmlns:p14="http://schemas.microsoft.com/office/powerpoint/2010/main" val="397446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10497446"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BẢO MẬT</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0" name="Flowchart: Off-page Connector 9"/>
          <p:cNvSpPr/>
          <p:nvPr/>
        </p:nvSpPr>
        <p:spPr>
          <a:xfrm>
            <a:off x="2231456" y="1621330"/>
            <a:ext cx="457200" cy="448287"/>
          </a:xfrm>
          <a:prstGeom prst="flowChartOffpageConnector">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299653" y="1598621"/>
            <a:ext cx="302144" cy="461665"/>
          </a:xfrm>
          <a:prstGeom prst="rect">
            <a:avLst/>
          </a:prstGeom>
        </p:spPr>
        <p:txBody>
          <a:bodyPr wrap="square">
            <a:spAutoFit/>
          </a:bodyPr>
          <a:lstStyle/>
          <a:p>
            <a:pPr lvl="0"/>
            <a:r>
              <a:rPr lang="en-US" sz="2400" b="1" dirty="0">
                <a:solidFill>
                  <a:schemeClr val="bg1"/>
                </a:solidFill>
              </a:rPr>
              <a:t>1</a:t>
            </a:r>
          </a:p>
        </p:txBody>
      </p:sp>
      <p:sp>
        <p:nvSpPr>
          <p:cNvPr id="15" name="Flowchart: Off-page Connector 14"/>
          <p:cNvSpPr/>
          <p:nvPr/>
        </p:nvSpPr>
        <p:spPr>
          <a:xfrm>
            <a:off x="2231456" y="2455409"/>
            <a:ext cx="457200" cy="448287"/>
          </a:xfrm>
          <a:prstGeom prst="flowChartOffpageConnector">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2296810" y="2448721"/>
            <a:ext cx="292813" cy="461665"/>
          </a:xfrm>
          <a:prstGeom prst="rect">
            <a:avLst/>
          </a:prstGeom>
        </p:spPr>
        <p:txBody>
          <a:bodyPr wrap="square">
            <a:spAutoFit/>
          </a:bodyPr>
          <a:lstStyle/>
          <a:p>
            <a:pPr lvl="0"/>
            <a:r>
              <a:rPr lang="en-US" sz="2400" b="1" dirty="0">
                <a:solidFill>
                  <a:schemeClr val="bg1"/>
                </a:solidFill>
              </a:rPr>
              <a:t>2</a:t>
            </a:r>
          </a:p>
        </p:txBody>
      </p:sp>
      <p:sp>
        <p:nvSpPr>
          <p:cNvPr id="17" name="Flowchart: Off-page Connector 16"/>
          <p:cNvSpPr/>
          <p:nvPr/>
        </p:nvSpPr>
        <p:spPr>
          <a:xfrm>
            <a:off x="2231456" y="3985986"/>
            <a:ext cx="457200" cy="448287"/>
          </a:xfrm>
          <a:prstGeom prst="flowChartOffpageConnector">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2308984" y="3984602"/>
            <a:ext cx="302144" cy="461665"/>
          </a:xfrm>
          <a:prstGeom prst="rect">
            <a:avLst/>
          </a:prstGeom>
        </p:spPr>
        <p:txBody>
          <a:bodyPr wrap="square">
            <a:spAutoFit/>
          </a:bodyPr>
          <a:lstStyle/>
          <a:p>
            <a:pPr lvl="0"/>
            <a:r>
              <a:rPr lang="en-US" sz="2400" b="1" dirty="0">
                <a:solidFill>
                  <a:schemeClr val="bg1"/>
                </a:solidFill>
              </a:rPr>
              <a:t>3</a:t>
            </a:r>
          </a:p>
        </p:txBody>
      </p:sp>
      <p:sp>
        <p:nvSpPr>
          <p:cNvPr id="19" name="Rectangle 18"/>
          <p:cNvSpPr/>
          <p:nvPr/>
        </p:nvSpPr>
        <p:spPr>
          <a:xfrm>
            <a:off x="2887488" y="1457948"/>
            <a:ext cx="8058766" cy="507831"/>
          </a:xfrm>
          <a:prstGeom prst="rect">
            <a:avLst/>
          </a:prstGeom>
        </p:spPr>
        <p:txBody>
          <a:bodyPr wrap="square">
            <a:spAutoFit/>
          </a:bodyPr>
          <a:lstStyle/>
          <a:p>
            <a:pPr>
              <a:lnSpc>
                <a:spcPct val="150000"/>
              </a:lnSpc>
            </a:pPr>
            <a:r>
              <a:rPr lang="en-US" dirty="0">
                <a:latin typeface="Roboto" charset="0"/>
                <a:ea typeface="Roboto" charset="0"/>
                <a:cs typeface="Roboto" charset="0"/>
              </a:rPr>
              <a:t> </a:t>
            </a:r>
            <a:endParaRPr lang="en-US" sz="1400" dirty="0">
              <a:latin typeface="Roboto" charset="0"/>
              <a:ea typeface="Roboto" charset="0"/>
              <a:cs typeface="Roboto" charset="0"/>
            </a:endParaRPr>
          </a:p>
        </p:txBody>
      </p:sp>
      <p:sp>
        <p:nvSpPr>
          <p:cNvPr id="20" name="Rectangle 19"/>
          <p:cNvSpPr/>
          <p:nvPr/>
        </p:nvSpPr>
        <p:spPr>
          <a:xfrm>
            <a:off x="2899924" y="2318991"/>
            <a:ext cx="8058766" cy="507831"/>
          </a:xfrm>
          <a:prstGeom prst="rect">
            <a:avLst/>
          </a:prstGeom>
        </p:spPr>
        <p:txBody>
          <a:bodyPr wrap="square">
            <a:spAutoFit/>
          </a:bodyPr>
          <a:lstStyle/>
          <a:p>
            <a:pPr>
              <a:lnSpc>
                <a:spcPct val="150000"/>
              </a:lnSpc>
            </a:pPr>
            <a:r>
              <a:rPr lang="en-US" dirty="0">
                <a:latin typeface="Roboto" charset="0"/>
                <a:ea typeface="Roboto" charset="0"/>
                <a:cs typeface="Roboto" charset="0"/>
              </a:rPr>
              <a:t>Mã hóa đường truyền, kết nối đường riêng tới các hệ thống của đối </a:t>
            </a:r>
            <a:r>
              <a:rPr lang="en-US" dirty="0" smtClean="0">
                <a:latin typeface="Roboto" charset="0"/>
                <a:ea typeface="Roboto" charset="0"/>
                <a:cs typeface="Roboto" charset="0"/>
              </a:rPr>
              <a:t>tác </a:t>
            </a:r>
            <a:endParaRPr lang="en-US" sz="1400" dirty="0">
              <a:latin typeface="Roboto" charset="0"/>
              <a:ea typeface="Roboto" charset="0"/>
              <a:cs typeface="Roboto" charset="0"/>
            </a:endParaRPr>
          </a:p>
        </p:txBody>
      </p:sp>
      <p:sp>
        <p:nvSpPr>
          <p:cNvPr id="21" name="Rectangle 20"/>
          <p:cNvSpPr/>
          <p:nvPr/>
        </p:nvSpPr>
        <p:spPr>
          <a:xfrm>
            <a:off x="2746983" y="3852075"/>
            <a:ext cx="8058766" cy="507831"/>
          </a:xfrm>
          <a:prstGeom prst="rect">
            <a:avLst/>
          </a:prstGeom>
        </p:spPr>
        <p:txBody>
          <a:bodyPr wrap="square">
            <a:spAutoFit/>
          </a:bodyPr>
          <a:lstStyle/>
          <a:p>
            <a:pPr>
              <a:lnSpc>
                <a:spcPct val="150000"/>
              </a:lnSpc>
            </a:pPr>
            <a:r>
              <a:rPr lang="en-US" dirty="0" smtClean="0">
                <a:latin typeface="Roboto" charset="0"/>
                <a:ea typeface="Roboto" charset="0"/>
                <a:cs typeface="Roboto" charset="0"/>
              </a:rPr>
              <a:t>Đảm </a:t>
            </a:r>
            <a:r>
              <a:rPr lang="en-US" dirty="0">
                <a:latin typeface="Roboto" charset="0"/>
                <a:ea typeface="Roboto" charset="0"/>
                <a:cs typeface="Roboto" charset="0"/>
              </a:rPr>
              <a:t>bảo toàn vẹn dữ liệu với các request gửi đến, hay response trả về. </a:t>
            </a:r>
            <a:endParaRPr lang="en-US" sz="1400" b="1" dirty="0">
              <a:latin typeface="Roboto" charset="0"/>
              <a:ea typeface="Roboto" charset="0"/>
              <a:cs typeface="Roboto" charset="0"/>
            </a:endParaRPr>
          </a:p>
        </p:txBody>
      </p:sp>
      <p:grpSp>
        <p:nvGrpSpPr>
          <p:cNvPr id="25" name="Group 24"/>
          <p:cNvGrpSpPr/>
          <p:nvPr/>
        </p:nvGrpSpPr>
        <p:grpSpPr>
          <a:xfrm>
            <a:off x="399851" y="1539490"/>
            <a:ext cx="1335668" cy="1335668"/>
            <a:chOff x="2201234" y="3226140"/>
            <a:chExt cx="1335668" cy="1335668"/>
          </a:xfrm>
        </p:grpSpPr>
        <p:sp>
          <p:nvSpPr>
            <p:cNvPr id="26" name="Oval 25"/>
            <p:cNvSpPr/>
            <p:nvPr/>
          </p:nvSpPr>
          <p:spPr>
            <a:xfrm>
              <a:off x="2201234" y="3226140"/>
              <a:ext cx="1335668" cy="1335668"/>
            </a:xfrm>
            <a:prstGeom prst="ellipse">
              <a:avLst/>
            </a:prstGeom>
          </p:spPr>
          <p:style>
            <a:lnRef idx="2">
              <a:schemeClr val="lt1">
                <a:hueOff val="0"/>
                <a:satOff val="0"/>
                <a:lumOff val="0"/>
                <a:alphaOff val="0"/>
              </a:schemeClr>
            </a:lnRef>
            <a:fillRef idx="1">
              <a:schemeClr val="accent6">
                <a:alpha val="50000"/>
                <a:hueOff val="0"/>
                <a:satOff val="0"/>
                <a:lumOff val="0"/>
                <a:alphaOff val="0"/>
              </a:schemeClr>
            </a:fillRef>
            <a:effectRef idx="0">
              <a:schemeClr val="accent6">
                <a:alpha val="50000"/>
                <a:hueOff val="0"/>
                <a:satOff val="0"/>
                <a:lumOff val="0"/>
                <a:alphaOff val="0"/>
              </a:schemeClr>
            </a:effectRef>
            <a:fontRef idx="minor">
              <a:schemeClr val="tx1"/>
            </a:fontRef>
          </p:style>
        </p:sp>
        <p:sp>
          <p:nvSpPr>
            <p:cNvPr id="27" name="Oval 4"/>
            <p:cNvSpPr/>
            <p:nvPr/>
          </p:nvSpPr>
          <p:spPr>
            <a:xfrm>
              <a:off x="2396838" y="3421744"/>
              <a:ext cx="944460" cy="94446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a:solidFill>
                    <a:schemeClr val="tx1"/>
                  </a:solidFill>
                </a:rPr>
                <a:t>Bảo</a:t>
              </a:r>
              <a:r>
                <a:rPr lang="en-US" sz="1600" b="1" kern="1200" dirty="0">
                  <a:solidFill>
                    <a:schemeClr val="tx1"/>
                  </a:solidFill>
                </a:rPr>
                <a:t> </a:t>
              </a:r>
              <a:r>
                <a:rPr lang="en-US" sz="1600" b="1" kern="1200" dirty="0" err="1">
                  <a:solidFill>
                    <a:schemeClr val="tx1"/>
                  </a:solidFill>
                </a:rPr>
                <a:t>mật</a:t>
              </a:r>
              <a:endParaRPr lang="en-US" sz="1600" b="1" kern="1200" dirty="0">
                <a:solidFill>
                  <a:schemeClr val="tx1"/>
                </a:solidFill>
              </a:endParaRPr>
            </a:p>
          </p:txBody>
        </p:sp>
      </p:grpSp>
      <p:sp>
        <p:nvSpPr>
          <p:cNvPr id="22" name="Rectangle 21"/>
          <p:cNvSpPr/>
          <p:nvPr/>
        </p:nvSpPr>
        <p:spPr>
          <a:xfrm>
            <a:off x="2899924" y="1466413"/>
            <a:ext cx="8058766" cy="507831"/>
          </a:xfrm>
          <a:prstGeom prst="rect">
            <a:avLst/>
          </a:prstGeom>
        </p:spPr>
        <p:txBody>
          <a:bodyPr wrap="square">
            <a:spAutoFit/>
          </a:bodyPr>
          <a:lstStyle/>
          <a:p>
            <a:pPr>
              <a:lnSpc>
                <a:spcPct val="150000"/>
              </a:lnSpc>
            </a:pPr>
            <a:r>
              <a:rPr lang="en-US" dirty="0" err="1">
                <a:latin typeface="Roboto" charset="0"/>
                <a:ea typeface="Roboto" charset="0"/>
                <a:cs typeface="Roboto" charset="0"/>
              </a:rPr>
              <a:t>Không</a:t>
            </a:r>
            <a:r>
              <a:rPr lang="en-US" dirty="0">
                <a:latin typeface="Roboto" charset="0"/>
                <a:ea typeface="Roboto" charset="0"/>
                <a:cs typeface="Roboto" charset="0"/>
              </a:rPr>
              <a:t> </a:t>
            </a:r>
            <a:r>
              <a:rPr lang="en-US" dirty="0" err="1">
                <a:latin typeface="Roboto" charset="0"/>
                <a:ea typeface="Roboto" charset="0"/>
                <a:cs typeface="Roboto" charset="0"/>
              </a:rPr>
              <a:t>lưu</a:t>
            </a:r>
            <a:r>
              <a:rPr lang="en-US" dirty="0">
                <a:latin typeface="Roboto" charset="0"/>
                <a:ea typeface="Roboto" charset="0"/>
                <a:cs typeface="Roboto" charset="0"/>
              </a:rPr>
              <a:t>/</a:t>
            </a:r>
            <a:r>
              <a:rPr lang="en-US" dirty="0" err="1">
                <a:latin typeface="Roboto" charset="0"/>
                <a:ea typeface="Roboto" charset="0"/>
                <a:cs typeface="Roboto" charset="0"/>
              </a:rPr>
              <a:t>mã</a:t>
            </a:r>
            <a:r>
              <a:rPr lang="en-US" dirty="0">
                <a:latin typeface="Roboto" charset="0"/>
                <a:ea typeface="Roboto" charset="0"/>
                <a:cs typeface="Roboto" charset="0"/>
              </a:rPr>
              <a:t> </a:t>
            </a:r>
            <a:r>
              <a:rPr lang="en-US" dirty="0" err="1">
                <a:latin typeface="Roboto" charset="0"/>
                <a:ea typeface="Roboto" charset="0"/>
                <a:cs typeface="Roboto" charset="0"/>
              </a:rPr>
              <a:t>hóa</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dữ</a:t>
            </a:r>
            <a:r>
              <a:rPr lang="en-US" dirty="0">
                <a:latin typeface="Roboto" charset="0"/>
                <a:ea typeface="Roboto" charset="0"/>
                <a:cs typeface="Roboto" charset="0"/>
              </a:rPr>
              <a:t> </a:t>
            </a:r>
            <a:r>
              <a:rPr lang="en-US" dirty="0" err="1">
                <a:latin typeface="Roboto" charset="0"/>
                <a:ea typeface="Roboto" charset="0"/>
                <a:cs typeface="Roboto" charset="0"/>
              </a:rPr>
              <a:t>liệu</a:t>
            </a:r>
            <a:r>
              <a:rPr lang="en-US" dirty="0">
                <a:latin typeface="Roboto" charset="0"/>
                <a:ea typeface="Roboto" charset="0"/>
                <a:cs typeface="Roboto" charset="0"/>
              </a:rPr>
              <a:t> </a:t>
            </a:r>
            <a:r>
              <a:rPr lang="en-US" dirty="0" err="1">
                <a:latin typeface="Roboto" charset="0"/>
                <a:ea typeface="Roboto" charset="0"/>
                <a:cs typeface="Roboto" charset="0"/>
              </a:rPr>
              <a:t>nhạy</a:t>
            </a:r>
            <a:r>
              <a:rPr lang="en-US" dirty="0">
                <a:latin typeface="Roboto" charset="0"/>
                <a:ea typeface="Roboto" charset="0"/>
                <a:cs typeface="Roboto" charset="0"/>
              </a:rPr>
              <a:t> </a:t>
            </a:r>
            <a:r>
              <a:rPr lang="en-US" dirty="0" err="1">
                <a:latin typeface="Roboto" charset="0"/>
                <a:ea typeface="Roboto" charset="0"/>
                <a:cs typeface="Roboto" charset="0"/>
              </a:rPr>
              <a:t>cảm</a:t>
            </a:r>
            <a:r>
              <a:rPr lang="en-US" dirty="0">
                <a:latin typeface="Roboto" charset="0"/>
                <a:ea typeface="Roboto" charset="0"/>
                <a:cs typeface="Roboto" charset="0"/>
              </a:rPr>
              <a:t> </a:t>
            </a:r>
            <a:r>
              <a:rPr lang="en-US" dirty="0" err="1">
                <a:latin typeface="Roboto" charset="0"/>
                <a:ea typeface="Roboto" charset="0"/>
                <a:cs typeface="Roboto" charset="0"/>
              </a:rPr>
              <a:t>như</a:t>
            </a:r>
            <a:r>
              <a:rPr lang="en-US" dirty="0">
                <a:latin typeface="Roboto" charset="0"/>
                <a:ea typeface="Roboto" charset="0"/>
                <a:cs typeface="Roboto" charset="0"/>
              </a:rPr>
              <a:t> password,…</a:t>
            </a:r>
            <a:endParaRPr lang="en-US" sz="1400" dirty="0">
              <a:latin typeface="Roboto" charset="0"/>
              <a:ea typeface="Roboto" charset="0"/>
              <a:cs typeface="Roboto" charset="0"/>
            </a:endParaRPr>
          </a:p>
        </p:txBody>
      </p:sp>
      <p:sp>
        <p:nvSpPr>
          <p:cNvPr id="23" name="Right Arrow 22"/>
          <p:cNvSpPr/>
          <p:nvPr/>
        </p:nvSpPr>
        <p:spPr>
          <a:xfrm>
            <a:off x="1376579" y="5183361"/>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265608" y="4691632"/>
            <a:ext cx="8961788" cy="1338828"/>
          </a:xfrm>
          <a:prstGeom prst="rect">
            <a:avLst/>
          </a:prstGeom>
        </p:spPr>
        <p:txBody>
          <a:bodyPr wrap="square">
            <a:spAutoFit/>
          </a:bodyPr>
          <a:lstStyle/>
          <a:p>
            <a:pPr marL="285750" indent="-285750">
              <a:lnSpc>
                <a:spcPct val="150000"/>
              </a:lnSpc>
              <a:buFontTx/>
              <a:buChar char="-"/>
            </a:pPr>
            <a:r>
              <a:rPr lang="en-US" dirty="0" smtClean="0">
                <a:latin typeface="Roboto" charset="0"/>
                <a:ea typeface="Roboto" charset="0"/>
                <a:cs typeface="Roboto" charset="0"/>
              </a:rPr>
              <a:t>Sử dụng </a:t>
            </a:r>
            <a:r>
              <a:rPr lang="en-US" dirty="0" smtClean="0">
                <a:latin typeface="Roboto" charset="0"/>
                <a:ea typeface="Roboto" charset="0"/>
                <a:cs typeface="Roboto" charset="0"/>
              </a:rPr>
              <a:t>cơ </a:t>
            </a:r>
            <a:r>
              <a:rPr lang="en-US" dirty="0" smtClean="0">
                <a:latin typeface="Roboto" charset="0"/>
                <a:ea typeface="Roboto" charset="0"/>
                <a:cs typeface="Roboto" charset="0"/>
              </a:rPr>
              <a:t>chế xác thực </a:t>
            </a:r>
            <a:r>
              <a:rPr lang="en-US" dirty="0" smtClean="0">
                <a:latin typeface="Roboto" charset="0"/>
                <a:ea typeface="Roboto" charset="0"/>
                <a:cs typeface="Roboto" charset="0"/>
              </a:rPr>
              <a:t>người dùng (bảo mật sinh học, Smart OTP,...)</a:t>
            </a:r>
            <a:r>
              <a:rPr lang="en-US" dirty="0" smtClean="0">
                <a:latin typeface="Roboto" charset="0"/>
                <a:ea typeface="Roboto" charset="0"/>
                <a:cs typeface="Roboto" charset="0"/>
              </a:rPr>
              <a:t>, </a:t>
            </a:r>
            <a:r>
              <a:rPr lang="en-US" dirty="0" smtClean="0">
                <a:latin typeface="Roboto" charset="0"/>
                <a:ea typeface="Roboto" charset="0"/>
                <a:cs typeface="Roboto" charset="0"/>
              </a:rPr>
              <a:t>có cơ chế để đảm bảo toàn vẹn dữ liệu.</a:t>
            </a:r>
          </a:p>
          <a:p>
            <a:pPr marL="285750" indent="-285750">
              <a:lnSpc>
                <a:spcPct val="150000"/>
              </a:lnSpc>
              <a:buFontTx/>
              <a:buChar char="-"/>
            </a:pPr>
            <a:r>
              <a:rPr lang="en-US" dirty="0">
                <a:latin typeface="Roboto" charset="0"/>
                <a:ea typeface="Roboto" charset="0"/>
                <a:cs typeface="Roboto" charset="0"/>
              </a:rPr>
              <a:t>Sử dụng </a:t>
            </a:r>
            <a:r>
              <a:rPr lang="en-US" dirty="0" smtClean="0">
                <a:latin typeface="Roboto" charset="0"/>
                <a:ea typeface="Roboto" charset="0"/>
                <a:cs typeface="Roboto" charset="0"/>
              </a:rPr>
              <a:t>MariaDB </a:t>
            </a:r>
            <a:r>
              <a:rPr lang="en-US" dirty="0">
                <a:latin typeface="Roboto" charset="0"/>
                <a:ea typeface="Roboto" charset="0"/>
                <a:cs typeface="Roboto" charset="0"/>
              </a:rPr>
              <a:t>để </a:t>
            </a:r>
            <a:r>
              <a:rPr lang="en-US" dirty="0" smtClean="0">
                <a:latin typeface="Roboto" charset="0"/>
                <a:ea typeface="Roboto" charset="0"/>
                <a:cs typeface="Roboto" charset="0"/>
              </a:rPr>
              <a:t>tăng tính toàn vẹn dữ liệu</a:t>
            </a:r>
            <a:endParaRPr lang="en-US" dirty="0">
              <a:latin typeface="Roboto" charset="0"/>
              <a:ea typeface="Roboto" charset="0"/>
              <a:cs typeface="Roboto" charset="0"/>
            </a:endParaRPr>
          </a:p>
        </p:txBody>
      </p:sp>
      <p:sp>
        <p:nvSpPr>
          <p:cNvPr id="2" name="Rectangle 1"/>
          <p:cNvSpPr/>
          <p:nvPr/>
        </p:nvSpPr>
        <p:spPr>
          <a:xfrm>
            <a:off x="2231456" y="3119886"/>
            <a:ext cx="5732660" cy="507831"/>
          </a:xfrm>
          <a:prstGeom prst="rect">
            <a:avLst/>
          </a:prstGeom>
        </p:spPr>
        <p:txBody>
          <a:bodyPr wrap="none">
            <a:spAutoFit/>
          </a:bodyPr>
          <a:lstStyle/>
          <a:p>
            <a:pPr marL="285750" indent="-285750">
              <a:lnSpc>
                <a:spcPct val="150000"/>
              </a:lnSpc>
              <a:buFontTx/>
              <a:buChar char="-"/>
            </a:pPr>
            <a:r>
              <a:rPr lang="en-US" dirty="0"/>
              <a:t>M</a:t>
            </a:r>
            <a:r>
              <a:rPr lang="vi-VN" dirty="0"/>
              <a:t>ã hóa đường truyền dữ liệu theo chuẩn SSL/TLS </a:t>
            </a:r>
            <a:endParaRPr lang="en-US" dirty="0"/>
          </a:p>
        </p:txBody>
      </p:sp>
      <p:sp>
        <p:nvSpPr>
          <p:cNvPr id="28" name="Right Arrow 27"/>
          <p:cNvSpPr/>
          <p:nvPr/>
        </p:nvSpPr>
        <p:spPr>
          <a:xfrm>
            <a:off x="1338245" y="3347435"/>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7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832193" y="307329"/>
            <a:ext cx="9600055"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MONITOR</a:t>
            </a:r>
            <a:endParaRPr lang="en-US" sz="2900" spc="-1" dirty="0">
              <a:latin typeface="Arial"/>
            </a:endParaRPr>
          </a:p>
        </p:txBody>
      </p:sp>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0" name="Flowchart: Off-page Connector 9"/>
          <p:cNvSpPr/>
          <p:nvPr/>
        </p:nvSpPr>
        <p:spPr>
          <a:xfrm>
            <a:off x="2234684" y="1891920"/>
            <a:ext cx="457200" cy="448287"/>
          </a:xfrm>
          <a:prstGeom prst="flowChartOffpageConnector">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299653" y="1878542"/>
            <a:ext cx="302144" cy="461665"/>
          </a:xfrm>
          <a:prstGeom prst="rect">
            <a:avLst/>
          </a:prstGeom>
        </p:spPr>
        <p:txBody>
          <a:bodyPr wrap="square">
            <a:spAutoFit/>
          </a:bodyPr>
          <a:lstStyle/>
          <a:p>
            <a:pPr lvl="0"/>
            <a:r>
              <a:rPr lang="en-US" sz="2400" b="1" dirty="0">
                <a:solidFill>
                  <a:schemeClr val="bg1"/>
                </a:solidFill>
              </a:rPr>
              <a:t>1</a:t>
            </a:r>
          </a:p>
        </p:txBody>
      </p:sp>
      <p:sp>
        <p:nvSpPr>
          <p:cNvPr id="15" name="Flowchart: Off-page Connector 14"/>
          <p:cNvSpPr/>
          <p:nvPr/>
        </p:nvSpPr>
        <p:spPr>
          <a:xfrm>
            <a:off x="2234684" y="3139730"/>
            <a:ext cx="457200" cy="448287"/>
          </a:xfrm>
          <a:prstGeom prst="flowChartOffpageConnector">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2312212" y="3114468"/>
            <a:ext cx="302144" cy="461665"/>
          </a:xfrm>
          <a:prstGeom prst="rect">
            <a:avLst/>
          </a:prstGeom>
        </p:spPr>
        <p:txBody>
          <a:bodyPr wrap="square">
            <a:spAutoFit/>
          </a:bodyPr>
          <a:lstStyle/>
          <a:p>
            <a:pPr lvl="0"/>
            <a:r>
              <a:rPr lang="en-US" sz="2400" b="1" dirty="0">
                <a:solidFill>
                  <a:schemeClr val="bg1"/>
                </a:solidFill>
              </a:rPr>
              <a:t>2</a:t>
            </a:r>
          </a:p>
        </p:txBody>
      </p:sp>
      <p:sp>
        <p:nvSpPr>
          <p:cNvPr id="19" name="Rectangle 18"/>
          <p:cNvSpPr/>
          <p:nvPr/>
        </p:nvSpPr>
        <p:spPr>
          <a:xfrm>
            <a:off x="2887488" y="1737869"/>
            <a:ext cx="8058766" cy="923330"/>
          </a:xfrm>
          <a:prstGeom prst="rect">
            <a:avLst/>
          </a:prstGeom>
        </p:spPr>
        <p:txBody>
          <a:bodyPr wrap="square">
            <a:spAutoFit/>
          </a:bodyPr>
          <a:lstStyle/>
          <a:p>
            <a:pPr>
              <a:lnSpc>
                <a:spcPct val="150000"/>
              </a:lnSpc>
            </a:pPr>
            <a:r>
              <a:rPr lang="en-US" dirty="0" err="1">
                <a:latin typeface="Roboto" charset="0"/>
                <a:ea typeface="Roboto" charset="0"/>
                <a:cs typeface="Roboto" charset="0"/>
              </a:rPr>
              <a:t>Tích</a:t>
            </a:r>
            <a:r>
              <a:rPr lang="en-US" dirty="0">
                <a:latin typeface="Roboto" charset="0"/>
                <a:ea typeface="Roboto" charset="0"/>
                <a:cs typeface="Roboto" charset="0"/>
              </a:rPr>
              <a:t> </a:t>
            </a:r>
            <a:r>
              <a:rPr lang="en-US" dirty="0" err="1">
                <a:latin typeface="Roboto" charset="0"/>
                <a:ea typeface="Roboto" charset="0"/>
                <a:cs typeface="Roboto" charset="0"/>
              </a:rPr>
              <a:t>hợp</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Log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đảm</a:t>
            </a:r>
            <a:r>
              <a:rPr lang="en-US" dirty="0">
                <a:latin typeface="Roboto" charset="0"/>
                <a:ea typeface="Roboto" charset="0"/>
                <a:cs typeface="Roboto" charset="0"/>
              </a:rPr>
              <a:t> </a:t>
            </a:r>
            <a:r>
              <a:rPr lang="en-US" dirty="0" err="1">
                <a:latin typeface="Roboto" charset="0"/>
                <a:ea typeface="Roboto" charset="0"/>
                <a:cs typeface="Roboto" charset="0"/>
              </a:rPr>
              <a:t>bảo</a:t>
            </a:r>
            <a:r>
              <a:rPr lang="en-US" dirty="0">
                <a:latin typeface="Roboto" charset="0"/>
                <a:ea typeface="Roboto" charset="0"/>
                <a:cs typeface="Roboto" charset="0"/>
              </a:rPr>
              <a:t> </a:t>
            </a:r>
            <a:r>
              <a:rPr lang="en-US" dirty="0" err="1">
                <a:latin typeface="Roboto" charset="0"/>
                <a:ea typeface="Roboto" charset="0"/>
                <a:cs typeface="Roboto" charset="0"/>
              </a:rPr>
              <a:t>tìm</a:t>
            </a:r>
            <a:r>
              <a:rPr lang="en-US" dirty="0">
                <a:latin typeface="Roboto" charset="0"/>
                <a:ea typeface="Roboto" charset="0"/>
                <a:cs typeface="Roboto" charset="0"/>
              </a:rPr>
              <a:t> </a:t>
            </a:r>
            <a:r>
              <a:rPr lang="en-US" dirty="0" err="1">
                <a:latin typeface="Roboto" charset="0"/>
                <a:ea typeface="Roboto" charset="0"/>
                <a:cs typeface="Roboto" charset="0"/>
              </a:rPr>
              <a:t>và</a:t>
            </a:r>
            <a:r>
              <a:rPr lang="en-US" dirty="0">
                <a:latin typeface="Roboto" charset="0"/>
                <a:ea typeface="Roboto" charset="0"/>
                <a:cs typeface="Roboto" charset="0"/>
              </a:rPr>
              <a:t> </a:t>
            </a:r>
            <a:r>
              <a:rPr lang="en-US" dirty="0" err="1">
                <a:latin typeface="Roboto" charset="0"/>
                <a:ea typeface="Roboto" charset="0"/>
                <a:cs typeface="Roboto" charset="0"/>
              </a:rPr>
              <a:t>giải</a:t>
            </a:r>
            <a:r>
              <a:rPr lang="en-US" dirty="0">
                <a:latin typeface="Roboto" charset="0"/>
                <a:ea typeface="Roboto" charset="0"/>
                <a:cs typeface="Roboto" charset="0"/>
              </a:rPr>
              <a:t> </a:t>
            </a:r>
            <a:r>
              <a:rPr lang="en-US" dirty="0" err="1">
                <a:latin typeface="Roboto" charset="0"/>
                <a:ea typeface="Roboto" charset="0"/>
                <a:cs typeface="Roboto" charset="0"/>
              </a:rPr>
              <a:t>quyết</a:t>
            </a:r>
            <a:r>
              <a:rPr lang="en-US" dirty="0">
                <a:latin typeface="Roboto" charset="0"/>
                <a:ea typeface="Roboto" charset="0"/>
                <a:cs typeface="Roboto" charset="0"/>
              </a:rPr>
              <a:t> </a:t>
            </a:r>
            <a:r>
              <a:rPr lang="en-US" dirty="0" err="1">
                <a:latin typeface="Roboto" charset="0"/>
                <a:ea typeface="Roboto" charset="0"/>
                <a:cs typeface="Roboto" charset="0"/>
              </a:rPr>
              <a:t>sự</a:t>
            </a:r>
            <a:r>
              <a:rPr lang="en-US" dirty="0">
                <a:latin typeface="Roboto" charset="0"/>
                <a:ea typeface="Roboto" charset="0"/>
                <a:cs typeface="Roboto" charset="0"/>
              </a:rPr>
              <a:t> </a:t>
            </a:r>
            <a:r>
              <a:rPr lang="en-US" dirty="0" err="1">
                <a:latin typeface="Roboto" charset="0"/>
                <a:ea typeface="Roboto" charset="0"/>
                <a:cs typeface="Roboto" charset="0"/>
              </a:rPr>
              <a:t>cố</a:t>
            </a:r>
            <a:r>
              <a:rPr lang="en-US" dirty="0">
                <a:latin typeface="Roboto" charset="0"/>
                <a:ea typeface="Roboto" charset="0"/>
                <a:cs typeface="Roboto" charset="0"/>
              </a:rPr>
              <a:t> </a:t>
            </a:r>
            <a:r>
              <a:rPr lang="en-US" dirty="0" err="1">
                <a:latin typeface="Roboto" charset="0"/>
                <a:ea typeface="Roboto" charset="0"/>
                <a:cs typeface="Roboto" charset="0"/>
              </a:rPr>
              <a:t>gặp</a:t>
            </a:r>
            <a:r>
              <a:rPr lang="en-US" dirty="0">
                <a:latin typeface="Roboto" charset="0"/>
                <a:ea typeface="Roboto" charset="0"/>
                <a:cs typeface="Roboto" charset="0"/>
              </a:rPr>
              <a:t> </a:t>
            </a:r>
            <a:r>
              <a:rPr lang="en-US" dirty="0" err="1">
                <a:latin typeface="Roboto" charset="0"/>
                <a:ea typeface="Roboto" charset="0"/>
                <a:cs typeface="Roboto" charset="0"/>
              </a:rPr>
              <a:t>phải</a:t>
            </a:r>
            <a:r>
              <a:rPr lang="en-US" dirty="0">
                <a:latin typeface="Roboto" charset="0"/>
                <a:ea typeface="Roboto" charset="0"/>
                <a:cs typeface="Roboto" charset="0"/>
              </a:rPr>
              <a:t> </a:t>
            </a:r>
            <a:r>
              <a:rPr lang="en-US" dirty="0" err="1">
                <a:latin typeface="Roboto" charset="0"/>
                <a:ea typeface="Roboto" charset="0"/>
                <a:cs typeface="Roboto" charset="0"/>
              </a:rPr>
              <a:t>khi</a:t>
            </a:r>
            <a:r>
              <a:rPr lang="en-US" dirty="0">
                <a:latin typeface="Roboto" charset="0"/>
                <a:ea typeface="Roboto" charset="0"/>
                <a:cs typeface="Roboto" charset="0"/>
              </a:rPr>
              <a:t> </a:t>
            </a:r>
            <a:r>
              <a:rPr lang="en-US" dirty="0" err="1">
                <a:latin typeface="Roboto" charset="0"/>
                <a:ea typeface="Roboto" charset="0"/>
                <a:cs typeface="Roboto" charset="0"/>
              </a:rPr>
              <a:t>vận</a:t>
            </a:r>
            <a:r>
              <a:rPr lang="en-US" dirty="0">
                <a:latin typeface="Roboto" charset="0"/>
                <a:ea typeface="Roboto" charset="0"/>
                <a:cs typeface="Roboto" charset="0"/>
              </a:rPr>
              <a:t> </a:t>
            </a:r>
            <a:r>
              <a:rPr lang="en-US" dirty="0" err="1">
                <a:latin typeface="Roboto" charset="0"/>
                <a:ea typeface="Roboto" charset="0"/>
                <a:cs typeface="Roboto" charset="0"/>
              </a:rPr>
              <a:t>hành</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endParaRPr lang="en-US" sz="1400" dirty="0">
              <a:latin typeface="Roboto" charset="0"/>
              <a:ea typeface="Roboto" charset="0"/>
              <a:cs typeface="Roboto" charset="0"/>
            </a:endParaRPr>
          </a:p>
        </p:txBody>
      </p:sp>
      <p:sp>
        <p:nvSpPr>
          <p:cNvPr id="20" name="Rectangle 19"/>
          <p:cNvSpPr/>
          <p:nvPr/>
        </p:nvSpPr>
        <p:spPr>
          <a:xfrm>
            <a:off x="2887488" y="2999084"/>
            <a:ext cx="8058766" cy="923330"/>
          </a:xfrm>
          <a:prstGeom prst="rect">
            <a:avLst/>
          </a:prstGeom>
        </p:spPr>
        <p:txBody>
          <a:bodyPr wrap="square">
            <a:spAutoFit/>
          </a:bodyPr>
          <a:lstStyle/>
          <a:p>
            <a:pPr>
              <a:lnSpc>
                <a:spcPct val="150000"/>
              </a:lnSpc>
            </a:pPr>
            <a:r>
              <a:rPr lang="en-US" dirty="0" err="1">
                <a:latin typeface="Roboto" charset="0"/>
                <a:ea typeface="Roboto" charset="0"/>
                <a:cs typeface="Roboto" charset="0"/>
              </a:rPr>
              <a:t>Có</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Monitor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dễ</a:t>
            </a:r>
            <a:r>
              <a:rPr lang="en-US" dirty="0">
                <a:latin typeface="Roboto" charset="0"/>
                <a:ea typeface="Roboto" charset="0"/>
                <a:cs typeface="Roboto" charset="0"/>
              </a:rPr>
              <a:t> </a:t>
            </a:r>
            <a:r>
              <a:rPr lang="en-US" dirty="0" err="1">
                <a:latin typeface="Roboto" charset="0"/>
                <a:ea typeface="Roboto" charset="0"/>
                <a:cs typeface="Roboto" charset="0"/>
              </a:rPr>
              <a:t>dàng</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kê</a:t>
            </a:r>
            <a:r>
              <a:rPr lang="en-US" dirty="0">
                <a:latin typeface="Roboto" charset="0"/>
                <a:ea typeface="Roboto" charset="0"/>
                <a:cs typeface="Roboto" charset="0"/>
              </a:rPr>
              <a:t>, </a:t>
            </a:r>
            <a:r>
              <a:rPr lang="en-US" dirty="0" err="1">
                <a:latin typeface="Roboto" charset="0"/>
                <a:ea typeface="Roboto" charset="0"/>
                <a:cs typeface="Roboto" charset="0"/>
              </a:rPr>
              <a:t>đo</a:t>
            </a:r>
            <a:r>
              <a:rPr lang="en-US" dirty="0">
                <a:latin typeface="Roboto" charset="0"/>
                <a:ea typeface="Roboto" charset="0"/>
                <a:cs typeface="Roboto" charset="0"/>
              </a:rPr>
              <a:t> </a:t>
            </a:r>
            <a:r>
              <a:rPr lang="en-US" dirty="0" err="1">
                <a:latin typeface="Roboto" charset="0"/>
                <a:ea typeface="Roboto" charset="0"/>
                <a:cs typeface="Roboto" charset="0"/>
              </a:rPr>
              <a:t>đếm</a:t>
            </a:r>
            <a:r>
              <a:rPr lang="en-US" dirty="0">
                <a:latin typeface="Roboto" charset="0"/>
                <a:ea typeface="Roboto" charset="0"/>
                <a:cs typeface="Roboto" charset="0"/>
              </a:rPr>
              <a:t> </a:t>
            </a:r>
            <a:r>
              <a:rPr lang="en-US" dirty="0" err="1">
                <a:latin typeface="Roboto" charset="0"/>
                <a:ea typeface="Roboto" charset="0"/>
                <a:cs typeface="Roboto" charset="0"/>
              </a:rPr>
              <a:t>được</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thông</a:t>
            </a:r>
            <a:r>
              <a:rPr lang="en-US" dirty="0">
                <a:latin typeface="Roboto" charset="0"/>
                <a:ea typeface="Roboto" charset="0"/>
                <a:cs typeface="Roboto" charset="0"/>
              </a:rPr>
              <a:t> </a:t>
            </a:r>
            <a:r>
              <a:rPr lang="en-US" dirty="0" err="1">
                <a:latin typeface="Roboto" charset="0"/>
                <a:ea typeface="Roboto" charset="0"/>
                <a:cs typeface="Roboto" charset="0"/>
              </a:rPr>
              <a:t>số</a:t>
            </a:r>
            <a:r>
              <a:rPr lang="en-US" dirty="0">
                <a:latin typeface="Roboto" charset="0"/>
                <a:ea typeface="Roboto" charset="0"/>
                <a:cs typeface="Roboto" charset="0"/>
              </a:rPr>
              <a:t> </a:t>
            </a:r>
            <a:r>
              <a:rPr lang="en-US" dirty="0" err="1">
                <a:latin typeface="Roboto" charset="0"/>
                <a:ea typeface="Roboto" charset="0"/>
                <a:cs typeface="Roboto" charset="0"/>
              </a:rPr>
              <a:t>của</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thông</a:t>
            </a:r>
            <a:r>
              <a:rPr lang="en-US" dirty="0">
                <a:latin typeface="Roboto" charset="0"/>
                <a:ea typeface="Roboto" charset="0"/>
                <a:cs typeface="Roboto" charset="0"/>
              </a:rPr>
              <a:t>; </a:t>
            </a:r>
            <a:r>
              <a:rPr lang="en-US" dirty="0" err="1">
                <a:latin typeface="Roboto" charset="0"/>
                <a:ea typeface="Roboto" charset="0"/>
                <a:cs typeface="Roboto" charset="0"/>
              </a:rPr>
              <a:t>để</a:t>
            </a:r>
            <a:r>
              <a:rPr lang="en-US" dirty="0">
                <a:latin typeface="Roboto" charset="0"/>
                <a:ea typeface="Roboto" charset="0"/>
                <a:cs typeface="Roboto" charset="0"/>
              </a:rPr>
              <a:t> </a:t>
            </a:r>
            <a:r>
              <a:rPr lang="en-US" dirty="0" err="1">
                <a:latin typeface="Roboto" charset="0"/>
                <a:ea typeface="Roboto" charset="0"/>
                <a:cs typeface="Roboto" charset="0"/>
              </a:rPr>
              <a:t>biết</a:t>
            </a:r>
            <a:r>
              <a:rPr lang="en-US" dirty="0">
                <a:latin typeface="Roboto" charset="0"/>
                <a:ea typeface="Roboto" charset="0"/>
                <a:cs typeface="Roboto" charset="0"/>
              </a:rPr>
              <a:t> </a:t>
            </a:r>
            <a:r>
              <a:rPr lang="en-US" dirty="0" err="1">
                <a:latin typeface="Roboto" charset="0"/>
                <a:ea typeface="Roboto" charset="0"/>
                <a:cs typeface="Roboto" charset="0"/>
              </a:rPr>
              <a:t>được</a:t>
            </a:r>
            <a:r>
              <a:rPr lang="en-US" dirty="0">
                <a:latin typeface="Roboto" charset="0"/>
                <a:ea typeface="Roboto" charset="0"/>
                <a:cs typeface="Roboto" charset="0"/>
              </a:rPr>
              <a:t> </a:t>
            </a:r>
            <a:r>
              <a:rPr lang="en-US" dirty="0" err="1">
                <a:latin typeface="Roboto" charset="0"/>
                <a:ea typeface="Roboto" charset="0"/>
                <a:cs typeface="Roboto" charset="0"/>
              </a:rPr>
              <a:t>tình</a:t>
            </a:r>
            <a:r>
              <a:rPr lang="en-US" dirty="0">
                <a:latin typeface="Roboto" charset="0"/>
                <a:ea typeface="Roboto" charset="0"/>
                <a:cs typeface="Roboto" charset="0"/>
              </a:rPr>
              <a:t> </a:t>
            </a:r>
            <a:r>
              <a:rPr lang="en-US" dirty="0" err="1">
                <a:latin typeface="Roboto" charset="0"/>
                <a:ea typeface="Roboto" charset="0"/>
                <a:cs typeface="Roboto" charset="0"/>
              </a:rPr>
              <a:t>hình</a:t>
            </a:r>
            <a:r>
              <a:rPr lang="en-US" dirty="0">
                <a:latin typeface="Roboto" charset="0"/>
                <a:ea typeface="Roboto" charset="0"/>
                <a:cs typeface="Roboto" charset="0"/>
              </a:rPr>
              <a:t> </a:t>
            </a:r>
            <a:r>
              <a:rPr lang="en-US" dirty="0" err="1">
                <a:latin typeface="Roboto" charset="0"/>
                <a:ea typeface="Roboto" charset="0"/>
                <a:cs typeface="Roboto" charset="0"/>
              </a:rPr>
              <a:t>kết</a:t>
            </a:r>
            <a:r>
              <a:rPr lang="en-US" dirty="0">
                <a:latin typeface="Roboto" charset="0"/>
                <a:ea typeface="Roboto" charset="0"/>
                <a:cs typeface="Roboto" charset="0"/>
              </a:rPr>
              <a:t> </a:t>
            </a:r>
            <a:r>
              <a:rPr lang="en-US" dirty="0" err="1">
                <a:latin typeface="Roboto" charset="0"/>
                <a:ea typeface="Roboto" charset="0"/>
                <a:cs typeface="Roboto" charset="0"/>
              </a:rPr>
              <a:t>nối</a:t>
            </a:r>
            <a:r>
              <a:rPr lang="en-US" dirty="0">
                <a:latin typeface="Roboto" charset="0"/>
                <a:ea typeface="Roboto" charset="0"/>
                <a:cs typeface="Roboto" charset="0"/>
              </a:rPr>
              <a:t> </a:t>
            </a:r>
            <a:r>
              <a:rPr lang="en-US" dirty="0" err="1">
                <a:latin typeface="Roboto" charset="0"/>
                <a:ea typeface="Roboto" charset="0"/>
                <a:cs typeface="Roboto" charset="0"/>
              </a:rPr>
              <a:t>đến</a:t>
            </a:r>
            <a:r>
              <a:rPr lang="en-US" dirty="0">
                <a:latin typeface="Roboto" charset="0"/>
                <a:ea typeface="Roboto" charset="0"/>
                <a:cs typeface="Roboto" charset="0"/>
              </a:rPr>
              <a:t> </a:t>
            </a:r>
            <a:r>
              <a:rPr lang="en-US" dirty="0" err="1">
                <a:latin typeface="Roboto" charset="0"/>
                <a:ea typeface="Roboto" charset="0"/>
                <a:cs typeface="Roboto" charset="0"/>
              </a:rPr>
              <a:t>các</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a:t>
            </a:r>
            <a:r>
              <a:rPr lang="en-US" dirty="0" err="1">
                <a:latin typeface="Roboto" charset="0"/>
                <a:ea typeface="Roboto" charset="0"/>
                <a:cs typeface="Roboto" charset="0"/>
              </a:rPr>
              <a:t>của</a:t>
            </a:r>
            <a:r>
              <a:rPr lang="en-US" dirty="0">
                <a:latin typeface="Roboto" charset="0"/>
                <a:ea typeface="Roboto" charset="0"/>
                <a:cs typeface="Roboto" charset="0"/>
              </a:rPr>
              <a:t> </a:t>
            </a:r>
            <a:r>
              <a:rPr lang="en-US" dirty="0" err="1">
                <a:latin typeface="Roboto" charset="0"/>
                <a:ea typeface="Roboto" charset="0"/>
                <a:cs typeface="Roboto" charset="0"/>
              </a:rPr>
              <a:t>đối</a:t>
            </a:r>
            <a:r>
              <a:rPr lang="en-US" dirty="0">
                <a:latin typeface="Roboto" charset="0"/>
                <a:ea typeface="Roboto" charset="0"/>
                <a:cs typeface="Roboto" charset="0"/>
              </a:rPr>
              <a:t> </a:t>
            </a:r>
            <a:r>
              <a:rPr lang="en-US" dirty="0" err="1">
                <a:latin typeface="Roboto" charset="0"/>
                <a:ea typeface="Roboto" charset="0"/>
                <a:cs typeface="Roboto" charset="0"/>
              </a:rPr>
              <a:t>tác</a:t>
            </a:r>
            <a:r>
              <a:rPr lang="en-US" dirty="0">
                <a:latin typeface="Roboto" charset="0"/>
                <a:ea typeface="Roboto" charset="0"/>
                <a:cs typeface="Roboto" charset="0"/>
              </a:rPr>
              <a:t> </a:t>
            </a:r>
            <a:endParaRPr lang="en-US" sz="1400" dirty="0">
              <a:latin typeface="Roboto" charset="0"/>
              <a:ea typeface="Roboto" charset="0"/>
              <a:cs typeface="Roboto" charset="0"/>
            </a:endParaRPr>
          </a:p>
        </p:txBody>
      </p:sp>
      <p:grpSp>
        <p:nvGrpSpPr>
          <p:cNvPr id="22" name="Group 21"/>
          <p:cNvGrpSpPr/>
          <p:nvPr/>
        </p:nvGrpSpPr>
        <p:grpSpPr>
          <a:xfrm>
            <a:off x="344588" y="1796078"/>
            <a:ext cx="1335668" cy="1335668"/>
            <a:chOff x="1569939" y="1283212"/>
            <a:chExt cx="1335668" cy="1335668"/>
          </a:xfrm>
        </p:grpSpPr>
        <p:sp>
          <p:nvSpPr>
            <p:cNvPr id="23" name="Oval 22"/>
            <p:cNvSpPr/>
            <p:nvPr/>
          </p:nvSpPr>
          <p:spPr>
            <a:xfrm>
              <a:off x="1569939" y="1283212"/>
              <a:ext cx="1335668" cy="1335668"/>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4" name="Oval 4"/>
            <p:cNvSpPr/>
            <p:nvPr/>
          </p:nvSpPr>
          <p:spPr>
            <a:xfrm>
              <a:off x="1765543" y="1478816"/>
              <a:ext cx="944460" cy="94446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Monitor</a:t>
              </a:r>
            </a:p>
          </p:txBody>
        </p:sp>
      </p:grpSp>
      <p:sp>
        <p:nvSpPr>
          <p:cNvPr id="25" name="Right Arrow 24"/>
          <p:cNvSpPr/>
          <p:nvPr/>
        </p:nvSpPr>
        <p:spPr>
          <a:xfrm>
            <a:off x="1279519" y="4459791"/>
            <a:ext cx="658151" cy="17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94133" y="4260299"/>
            <a:ext cx="8752121" cy="507831"/>
          </a:xfrm>
          <a:prstGeom prst="rect">
            <a:avLst/>
          </a:prstGeom>
        </p:spPr>
        <p:txBody>
          <a:bodyPr wrap="square">
            <a:spAutoFit/>
          </a:bodyPr>
          <a:lstStyle/>
          <a:p>
            <a:pPr marL="285750" indent="-285750">
              <a:lnSpc>
                <a:spcPct val="150000"/>
              </a:lnSpc>
              <a:buFontTx/>
              <a:buChar char="-"/>
            </a:pPr>
            <a:r>
              <a:rPr lang="en-US" dirty="0" err="1">
                <a:latin typeface="Roboto" charset="0"/>
                <a:ea typeface="Roboto" charset="0"/>
                <a:cs typeface="Roboto" charset="0"/>
              </a:rPr>
              <a:t>Tích</a:t>
            </a:r>
            <a:r>
              <a:rPr lang="en-US" dirty="0">
                <a:latin typeface="Roboto" charset="0"/>
                <a:ea typeface="Roboto" charset="0"/>
                <a:cs typeface="Roboto" charset="0"/>
              </a:rPr>
              <a:t> </a:t>
            </a:r>
            <a:r>
              <a:rPr lang="en-US" dirty="0" err="1">
                <a:latin typeface="Roboto" charset="0"/>
                <a:ea typeface="Roboto" charset="0"/>
                <a:cs typeface="Roboto" charset="0"/>
              </a:rPr>
              <a:t>hợp</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r>
              <a:rPr lang="en-US" dirty="0">
                <a:latin typeface="Roboto" charset="0"/>
                <a:ea typeface="Roboto" charset="0"/>
                <a:cs typeface="Roboto" charset="0"/>
              </a:rPr>
              <a:t> Log, </a:t>
            </a:r>
            <a:r>
              <a:rPr lang="en-US" dirty="0" err="1">
                <a:latin typeface="Roboto" charset="0"/>
                <a:ea typeface="Roboto" charset="0"/>
                <a:cs typeface="Roboto" charset="0"/>
              </a:rPr>
              <a:t>xây</a:t>
            </a:r>
            <a:r>
              <a:rPr lang="en-US" dirty="0">
                <a:latin typeface="Roboto" charset="0"/>
                <a:ea typeface="Roboto" charset="0"/>
                <a:cs typeface="Roboto" charset="0"/>
              </a:rPr>
              <a:t> </a:t>
            </a:r>
            <a:r>
              <a:rPr lang="en-US" dirty="0" err="1">
                <a:latin typeface="Roboto" charset="0"/>
                <a:ea typeface="Roboto" charset="0"/>
                <a:cs typeface="Roboto" charset="0"/>
              </a:rPr>
              <a:t>dựng</a:t>
            </a:r>
            <a:r>
              <a:rPr lang="en-US" dirty="0">
                <a:latin typeface="Roboto" charset="0"/>
                <a:ea typeface="Roboto" charset="0"/>
                <a:cs typeface="Roboto" charset="0"/>
              </a:rPr>
              <a:t> </a:t>
            </a:r>
            <a:r>
              <a:rPr lang="en-US" dirty="0" err="1">
                <a:latin typeface="Roboto" charset="0"/>
                <a:ea typeface="Roboto" charset="0"/>
                <a:cs typeface="Roboto" charset="0"/>
              </a:rPr>
              <a:t>trang</a:t>
            </a:r>
            <a:r>
              <a:rPr lang="en-US" dirty="0">
                <a:latin typeface="Roboto" charset="0"/>
                <a:ea typeface="Roboto" charset="0"/>
                <a:cs typeface="Roboto" charset="0"/>
              </a:rPr>
              <a:t> Monitor </a:t>
            </a:r>
            <a:r>
              <a:rPr lang="en-US" dirty="0" err="1">
                <a:latin typeface="Roboto" charset="0"/>
                <a:ea typeface="Roboto" charset="0"/>
                <a:cs typeface="Roboto" charset="0"/>
              </a:rPr>
              <a:t>cho</a:t>
            </a:r>
            <a:r>
              <a:rPr lang="en-US" dirty="0">
                <a:latin typeface="Roboto" charset="0"/>
                <a:ea typeface="Roboto" charset="0"/>
                <a:cs typeface="Roboto" charset="0"/>
              </a:rPr>
              <a:t> </a:t>
            </a:r>
            <a:r>
              <a:rPr lang="en-US" dirty="0" err="1">
                <a:latin typeface="Roboto" charset="0"/>
                <a:ea typeface="Roboto" charset="0"/>
                <a:cs typeface="Roboto" charset="0"/>
              </a:rPr>
              <a:t>hệ</a:t>
            </a:r>
            <a:r>
              <a:rPr lang="en-US" dirty="0">
                <a:latin typeface="Roboto" charset="0"/>
                <a:ea typeface="Roboto" charset="0"/>
                <a:cs typeface="Roboto" charset="0"/>
              </a:rPr>
              <a:t> </a:t>
            </a:r>
            <a:r>
              <a:rPr lang="en-US" dirty="0" err="1">
                <a:latin typeface="Roboto" charset="0"/>
                <a:ea typeface="Roboto" charset="0"/>
                <a:cs typeface="Roboto" charset="0"/>
              </a:rPr>
              <a:t>thống</a:t>
            </a:r>
            <a:endParaRPr lang="en-US" dirty="0">
              <a:latin typeface="Roboto" charset="0"/>
              <a:ea typeface="Roboto" charset="0"/>
              <a:cs typeface="Roboto" charset="0"/>
            </a:endParaRPr>
          </a:p>
        </p:txBody>
      </p:sp>
    </p:spTree>
    <p:extLst>
      <p:ext uri="{BB962C8B-B14F-4D97-AF65-F5344CB8AC3E}">
        <p14:creationId xmlns:p14="http://schemas.microsoft.com/office/powerpoint/2010/main" val="385520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 Box 2">
            <a:extLst>
              <a:ext uri="{FF2B5EF4-FFF2-40B4-BE49-F238E27FC236}">
                <a16:creationId xmlns:a16="http://schemas.microsoft.com/office/drawing/2014/main" id="{ADE021B8-59AF-4269-9B9D-0AD64F72EAC6}"/>
              </a:ext>
            </a:extLst>
          </p:cNvPr>
          <p:cNvSpPr txBox="1">
            <a:spLocks noChangeArrowheads="1"/>
          </p:cNvSpPr>
          <p:nvPr/>
        </p:nvSpPr>
        <p:spPr bwMode="auto">
          <a:xfrm>
            <a:off x="3781425" y="564474"/>
            <a:ext cx="3689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lgn="ctr" eaLnBrk="1" hangingPunct="1">
              <a:buClrTx/>
              <a:buFontTx/>
              <a:buNone/>
            </a:pPr>
            <a:r>
              <a:rPr lang="en-US" altLang="en-US" sz="2800" b="1" dirty="0">
                <a:solidFill>
                  <a:srgbClr val="FF6600"/>
                </a:solidFill>
                <a:latin typeface="Segoe UI" panose="020B0502040204020203" pitchFamily="34" charset="0"/>
                <a:cs typeface="Segoe UI" panose="020B0502040204020203" pitchFamily="34" charset="0"/>
              </a:rPr>
              <a:t>4. THIẾT KẾ KIÊN TRÚC HỆ THỐNG</a:t>
            </a:r>
          </a:p>
        </p:txBody>
      </p:sp>
      <p:graphicFrame>
        <p:nvGraphicFramePr>
          <p:cNvPr id="3" name="Diagram 2"/>
          <p:cNvGraphicFramePr/>
          <p:nvPr>
            <p:extLst>
              <p:ext uri="{D42A27DB-BD31-4B8C-83A1-F6EECF244321}">
                <p14:modId xmlns:p14="http://schemas.microsoft.com/office/powerpoint/2010/main" val="390633231"/>
              </p:ext>
            </p:extLst>
          </p:nvPr>
        </p:nvGraphicFramePr>
        <p:xfrm>
          <a:off x="1651518" y="1492898"/>
          <a:ext cx="7968343" cy="4488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stomShape 2"/>
          <p:cNvSpPr/>
          <p:nvPr/>
        </p:nvSpPr>
        <p:spPr>
          <a:xfrm>
            <a:off x="4603710" y="5144304"/>
            <a:ext cx="6071136" cy="819730"/>
          </a:xfrm>
          <a:custGeom>
            <a:avLst/>
            <a:gdLst/>
            <a:ahLst/>
            <a:cxnLst/>
            <a:rect l="l" t="t" r="r" b="b"/>
            <a:pathLst>
              <a:path w="15380" h="2514">
                <a:moveTo>
                  <a:pt x="1256" y="0"/>
                </a:moveTo>
                <a:cubicBezTo>
                  <a:pt x="628" y="0"/>
                  <a:pt x="0" y="628"/>
                  <a:pt x="0" y="1256"/>
                </a:cubicBezTo>
                <a:lnTo>
                  <a:pt x="0" y="1256"/>
                </a:lnTo>
                <a:cubicBezTo>
                  <a:pt x="0" y="1884"/>
                  <a:pt x="628" y="2513"/>
                  <a:pt x="1256" y="2513"/>
                </a:cubicBezTo>
                <a:lnTo>
                  <a:pt x="14122" y="2513"/>
                </a:lnTo>
                <a:cubicBezTo>
                  <a:pt x="14750" y="2513"/>
                  <a:pt x="15379" y="1884"/>
                  <a:pt x="15379" y="1256"/>
                </a:cubicBezTo>
                <a:lnTo>
                  <a:pt x="15379" y="1256"/>
                </a:lnTo>
                <a:cubicBezTo>
                  <a:pt x="15379" y="628"/>
                  <a:pt x="14750" y="0"/>
                  <a:pt x="14122" y="0"/>
                </a:cubicBezTo>
                <a:lnTo>
                  <a:pt x="1256"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4. THIẾT KẾ KIẾN TRÚC HỆ THỐNG</a:t>
            </a:r>
            <a:endParaRPr lang="en-US" spc="-1" dirty="0">
              <a:latin typeface="Arial"/>
            </a:endParaRPr>
          </a:p>
        </p:txBody>
      </p:sp>
      <p:sp>
        <p:nvSpPr>
          <p:cNvPr id="34" name="CustomShape 3"/>
          <p:cNvSpPr/>
          <p:nvPr/>
        </p:nvSpPr>
        <p:spPr>
          <a:xfrm>
            <a:off x="4713681" y="1668297"/>
            <a:ext cx="5961164"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1. PHẠM </a:t>
            </a:r>
            <a:r>
              <a:rPr lang="en-US" b="1" spc="-1" dirty="0" smtClean="0">
                <a:latin typeface="Tahoma"/>
                <a:ea typeface="Tahoma"/>
              </a:rPr>
              <a:t>VI</a:t>
            </a:r>
            <a:endParaRPr lang="en-US" spc="-1" dirty="0">
              <a:latin typeface="Arial"/>
            </a:endParaRPr>
          </a:p>
        </p:txBody>
      </p:sp>
      <p:sp>
        <p:nvSpPr>
          <p:cNvPr id="35" name="CustomShape 4"/>
          <p:cNvSpPr/>
          <p:nvPr/>
        </p:nvSpPr>
        <p:spPr>
          <a:xfrm>
            <a:off x="4360354" y="1846939"/>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6" name="CustomShape 5"/>
          <p:cNvSpPr/>
          <p:nvPr/>
        </p:nvSpPr>
        <p:spPr>
          <a:xfrm>
            <a:off x="4380600" y="1867187"/>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7" name="CustomShape 6"/>
          <p:cNvSpPr/>
          <p:nvPr/>
        </p:nvSpPr>
        <p:spPr>
          <a:xfrm>
            <a:off x="4397907" y="1884497"/>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8" name="CustomShape 7"/>
          <p:cNvSpPr/>
          <p:nvPr/>
        </p:nvSpPr>
        <p:spPr>
          <a:xfrm>
            <a:off x="4397907" y="1884497"/>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9" name="CustomShape 8"/>
          <p:cNvSpPr/>
          <p:nvPr/>
        </p:nvSpPr>
        <p:spPr>
          <a:xfrm>
            <a:off x="4416520" y="1903112"/>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40" name="CustomShape 9"/>
          <p:cNvSpPr/>
          <p:nvPr/>
        </p:nvSpPr>
        <p:spPr>
          <a:xfrm>
            <a:off x="4416520" y="1903112"/>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41" name="CustomShape 10"/>
          <p:cNvSpPr/>
          <p:nvPr/>
        </p:nvSpPr>
        <p:spPr>
          <a:xfrm>
            <a:off x="4986297" y="4231699"/>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42" name="CustomShape 11"/>
          <p:cNvSpPr/>
          <p:nvPr/>
        </p:nvSpPr>
        <p:spPr>
          <a:xfrm>
            <a:off x="5006543" y="4251621"/>
            <a:ext cx="290304"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43" name="CustomShape 12"/>
          <p:cNvSpPr/>
          <p:nvPr/>
        </p:nvSpPr>
        <p:spPr>
          <a:xfrm>
            <a:off x="5023850" y="4268930"/>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44" name="CustomShape 13"/>
          <p:cNvSpPr/>
          <p:nvPr/>
        </p:nvSpPr>
        <p:spPr>
          <a:xfrm>
            <a:off x="5023850" y="4268930"/>
            <a:ext cx="255690" cy="255716"/>
          </a:xfrm>
          <a:prstGeom prst="ellipse">
            <a:avLst/>
          </a:prstGeom>
          <a:gradFill>
            <a:gsLst>
              <a:gs pos="0">
                <a:srgbClr val="0F5267"/>
              </a:gs>
              <a:gs pos="100000">
                <a:srgbClr val="21B3E1"/>
              </a:gs>
            </a:gsLst>
            <a:lin ang="5400000"/>
          </a:gradFill>
          <a:ln>
            <a:noFill/>
          </a:ln>
        </p:spPr>
        <p:style>
          <a:lnRef idx="0">
            <a:scrgbClr r="0" g="0" b="0"/>
          </a:lnRef>
          <a:fillRef idx="0">
            <a:scrgbClr r="0" g="0" b="0"/>
          </a:fillRef>
          <a:effectRef idx="0">
            <a:scrgbClr r="0" g="0" b="0"/>
          </a:effectRef>
          <a:fontRef idx="minor"/>
        </p:style>
      </p:sp>
      <p:sp>
        <p:nvSpPr>
          <p:cNvPr id="45" name="CustomShape 14"/>
          <p:cNvSpPr/>
          <p:nvPr/>
        </p:nvSpPr>
        <p:spPr>
          <a:xfrm>
            <a:off x="5042464" y="4287872"/>
            <a:ext cx="219769" cy="219465"/>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46" name="CustomShape 15"/>
          <p:cNvSpPr/>
          <p:nvPr/>
        </p:nvSpPr>
        <p:spPr>
          <a:xfrm>
            <a:off x="5042464" y="4287872"/>
            <a:ext cx="219769" cy="219465"/>
          </a:xfrm>
          <a:prstGeom prst="ellipse">
            <a:avLst/>
          </a:prstGeom>
          <a:gradFill>
            <a:gsLst>
              <a:gs pos="0">
                <a:srgbClr val="21B3E1"/>
              </a:gs>
              <a:gs pos="100000">
                <a:srgbClr val="0F566C"/>
              </a:gs>
            </a:gsLst>
            <a:lin ang="13500000"/>
          </a:gradFill>
          <a:ln>
            <a:noFill/>
          </a:ln>
        </p:spPr>
        <p:style>
          <a:lnRef idx="0">
            <a:scrgbClr r="0" g="0" b="0"/>
          </a:lnRef>
          <a:fillRef idx="0">
            <a:scrgbClr r="0" g="0" b="0"/>
          </a:fillRef>
          <a:effectRef idx="0">
            <a:scrgbClr r="0" g="0" b="0"/>
          </a:effectRef>
          <a:fontRef idx="minor"/>
        </p:style>
      </p:sp>
      <p:sp>
        <p:nvSpPr>
          <p:cNvPr id="47" name="CustomShape 16"/>
          <p:cNvSpPr/>
          <p:nvPr/>
        </p:nvSpPr>
        <p:spPr>
          <a:xfrm>
            <a:off x="4295445" y="5395775"/>
            <a:ext cx="307611"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48" name="CustomShape 17"/>
          <p:cNvSpPr/>
          <p:nvPr/>
        </p:nvSpPr>
        <p:spPr>
          <a:xfrm>
            <a:off x="4312752" y="5416023"/>
            <a:ext cx="270058" cy="290008"/>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49" name="CustomShape 18"/>
          <p:cNvSpPr/>
          <p:nvPr/>
        </p:nvSpPr>
        <p:spPr>
          <a:xfrm>
            <a:off x="4328427" y="5434639"/>
            <a:ext cx="237076"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50" name="CustomShape 19"/>
          <p:cNvSpPr/>
          <p:nvPr/>
        </p:nvSpPr>
        <p:spPr>
          <a:xfrm>
            <a:off x="4328427" y="5434639"/>
            <a:ext cx="237076" cy="255716"/>
          </a:xfrm>
          <a:prstGeom prst="ellipse">
            <a:avLst/>
          </a:prstGeom>
          <a:gradFill>
            <a:gsLst>
              <a:gs pos="0">
                <a:srgbClr val="E35E23"/>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51" name="CustomShape 20"/>
          <p:cNvSpPr/>
          <p:nvPr/>
        </p:nvSpPr>
        <p:spPr>
          <a:xfrm>
            <a:off x="4345734" y="5451947"/>
            <a:ext cx="204094"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52" name="CustomShape 21"/>
          <p:cNvSpPr/>
          <p:nvPr/>
        </p:nvSpPr>
        <p:spPr>
          <a:xfrm>
            <a:off x="4345734" y="5451947"/>
            <a:ext cx="204094" cy="219792"/>
          </a:xfrm>
          <a:prstGeom prst="ellipse">
            <a:avLst/>
          </a:prstGeom>
          <a:gradFill>
            <a:gsLst>
              <a:gs pos="0">
                <a:srgbClr val="E35E23"/>
              </a:gs>
              <a:gs pos="100000">
                <a:srgbClr val="6D2D10"/>
              </a:gs>
            </a:gsLst>
            <a:lin ang="13500000"/>
          </a:gradFill>
          <a:ln>
            <a:noFill/>
          </a:ln>
        </p:spPr>
        <p:style>
          <a:lnRef idx="0">
            <a:scrgbClr r="0" g="0" b="0"/>
          </a:lnRef>
          <a:fillRef idx="0">
            <a:scrgbClr r="0" g="0" b="0"/>
          </a:fillRef>
          <a:effectRef idx="0">
            <a:scrgbClr r="0" g="0" b="0"/>
          </a:effectRef>
          <a:fontRef idx="minor"/>
        </p:style>
      </p:sp>
      <p:sp>
        <p:nvSpPr>
          <p:cNvPr id="53" name="CustomShape 22"/>
          <p:cNvSpPr/>
          <p:nvPr/>
        </p:nvSpPr>
        <p:spPr>
          <a:xfrm>
            <a:off x="5407902" y="2823299"/>
            <a:ext cx="5266944"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2. YÊU CẦU NGHIỆP VỤ</a:t>
            </a:r>
          </a:p>
        </p:txBody>
      </p:sp>
      <p:sp>
        <p:nvSpPr>
          <p:cNvPr id="54" name="CustomShape 23"/>
          <p:cNvSpPr/>
          <p:nvPr/>
        </p:nvSpPr>
        <p:spPr>
          <a:xfrm>
            <a:off x="5014082" y="3072157"/>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55" name="CustomShape 24"/>
          <p:cNvSpPr/>
          <p:nvPr/>
        </p:nvSpPr>
        <p:spPr>
          <a:xfrm>
            <a:off x="5034328" y="3092406"/>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56" name="CustomShape 25"/>
          <p:cNvSpPr/>
          <p:nvPr/>
        </p:nvSpPr>
        <p:spPr>
          <a:xfrm>
            <a:off x="5051635" y="3109715"/>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57" name="CustomShape 26"/>
          <p:cNvSpPr/>
          <p:nvPr/>
        </p:nvSpPr>
        <p:spPr>
          <a:xfrm>
            <a:off x="5051635" y="3109715"/>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58" name="CustomShape 27"/>
          <p:cNvSpPr/>
          <p:nvPr/>
        </p:nvSpPr>
        <p:spPr>
          <a:xfrm>
            <a:off x="5070249" y="3128330"/>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59" name="CustomShape 28"/>
          <p:cNvSpPr/>
          <p:nvPr/>
        </p:nvSpPr>
        <p:spPr>
          <a:xfrm>
            <a:off x="5070249" y="3128330"/>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
        <p:nvSpPr>
          <p:cNvPr id="60" name="CustomShape 29"/>
          <p:cNvSpPr/>
          <p:nvPr/>
        </p:nvSpPr>
        <p:spPr>
          <a:xfrm rot="16200000" flipH="1">
            <a:off x="1027737" y="1978501"/>
            <a:ext cx="3657431" cy="3563326"/>
          </a:xfrm>
          <a:prstGeom prst="blockArc">
            <a:avLst>
              <a:gd name="adj1" fmla="val 10800000"/>
              <a:gd name="adj2" fmla="val 0"/>
              <a:gd name="adj3" fmla="val 49740"/>
            </a:avLst>
          </a:prstGeom>
          <a:solidFill>
            <a:srgbClr val="BBE0E3"/>
          </a:solidFill>
          <a:ln>
            <a:noFill/>
          </a:ln>
        </p:spPr>
        <p:style>
          <a:lnRef idx="0">
            <a:scrgbClr r="0" g="0" b="0"/>
          </a:lnRef>
          <a:fillRef idx="0">
            <a:scrgbClr r="0" g="0" b="0"/>
          </a:fillRef>
          <a:effectRef idx="0">
            <a:scrgbClr r="0" g="0" b="0"/>
          </a:effectRef>
          <a:fontRef idx="minor"/>
        </p:style>
      </p:sp>
      <p:sp>
        <p:nvSpPr>
          <p:cNvPr id="61" name="CustomShape 30"/>
          <p:cNvSpPr/>
          <p:nvPr/>
        </p:nvSpPr>
        <p:spPr>
          <a:xfrm rot="5400000">
            <a:off x="699188" y="1474763"/>
            <a:ext cx="4375919" cy="4326477"/>
          </a:xfrm>
          <a:prstGeom prst="blockArc">
            <a:avLst>
              <a:gd name="adj1" fmla="val 10860000"/>
              <a:gd name="adj2" fmla="val 21540000"/>
              <a:gd name="adj3" fmla="val 1490"/>
            </a:avLst>
          </a:prstGeom>
          <a:gradFill>
            <a:gsLst>
              <a:gs pos="0">
                <a:srgbClr val="DBDBDB"/>
              </a:gs>
              <a:gs pos="50000">
                <a:srgbClr val="B2B2B2"/>
              </a:gs>
              <a:gs pos="100000">
                <a:srgbClr val="DBDBDB"/>
              </a:gs>
            </a:gsLst>
            <a:lin ang="10800000"/>
          </a:gradFill>
          <a:ln>
            <a:noFill/>
          </a:ln>
        </p:spPr>
        <p:style>
          <a:lnRef idx="0">
            <a:scrgbClr r="0" g="0" b="0"/>
          </a:lnRef>
          <a:fillRef idx="0">
            <a:scrgbClr r="0" g="0" b="0"/>
          </a:fillRef>
          <a:effectRef idx="0">
            <a:scrgbClr r="0" g="0" b="0"/>
          </a:effectRef>
          <a:fontRef idx="minor"/>
        </p:style>
      </p:sp>
      <p:sp>
        <p:nvSpPr>
          <p:cNvPr id="62" name="CustomShape 32"/>
          <p:cNvSpPr/>
          <p:nvPr/>
        </p:nvSpPr>
        <p:spPr>
          <a:xfrm>
            <a:off x="5400690" y="4065794"/>
            <a:ext cx="5274156"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3. YÊU CẦU CHỨC NĂNG, PHI CHỨC NĂNG</a:t>
            </a:r>
            <a:endParaRPr lang="en-US" spc="-1" dirty="0">
              <a:latin typeface="Arial"/>
            </a:endParaRPr>
          </a:p>
        </p:txBody>
      </p:sp>
      <p:sp>
        <p:nvSpPr>
          <p:cNvPr id="63" name="CustomShape 31"/>
          <p:cNvSpPr/>
          <p:nvPr/>
        </p:nvSpPr>
        <p:spPr>
          <a:xfrm>
            <a:off x="990812" y="214032"/>
            <a:ext cx="9600055"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solidFill>
                  <a:srgbClr val="FF6600"/>
                </a:solidFill>
                <a:latin typeface="Arial"/>
                <a:ea typeface="DejaVu Sans"/>
              </a:rPr>
              <a:t>NỘI DUNG CHÍNH</a:t>
            </a:r>
            <a:endParaRPr lang="en-US" sz="2900" spc="-1" dirty="0">
              <a:solidFill>
                <a:srgbClr val="FF6600"/>
              </a:solidFill>
              <a:latin typeface="Arial"/>
            </a:endParaRPr>
          </a:p>
        </p:txBody>
      </p:sp>
      <p:cxnSp>
        <p:nvCxnSpPr>
          <p:cNvPr id="68" name="Straight Connector 67"/>
          <p:cNvCxnSpPr/>
          <p:nvPr/>
        </p:nvCxnSpPr>
        <p:spPr>
          <a:xfrm flipV="1">
            <a:off x="261257" y="1245343"/>
            <a:ext cx="1164460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7494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850678"/>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KIẾN TRÚC</a:t>
            </a:r>
            <a:endParaRPr lang="en-US" sz="2900" spc="-1" dirty="0">
              <a:latin typeface="Arial"/>
            </a:endParaRPr>
          </a:p>
        </p:txBody>
      </p:sp>
      <p:grpSp>
        <p:nvGrpSpPr>
          <p:cNvPr id="6" name="Group 5"/>
          <p:cNvGrpSpPr/>
          <p:nvPr/>
        </p:nvGrpSpPr>
        <p:grpSpPr>
          <a:xfrm>
            <a:off x="289249" y="959075"/>
            <a:ext cx="1929161" cy="947784"/>
            <a:chOff x="1302248" y="1346407"/>
            <a:chExt cx="2564810" cy="1795209"/>
          </a:xfrm>
        </p:grpSpPr>
        <p:sp>
          <p:nvSpPr>
            <p:cNvPr id="8" name="Rounded Rectangle 7"/>
            <p:cNvSpPr/>
            <p:nvPr/>
          </p:nvSpPr>
          <p:spPr>
            <a:xfrm>
              <a:off x="1302248" y="1346407"/>
              <a:ext cx="2564810" cy="179520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1389883" y="1434042"/>
              <a:ext cx="2389540" cy="1619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b="1" dirty="0"/>
                <a:t>KIẾN TRÚC TỔNG QUAN</a:t>
              </a:r>
              <a:endParaRPr lang="en-US" b="1" kern="1200" dirty="0"/>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4178" y="959074"/>
            <a:ext cx="8974666" cy="5362703"/>
          </a:xfrm>
          <a:prstGeom prst="rect">
            <a:avLst/>
          </a:prstGeom>
        </p:spPr>
      </p:pic>
    </p:spTree>
    <p:extLst>
      <p:ext uri="{BB962C8B-B14F-4D97-AF65-F5344CB8AC3E}">
        <p14:creationId xmlns:p14="http://schemas.microsoft.com/office/powerpoint/2010/main" val="379975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850678"/>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KIẾN TRÚC</a:t>
            </a:r>
            <a:endParaRPr lang="en-US" sz="2900" spc="-1" dirty="0">
              <a:latin typeface="Arial"/>
            </a:endParaRPr>
          </a:p>
        </p:txBody>
      </p:sp>
      <p:grpSp>
        <p:nvGrpSpPr>
          <p:cNvPr id="6" name="Group 5"/>
          <p:cNvGrpSpPr/>
          <p:nvPr/>
        </p:nvGrpSpPr>
        <p:grpSpPr>
          <a:xfrm>
            <a:off x="289249" y="959075"/>
            <a:ext cx="1929161" cy="947784"/>
            <a:chOff x="1302248" y="1346407"/>
            <a:chExt cx="2564810" cy="1795209"/>
          </a:xfrm>
        </p:grpSpPr>
        <p:sp>
          <p:nvSpPr>
            <p:cNvPr id="8" name="Rounded Rectangle 7"/>
            <p:cNvSpPr/>
            <p:nvPr/>
          </p:nvSpPr>
          <p:spPr>
            <a:xfrm>
              <a:off x="1302248" y="1346407"/>
              <a:ext cx="2564810" cy="179520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1389883" y="1434042"/>
              <a:ext cx="2389540" cy="1619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b="1" dirty="0"/>
                <a:t>CÁC THÀNH PHẦN</a:t>
              </a:r>
              <a:endParaRPr lang="en-US" b="1" kern="1200" dirty="0"/>
            </a:p>
          </p:txBody>
        </p:sp>
      </p:grpSp>
      <p:sp>
        <p:nvSpPr>
          <p:cNvPr id="10" name="Rectangle 9"/>
          <p:cNvSpPr/>
          <p:nvPr/>
        </p:nvSpPr>
        <p:spPr>
          <a:xfrm>
            <a:off x="355165" y="2399859"/>
            <a:ext cx="8752121" cy="1754326"/>
          </a:xfrm>
          <a:prstGeom prst="rect">
            <a:avLst/>
          </a:prstGeom>
        </p:spPr>
        <p:txBody>
          <a:bodyPr wrap="square">
            <a:spAutoFit/>
          </a:bodyPr>
          <a:lstStyle/>
          <a:p>
            <a:pPr>
              <a:lnSpc>
                <a:spcPct val="150000"/>
              </a:lnSpc>
            </a:pPr>
            <a:r>
              <a:rPr lang="en-US" dirty="0">
                <a:latin typeface="Roboto" charset="0"/>
                <a:ea typeface="Roboto" charset="0"/>
                <a:cs typeface="Roboto" charset="0"/>
              </a:rPr>
              <a:t>Các ứng dụng của MISA, tích hợp hệ thống </a:t>
            </a:r>
            <a:r>
              <a:rPr lang="en-US" dirty="0" smtClean="0">
                <a:latin typeface="Roboto" charset="0"/>
                <a:ea typeface="Roboto" charset="0"/>
                <a:cs typeface="Roboto" charset="0"/>
              </a:rPr>
              <a:t>JETPAY:</a:t>
            </a:r>
            <a:endParaRPr lang="en-US" dirty="0">
              <a:latin typeface="Roboto" charset="0"/>
              <a:ea typeface="Roboto" charset="0"/>
              <a:cs typeface="Roboto" charset="0"/>
            </a:endParaRPr>
          </a:p>
          <a:p>
            <a:pPr marL="285750" indent="-285750">
              <a:lnSpc>
                <a:spcPct val="150000"/>
              </a:lnSpc>
              <a:buFontTx/>
              <a:buChar char="-"/>
            </a:pPr>
            <a:r>
              <a:rPr lang="en-US" dirty="0">
                <a:latin typeface="Roboto" charset="0"/>
                <a:ea typeface="Roboto" charset="0"/>
                <a:cs typeface="Roboto" charset="0"/>
              </a:rPr>
              <a:t>Kết nối đến các API của hệ </a:t>
            </a:r>
            <a:r>
              <a:rPr lang="en-US" dirty="0" smtClean="0">
                <a:latin typeface="Roboto" charset="0"/>
                <a:ea typeface="Roboto" charset="0"/>
                <a:cs typeface="Roboto" charset="0"/>
              </a:rPr>
              <a:t>thống JETPAY </a:t>
            </a:r>
            <a:r>
              <a:rPr lang="en-US" dirty="0">
                <a:latin typeface="Roboto" charset="0"/>
                <a:ea typeface="Roboto" charset="0"/>
                <a:cs typeface="Roboto" charset="0"/>
              </a:rPr>
              <a:t>để cung cấp các chức năng liên quan đến dịch vụ </a:t>
            </a:r>
            <a:r>
              <a:rPr lang="en-US" dirty="0" smtClean="0">
                <a:latin typeface="Roboto" charset="0"/>
                <a:ea typeface="Roboto" charset="0"/>
                <a:cs typeface="Roboto" charset="0"/>
              </a:rPr>
              <a:t>cổng thanh toán </a:t>
            </a:r>
            <a:r>
              <a:rPr lang="en-US" dirty="0">
                <a:latin typeface="Roboto" charset="0"/>
                <a:ea typeface="Roboto" charset="0"/>
                <a:cs typeface="Roboto" charset="0"/>
              </a:rPr>
              <a:t>cho khách hàng</a:t>
            </a:r>
          </a:p>
          <a:p>
            <a:pPr marL="285750" indent="-285750">
              <a:lnSpc>
                <a:spcPct val="150000"/>
              </a:lnSpc>
              <a:buFontTx/>
              <a:buChar char="-"/>
            </a:pPr>
            <a:r>
              <a:rPr lang="en-US" dirty="0">
                <a:latin typeface="Roboto" charset="0"/>
                <a:ea typeface="Roboto" charset="0"/>
                <a:cs typeface="Roboto" charset="0"/>
              </a:rPr>
              <a:t>Kết nối </a:t>
            </a:r>
            <a:r>
              <a:rPr lang="en-US" b="1" dirty="0">
                <a:latin typeface="Roboto" charset="0"/>
                <a:ea typeface="Roboto" charset="0"/>
                <a:cs typeface="Roboto" charset="0"/>
              </a:rPr>
              <a:t>nội bộ</a:t>
            </a:r>
            <a:r>
              <a:rPr lang="en-US" dirty="0">
                <a:latin typeface="Roboto" charset="0"/>
                <a:ea typeface="Roboto" charset="0"/>
                <a:cs typeface="Roboto" charset="0"/>
              </a:rPr>
              <a:t>, theo chuẩn </a:t>
            </a:r>
            <a:r>
              <a:rPr lang="en-US" dirty="0" smtClean="0">
                <a:latin typeface="Roboto" charset="0"/>
                <a:ea typeface="Roboto" charset="0"/>
                <a:cs typeface="Roboto" charset="0"/>
              </a:rPr>
              <a:t>RESTful</a:t>
            </a:r>
            <a:endParaRPr lang="en-US" dirty="0">
              <a:latin typeface="Roboto" charset="0"/>
              <a:ea typeface="Roboto" charset="0"/>
              <a:cs typeface="Roboto" charset="0"/>
            </a:endParaRPr>
          </a:p>
        </p:txBody>
      </p:sp>
      <p:pic>
        <p:nvPicPr>
          <p:cNvPr id="3" name="Picture 2"/>
          <p:cNvPicPr>
            <a:picLocks noChangeAspect="1"/>
          </p:cNvPicPr>
          <p:nvPr/>
        </p:nvPicPr>
        <p:blipFill>
          <a:blip r:embed="rId3"/>
          <a:stretch>
            <a:fillRect/>
          </a:stretch>
        </p:blipFill>
        <p:spPr>
          <a:xfrm>
            <a:off x="9463040" y="1906859"/>
            <a:ext cx="2209349" cy="2820263"/>
          </a:xfrm>
          <a:prstGeom prst="rect">
            <a:avLst/>
          </a:prstGeom>
        </p:spPr>
      </p:pic>
    </p:spTree>
    <p:extLst>
      <p:ext uri="{BB962C8B-B14F-4D97-AF65-F5344CB8AC3E}">
        <p14:creationId xmlns:p14="http://schemas.microsoft.com/office/powerpoint/2010/main" val="321497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850678"/>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KIẾN TRÚC</a:t>
            </a:r>
            <a:endParaRPr lang="en-US" sz="2900" spc="-1" dirty="0">
              <a:latin typeface="Arial"/>
            </a:endParaRPr>
          </a:p>
        </p:txBody>
      </p:sp>
      <p:grpSp>
        <p:nvGrpSpPr>
          <p:cNvPr id="6" name="Group 5"/>
          <p:cNvGrpSpPr/>
          <p:nvPr/>
        </p:nvGrpSpPr>
        <p:grpSpPr>
          <a:xfrm>
            <a:off x="289249" y="959075"/>
            <a:ext cx="1929161" cy="947784"/>
            <a:chOff x="1302248" y="1346407"/>
            <a:chExt cx="2564810" cy="1795209"/>
          </a:xfrm>
        </p:grpSpPr>
        <p:sp>
          <p:nvSpPr>
            <p:cNvPr id="8" name="Rounded Rectangle 7"/>
            <p:cNvSpPr/>
            <p:nvPr/>
          </p:nvSpPr>
          <p:spPr>
            <a:xfrm>
              <a:off x="1302248" y="1346407"/>
              <a:ext cx="2564810" cy="179520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1389883" y="1434042"/>
              <a:ext cx="2389540" cy="1619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b="1" dirty="0"/>
                <a:t>CÁC THÀNH PHẦN</a:t>
              </a:r>
              <a:endParaRPr lang="en-US" b="1" kern="1200" dirty="0"/>
            </a:p>
          </p:txBody>
        </p:sp>
      </p:grpSp>
      <p:sp>
        <p:nvSpPr>
          <p:cNvPr id="10" name="Rectangle 9"/>
          <p:cNvSpPr/>
          <p:nvPr/>
        </p:nvSpPr>
        <p:spPr>
          <a:xfrm>
            <a:off x="289249" y="2368195"/>
            <a:ext cx="9454879" cy="1754326"/>
          </a:xfrm>
          <a:prstGeom prst="rect">
            <a:avLst/>
          </a:prstGeom>
        </p:spPr>
        <p:txBody>
          <a:bodyPr wrap="square">
            <a:spAutoFit/>
          </a:bodyPr>
          <a:lstStyle/>
          <a:p>
            <a:pPr marL="285750" indent="-285750">
              <a:lnSpc>
                <a:spcPct val="150000"/>
              </a:lnSpc>
              <a:buFontTx/>
              <a:buChar char="-"/>
            </a:pPr>
            <a:r>
              <a:rPr lang="en-US" dirty="0">
                <a:latin typeface="Roboto" charset="0"/>
                <a:ea typeface="Roboto" charset="0"/>
                <a:cs typeface="Roboto" charset="0"/>
              </a:rPr>
              <a:t>Hệ thống </a:t>
            </a:r>
            <a:r>
              <a:rPr lang="en-US" b="1" dirty="0" smtClean="0">
                <a:latin typeface="Roboto" charset="0"/>
                <a:ea typeface="Roboto" charset="0"/>
                <a:cs typeface="Roboto" charset="0"/>
              </a:rPr>
              <a:t>JETPAY </a:t>
            </a:r>
            <a:r>
              <a:rPr lang="en-US" dirty="0">
                <a:latin typeface="Roboto" charset="0"/>
                <a:ea typeface="Roboto" charset="0"/>
                <a:cs typeface="Roboto" charset="0"/>
              </a:rPr>
              <a:t>kết nối đến hệ thống của </a:t>
            </a:r>
            <a:r>
              <a:rPr lang="en-US" b="1" dirty="0">
                <a:latin typeface="Roboto" charset="0"/>
                <a:ea typeface="Roboto" charset="0"/>
                <a:cs typeface="Roboto" charset="0"/>
              </a:rPr>
              <a:t>đối tác </a:t>
            </a:r>
            <a:r>
              <a:rPr lang="en-US" dirty="0">
                <a:latin typeface="Roboto" charset="0"/>
                <a:ea typeface="Roboto" charset="0"/>
                <a:cs typeface="Roboto" charset="0"/>
              </a:rPr>
              <a:t>để </a:t>
            </a:r>
            <a:r>
              <a:rPr lang="en-US" dirty="0" smtClean="0">
                <a:latin typeface="Roboto" charset="0"/>
                <a:ea typeface="Roboto" charset="0"/>
                <a:cs typeface="Roboto" charset="0"/>
              </a:rPr>
              <a:t>cung </a:t>
            </a:r>
            <a:r>
              <a:rPr lang="en-US" dirty="0">
                <a:latin typeface="Roboto" charset="0"/>
                <a:ea typeface="Roboto" charset="0"/>
                <a:cs typeface="Roboto" charset="0"/>
              </a:rPr>
              <a:t>cấp các nghiệp vụ </a:t>
            </a:r>
            <a:r>
              <a:rPr lang="en-US" dirty="0" smtClean="0">
                <a:latin typeface="Roboto" charset="0"/>
                <a:ea typeface="Roboto" charset="0"/>
                <a:cs typeface="Roboto" charset="0"/>
              </a:rPr>
              <a:t>thanh toán giao dịch </a:t>
            </a:r>
            <a:r>
              <a:rPr lang="en-US" dirty="0">
                <a:latin typeface="Roboto" charset="0"/>
                <a:ea typeface="Roboto" charset="0"/>
                <a:cs typeface="Roboto" charset="0"/>
              </a:rPr>
              <a:t>cho khách hàng</a:t>
            </a:r>
          </a:p>
          <a:p>
            <a:pPr marL="285750" indent="-285750">
              <a:lnSpc>
                <a:spcPct val="150000"/>
              </a:lnSpc>
              <a:buFontTx/>
              <a:buChar char="-"/>
            </a:pPr>
            <a:r>
              <a:rPr lang="en-US" dirty="0" smtClean="0">
                <a:latin typeface="Roboto" charset="0"/>
                <a:ea typeface="Roboto" charset="0"/>
                <a:cs typeface="Roboto" charset="0"/>
              </a:rPr>
              <a:t>Hệ thống của </a:t>
            </a:r>
            <a:r>
              <a:rPr lang="en-US" b="1" dirty="0" smtClean="0">
                <a:latin typeface="Roboto" charset="0"/>
                <a:ea typeface="Roboto" charset="0"/>
                <a:cs typeface="Roboto" charset="0"/>
              </a:rPr>
              <a:t>đối tác </a:t>
            </a:r>
            <a:r>
              <a:rPr lang="en-US" dirty="0" smtClean="0">
                <a:latin typeface="Roboto" charset="0"/>
                <a:ea typeface="Roboto" charset="0"/>
                <a:cs typeface="Roboto" charset="0"/>
              </a:rPr>
              <a:t>kết </a:t>
            </a:r>
            <a:r>
              <a:rPr lang="en-US" dirty="0">
                <a:latin typeface="Roboto" charset="0"/>
                <a:ea typeface="Roboto" charset="0"/>
                <a:cs typeface="Roboto" charset="0"/>
              </a:rPr>
              <a:t>nối đến hệ thống </a:t>
            </a:r>
            <a:r>
              <a:rPr lang="en-US" b="1" dirty="0" smtClean="0">
                <a:latin typeface="Roboto" charset="0"/>
                <a:ea typeface="Roboto" charset="0"/>
                <a:cs typeface="Roboto" charset="0"/>
              </a:rPr>
              <a:t>JETPAY </a:t>
            </a:r>
            <a:r>
              <a:rPr lang="en-US" dirty="0" smtClean="0">
                <a:latin typeface="Roboto" charset="0"/>
                <a:ea typeface="Roboto" charset="0"/>
                <a:cs typeface="Roboto" charset="0"/>
              </a:rPr>
              <a:t>để thông báo cập nhật trạng thái giao dịch và trả về </a:t>
            </a:r>
            <a:r>
              <a:rPr lang="en-US" dirty="0" smtClean="0">
                <a:latin typeface="Roboto" charset="0"/>
                <a:ea typeface="Roboto" charset="0"/>
                <a:cs typeface="Roboto" charset="0"/>
              </a:rPr>
              <a:t>kết quả dịch vụ </a:t>
            </a:r>
            <a:r>
              <a:rPr lang="en-US" dirty="0" smtClean="0">
                <a:latin typeface="Roboto" charset="0"/>
                <a:ea typeface="Roboto" charset="0"/>
                <a:cs typeface="Roboto" charset="0"/>
              </a:rPr>
              <a:t>tương ứng.</a:t>
            </a:r>
            <a:endParaRPr lang="en-US" dirty="0">
              <a:latin typeface="Roboto" charset="0"/>
              <a:ea typeface="Roboto" charset="0"/>
              <a:cs typeface="Roboto" charset="0"/>
            </a:endParaRPr>
          </a:p>
        </p:txBody>
      </p:sp>
      <p:pic>
        <p:nvPicPr>
          <p:cNvPr id="4" name="Picture 3"/>
          <p:cNvPicPr>
            <a:picLocks noChangeAspect="1"/>
          </p:cNvPicPr>
          <p:nvPr/>
        </p:nvPicPr>
        <p:blipFill>
          <a:blip r:embed="rId3"/>
          <a:stretch>
            <a:fillRect/>
          </a:stretch>
        </p:blipFill>
        <p:spPr>
          <a:xfrm>
            <a:off x="10050469" y="1227997"/>
            <a:ext cx="1883384" cy="4292269"/>
          </a:xfrm>
          <a:prstGeom prst="rect">
            <a:avLst/>
          </a:prstGeom>
        </p:spPr>
      </p:pic>
    </p:spTree>
    <p:extLst>
      <p:ext uri="{BB962C8B-B14F-4D97-AF65-F5344CB8AC3E}">
        <p14:creationId xmlns:p14="http://schemas.microsoft.com/office/powerpoint/2010/main" val="314764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850678"/>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KIẾN TRÚC</a:t>
            </a:r>
            <a:endParaRPr lang="en-US" sz="2900" spc="-1" dirty="0">
              <a:latin typeface="Arial"/>
            </a:endParaRPr>
          </a:p>
        </p:txBody>
      </p:sp>
      <p:grpSp>
        <p:nvGrpSpPr>
          <p:cNvPr id="6" name="Group 5"/>
          <p:cNvGrpSpPr/>
          <p:nvPr/>
        </p:nvGrpSpPr>
        <p:grpSpPr>
          <a:xfrm>
            <a:off x="289249" y="959075"/>
            <a:ext cx="2387044" cy="379071"/>
            <a:chOff x="1302248" y="1346407"/>
            <a:chExt cx="2564810" cy="1795209"/>
          </a:xfrm>
        </p:grpSpPr>
        <p:sp>
          <p:nvSpPr>
            <p:cNvPr id="8" name="Rounded Rectangle 7"/>
            <p:cNvSpPr/>
            <p:nvPr/>
          </p:nvSpPr>
          <p:spPr>
            <a:xfrm>
              <a:off x="1302248" y="1346407"/>
              <a:ext cx="2564810" cy="179520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1389883" y="1434042"/>
              <a:ext cx="2389540" cy="1619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b="1" dirty="0"/>
                <a:t>CÁC THÀNH PHẦN</a:t>
              </a:r>
              <a:endParaRPr lang="en-US" b="1" kern="1200" dirty="0"/>
            </a:p>
          </p:txBody>
        </p:sp>
      </p:grpSp>
      <p:sp>
        <p:nvSpPr>
          <p:cNvPr id="10" name="Rectangle 9"/>
          <p:cNvSpPr/>
          <p:nvPr/>
        </p:nvSpPr>
        <p:spPr>
          <a:xfrm>
            <a:off x="289249" y="1567179"/>
            <a:ext cx="5422929" cy="4662815"/>
          </a:xfrm>
          <a:prstGeom prst="rect">
            <a:avLst/>
          </a:prstGeom>
        </p:spPr>
        <p:txBody>
          <a:bodyPr wrap="square">
            <a:spAutoFit/>
          </a:bodyPr>
          <a:lstStyle/>
          <a:p>
            <a:pPr marL="285750" indent="-285750">
              <a:lnSpc>
                <a:spcPct val="150000"/>
              </a:lnSpc>
              <a:buFontTx/>
              <a:buChar char="-"/>
            </a:pPr>
            <a:r>
              <a:rPr lang="en-US" b="1" dirty="0" smtClean="0">
                <a:latin typeface="Roboto" charset="0"/>
                <a:ea typeface="Roboto" charset="0"/>
                <a:cs typeface="Roboto" charset="0"/>
              </a:rPr>
              <a:t>NGINX API Gateway</a:t>
            </a:r>
            <a:r>
              <a:rPr lang="en-US" dirty="0" smtClean="0">
                <a:latin typeface="Roboto" charset="0"/>
                <a:ea typeface="Roboto" charset="0"/>
                <a:cs typeface="Roboto" charset="0"/>
              </a:rPr>
              <a:t>: Cổng trung gian nhận các request từ app tích hợp, đối tác có sử dụng NGINX trên </a:t>
            </a:r>
            <a:r>
              <a:rPr lang="en-US" dirty="0">
                <a:latin typeface="Roboto" panose="02000000000000000000" pitchFamily="2" charset="0"/>
                <a:ea typeface="Roboto" panose="02000000000000000000" pitchFamily="2" charset="0"/>
                <a:cs typeface="Roboto" panose="02000000000000000000" pitchFamily="2" charset="0"/>
              </a:rPr>
              <a:t>nền tảng nguồn </a:t>
            </a:r>
            <a:r>
              <a:rPr lang="en-US" dirty="0" smtClean="0">
                <a:latin typeface="Roboto" panose="02000000000000000000" pitchFamily="2" charset="0"/>
                <a:ea typeface="Roboto" panose="02000000000000000000" pitchFamily="2" charset="0"/>
                <a:cs typeface="Roboto" panose="02000000000000000000" pitchFamily="2" charset="0"/>
              </a:rPr>
              <a:t>mở Kubernetes.</a:t>
            </a: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Tx/>
              <a:buChar char="-"/>
            </a:pPr>
            <a:r>
              <a:rPr lang="en-US" b="1" dirty="0" smtClean="0">
                <a:latin typeface="Roboto" charset="0"/>
                <a:ea typeface="Roboto" charset="0"/>
                <a:cs typeface="Roboto" charset="0"/>
              </a:rPr>
              <a:t>Các microservices:</a:t>
            </a:r>
          </a:p>
          <a:p>
            <a:pPr>
              <a:lnSpc>
                <a:spcPct val="150000"/>
              </a:lnSpc>
            </a:pPr>
            <a:r>
              <a:rPr lang="en-US" b="1" dirty="0">
                <a:latin typeface="Roboto" charset="0"/>
                <a:ea typeface="Roboto" charset="0"/>
                <a:cs typeface="Roboto" charset="0"/>
              </a:rPr>
              <a:t> </a:t>
            </a:r>
            <a:r>
              <a:rPr lang="en-US" b="1" dirty="0" smtClean="0">
                <a:latin typeface="Roboto" charset="0"/>
                <a:ea typeface="Roboto" charset="0"/>
                <a:cs typeface="Roboto" charset="0"/>
              </a:rPr>
              <a:t>    </a:t>
            </a:r>
            <a:r>
              <a:rPr lang="en-US" dirty="0" smtClean="0">
                <a:latin typeface="Roboto" charset="0"/>
                <a:ea typeface="Roboto" charset="0"/>
                <a:cs typeface="Roboto" charset="0"/>
              </a:rPr>
              <a:t>+</a:t>
            </a:r>
            <a:r>
              <a:rPr lang="en-US" b="1" dirty="0" smtClean="0">
                <a:latin typeface="Roboto" charset="0"/>
                <a:ea typeface="Roboto" charset="0"/>
                <a:cs typeface="Roboto" charset="0"/>
              </a:rPr>
              <a:t> BankBillingService: </a:t>
            </a:r>
            <a:r>
              <a:rPr lang="en-US" dirty="0">
                <a:latin typeface="Roboto" charset="0"/>
                <a:ea typeface="Roboto" charset="0"/>
                <a:cs typeface="Roboto" charset="0"/>
              </a:rPr>
              <a:t>microservice</a:t>
            </a:r>
            <a:r>
              <a:rPr lang="en-US" dirty="0" smtClean="0">
                <a:latin typeface="Roboto" charset="0"/>
                <a:ea typeface="Roboto" charset="0"/>
                <a:cs typeface="Roboto" charset="0"/>
              </a:rPr>
              <a:t> thanh toán ngân hàng (cho phép public ra bên ngoài).</a:t>
            </a:r>
          </a:p>
          <a:p>
            <a:pPr>
              <a:lnSpc>
                <a:spcPct val="150000"/>
              </a:lnSpc>
            </a:pPr>
            <a:r>
              <a:rPr lang="en-US" dirty="0">
                <a:latin typeface="Roboto" charset="0"/>
                <a:ea typeface="Roboto" charset="0"/>
                <a:cs typeface="Roboto" charset="0"/>
              </a:rPr>
              <a:t> </a:t>
            </a:r>
            <a:r>
              <a:rPr lang="en-US" dirty="0" smtClean="0">
                <a:latin typeface="Roboto" charset="0"/>
                <a:ea typeface="Roboto" charset="0"/>
                <a:cs typeface="Roboto" charset="0"/>
              </a:rPr>
              <a:t>    + </a:t>
            </a:r>
            <a:r>
              <a:rPr lang="en-US" b="1" dirty="0" smtClean="0">
                <a:latin typeface="Roboto" charset="0"/>
                <a:ea typeface="Roboto" charset="0"/>
                <a:cs typeface="Roboto" charset="0"/>
              </a:rPr>
              <a:t>BillingService: </a:t>
            </a:r>
            <a:r>
              <a:rPr lang="en-US" dirty="0">
                <a:latin typeface="Roboto" charset="0"/>
                <a:ea typeface="Roboto" charset="0"/>
                <a:cs typeface="Roboto" charset="0"/>
              </a:rPr>
              <a:t>microservice </a:t>
            </a:r>
            <a:r>
              <a:rPr lang="en-US" dirty="0" smtClean="0">
                <a:latin typeface="Roboto" charset="0"/>
                <a:ea typeface="Roboto" charset="0"/>
                <a:cs typeface="Roboto" charset="0"/>
              </a:rPr>
              <a:t>thanh toán bằng QR Code, App To App, Thu hộ của hệ thống JETPAY.</a:t>
            </a:r>
          </a:p>
          <a:p>
            <a:pPr>
              <a:lnSpc>
                <a:spcPct val="150000"/>
              </a:lnSpc>
            </a:pPr>
            <a:r>
              <a:rPr lang="en-US" dirty="0">
                <a:latin typeface="Roboto" charset="0"/>
                <a:ea typeface="Roboto" charset="0"/>
                <a:cs typeface="Roboto" charset="0"/>
              </a:rPr>
              <a:t> </a:t>
            </a:r>
            <a:r>
              <a:rPr lang="en-US" dirty="0" smtClean="0">
                <a:latin typeface="Roboto" charset="0"/>
                <a:ea typeface="Roboto" charset="0"/>
                <a:cs typeface="Roboto" charset="0"/>
              </a:rPr>
              <a:t>    + </a:t>
            </a:r>
            <a:r>
              <a:rPr lang="en-US" b="1" dirty="0" smtClean="0">
                <a:latin typeface="Roboto" charset="0"/>
                <a:ea typeface="Roboto" charset="0"/>
                <a:cs typeface="Roboto" charset="0"/>
              </a:rPr>
              <a:t>EWalletService</a:t>
            </a:r>
            <a:r>
              <a:rPr lang="en-US" dirty="0" smtClean="0">
                <a:latin typeface="Roboto" charset="0"/>
                <a:ea typeface="Roboto" charset="0"/>
                <a:cs typeface="Roboto" charset="0"/>
              </a:rPr>
              <a:t>: </a:t>
            </a:r>
            <a:r>
              <a:rPr lang="en-US" dirty="0">
                <a:latin typeface="Roboto" charset="0"/>
                <a:ea typeface="Roboto" charset="0"/>
                <a:cs typeface="Roboto" charset="0"/>
              </a:rPr>
              <a:t>microservice</a:t>
            </a:r>
            <a:r>
              <a:rPr lang="en-US" dirty="0" smtClean="0">
                <a:latin typeface="Roboto" charset="0"/>
                <a:ea typeface="Roboto" charset="0"/>
                <a:cs typeface="Roboto" charset="0"/>
              </a:rPr>
              <a:t> thanh toán bằng Ví điện tử, thẻ của hệ thống JETPAY.</a:t>
            </a:r>
          </a:p>
        </p:txBody>
      </p:sp>
      <p:pic>
        <p:nvPicPr>
          <p:cNvPr id="2" name="Picture 1"/>
          <p:cNvPicPr>
            <a:picLocks noChangeAspect="1"/>
          </p:cNvPicPr>
          <p:nvPr/>
        </p:nvPicPr>
        <p:blipFill>
          <a:blip r:embed="rId3"/>
          <a:stretch>
            <a:fillRect/>
          </a:stretch>
        </p:blipFill>
        <p:spPr>
          <a:xfrm>
            <a:off x="5798463" y="878670"/>
            <a:ext cx="6210653" cy="5523468"/>
          </a:xfrm>
          <a:prstGeom prst="rect">
            <a:avLst/>
          </a:prstGeom>
        </p:spPr>
      </p:pic>
    </p:spTree>
    <p:extLst>
      <p:ext uri="{BB962C8B-B14F-4D97-AF65-F5344CB8AC3E}">
        <p14:creationId xmlns:p14="http://schemas.microsoft.com/office/powerpoint/2010/main" val="1464117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850678"/>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KIẾN TRÚC</a:t>
            </a:r>
            <a:endParaRPr lang="en-US" sz="2900" spc="-1" dirty="0">
              <a:latin typeface="Arial"/>
            </a:endParaRPr>
          </a:p>
        </p:txBody>
      </p:sp>
      <p:grpSp>
        <p:nvGrpSpPr>
          <p:cNvPr id="6" name="Group 5"/>
          <p:cNvGrpSpPr/>
          <p:nvPr/>
        </p:nvGrpSpPr>
        <p:grpSpPr>
          <a:xfrm>
            <a:off x="289249" y="959075"/>
            <a:ext cx="2387044" cy="379071"/>
            <a:chOff x="1302248" y="1346407"/>
            <a:chExt cx="2564810" cy="1795209"/>
          </a:xfrm>
        </p:grpSpPr>
        <p:sp>
          <p:nvSpPr>
            <p:cNvPr id="8" name="Rounded Rectangle 7"/>
            <p:cNvSpPr/>
            <p:nvPr/>
          </p:nvSpPr>
          <p:spPr>
            <a:xfrm>
              <a:off x="1302248" y="1346407"/>
              <a:ext cx="2564810" cy="179520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ounded Rectangle 4"/>
            <p:cNvSpPr/>
            <p:nvPr/>
          </p:nvSpPr>
          <p:spPr>
            <a:xfrm>
              <a:off x="1389883" y="1434042"/>
              <a:ext cx="2389540" cy="1619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b="1" dirty="0"/>
                <a:t>CÁC THÀNH PHẦN</a:t>
              </a:r>
              <a:endParaRPr lang="en-US" b="1" kern="1200" dirty="0"/>
            </a:p>
          </p:txBody>
        </p:sp>
      </p:grpSp>
      <p:sp>
        <p:nvSpPr>
          <p:cNvPr id="10" name="Rectangle 9"/>
          <p:cNvSpPr/>
          <p:nvPr/>
        </p:nvSpPr>
        <p:spPr>
          <a:xfrm>
            <a:off x="289249" y="1770379"/>
            <a:ext cx="5422929" cy="4247317"/>
          </a:xfrm>
          <a:prstGeom prst="rect">
            <a:avLst/>
          </a:prstGeom>
        </p:spPr>
        <p:txBody>
          <a:bodyPr wrap="square">
            <a:spAutoFit/>
          </a:bodyPr>
          <a:lstStyle/>
          <a:p>
            <a:pPr marL="285750" indent="-285750">
              <a:lnSpc>
                <a:spcPct val="150000"/>
              </a:lnSpc>
              <a:buFontTx/>
              <a:buChar char="-"/>
            </a:pPr>
            <a:r>
              <a:rPr lang="en-US" b="1" dirty="0" smtClean="0">
                <a:latin typeface="Roboto" charset="0"/>
                <a:ea typeface="Roboto" charset="0"/>
                <a:cs typeface="Roboto" charset="0"/>
              </a:rPr>
              <a:t>Các microservices:</a:t>
            </a:r>
          </a:p>
          <a:p>
            <a:pPr>
              <a:lnSpc>
                <a:spcPct val="150000"/>
              </a:lnSpc>
            </a:pPr>
            <a:r>
              <a:rPr lang="en-US" b="1" dirty="0">
                <a:latin typeface="Roboto" charset="0"/>
                <a:ea typeface="Roboto" charset="0"/>
                <a:cs typeface="Roboto" charset="0"/>
              </a:rPr>
              <a:t> </a:t>
            </a:r>
            <a:r>
              <a:rPr lang="en-US" b="1" dirty="0" smtClean="0">
                <a:latin typeface="Roboto" charset="0"/>
                <a:ea typeface="Roboto" charset="0"/>
                <a:cs typeface="Roboto" charset="0"/>
              </a:rPr>
              <a:t>    </a:t>
            </a:r>
            <a:r>
              <a:rPr lang="en-US" dirty="0" smtClean="0">
                <a:latin typeface="Roboto" charset="0"/>
                <a:ea typeface="Roboto" charset="0"/>
                <a:cs typeface="Roboto" charset="0"/>
              </a:rPr>
              <a:t>+</a:t>
            </a:r>
            <a:r>
              <a:rPr lang="en-US" b="1" dirty="0" smtClean="0">
                <a:latin typeface="Roboto" charset="0"/>
                <a:ea typeface="Roboto" charset="0"/>
                <a:cs typeface="Roboto" charset="0"/>
              </a:rPr>
              <a:t> PaymentGatewayService: </a:t>
            </a:r>
            <a:r>
              <a:rPr lang="en-US" dirty="0">
                <a:latin typeface="Roboto" charset="0"/>
                <a:ea typeface="Roboto" charset="0"/>
                <a:cs typeface="Roboto" charset="0"/>
              </a:rPr>
              <a:t>microservice</a:t>
            </a:r>
            <a:r>
              <a:rPr lang="en-US" dirty="0" smtClean="0">
                <a:latin typeface="Roboto" charset="0"/>
                <a:ea typeface="Roboto" charset="0"/>
                <a:cs typeface="Roboto" charset="0"/>
              </a:rPr>
              <a:t> thanh toán bằng Cổng thanh toán của hệ thống JETPAY.</a:t>
            </a:r>
          </a:p>
          <a:p>
            <a:pPr>
              <a:lnSpc>
                <a:spcPct val="150000"/>
              </a:lnSpc>
            </a:pPr>
            <a:r>
              <a:rPr lang="en-US" dirty="0" smtClean="0">
                <a:latin typeface="Roboto" charset="0"/>
                <a:ea typeface="Roboto" charset="0"/>
                <a:cs typeface="Roboto" charset="0"/>
              </a:rPr>
              <a:t>     + </a:t>
            </a:r>
            <a:r>
              <a:rPr lang="en-US" b="1" dirty="0" smtClean="0">
                <a:latin typeface="Roboto" charset="0"/>
                <a:ea typeface="Roboto" charset="0"/>
                <a:cs typeface="Roboto" charset="0"/>
              </a:rPr>
              <a:t>MonitorService: </a:t>
            </a:r>
            <a:r>
              <a:rPr lang="en-US" dirty="0">
                <a:latin typeface="Roboto" charset="0"/>
                <a:ea typeface="Roboto" charset="0"/>
                <a:cs typeface="Roboto" charset="0"/>
              </a:rPr>
              <a:t>microservice </a:t>
            </a:r>
            <a:r>
              <a:rPr lang="en-US" dirty="0" smtClean="0">
                <a:latin typeface="Roboto" charset="0"/>
                <a:ea typeface="Roboto" charset="0"/>
                <a:cs typeface="Roboto" charset="0"/>
              </a:rPr>
              <a:t>giám sát của hệ thống JETPAY.</a:t>
            </a:r>
          </a:p>
          <a:p>
            <a:pPr>
              <a:lnSpc>
                <a:spcPct val="150000"/>
              </a:lnSpc>
            </a:pPr>
            <a:r>
              <a:rPr lang="en-US" dirty="0">
                <a:latin typeface="Roboto" charset="0"/>
                <a:ea typeface="Roboto" charset="0"/>
                <a:cs typeface="Roboto" charset="0"/>
              </a:rPr>
              <a:t> </a:t>
            </a:r>
            <a:r>
              <a:rPr lang="en-US" dirty="0" smtClean="0">
                <a:latin typeface="Roboto" charset="0"/>
                <a:ea typeface="Roboto" charset="0"/>
                <a:cs typeface="Roboto" charset="0"/>
              </a:rPr>
              <a:t>    + </a:t>
            </a:r>
            <a:r>
              <a:rPr lang="en-US" b="1" dirty="0" smtClean="0">
                <a:latin typeface="Roboto" charset="0"/>
                <a:ea typeface="Roboto" charset="0"/>
                <a:cs typeface="Roboto" charset="0"/>
              </a:rPr>
              <a:t>MonitorWeb</a:t>
            </a:r>
            <a:r>
              <a:rPr lang="en-US" dirty="0" smtClean="0">
                <a:latin typeface="Roboto" charset="0"/>
                <a:ea typeface="Roboto" charset="0"/>
                <a:cs typeface="Roboto" charset="0"/>
              </a:rPr>
              <a:t>: </a:t>
            </a:r>
            <a:r>
              <a:rPr lang="en-US" dirty="0">
                <a:latin typeface="Roboto" charset="0"/>
                <a:ea typeface="Roboto" charset="0"/>
                <a:cs typeface="Roboto" charset="0"/>
              </a:rPr>
              <a:t>microservice</a:t>
            </a:r>
            <a:r>
              <a:rPr lang="en-US" dirty="0" smtClean="0">
                <a:latin typeface="Roboto" charset="0"/>
                <a:ea typeface="Roboto" charset="0"/>
                <a:cs typeface="Roboto" charset="0"/>
              </a:rPr>
              <a:t> giám sát của hệ thống JETPAY (cho phép public trên internet).</a:t>
            </a:r>
          </a:p>
          <a:p>
            <a:pPr>
              <a:lnSpc>
                <a:spcPct val="150000"/>
              </a:lnSpc>
            </a:pPr>
            <a:r>
              <a:rPr lang="en-US" dirty="0" smtClean="0">
                <a:latin typeface="Roboto" charset="0"/>
                <a:ea typeface="Roboto" charset="0"/>
                <a:cs typeface="Roboto" charset="0"/>
              </a:rPr>
              <a:t>     + </a:t>
            </a:r>
            <a:r>
              <a:rPr lang="en-US" b="1" dirty="0" smtClean="0">
                <a:latin typeface="Roboto" charset="0"/>
                <a:ea typeface="Roboto" charset="0"/>
                <a:cs typeface="Roboto" charset="0"/>
              </a:rPr>
              <a:t>CallBankService: </a:t>
            </a:r>
            <a:r>
              <a:rPr lang="en-US" dirty="0">
                <a:latin typeface="Roboto" charset="0"/>
                <a:ea typeface="Roboto" charset="0"/>
                <a:cs typeface="Roboto" charset="0"/>
              </a:rPr>
              <a:t>microservice</a:t>
            </a:r>
            <a:r>
              <a:rPr lang="en-US" dirty="0" smtClean="0">
                <a:latin typeface="Roboto" charset="0"/>
                <a:ea typeface="Roboto" charset="0"/>
                <a:cs typeface="Roboto" charset="0"/>
              </a:rPr>
              <a:t> quản lý các request thực hiện yêu cầu nghiệp vụ từ app tích hợp đến ngân hàng.</a:t>
            </a:r>
            <a:endParaRPr lang="en-US" dirty="0" smtClean="0">
              <a:latin typeface="Roboto" charset="0"/>
              <a:ea typeface="Roboto" charset="0"/>
              <a:cs typeface="Roboto" charset="0"/>
            </a:endParaRPr>
          </a:p>
        </p:txBody>
      </p:sp>
      <p:pic>
        <p:nvPicPr>
          <p:cNvPr id="2" name="Picture 1"/>
          <p:cNvPicPr>
            <a:picLocks noChangeAspect="1"/>
          </p:cNvPicPr>
          <p:nvPr/>
        </p:nvPicPr>
        <p:blipFill>
          <a:blip r:embed="rId3"/>
          <a:stretch>
            <a:fillRect/>
          </a:stretch>
        </p:blipFill>
        <p:spPr>
          <a:xfrm>
            <a:off x="5798463" y="878670"/>
            <a:ext cx="6210653" cy="5523468"/>
          </a:xfrm>
          <a:prstGeom prst="rect">
            <a:avLst/>
          </a:prstGeom>
        </p:spPr>
      </p:pic>
    </p:spTree>
    <p:extLst>
      <p:ext uri="{BB962C8B-B14F-4D97-AF65-F5344CB8AC3E}">
        <p14:creationId xmlns:p14="http://schemas.microsoft.com/office/powerpoint/2010/main" val="76887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CHI TIẾT</a:t>
            </a:r>
            <a:endParaRPr lang="en-US" sz="2900" spc="-1" dirty="0">
              <a:latin typeface="Arial"/>
            </a:endParaRPr>
          </a:p>
        </p:txBody>
      </p:sp>
      <p:sp>
        <p:nvSpPr>
          <p:cNvPr id="8" name="Rectangle 7"/>
          <p:cNvSpPr/>
          <p:nvPr/>
        </p:nvSpPr>
        <p:spPr>
          <a:xfrm>
            <a:off x="201911" y="2712022"/>
            <a:ext cx="5216756" cy="2585323"/>
          </a:xfrm>
          <a:prstGeom prst="rect">
            <a:avLst/>
          </a:prstGeom>
        </p:spPr>
        <p:txBody>
          <a:bodyPr wrap="square">
            <a:spAutoFit/>
          </a:bodyPr>
          <a:lstStyle/>
          <a:p>
            <a:pPr>
              <a:lnSpc>
                <a:spcPct val="150000"/>
              </a:lnSpc>
            </a:pPr>
            <a:r>
              <a:rPr lang="en-US" b="1" dirty="0">
                <a:latin typeface="Roboto" charset="0"/>
                <a:ea typeface="Roboto" charset="0"/>
                <a:cs typeface="Roboto" charset="0"/>
              </a:rPr>
              <a:t>BillingService</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dirty="0">
                <a:latin typeface="Roboto" charset="0"/>
                <a:ea typeface="Roboto" charset="0"/>
                <a:cs typeface="Roboto" charset="0"/>
              </a:rPr>
              <a:t>microservice thanh toán bằng QR Code, App To App, Thu hộ của hệ thống </a:t>
            </a:r>
            <a:r>
              <a:rPr lang="en-US" dirty="0" smtClean="0">
                <a:latin typeface="Roboto" charset="0"/>
                <a:ea typeface="Roboto" charset="0"/>
                <a:cs typeface="Roboto" charset="0"/>
              </a:rPr>
              <a:t>JETPAY:</a:t>
            </a:r>
            <a:endParaRPr lang="en-US" b="1" dirty="0">
              <a:latin typeface="Roboto" charset="0"/>
              <a:ea typeface="Roboto" charset="0"/>
              <a:cs typeface="Roboto" charset="0"/>
            </a:endParaRPr>
          </a:p>
          <a:p>
            <a:pPr marL="285750" indent="-285750">
              <a:lnSpc>
                <a:spcPct val="150000"/>
              </a:lnSpc>
              <a:buFontTx/>
              <a:buChar char="-"/>
            </a:pPr>
            <a:r>
              <a:rPr lang="en-US" dirty="0" smtClean="0">
                <a:latin typeface="Roboto" charset="0"/>
                <a:ea typeface="Roboto" charset="0"/>
                <a:cs typeface="Roboto" charset="0"/>
              </a:rPr>
              <a:t>Yêu cầu tạo QR Code </a:t>
            </a:r>
            <a:endParaRPr lang="en-US" dirty="0" smtClean="0">
              <a:latin typeface="Roboto" charset="0"/>
              <a:ea typeface="Roboto" charset="0"/>
              <a:cs typeface="Roboto" charset="0"/>
            </a:endParaRPr>
          </a:p>
          <a:p>
            <a:pPr marL="285750" indent="-285750">
              <a:lnSpc>
                <a:spcPct val="150000"/>
              </a:lnSpc>
              <a:buFontTx/>
              <a:buChar char="-"/>
            </a:pPr>
            <a:r>
              <a:rPr lang="en-US" dirty="0" smtClean="0">
                <a:latin typeface="Roboto" charset="0"/>
                <a:ea typeface="Roboto" charset="0"/>
                <a:cs typeface="Roboto" charset="0"/>
              </a:rPr>
              <a:t>Quét mã QR Code</a:t>
            </a:r>
          </a:p>
          <a:p>
            <a:pPr marL="285750" indent="-285750">
              <a:lnSpc>
                <a:spcPct val="150000"/>
              </a:lnSpc>
              <a:buFontTx/>
              <a:buChar char="-"/>
            </a:pPr>
            <a:r>
              <a:rPr lang="en-US" dirty="0" smtClean="0">
                <a:latin typeface="Roboto" charset="0"/>
                <a:ea typeface="Roboto" charset="0"/>
                <a:cs typeface="Roboto" charset="0"/>
              </a:rPr>
              <a:t>Xác thực OTP</a:t>
            </a:r>
          </a:p>
          <a:p>
            <a:pPr marL="285750" indent="-285750">
              <a:lnSpc>
                <a:spcPct val="150000"/>
              </a:lnSpc>
              <a:buFontTx/>
              <a:buChar char="-"/>
            </a:pPr>
            <a:r>
              <a:rPr lang="en-US" smtClean="0">
                <a:latin typeface="Roboto" charset="0"/>
                <a:ea typeface="Roboto" charset="0"/>
                <a:cs typeface="Roboto" charset="0"/>
              </a:rPr>
              <a:t>Thực hiện giao dịch</a:t>
            </a:r>
            <a:endParaRPr lang="en-US" dirty="0">
              <a:latin typeface="Roboto" charset="0"/>
              <a:ea typeface="Roboto" charset="0"/>
              <a:cs typeface="Roboto" charset="0"/>
            </a:endParaRPr>
          </a:p>
        </p:txBody>
      </p:sp>
      <p:sp>
        <p:nvSpPr>
          <p:cNvPr id="9" name="Rectangle 8"/>
          <p:cNvSpPr/>
          <p:nvPr/>
        </p:nvSpPr>
        <p:spPr>
          <a:xfrm>
            <a:off x="10674244" y="1294900"/>
            <a:ext cx="1259609" cy="507831"/>
          </a:xfrm>
          <a:prstGeom prst="rect">
            <a:avLst/>
          </a:prstGeom>
        </p:spPr>
        <p:txBody>
          <a:bodyPr wrap="square">
            <a:spAutoFit/>
          </a:bodyPr>
          <a:lstStyle/>
          <a:p>
            <a:pPr>
              <a:lnSpc>
                <a:spcPct val="150000"/>
              </a:lnSpc>
            </a:pPr>
            <a:r>
              <a:rPr lang="en-US" b="1" dirty="0" err="1">
                <a:latin typeface="Roboto" charset="0"/>
                <a:ea typeface="Roboto" charset="0"/>
                <a:cs typeface="Roboto" charset="0"/>
              </a:rPr>
              <a:t>Kiến</a:t>
            </a:r>
            <a:r>
              <a:rPr lang="en-US" b="1" dirty="0">
                <a:latin typeface="Roboto" charset="0"/>
                <a:ea typeface="Roboto" charset="0"/>
                <a:cs typeface="Roboto" charset="0"/>
              </a:rPr>
              <a:t> </a:t>
            </a:r>
            <a:r>
              <a:rPr lang="en-US" b="1" dirty="0" err="1">
                <a:latin typeface="Roboto" charset="0"/>
                <a:ea typeface="Roboto" charset="0"/>
                <a:cs typeface="Roboto" charset="0"/>
              </a:rPr>
              <a:t>trúc</a:t>
            </a:r>
            <a:endParaRPr lang="en-US" dirty="0">
              <a:latin typeface="Roboto" charset="0"/>
              <a:ea typeface="Roboto" charset="0"/>
              <a:cs typeface="Roboto" charset="0"/>
            </a:endParaRPr>
          </a:p>
        </p:txBody>
      </p:sp>
      <p:pic>
        <p:nvPicPr>
          <p:cNvPr id="3" name="Picture 2"/>
          <p:cNvPicPr>
            <a:picLocks noChangeAspect="1"/>
          </p:cNvPicPr>
          <p:nvPr/>
        </p:nvPicPr>
        <p:blipFill>
          <a:blip r:embed="rId3"/>
          <a:stretch>
            <a:fillRect/>
          </a:stretch>
        </p:blipFill>
        <p:spPr>
          <a:xfrm>
            <a:off x="289249" y="1548815"/>
            <a:ext cx="2155649" cy="93950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7690" y="1294900"/>
            <a:ext cx="6436164" cy="5105282"/>
          </a:xfrm>
          <a:prstGeom prst="rect">
            <a:avLst/>
          </a:prstGeom>
        </p:spPr>
      </p:pic>
    </p:spTree>
    <p:extLst>
      <p:ext uri="{BB962C8B-B14F-4D97-AF65-F5344CB8AC3E}">
        <p14:creationId xmlns:p14="http://schemas.microsoft.com/office/powerpoint/2010/main" val="4001699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CHI TIẾT</a:t>
            </a:r>
            <a:endParaRPr lang="en-US" sz="2900" spc="-1" dirty="0">
              <a:latin typeface="Arial"/>
            </a:endParaRPr>
          </a:p>
        </p:txBody>
      </p:sp>
      <p:sp>
        <p:nvSpPr>
          <p:cNvPr id="8" name="Rectangle 7"/>
          <p:cNvSpPr/>
          <p:nvPr/>
        </p:nvSpPr>
        <p:spPr>
          <a:xfrm>
            <a:off x="201911" y="2712022"/>
            <a:ext cx="4559660" cy="3000821"/>
          </a:xfrm>
          <a:prstGeom prst="rect">
            <a:avLst/>
          </a:prstGeom>
        </p:spPr>
        <p:txBody>
          <a:bodyPr wrap="square">
            <a:spAutoFit/>
          </a:bodyPr>
          <a:lstStyle/>
          <a:p>
            <a:pPr>
              <a:lnSpc>
                <a:spcPct val="150000"/>
              </a:lnSpc>
            </a:pPr>
            <a:r>
              <a:rPr lang="en-US" b="1" dirty="0" smtClean="0">
                <a:latin typeface="Roboto" charset="0"/>
                <a:ea typeface="Roboto" charset="0"/>
                <a:cs typeface="Roboto" charset="0"/>
              </a:rPr>
              <a:t>EWalletService</a:t>
            </a:r>
            <a:r>
              <a:rPr lang="en-US" dirty="0" smtClean="0">
                <a:latin typeface="Roboto" charset="0"/>
                <a:ea typeface="Roboto" charset="0"/>
                <a:cs typeface="Roboto" charset="0"/>
              </a:rPr>
              <a:t> là </a:t>
            </a:r>
            <a:r>
              <a:rPr lang="en-US" dirty="0">
                <a:latin typeface="Roboto" charset="0"/>
                <a:ea typeface="Roboto" charset="0"/>
                <a:cs typeface="Roboto" charset="0"/>
              </a:rPr>
              <a:t>microservice thanh toán bằng Ví điện tử, thẻ của hệ thống </a:t>
            </a:r>
            <a:r>
              <a:rPr lang="en-US" dirty="0" smtClean="0">
                <a:latin typeface="Roboto" charset="0"/>
                <a:ea typeface="Roboto" charset="0"/>
                <a:cs typeface="Roboto" charset="0"/>
              </a:rPr>
              <a:t>JETPAY</a:t>
            </a:r>
            <a:r>
              <a:rPr lang="en-US" b="1" dirty="0" smtClean="0">
                <a:latin typeface="Roboto" charset="0"/>
                <a:ea typeface="Roboto" charset="0"/>
                <a:cs typeface="Roboto" charset="0"/>
              </a:rPr>
              <a:t>:</a:t>
            </a:r>
          </a:p>
          <a:p>
            <a:pPr marL="285750" indent="-285750">
              <a:lnSpc>
                <a:spcPct val="150000"/>
              </a:lnSpc>
              <a:buFontTx/>
              <a:buChar char="-"/>
            </a:pPr>
            <a:r>
              <a:rPr lang="en-US" dirty="0" smtClean="0">
                <a:latin typeface="Roboto" charset="0"/>
                <a:ea typeface="Roboto" charset="0"/>
                <a:cs typeface="Roboto" charset="0"/>
              </a:rPr>
              <a:t>Yêu cầu giao dịch (chuyển tiền, nạp tiền, thanh toán học phí,...)</a:t>
            </a:r>
          </a:p>
          <a:p>
            <a:pPr marL="285750" indent="-285750">
              <a:lnSpc>
                <a:spcPct val="150000"/>
              </a:lnSpc>
              <a:buFontTx/>
              <a:buChar char="-"/>
            </a:pPr>
            <a:r>
              <a:rPr lang="en-US" dirty="0">
                <a:latin typeface="Roboto" charset="0"/>
                <a:ea typeface="Roboto" charset="0"/>
                <a:cs typeface="Roboto" charset="0"/>
              </a:rPr>
              <a:t>X</a:t>
            </a:r>
            <a:r>
              <a:rPr lang="en-US" dirty="0" smtClean="0">
                <a:latin typeface="Roboto" charset="0"/>
                <a:ea typeface="Roboto" charset="0"/>
                <a:cs typeface="Roboto" charset="0"/>
              </a:rPr>
              <a:t>ác </a:t>
            </a:r>
            <a:r>
              <a:rPr lang="en-US" dirty="0">
                <a:latin typeface="Roboto" charset="0"/>
                <a:ea typeface="Roboto" charset="0"/>
                <a:cs typeface="Roboto" charset="0"/>
              </a:rPr>
              <a:t>thực </a:t>
            </a:r>
            <a:r>
              <a:rPr lang="en-US" dirty="0" smtClean="0">
                <a:latin typeface="Roboto" charset="0"/>
                <a:ea typeface="Roboto" charset="0"/>
                <a:cs typeface="Roboto" charset="0"/>
              </a:rPr>
              <a:t>OTP</a:t>
            </a:r>
            <a:endParaRPr lang="en-US" dirty="0" smtClean="0">
              <a:latin typeface="Roboto" charset="0"/>
              <a:ea typeface="Roboto" charset="0"/>
              <a:cs typeface="Roboto" charset="0"/>
            </a:endParaRPr>
          </a:p>
          <a:p>
            <a:pPr marL="285750" indent="-285750">
              <a:lnSpc>
                <a:spcPct val="150000"/>
              </a:lnSpc>
              <a:buFontTx/>
              <a:buChar char="-"/>
            </a:pPr>
            <a:r>
              <a:rPr lang="en-US" dirty="0" smtClean="0">
                <a:latin typeface="Roboto" charset="0"/>
                <a:ea typeface="Roboto" charset="0"/>
                <a:cs typeface="Roboto" charset="0"/>
              </a:rPr>
              <a:t>Thực hiện giao </a:t>
            </a:r>
            <a:r>
              <a:rPr lang="en-US" dirty="0" smtClean="0">
                <a:latin typeface="Roboto" charset="0"/>
                <a:ea typeface="Roboto" charset="0"/>
                <a:cs typeface="Roboto" charset="0"/>
              </a:rPr>
              <a:t>dịch</a:t>
            </a:r>
          </a:p>
          <a:p>
            <a:pPr>
              <a:lnSpc>
                <a:spcPct val="150000"/>
              </a:lnSpc>
            </a:pPr>
            <a:r>
              <a:rPr lang="en-US" dirty="0" smtClean="0">
                <a:latin typeface="Roboto" charset="0"/>
                <a:ea typeface="Roboto" charset="0"/>
                <a:cs typeface="Roboto" charset="0"/>
              </a:rPr>
              <a:t>(Sequence </a:t>
            </a:r>
            <a:r>
              <a:rPr lang="en-US" dirty="0" smtClean="0">
                <a:latin typeface="Roboto" charset="0"/>
                <a:ea typeface="Roboto" charset="0"/>
                <a:cs typeface="Roboto" charset="0"/>
              </a:rPr>
              <a:t>Diagram giao dịch chuyển tiền)</a:t>
            </a:r>
            <a:endParaRPr lang="en-US" dirty="0">
              <a:latin typeface="Roboto" charset="0"/>
              <a:ea typeface="Roboto" charset="0"/>
              <a:cs typeface="Roboto" charset="0"/>
            </a:endParaRPr>
          </a:p>
        </p:txBody>
      </p:sp>
      <p:sp>
        <p:nvSpPr>
          <p:cNvPr id="9" name="Rectangle 8"/>
          <p:cNvSpPr/>
          <p:nvPr/>
        </p:nvSpPr>
        <p:spPr>
          <a:xfrm>
            <a:off x="10674244" y="1294900"/>
            <a:ext cx="1259609" cy="507831"/>
          </a:xfrm>
          <a:prstGeom prst="rect">
            <a:avLst/>
          </a:prstGeom>
        </p:spPr>
        <p:txBody>
          <a:bodyPr wrap="square">
            <a:spAutoFit/>
          </a:bodyPr>
          <a:lstStyle/>
          <a:p>
            <a:pPr>
              <a:lnSpc>
                <a:spcPct val="150000"/>
              </a:lnSpc>
            </a:pPr>
            <a:r>
              <a:rPr lang="en-US" b="1" dirty="0" err="1">
                <a:latin typeface="Roboto" charset="0"/>
                <a:ea typeface="Roboto" charset="0"/>
                <a:cs typeface="Roboto" charset="0"/>
              </a:rPr>
              <a:t>Kiến</a:t>
            </a:r>
            <a:r>
              <a:rPr lang="en-US" b="1" dirty="0">
                <a:latin typeface="Roboto" charset="0"/>
                <a:ea typeface="Roboto" charset="0"/>
                <a:cs typeface="Roboto" charset="0"/>
              </a:rPr>
              <a:t> </a:t>
            </a:r>
            <a:r>
              <a:rPr lang="en-US" b="1" dirty="0" err="1">
                <a:latin typeface="Roboto" charset="0"/>
                <a:ea typeface="Roboto" charset="0"/>
                <a:cs typeface="Roboto" charset="0"/>
              </a:rPr>
              <a:t>trúc</a:t>
            </a:r>
            <a:endParaRPr lang="en-US" dirty="0">
              <a:latin typeface="Roboto" charset="0"/>
              <a:ea typeface="Roboto" charset="0"/>
              <a:cs typeface="Roboto" charset="0"/>
            </a:endParaRPr>
          </a:p>
        </p:txBody>
      </p:sp>
      <p:pic>
        <p:nvPicPr>
          <p:cNvPr id="2" name="Picture 1"/>
          <p:cNvPicPr>
            <a:picLocks noChangeAspect="1"/>
          </p:cNvPicPr>
          <p:nvPr/>
        </p:nvPicPr>
        <p:blipFill>
          <a:blip r:embed="rId3"/>
          <a:stretch>
            <a:fillRect/>
          </a:stretch>
        </p:blipFill>
        <p:spPr>
          <a:xfrm>
            <a:off x="289249" y="1499955"/>
            <a:ext cx="1641151" cy="101580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579" y="1294900"/>
            <a:ext cx="6968386" cy="5004300"/>
          </a:xfrm>
          <a:prstGeom prst="rect">
            <a:avLst/>
          </a:prstGeom>
        </p:spPr>
      </p:pic>
    </p:spTree>
    <p:extLst>
      <p:ext uri="{BB962C8B-B14F-4D97-AF65-F5344CB8AC3E}">
        <p14:creationId xmlns:p14="http://schemas.microsoft.com/office/powerpoint/2010/main" val="2386849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5" name="CustomShape 31"/>
          <p:cNvSpPr/>
          <p:nvPr/>
        </p:nvSpPr>
        <p:spPr>
          <a:xfrm>
            <a:off x="832193" y="307329"/>
            <a:ext cx="9600055" cy="4857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THIẾT KẾ CHI TIẾT</a:t>
            </a:r>
            <a:endParaRPr lang="en-US" sz="2900" spc="-1" dirty="0">
              <a:latin typeface="Arial"/>
            </a:endParaRPr>
          </a:p>
        </p:txBody>
      </p:sp>
      <p:sp>
        <p:nvSpPr>
          <p:cNvPr id="8" name="Rectangle 7"/>
          <p:cNvSpPr/>
          <p:nvPr/>
        </p:nvSpPr>
        <p:spPr>
          <a:xfrm>
            <a:off x="289248" y="2359426"/>
            <a:ext cx="5359712" cy="3831818"/>
          </a:xfrm>
          <a:prstGeom prst="rect">
            <a:avLst/>
          </a:prstGeom>
        </p:spPr>
        <p:txBody>
          <a:bodyPr wrap="square">
            <a:spAutoFit/>
          </a:bodyPr>
          <a:lstStyle/>
          <a:p>
            <a:pPr>
              <a:lnSpc>
                <a:spcPct val="150000"/>
              </a:lnSpc>
            </a:pPr>
            <a:r>
              <a:rPr lang="en-US" b="1" dirty="0" smtClean="0">
                <a:latin typeface="Roboto" charset="0"/>
                <a:ea typeface="Roboto" charset="0"/>
                <a:cs typeface="Roboto" charset="0"/>
              </a:rPr>
              <a:t>PaymentGatewayService </a:t>
            </a:r>
            <a:r>
              <a:rPr lang="en-US" dirty="0" smtClean="0">
                <a:latin typeface="Roboto" charset="0"/>
                <a:ea typeface="Roboto" charset="0"/>
                <a:cs typeface="Roboto" charset="0"/>
              </a:rPr>
              <a:t>là microservice </a:t>
            </a:r>
            <a:r>
              <a:rPr lang="en-US" dirty="0">
                <a:latin typeface="Roboto" charset="0"/>
                <a:ea typeface="Roboto" charset="0"/>
                <a:cs typeface="Roboto" charset="0"/>
              </a:rPr>
              <a:t>thanh toán bằng Cổng thanh toán của hệ thống JETPAY </a:t>
            </a:r>
            <a:r>
              <a:rPr lang="en-US" b="1" dirty="0" smtClean="0">
                <a:latin typeface="Roboto" charset="0"/>
                <a:ea typeface="Roboto" charset="0"/>
                <a:cs typeface="Roboto" charset="0"/>
              </a:rPr>
              <a:t>:</a:t>
            </a:r>
          </a:p>
          <a:p>
            <a:pPr marL="285750" indent="-285750">
              <a:lnSpc>
                <a:spcPct val="150000"/>
              </a:lnSpc>
              <a:buFontTx/>
              <a:buChar char="-"/>
            </a:pPr>
            <a:r>
              <a:rPr lang="en-US" dirty="0" smtClean="0">
                <a:latin typeface="Roboto" charset="0"/>
                <a:ea typeface="Roboto" charset="0"/>
                <a:cs typeface="Roboto" charset="0"/>
              </a:rPr>
              <a:t>Yêu cầu tạo giao dịch (chuyển tiền, nạp tiền, thanh toán học phí,...)</a:t>
            </a:r>
          </a:p>
          <a:p>
            <a:pPr marL="285750" indent="-285750">
              <a:lnSpc>
                <a:spcPct val="150000"/>
              </a:lnSpc>
              <a:buFontTx/>
              <a:buChar char="-"/>
            </a:pPr>
            <a:r>
              <a:rPr lang="en-US" dirty="0" smtClean="0">
                <a:latin typeface="Roboto" charset="0"/>
                <a:ea typeface="Roboto" charset="0"/>
                <a:cs typeface="Roboto" charset="0"/>
              </a:rPr>
              <a:t>Tạo QR Code / Tạo URL redirect đến cổng thanh toán</a:t>
            </a:r>
          </a:p>
          <a:p>
            <a:pPr marL="285750" indent="-285750">
              <a:lnSpc>
                <a:spcPct val="150000"/>
              </a:lnSpc>
              <a:buFontTx/>
              <a:buChar char="-"/>
            </a:pPr>
            <a:r>
              <a:rPr lang="en-US" dirty="0" smtClean="0">
                <a:latin typeface="Roboto" charset="0"/>
                <a:ea typeface="Roboto" charset="0"/>
                <a:cs typeface="Roboto" charset="0"/>
              </a:rPr>
              <a:t>Quét mã QR Code (Nếu tạo QR Code)</a:t>
            </a:r>
            <a:endParaRPr lang="en-US" dirty="0" smtClean="0">
              <a:latin typeface="Roboto" charset="0"/>
              <a:ea typeface="Roboto" charset="0"/>
              <a:cs typeface="Roboto" charset="0"/>
            </a:endParaRPr>
          </a:p>
          <a:p>
            <a:pPr marL="285750" indent="-285750">
              <a:lnSpc>
                <a:spcPct val="150000"/>
              </a:lnSpc>
              <a:buFontTx/>
              <a:buChar char="-"/>
            </a:pPr>
            <a:r>
              <a:rPr lang="en-US" dirty="0">
                <a:latin typeface="Roboto" charset="0"/>
                <a:ea typeface="Roboto" charset="0"/>
                <a:cs typeface="Roboto" charset="0"/>
              </a:rPr>
              <a:t>X</a:t>
            </a:r>
            <a:r>
              <a:rPr lang="en-US" dirty="0" smtClean="0">
                <a:latin typeface="Roboto" charset="0"/>
                <a:ea typeface="Roboto" charset="0"/>
                <a:cs typeface="Roboto" charset="0"/>
              </a:rPr>
              <a:t>ác </a:t>
            </a:r>
            <a:r>
              <a:rPr lang="en-US" dirty="0">
                <a:latin typeface="Roboto" charset="0"/>
                <a:ea typeface="Roboto" charset="0"/>
                <a:cs typeface="Roboto" charset="0"/>
              </a:rPr>
              <a:t>thực </a:t>
            </a:r>
            <a:r>
              <a:rPr lang="en-US" dirty="0" smtClean="0">
                <a:latin typeface="Roboto" charset="0"/>
                <a:ea typeface="Roboto" charset="0"/>
                <a:cs typeface="Roboto" charset="0"/>
              </a:rPr>
              <a:t>OTP</a:t>
            </a:r>
            <a:endParaRPr lang="en-US" dirty="0" smtClean="0">
              <a:latin typeface="Roboto" charset="0"/>
              <a:ea typeface="Roboto" charset="0"/>
              <a:cs typeface="Roboto" charset="0"/>
            </a:endParaRPr>
          </a:p>
          <a:p>
            <a:pPr marL="285750" indent="-285750">
              <a:lnSpc>
                <a:spcPct val="150000"/>
              </a:lnSpc>
              <a:buFontTx/>
              <a:buChar char="-"/>
            </a:pPr>
            <a:r>
              <a:rPr lang="en-US" dirty="0" smtClean="0">
                <a:latin typeface="Roboto" charset="0"/>
                <a:ea typeface="Roboto" charset="0"/>
                <a:cs typeface="Roboto" charset="0"/>
              </a:rPr>
              <a:t>Thực hiện giao </a:t>
            </a:r>
            <a:r>
              <a:rPr lang="en-US" dirty="0" smtClean="0">
                <a:latin typeface="Roboto" charset="0"/>
                <a:ea typeface="Roboto" charset="0"/>
                <a:cs typeface="Roboto" charset="0"/>
              </a:rPr>
              <a:t>dịch</a:t>
            </a:r>
          </a:p>
        </p:txBody>
      </p:sp>
      <p:pic>
        <p:nvPicPr>
          <p:cNvPr id="2" name="Picture 1"/>
          <p:cNvPicPr>
            <a:picLocks noChangeAspect="1"/>
          </p:cNvPicPr>
          <p:nvPr/>
        </p:nvPicPr>
        <p:blipFill>
          <a:blip r:embed="rId3"/>
          <a:stretch>
            <a:fillRect/>
          </a:stretch>
        </p:blipFill>
        <p:spPr>
          <a:xfrm>
            <a:off x="289248" y="1268963"/>
            <a:ext cx="1641151" cy="10158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959" y="1343617"/>
            <a:ext cx="6284894" cy="4979910"/>
          </a:xfrm>
          <a:prstGeom prst="rect">
            <a:avLst/>
          </a:prstGeom>
        </p:spPr>
      </p:pic>
    </p:spTree>
    <p:extLst>
      <p:ext uri="{BB962C8B-B14F-4D97-AF65-F5344CB8AC3E}">
        <p14:creationId xmlns:p14="http://schemas.microsoft.com/office/powerpoint/2010/main" val="207538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12101" y="2716846"/>
            <a:ext cx="10648710" cy="923330"/>
          </a:xfrm>
          <a:prstGeom prst="rect">
            <a:avLst/>
          </a:prstGeom>
          <a:noFill/>
        </p:spPr>
        <p:txBody>
          <a:bodyPr wrap="square" rtlCol="0">
            <a:spAutoFit/>
          </a:bodyPr>
          <a:lstStyle/>
          <a:p>
            <a:pPr algn="ctr">
              <a:lnSpc>
                <a:spcPct val="150000"/>
              </a:lnSpc>
            </a:pPr>
            <a:r>
              <a:rPr lang="en-US" sz="3600" b="1" dirty="0">
                <a:latin typeface="Roboto" charset="0"/>
                <a:ea typeface="Roboto" charset="0"/>
                <a:cs typeface="Roboto" charset="0"/>
              </a:rPr>
              <a:t>THANK YOU</a:t>
            </a:r>
          </a:p>
        </p:txBody>
      </p:sp>
    </p:spTree>
    <p:extLst>
      <p:ext uri="{BB962C8B-B14F-4D97-AF65-F5344CB8AC3E}">
        <p14:creationId xmlns:p14="http://schemas.microsoft.com/office/powerpoint/2010/main" val="265859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31"/>
          <p:cNvSpPr/>
          <p:nvPr/>
        </p:nvSpPr>
        <p:spPr>
          <a:xfrm>
            <a:off x="1121444" y="242024"/>
            <a:ext cx="9600055"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solidFill>
                  <a:srgbClr val="FF6600"/>
                </a:solidFill>
                <a:latin typeface="Arial"/>
                <a:ea typeface="DejaVu Sans"/>
              </a:rPr>
              <a:t>1. PHẠM VI</a:t>
            </a:r>
            <a:endParaRPr lang="en-US" sz="2900" spc="-1" dirty="0">
              <a:solidFill>
                <a:srgbClr val="FF6600"/>
              </a:solidFill>
              <a:latin typeface="Arial"/>
            </a:endParaRPr>
          </a:p>
        </p:txBody>
      </p:sp>
      <p:cxnSp>
        <p:nvCxnSpPr>
          <p:cNvPr id="68" name="Straight Connector 67"/>
          <p:cNvCxnSpPr/>
          <p:nvPr/>
        </p:nvCxnSpPr>
        <p:spPr>
          <a:xfrm>
            <a:off x="186612" y="1273335"/>
            <a:ext cx="11840547"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2">
            <a:extLst>
              <a:ext uri="{FF2B5EF4-FFF2-40B4-BE49-F238E27FC236}">
                <a16:creationId xmlns:a16="http://schemas.microsoft.com/office/drawing/2014/main" id="{79A73975-A575-4714-B302-F1739470D15E}"/>
              </a:ext>
            </a:extLst>
          </p:cNvPr>
          <p:cNvSpPr/>
          <p:nvPr/>
        </p:nvSpPr>
        <p:spPr>
          <a:xfrm>
            <a:off x="2255225" y="1751589"/>
            <a:ext cx="7681875" cy="1243537"/>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rgbClr val="FF9900"/>
          </a:solidFill>
          <a:ln>
            <a:solidFill>
              <a:srgbClr val="FFC000"/>
            </a:solidFill>
          </a:ln>
        </p:spPr>
        <p:style>
          <a:lnRef idx="0">
            <a:schemeClr val="accent1"/>
          </a:lnRef>
          <a:fillRef idx="3">
            <a:schemeClr val="accent1"/>
          </a:fillRef>
          <a:effectRef idx="3">
            <a:schemeClr val="accent1"/>
          </a:effectRef>
          <a:fontRef idx="minor">
            <a:schemeClr val="lt1"/>
          </a:fontRef>
        </p:style>
        <p:txBody>
          <a:bodyPr anchor="ctr"/>
          <a:lstStyle/>
          <a:p>
            <a:pPr algn="r" fontAlgn="auto" latinLnBrk="1">
              <a:spcAft>
                <a:spcPts val="0"/>
              </a:spcAft>
              <a:defRPr/>
            </a:pPr>
            <a:r>
              <a:rPr lang="en-US" altLang="ko-KR" sz="2400" dirty="0">
                <a:solidFill>
                  <a:schemeClr val="tx1"/>
                </a:solidFill>
                <a:latin typeface="Calibri" panose="020F0502020204030204" pitchFamily="34" charset="0"/>
              </a:rPr>
              <a:t>Tích hợp dịch vụ cổng thanh toán trên các phần mềm của MISA để khách hàng dễ dàng thực hiện giao dịch thanh </a:t>
            </a:r>
          </a:p>
          <a:p>
            <a:pPr algn="r" fontAlgn="auto" latinLnBrk="1">
              <a:spcAft>
                <a:spcPts val="0"/>
              </a:spcAft>
              <a:defRPr/>
            </a:pPr>
            <a:r>
              <a:rPr lang="en-US" altLang="ko-KR" sz="2400" dirty="0">
                <a:solidFill>
                  <a:schemeClr val="tx1"/>
                </a:solidFill>
                <a:latin typeface="Calibri" panose="020F0502020204030204" pitchFamily="34" charset="0"/>
              </a:rPr>
              <a:t>toán hóa đơn dịch vụ với khách hàng của họ</a:t>
            </a:r>
            <a:endParaRPr lang="ko-KR" altLang="en-US" sz="2400" b="1" dirty="0">
              <a:solidFill>
                <a:schemeClr val="tx1"/>
              </a:solidFill>
              <a:latin typeface="Calibri" panose="020F0502020204030204" pitchFamily="34" charset="0"/>
            </a:endParaRPr>
          </a:p>
        </p:txBody>
      </p:sp>
      <p:sp>
        <p:nvSpPr>
          <p:cNvPr id="15" name="Arrow: Pentagon 15">
            <a:extLst>
              <a:ext uri="{FF2B5EF4-FFF2-40B4-BE49-F238E27FC236}">
                <a16:creationId xmlns:a16="http://schemas.microsoft.com/office/drawing/2014/main" id="{C65B6D22-17FF-4494-8B48-0A211263677F}"/>
              </a:ext>
            </a:extLst>
          </p:cNvPr>
          <p:cNvSpPr/>
          <p:nvPr/>
        </p:nvSpPr>
        <p:spPr>
          <a:xfrm>
            <a:off x="1427582" y="1766584"/>
            <a:ext cx="1148055" cy="1228542"/>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4800" b="1"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259" y="1751588"/>
            <a:ext cx="1696785" cy="1250013"/>
          </a:xfrm>
          <a:prstGeom prst="rect">
            <a:avLst/>
          </a:prstGeom>
        </p:spPr>
      </p:pic>
      <p:pic>
        <p:nvPicPr>
          <p:cNvPr id="17" name="Picture 16">
            <a:extLst>
              <a:ext uri="{FF2B5EF4-FFF2-40B4-BE49-F238E27FC236}">
                <a16:creationId xmlns:a16="http://schemas.microsoft.com/office/drawing/2014/main" id="{693D05BD-B9D4-4FE1-AA2C-A8009AAAB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6" y="1751588"/>
            <a:ext cx="1154652" cy="12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4126" y="3107697"/>
            <a:ext cx="1982283" cy="129830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1169" y="3696747"/>
            <a:ext cx="2299448" cy="682253"/>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4840" y="5099889"/>
            <a:ext cx="1892004" cy="39224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0671" y="3296090"/>
            <a:ext cx="1860530" cy="921517"/>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21521" y="4849751"/>
            <a:ext cx="819150" cy="819150"/>
          </a:xfrm>
          <a:prstGeom prst="rect">
            <a:avLst/>
          </a:prstGeom>
        </p:spPr>
      </p:pic>
    </p:spTree>
    <p:extLst>
      <p:ext uri="{BB962C8B-B14F-4D97-AF65-F5344CB8AC3E}">
        <p14:creationId xmlns:p14="http://schemas.microsoft.com/office/powerpoint/2010/main" val="10693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V="1">
            <a:off x="289249" y="1115015"/>
            <a:ext cx="11644604" cy="27992"/>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821" y="2388622"/>
            <a:ext cx="2324424" cy="2467319"/>
          </a:xfrm>
          <a:prstGeom prst="rect">
            <a:avLst/>
          </a:prstGeom>
        </p:spPr>
      </p:pic>
      <p:graphicFrame>
        <p:nvGraphicFramePr>
          <p:cNvPr id="6" name="Diagram 5"/>
          <p:cNvGraphicFramePr/>
          <p:nvPr>
            <p:extLst>
              <p:ext uri="{D42A27DB-BD31-4B8C-83A1-F6EECF244321}">
                <p14:modId xmlns:p14="http://schemas.microsoft.com/office/powerpoint/2010/main" val="893334490"/>
              </p:ext>
            </p:extLst>
          </p:nvPr>
        </p:nvGraphicFramePr>
        <p:xfrm>
          <a:off x="2174033" y="1472559"/>
          <a:ext cx="10017967" cy="4524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 Box 2">
            <a:extLst>
              <a:ext uri="{FF2B5EF4-FFF2-40B4-BE49-F238E27FC236}">
                <a16:creationId xmlns:a16="http://schemas.microsoft.com/office/drawing/2014/main" id="{ADE021B8-59AF-4269-9B9D-0AD64F72EAC6}"/>
              </a:ext>
            </a:extLst>
          </p:cNvPr>
          <p:cNvSpPr txBox="1">
            <a:spLocks noChangeArrowheads="1"/>
          </p:cNvSpPr>
          <p:nvPr/>
        </p:nvSpPr>
        <p:spPr bwMode="auto">
          <a:xfrm>
            <a:off x="3781425" y="564474"/>
            <a:ext cx="3689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lgn="ctr" eaLnBrk="1" hangingPunct="1">
              <a:buClrTx/>
              <a:buFontTx/>
              <a:buNone/>
            </a:pPr>
            <a:r>
              <a:rPr lang="en-US" altLang="en-US" sz="2800" b="1" dirty="0">
                <a:solidFill>
                  <a:srgbClr val="FF6600"/>
                </a:solidFill>
                <a:latin typeface="Segoe UI" panose="020B0502040204020203" pitchFamily="34" charset="0"/>
                <a:cs typeface="Segoe UI" panose="020B0502040204020203" pitchFamily="34" charset="0"/>
              </a:rPr>
              <a:t>2. YÊU CẦU NGHIỆP VỤ</a:t>
            </a:r>
          </a:p>
        </p:txBody>
      </p:sp>
      <p:sp>
        <p:nvSpPr>
          <p:cNvPr id="2" name="Rectangle 1"/>
          <p:cNvSpPr/>
          <p:nvPr/>
        </p:nvSpPr>
        <p:spPr>
          <a:xfrm>
            <a:off x="3830963" y="1524295"/>
            <a:ext cx="301686" cy="369332"/>
          </a:xfrm>
          <a:prstGeom prst="rect">
            <a:avLst/>
          </a:prstGeom>
        </p:spPr>
        <p:txBody>
          <a:bodyPr wrap="none">
            <a:spAutoFit/>
          </a:bodyPr>
          <a:lstStyle/>
          <a:p>
            <a:r>
              <a:rPr lang="en-US" b="1" dirty="0">
                <a:solidFill>
                  <a:schemeClr val="bg1"/>
                </a:solidFill>
              </a:rPr>
              <a:t>1</a:t>
            </a:r>
          </a:p>
        </p:txBody>
      </p:sp>
      <p:sp>
        <p:nvSpPr>
          <p:cNvPr id="3" name="Rectangle 2"/>
          <p:cNvSpPr/>
          <p:nvPr/>
        </p:nvSpPr>
        <p:spPr>
          <a:xfrm>
            <a:off x="3830963" y="2177844"/>
            <a:ext cx="301686" cy="369332"/>
          </a:xfrm>
          <a:prstGeom prst="rect">
            <a:avLst/>
          </a:prstGeom>
        </p:spPr>
        <p:txBody>
          <a:bodyPr wrap="none">
            <a:spAutoFit/>
          </a:bodyPr>
          <a:lstStyle/>
          <a:p>
            <a:r>
              <a:rPr lang="en-US" b="1" dirty="0">
                <a:solidFill>
                  <a:schemeClr val="bg1"/>
                </a:solidFill>
              </a:rPr>
              <a:t>2</a:t>
            </a:r>
          </a:p>
        </p:txBody>
      </p:sp>
      <p:sp>
        <p:nvSpPr>
          <p:cNvPr id="4" name="Rectangle 3"/>
          <p:cNvSpPr/>
          <p:nvPr/>
        </p:nvSpPr>
        <p:spPr>
          <a:xfrm>
            <a:off x="3830963" y="2826969"/>
            <a:ext cx="301686" cy="369332"/>
          </a:xfrm>
          <a:prstGeom prst="rect">
            <a:avLst/>
          </a:prstGeom>
        </p:spPr>
        <p:txBody>
          <a:bodyPr wrap="none">
            <a:spAutoFit/>
          </a:bodyPr>
          <a:lstStyle/>
          <a:p>
            <a:r>
              <a:rPr lang="en-US" b="1" dirty="0">
                <a:solidFill>
                  <a:schemeClr val="bg1"/>
                </a:solidFill>
              </a:rPr>
              <a:t>3</a:t>
            </a:r>
          </a:p>
        </p:txBody>
      </p:sp>
      <p:sp>
        <p:nvSpPr>
          <p:cNvPr id="14" name="Rectangle 13"/>
          <p:cNvSpPr/>
          <p:nvPr/>
        </p:nvSpPr>
        <p:spPr>
          <a:xfrm>
            <a:off x="3830963" y="3534480"/>
            <a:ext cx="301686" cy="369332"/>
          </a:xfrm>
          <a:prstGeom prst="rect">
            <a:avLst/>
          </a:prstGeom>
        </p:spPr>
        <p:txBody>
          <a:bodyPr wrap="none">
            <a:spAutoFit/>
          </a:bodyPr>
          <a:lstStyle/>
          <a:p>
            <a:r>
              <a:rPr lang="en-US" b="1" dirty="0">
                <a:solidFill>
                  <a:schemeClr val="bg1"/>
                </a:solidFill>
              </a:rPr>
              <a:t>4</a:t>
            </a:r>
          </a:p>
        </p:txBody>
      </p:sp>
      <p:sp>
        <p:nvSpPr>
          <p:cNvPr id="15" name="Rectangle 14"/>
          <p:cNvSpPr/>
          <p:nvPr/>
        </p:nvSpPr>
        <p:spPr>
          <a:xfrm>
            <a:off x="3830963" y="4230586"/>
            <a:ext cx="301686" cy="369332"/>
          </a:xfrm>
          <a:prstGeom prst="rect">
            <a:avLst/>
          </a:prstGeom>
        </p:spPr>
        <p:txBody>
          <a:bodyPr wrap="none">
            <a:spAutoFit/>
          </a:bodyPr>
          <a:lstStyle/>
          <a:p>
            <a:r>
              <a:rPr lang="en-US" b="1" dirty="0">
                <a:solidFill>
                  <a:schemeClr val="bg1"/>
                </a:solidFill>
              </a:rPr>
              <a:t>5</a:t>
            </a:r>
          </a:p>
        </p:txBody>
      </p:sp>
      <p:sp>
        <p:nvSpPr>
          <p:cNvPr id="16" name="Rectangle 15"/>
          <p:cNvSpPr/>
          <p:nvPr/>
        </p:nvSpPr>
        <p:spPr>
          <a:xfrm>
            <a:off x="3830963" y="4901276"/>
            <a:ext cx="301686" cy="369332"/>
          </a:xfrm>
          <a:prstGeom prst="rect">
            <a:avLst/>
          </a:prstGeom>
        </p:spPr>
        <p:txBody>
          <a:bodyPr wrap="none">
            <a:spAutoFit/>
          </a:bodyPr>
          <a:lstStyle/>
          <a:p>
            <a:r>
              <a:rPr lang="en-US" b="1" dirty="0">
                <a:solidFill>
                  <a:schemeClr val="bg1"/>
                </a:solidFill>
              </a:rPr>
              <a:t>6</a:t>
            </a:r>
          </a:p>
        </p:txBody>
      </p:sp>
      <p:sp>
        <p:nvSpPr>
          <p:cNvPr id="18" name="Rectangle 17"/>
          <p:cNvSpPr/>
          <p:nvPr/>
        </p:nvSpPr>
        <p:spPr>
          <a:xfrm>
            <a:off x="3830963" y="5554825"/>
            <a:ext cx="301686" cy="369332"/>
          </a:xfrm>
          <a:prstGeom prst="rect">
            <a:avLst/>
          </a:prstGeom>
        </p:spPr>
        <p:txBody>
          <a:bodyPr wrap="none">
            <a:spAutoFit/>
          </a:bodyPr>
          <a:lstStyle/>
          <a:p>
            <a:r>
              <a:rPr lang="en-US" b="1" dirty="0">
                <a:solidFill>
                  <a:schemeClr val="bg1"/>
                </a:solidFill>
              </a:rPr>
              <a:t>7</a:t>
            </a:r>
          </a:p>
        </p:txBody>
      </p:sp>
    </p:spTree>
    <p:extLst>
      <p:ext uri="{BB962C8B-B14F-4D97-AF65-F5344CB8AC3E}">
        <p14:creationId xmlns:p14="http://schemas.microsoft.com/office/powerpoint/2010/main" val="234340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306355" y="1131640"/>
            <a:ext cx="11644604" cy="27992"/>
          </a:xfrm>
          <a:prstGeom prst="line">
            <a:avLst/>
          </a:prstGeom>
        </p:spPr>
        <p:style>
          <a:lnRef idx="1">
            <a:schemeClr val="accent2"/>
          </a:lnRef>
          <a:fillRef idx="0">
            <a:schemeClr val="accent2"/>
          </a:fillRef>
          <a:effectRef idx="0">
            <a:schemeClr val="accent2"/>
          </a:effectRef>
          <a:fontRef idx="minor">
            <a:schemeClr val="tx1"/>
          </a:fontRef>
        </p:style>
      </p:cxnSp>
      <p:grpSp>
        <p:nvGrpSpPr>
          <p:cNvPr id="6" name="Group 5"/>
          <p:cNvGrpSpPr/>
          <p:nvPr/>
        </p:nvGrpSpPr>
        <p:grpSpPr>
          <a:xfrm>
            <a:off x="517817" y="1326673"/>
            <a:ext cx="6661948" cy="657270"/>
            <a:chOff x="1828768" y="785983"/>
            <a:chExt cx="6661948" cy="657270"/>
          </a:xfrm>
        </p:grpSpPr>
        <p:sp>
          <p:nvSpPr>
            <p:cNvPr id="8" name="Pentagon 7"/>
            <p:cNvSpPr/>
            <p:nvPr/>
          </p:nvSpPr>
          <p:spPr>
            <a:xfrm rot="10800000">
              <a:off x="1828768" y="785983"/>
              <a:ext cx="6661948" cy="603034"/>
            </a:xfrm>
            <a:prstGeom prst="homePlat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Pentagon 4"/>
            <p:cNvSpPr/>
            <p:nvPr/>
          </p:nvSpPr>
          <p:spPr>
            <a:xfrm>
              <a:off x="1979526" y="785983"/>
              <a:ext cx="6511190" cy="657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5922" tIns="60960" rIns="113792" bIns="60960" numCol="1" spcCol="1270" anchor="ctr" anchorCtr="0">
              <a:noAutofit/>
            </a:bodyPr>
            <a:lstStyle/>
            <a:p>
              <a:pPr lvl="0"/>
              <a:r>
                <a:rPr lang="en-US" dirty="0"/>
                <a:t>Khách hàng đăng ký sử dụng dịch vụ cổng thanh toán trên phần mềm của MISA</a:t>
              </a:r>
            </a:p>
          </p:txBody>
        </p:sp>
      </p:grpSp>
      <p:sp>
        <p:nvSpPr>
          <p:cNvPr id="7" name="Oval 6"/>
          <p:cNvSpPr/>
          <p:nvPr/>
        </p:nvSpPr>
        <p:spPr>
          <a:xfrm>
            <a:off x="216299" y="1326673"/>
            <a:ext cx="603034" cy="603034"/>
          </a:xfrm>
          <a:prstGeom prst="ellipse">
            <a:avLst/>
          </a:prstGeom>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10" name="Rectangle 9"/>
          <p:cNvSpPr/>
          <p:nvPr/>
        </p:nvSpPr>
        <p:spPr>
          <a:xfrm>
            <a:off x="366431" y="1397357"/>
            <a:ext cx="302144" cy="461665"/>
          </a:xfrm>
          <a:prstGeom prst="rect">
            <a:avLst/>
          </a:prstGeom>
        </p:spPr>
        <p:txBody>
          <a:bodyPr wrap="square">
            <a:spAutoFit/>
          </a:bodyPr>
          <a:lstStyle/>
          <a:p>
            <a:pPr lvl="0"/>
            <a:r>
              <a:rPr lang="en-US" sz="2400" b="1" dirty="0">
                <a:solidFill>
                  <a:schemeClr val="bg1"/>
                </a:solidFill>
              </a:rPr>
              <a:t>2</a:t>
            </a:r>
          </a:p>
        </p:txBody>
      </p:sp>
      <p:graphicFrame>
        <p:nvGraphicFramePr>
          <p:cNvPr id="14" name="Table 13"/>
          <p:cNvGraphicFramePr>
            <a:graphicFrameLocks noGrp="1"/>
          </p:cNvGraphicFramePr>
          <p:nvPr>
            <p:extLst>
              <p:ext uri="{D42A27DB-BD31-4B8C-83A1-F6EECF244321}">
                <p14:modId xmlns:p14="http://schemas.microsoft.com/office/powerpoint/2010/main" val="2811331152"/>
              </p:ext>
            </p:extLst>
          </p:nvPr>
        </p:nvGraphicFramePr>
        <p:xfrm>
          <a:off x="306355" y="2162951"/>
          <a:ext cx="11579290" cy="3815080"/>
        </p:xfrm>
        <a:graphic>
          <a:graphicData uri="http://schemas.openxmlformats.org/drawingml/2006/table">
            <a:tbl>
              <a:tblPr firstRow="1" bandRow="1">
                <a:tableStyleId>{5C22544A-7EE6-4342-B048-85BDC9FD1C3A}</a:tableStyleId>
              </a:tblPr>
              <a:tblGrid>
                <a:gridCol w="5789645">
                  <a:extLst>
                    <a:ext uri="{9D8B030D-6E8A-4147-A177-3AD203B41FA5}">
                      <a16:colId xmlns:a16="http://schemas.microsoft.com/office/drawing/2014/main" val="20000"/>
                    </a:ext>
                  </a:extLst>
                </a:gridCol>
                <a:gridCol w="5789645">
                  <a:extLst>
                    <a:ext uri="{9D8B030D-6E8A-4147-A177-3AD203B41FA5}">
                      <a16:colId xmlns:a16="http://schemas.microsoft.com/office/drawing/2014/main" val="200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Chi </a:t>
                      </a:r>
                      <a:r>
                        <a:rPr lang="en-US" sz="1600" dirty="0" err="1"/>
                        <a:t>tiết</a:t>
                      </a:r>
                      <a:r>
                        <a:rPr lang="en-US" sz="1600" baseline="0" dirty="0"/>
                        <a:t> </a:t>
                      </a:r>
                      <a:r>
                        <a:rPr lang="en-US" sz="1600" baseline="0" dirty="0" err="1"/>
                        <a:t>yêu</a:t>
                      </a:r>
                      <a:r>
                        <a:rPr lang="en-US" sz="1600" baseline="0" dirty="0"/>
                        <a:t> </a:t>
                      </a:r>
                      <a:r>
                        <a:rPr lang="en-US" sz="1600" baseline="0" dirty="0" err="1"/>
                        <a:t>cầu</a:t>
                      </a:r>
                      <a:endParaRPr lang="en-US" sz="1600" dirty="0"/>
                    </a:p>
                  </a:txBody>
                  <a:tcPr/>
                </a:tc>
                <a:tc>
                  <a:txBody>
                    <a:bodyPr/>
                    <a:lstStyle/>
                    <a:p>
                      <a:pPr algn="ctr"/>
                      <a:r>
                        <a:rPr lang="en-US" sz="1600" dirty="0" err="1"/>
                        <a:t>Giải</a:t>
                      </a:r>
                      <a:r>
                        <a:rPr lang="en-US" sz="1600" baseline="0" dirty="0"/>
                        <a:t> </a:t>
                      </a:r>
                      <a:r>
                        <a:rPr lang="en-US" sz="1600" baseline="0" dirty="0" err="1"/>
                        <a:t>pháp</a:t>
                      </a:r>
                      <a:endParaRPr lang="en-US" sz="1600" dirty="0"/>
                    </a:p>
                  </a:txBody>
                  <a:tcPr/>
                </a:tc>
                <a:extLst>
                  <a:ext uri="{0D108BD9-81ED-4DB2-BD59-A6C34878D82A}">
                    <a16:rowId xmlns:a16="http://schemas.microsoft.com/office/drawing/2014/main" val="10000"/>
                  </a:ext>
                </a:extLst>
              </a:tr>
              <a:tr h="26839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1600">
                          <a:latin typeface="Roboto" charset="0"/>
                          <a:ea typeface="Roboto" charset="0"/>
                          <a:cs typeface="Roboto" charset="0"/>
                        </a:rPr>
                        <a:t>Khách hàng có thể xem thông tin dịch vụ, thủ tục, hồ sơ để đăng ký mới sử dụng dịch vụ</a:t>
                      </a:r>
                    </a:p>
                  </a:txBody>
                  <a:tcPr/>
                </a:tc>
                <a:tc>
                  <a:txBody>
                    <a:bodyPr/>
                    <a:lstStyle/>
                    <a:p>
                      <a:r>
                        <a:rPr lang="en-US" sz="1600" b="1" baseline="0">
                          <a:latin typeface="+mn-lt"/>
                          <a:ea typeface="Roboto" charset="0"/>
                          <a:cs typeface="Microsoft Tai Le" panose="020B0502040204020203" pitchFamily="34" charset="0"/>
                        </a:rPr>
                        <a:t>MISA </a:t>
                      </a:r>
                      <a:r>
                        <a:rPr lang="en-US" sz="1600" baseline="0">
                          <a:latin typeface="+mn-lt"/>
                        </a:rPr>
                        <a:t>hiển thị </a:t>
                      </a:r>
                      <a:r>
                        <a:rPr lang="en-US" sz="1600">
                          <a:latin typeface="+mn-lt"/>
                          <a:ea typeface="Roboto" charset="0"/>
                          <a:cs typeface="Microsoft Tai Le" panose="020B0502040204020203" pitchFamily="34" charset="0"/>
                        </a:rPr>
                        <a:t>thông tin dịch vụ, thủ tục, hồ sơ để đăng ký mới sử dụng dịch vụ.</a:t>
                      </a:r>
                      <a:endParaRPr lang="en-US" sz="1600" b="1" dirty="0">
                        <a:latin typeface="+mn-lt"/>
                        <a:ea typeface="Roboto" charset="0"/>
                        <a:cs typeface="Microsoft Tai Le" panose="020B0502040204020203" pitchFamily="34" charset="0"/>
                      </a:endParaRPr>
                    </a:p>
                  </a:txBody>
                  <a:tcPr/>
                </a:tc>
                <a:extLst>
                  <a:ext uri="{0D108BD9-81ED-4DB2-BD59-A6C34878D82A}">
                    <a16:rowId xmlns:a16="http://schemas.microsoft.com/office/drawing/2014/main" val="10001"/>
                  </a:ext>
                </a:extLst>
              </a:tr>
              <a:tr h="370840">
                <a:tc>
                  <a:txBody>
                    <a:bodyPr/>
                    <a:lstStyle/>
                    <a:p>
                      <a:pPr marL="0" indent="0">
                        <a:lnSpc>
                          <a:spcPct val="150000"/>
                        </a:lnSpc>
                        <a:buFontTx/>
                        <a:buNone/>
                      </a:pPr>
                      <a:r>
                        <a:rPr lang="en-US" sz="1600" dirty="0" err="1">
                          <a:latin typeface="Roboto" charset="0"/>
                          <a:ea typeface="Roboto" charset="0"/>
                          <a:cs typeface="Roboto" charset="0"/>
                        </a:rPr>
                        <a:t>Khách</a:t>
                      </a:r>
                      <a:r>
                        <a:rPr lang="en-US" sz="1600" dirty="0">
                          <a:latin typeface="Roboto" charset="0"/>
                          <a:ea typeface="Roboto" charset="0"/>
                          <a:cs typeface="Roboto" charset="0"/>
                        </a:rPr>
                        <a:t> </a:t>
                      </a:r>
                      <a:r>
                        <a:rPr lang="en-US" sz="1600" dirty="0" err="1">
                          <a:latin typeface="Roboto" charset="0"/>
                          <a:ea typeface="Roboto" charset="0"/>
                          <a:cs typeface="Roboto" charset="0"/>
                        </a:rPr>
                        <a:t>hàng</a:t>
                      </a:r>
                      <a:r>
                        <a:rPr lang="en-US" sz="1600" dirty="0">
                          <a:latin typeface="Roboto" charset="0"/>
                          <a:ea typeface="Roboto" charset="0"/>
                          <a:cs typeface="Roboto" charset="0"/>
                        </a:rPr>
                        <a:t> </a:t>
                      </a:r>
                      <a:r>
                        <a:rPr lang="en-US" sz="1600" dirty="0" err="1">
                          <a:latin typeface="Roboto" charset="0"/>
                          <a:ea typeface="Roboto" charset="0"/>
                          <a:cs typeface="Roboto" charset="0"/>
                        </a:rPr>
                        <a:t>có</a:t>
                      </a:r>
                      <a:r>
                        <a:rPr lang="en-US" sz="1600" dirty="0">
                          <a:latin typeface="Roboto" charset="0"/>
                          <a:ea typeface="Roboto" charset="0"/>
                          <a:cs typeface="Roboto" charset="0"/>
                        </a:rPr>
                        <a:t> </a:t>
                      </a:r>
                      <a:r>
                        <a:rPr lang="en-US" sz="1600" dirty="0" err="1">
                          <a:latin typeface="Roboto" charset="0"/>
                          <a:ea typeface="Roboto" charset="0"/>
                          <a:cs typeface="Roboto" charset="0"/>
                        </a:rPr>
                        <a:t>thể</a:t>
                      </a:r>
                      <a:r>
                        <a:rPr lang="en-US" sz="1600" dirty="0">
                          <a:latin typeface="Roboto" charset="0"/>
                          <a:ea typeface="Roboto" charset="0"/>
                          <a:cs typeface="Roboto" charset="0"/>
                        </a:rPr>
                        <a:t> </a:t>
                      </a:r>
                      <a:r>
                        <a:rPr lang="en-US" sz="1600" dirty="0" err="1">
                          <a:latin typeface="Roboto" charset="0"/>
                          <a:ea typeface="Roboto" charset="0"/>
                          <a:cs typeface="Roboto" charset="0"/>
                        </a:rPr>
                        <a:t>làm</a:t>
                      </a:r>
                      <a:r>
                        <a:rPr lang="en-US" sz="1600" dirty="0">
                          <a:latin typeface="Roboto" charset="0"/>
                          <a:ea typeface="Roboto" charset="0"/>
                          <a:cs typeface="Roboto" charset="0"/>
                        </a:rPr>
                        <a:t> </a:t>
                      </a:r>
                      <a:r>
                        <a:rPr lang="en-US" sz="1600" dirty="0" err="1">
                          <a:latin typeface="Roboto" charset="0"/>
                          <a:ea typeface="Roboto" charset="0"/>
                          <a:cs typeface="Roboto" charset="0"/>
                        </a:rPr>
                        <a:t>thủ</a:t>
                      </a:r>
                      <a:r>
                        <a:rPr lang="en-US" sz="1600" dirty="0">
                          <a:latin typeface="Roboto" charset="0"/>
                          <a:ea typeface="Roboto" charset="0"/>
                          <a:cs typeface="Roboto" charset="0"/>
                        </a:rPr>
                        <a:t> </a:t>
                      </a:r>
                      <a:r>
                        <a:rPr lang="en-US" sz="1600" dirty="0" err="1">
                          <a:latin typeface="Roboto" charset="0"/>
                          <a:ea typeface="Roboto" charset="0"/>
                          <a:cs typeface="Roboto" charset="0"/>
                        </a:rPr>
                        <a:t>tục</a:t>
                      </a:r>
                      <a:r>
                        <a:rPr lang="en-US" sz="1600" dirty="0">
                          <a:latin typeface="Roboto" charset="0"/>
                          <a:ea typeface="Roboto" charset="0"/>
                          <a:cs typeface="Roboto" charset="0"/>
                        </a:rPr>
                        <a:t> </a:t>
                      </a:r>
                      <a:r>
                        <a:rPr lang="en-US" sz="1600" dirty="0" err="1">
                          <a:latin typeface="Roboto" charset="0"/>
                          <a:ea typeface="Roboto" charset="0"/>
                          <a:cs typeface="Roboto" charset="0"/>
                        </a:rPr>
                        <a:t>đăng</a:t>
                      </a:r>
                      <a:r>
                        <a:rPr lang="en-US" sz="1600" dirty="0">
                          <a:latin typeface="Roboto" charset="0"/>
                          <a:ea typeface="Roboto" charset="0"/>
                          <a:cs typeface="Roboto" charset="0"/>
                        </a:rPr>
                        <a:t> </a:t>
                      </a:r>
                      <a:r>
                        <a:rPr lang="en-US" sz="1600" dirty="0" err="1">
                          <a:latin typeface="Roboto" charset="0"/>
                          <a:ea typeface="Roboto" charset="0"/>
                          <a:cs typeface="Roboto" charset="0"/>
                        </a:rPr>
                        <a:t>ký</a:t>
                      </a:r>
                      <a:r>
                        <a:rPr lang="en-US" sz="1600" dirty="0">
                          <a:latin typeface="Roboto" charset="0"/>
                          <a:ea typeface="Roboto" charset="0"/>
                          <a:cs typeface="Roboto" charset="0"/>
                        </a:rPr>
                        <a:t> </a:t>
                      </a:r>
                      <a:r>
                        <a:rPr lang="en-US" sz="1600" dirty="0" err="1">
                          <a:latin typeface="Roboto" charset="0"/>
                          <a:ea typeface="Roboto" charset="0"/>
                          <a:cs typeface="Roboto" charset="0"/>
                        </a:rPr>
                        <a:t>mới</a:t>
                      </a:r>
                      <a:r>
                        <a:rPr lang="en-US" sz="1600" dirty="0">
                          <a:latin typeface="Roboto" charset="0"/>
                          <a:ea typeface="Roboto" charset="0"/>
                          <a:cs typeface="Roboto" charset="0"/>
                        </a:rPr>
                        <a:t> </a:t>
                      </a:r>
                      <a:r>
                        <a:rPr lang="en-US" sz="1600" dirty="0" err="1">
                          <a:latin typeface="Roboto" charset="0"/>
                          <a:ea typeface="Roboto" charset="0"/>
                          <a:cs typeface="Roboto" charset="0"/>
                        </a:rPr>
                        <a:t>dịch</a:t>
                      </a:r>
                      <a:r>
                        <a:rPr lang="en-US" sz="1600" dirty="0">
                          <a:latin typeface="Roboto" charset="0"/>
                          <a:ea typeface="Roboto" charset="0"/>
                          <a:cs typeface="Roboto" charset="0"/>
                        </a:rPr>
                        <a:t> </a:t>
                      </a:r>
                      <a:r>
                        <a:rPr lang="en-US" sz="1600" dirty="0" err="1">
                          <a:latin typeface="Roboto" charset="0"/>
                          <a:ea typeface="Roboto" charset="0"/>
                          <a:cs typeface="Roboto" charset="0"/>
                        </a:rPr>
                        <a:t>vụ</a:t>
                      </a:r>
                      <a:r>
                        <a:rPr lang="en-US" sz="1600" dirty="0">
                          <a:latin typeface="Roboto" charset="0"/>
                          <a:ea typeface="Roboto" charset="0"/>
                          <a:cs typeface="Roboto" charset="0"/>
                        </a:rPr>
                        <a:t> </a:t>
                      </a:r>
                      <a:r>
                        <a:rPr lang="en-US" sz="1600" dirty="0" err="1">
                          <a:latin typeface="Roboto" charset="0"/>
                          <a:ea typeface="Roboto" charset="0"/>
                          <a:cs typeface="Roboto" charset="0"/>
                        </a:rPr>
                        <a:t>dễ</a:t>
                      </a:r>
                      <a:r>
                        <a:rPr lang="en-US" sz="1600" dirty="0">
                          <a:latin typeface="Roboto" charset="0"/>
                          <a:ea typeface="Roboto" charset="0"/>
                          <a:cs typeface="Roboto" charset="0"/>
                        </a:rPr>
                        <a:t> </a:t>
                      </a:r>
                      <a:r>
                        <a:rPr lang="en-US" sz="1600" dirty="0" err="1">
                          <a:latin typeface="Roboto" charset="0"/>
                          <a:ea typeface="Roboto" charset="0"/>
                          <a:cs typeface="Roboto" charset="0"/>
                        </a:rPr>
                        <a:t>dàng</a:t>
                      </a:r>
                      <a:endParaRPr lang="en-US" sz="1600" dirty="0">
                        <a:latin typeface="Roboto" charset="0"/>
                        <a:ea typeface="Roboto" charset="0"/>
                        <a:cs typeface="Roboto" charset="0"/>
                      </a:endParaRPr>
                    </a:p>
                  </a:txBody>
                  <a:tcPr/>
                </a:tc>
                <a:tc>
                  <a:txBody>
                    <a:bodyPr/>
                    <a:lstStyle/>
                    <a:p>
                      <a:pPr marL="0" indent="0">
                        <a:buNone/>
                      </a:pPr>
                      <a:r>
                        <a:rPr lang="en-US" sz="1600" b="1" baseline="0" dirty="0">
                          <a:latin typeface="+mn-lt"/>
                        </a:rPr>
                        <a:t>MISA </a:t>
                      </a:r>
                      <a:r>
                        <a:rPr lang="en-US" sz="1600" baseline="0" dirty="0">
                          <a:latin typeface="+mn-lt"/>
                        </a:rPr>
                        <a:t>cung cấp các API cho MISA giúp khách hàng đăng ký tài khoản (đăng ký thông tin, upload hồ sơ).</a:t>
                      </a:r>
                    </a:p>
                    <a:p>
                      <a:pPr marL="0" indent="0">
                        <a:buNone/>
                      </a:pPr>
                      <a:r>
                        <a:rPr lang="en-US" sz="1600" b="1" baseline="0" dirty="0">
                          <a:latin typeface="+mn-lt"/>
                        </a:rPr>
                        <a:t>MISA</a:t>
                      </a:r>
                      <a:r>
                        <a:rPr lang="en-US" sz="1600" baseline="0" dirty="0">
                          <a:latin typeface="+mn-lt"/>
                        </a:rPr>
                        <a:t> cung cấp các chức năng hỗ trợ khách hàng liên kết tài khoản với các dịch vụ thanh toán khác, thanh toán giao dịch và kiểm tra thông tin giao dịch trên phần mềm.</a:t>
                      </a:r>
                    </a:p>
                    <a:p>
                      <a:pPr marL="0" indent="0">
                        <a:buNone/>
                      </a:pPr>
                      <a:r>
                        <a:rPr lang="en-US" sz="1600" b="1" baseline="0" dirty="0">
                          <a:latin typeface="+mn-lt"/>
                        </a:rPr>
                        <a:t>MISA </a:t>
                      </a:r>
                      <a:r>
                        <a:rPr lang="en-US" sz="1600" baseline="0" dirty="0">
                          <a:latin typeface="+mn-lt"/>
                        </a:rPr>
                        <a:t>làm việc trực tiếp với khách hàng để hoàn thành các thủ tục còn lại liên quan đến hợp đồng.</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latin typeface="+mn-lt"/>
                          <a:ea typeface="Roboto" charset="0"/>
                          <a:cs typeface="Roboto" charset="0"/>
                        </a:rPr>
                        <a:t>Với những khách hàng đã có thì có thể đăng nhập, xác thực và sử dụng được luôn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MISA </a:t>
                      </a:r>
                      <a:r>
                        <a:rPr lang="en-US" sz="1600" baseline="0" dirty="0">
                          <a:latin typeface="+mn-lt"/>
                        </a:rPr>
                        <a:t>cung cấp API xác thực người dùng OAuth, để từ đó với khách hàng là đã là khách hàng của JETPAY rồi thì có thể sử dung dịch vụ được luôn sau khi đăng nhập và xác thực.</a:t>
                      </a:r>
                      <a:endParaRPr lang="en-US" sz="1600" dirty="0">
                        <a:latin typeface="+mn-lt"/>
                      </a:endParaRPr>
                    </a:p>
                  </a:txBody>
                  <a:tcPr/>
                </a:tc>
                <a:extLst>
                  <a:ext uri="{0D108BD9-81ED-4DB2-BD59-A6C34878D82A}">
                    <a16:rowId xmlns:a16="http://schemas.microsoft.com/office/drawing/2014/main" val="3815081312"/>
                  </a:ext>
                </a:extLst>
              </a:tr>
            </a:tbl>
          </a:graphicData>
        </a:graphic>
      </p:graphicFrame>
      <p:sp>
        <p:nvSpPr>
          <p:cNvPr id="17" name="CustomShape 31"/>
          <p:cNvSpPr/>
          <p:nvPr/>
        </p:nvSpPr>
        <p:spPr>
          <a:xfrm>
            <a:off x="832193" y="307329"/>
            <a:ext cx="10691232"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ea typeface="DejaVu Sans"/>
              </a:rPr>
              <a:t>ĐĂNG KÝ SỬ DỤNG DỊCH VỤ</a:t>
            </a:r>
            <a:endParaRPr lang="en-US" sz="2900" spc="-1" dirty="0">
              <a:latin typeface="Arial"/>
            </a:endParaRPr>
          </a:p>
        </p:txBody>
      </p:sp>
    </p:spTree>
    <p:extLst>
      <p:ext uri="{BB962C8B-B14F-4D97-AF65-F5344CB8AC3E}">
        <p14:creationId xmlns:p14="http://schemas.microsoft.com/office/powerpoint/2010/main" val="72371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256592" y="1121323"/>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9" name="Pentagon 4"/>
          <p:cNvSpPr/>
          <p:nvPr/>
        </p:nvSpPr>
        <p:spPr>
          <a:xfrm>
            <a:off x="668575" y="1338639"/>
            <a:ext cx="6232097" cy="591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5922" tIns="60960" rIns="113792" bIns="60960" numCol="1" spcCol="1270" anchor="ctr" anchorCtr="0">
            <a:noAutofit/>
          </a:bodyPr>
          <a:lstStyle/>
          <a:p>
            <a:pPr lvl="0"/>
            <a:endParaRPr lang="en-US" sz="1600" dirty="0"/>
          </a:p>
        </p:txBody>
      </p:sp>
      <p:graphicFrame>
        <p:nvGraphicFramePr>
          <p:cNvPr id="14" name="Table 13"/>
          <p:cNvGraphicFramePr>
            <a:graphicFrameLocks noGrp="1"/>
          </p:cNvGraphicFramePr>
          <p:nvPr>
            <p:extLst>
              <p:ext uri="{D42A27DB-BD31-4B8C-83A1-F6EECF244321}">
                <p14:modId xmlns:p14="http://schemas.microsoft.com/office/powerpoint/2010/main" val="4075112478"/>
              </p:ext>
            </p:extLst>
          </p:nvPr>
        </p:nvGraphicFramePr>
        <p:xfrm>
          <a:off x="289248" y="2152633"/>
          <a:ext cx="11644604" cy="286512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20000"/>
                    </a:ext>
                  </a:extLst>
                </a:gridCol>
                <a:gridCol w="5822302">
                  <a:extLst>
                    <a:ext uri="{9D8B030D-6E8A-4147-A177-3AD203B41FA5}">
                      <a16:colId xmlns:a16="http://schemas.microsoft.com/office/drawing/2014/main" val="20001"/>
                    </a:ext>
                  </a:extLst>
                </a:gridCol>
              </a:tblGrid>
              <a:tr h="2752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Chi </a:t>
                      </a:r>
                      <a:r>
                        <a:rPr lang="en-US" sz="1600" dirty="0" err="1"/>
                        <a:t>tiết</a:t>
                      </a:r>
                      <a:r>
                        <a:rPr lang="en-US" sz="1600" baseline="0" dirty="0"/>
                        <a:t> </a:t>
                      </a:r>
                      <a:r>
                        <a:rPr lang="en-US" sz="1600" baseline="0" dirty="0" err="1"/>
                        <a:t>yêu</a:t>
                      </a:r>
                      <a:r>
                        <a:rPr lang="en-US" sz="1600" baseline="0" dirty="0"/>
                        <a:t> </a:t>
                      </a:r>
                      <a:r>
                        <a:rPr lang="en-US" sz="1600" baseline="0" dirty="0" err="1"/>
                        <a:t>cầu</a:t>
                      </a:r>
                      <a:endParaRPr lang="en-US" sz="1600" dirty="0"/>
                    </a:p>
                  </a:txBody>
                  <a:tcPr/>
                </a:tc>
                <a:tc>
                  <a:txBody>
                    <a:bodyPr/>
                    <a:lstStyle/>
                    <a:p>
                      <a:pPr algn="ctr"/>
                      <a:r>
                        <a:rPr lang="en-US" sz="1600" dirty="0" err="1"/>
                        <a:t>Giải</a:t>
                      </a:r>
                      <a:r>
                        <a:rPr lang="en-US" sz="1600" baseline="0" dirty="0"/>
                        <a:t> </a:t>
                      </a:r>
                      <a:r>
                        <a:rPr lang="en-US" sz="1600" baseline="0" dirty="0" err="1"/>
                        <a:t>pháp</a:t>
                      </a:r>
                      <a:endParaRPr lang="en-US" sz="1600" dirty="0"/>
                    </a:p>
                  </a:txBody>
                  <a:tcPr/>
                </a:tc>
                <a:extLst>
                  <a:ext uri="{0D108BD9-81ED-4DB2-BD59-A6C34878D82A}">
                    <a16:rowId xmlns:a16="http://schemas.microsoft.com/office/drawing/2014/main" val="10000"/>
                  </a:ext>
                </a:extLst>
              </a:tr>
              <a:tr h="2076783">
                <a:tc>
                  <a:txBody>
                    <a:bodyPr/>
                    <a:lstStyle/>
                    <a:p>
                      <a:pPr marL="0" indent="0">
                        <a:lnSpc>
                          <a:spcPct val="150000"/>
                        </a:lnSpc>
                        <a:buFontTx/>
                        <a:buNone/>
                      </a:pPr>
                      <a:r>
                        <a:rPr lang="en-US" sz="1600" dirty="0">
                          <a:latin typeface="Roboto" charset="0"/>
                          <a:ea typeface="Roboto" charset="0"/>
                          <a:cs typeface="Roboto" charset="0"/>
                        </a:rPr>
                        <a:t>Khách hàng có </a:t>
                      </a:r>
                      <a:r>
                        <a:rPr lang="en-US" sz="1600">
                          <a:latin typeface="Roboto" charset="0"/>
                          <a:ea typeface="Roboto" charset="0"/>
                          <a:cs typeface="Roboto" charset="0"/>
                        </a:rPr>
                        <a:t>thể làm thủ tục liên kết tài khoản với ngân hàng, ví điện tử hoặc cổng thanh toán.</a:t>
                      </a:r>
                      <a:endParaRPr lang="en-US" sz="1600" dirty="0">
                        <a:latin typeface="Roboto" charset="0"/>
                        <a:ea typeface="Roboto" charset="0"/>
                        <a:cs typeface="Roboto" charset="0"/>
                      </a:endParaRPr>
                    </a:p>
                  </a:txBody>
                  <a:tcPr/>
                </a:tc>
                <a:tc>
                  <a:txBody>
                    <a:bodyPr/>
                    <a:lstStyle/>
                    <a:p>
                      <a:r>
                        <a:rPr lang="en-US" sz="1600" b="1" dirty="0">
                          <a:latin typeface="+mn-lt"/>
                        </a:rPr>
                        <a:t>MISA</a:t>
                      </a:r>
                      <a:r>
                        <a:rPr lang="en-US" sz="1600" baseline="0" dirty="0">
                          <a:latin typeface="+mn-lt"/>
                        </a:rPr>
                        <a:t> hiển thị các ví điện tử, ngân hàng, cổng thanh toán được hỗ trợ liên kết.</a:t>
                      </a:r>
                    </a:p>
                    <a:p>
                      <a:r>
                        <a:rPr lang="en-US" sz="1600" b="1" baseline="0" dirty="0">
                          <a:latin typeface="+mn-lt"/>
                          <a:ea typeface="Roboto" charset="0"/>
                          <a:cs typeface="Microsoft Tai Le" panose="020B0502040204020203" pitchFamily="34" charset="0"/>
                        </a:rPr>
                        <a:t>MISA </a:t>
                      </a:r>
                      <a:r>
                        <a:rPr lang="en-US" sz="1600" baseline="0" dirty="0">
                          <a:latin typeface="+mn-lt"/>
                        </a:rPr>
                        <a:t>hiển thị </a:t>
                      </a:r>
                      <a:r>
                        <a:rPr lang="en-US" sz="1600" dirty="0">
                          <a:latin typeface="+mn-lt"/>
                          <a:ea typeface="Roboto" charset="0"/>
                          <a:cs typeface="Microsoft Tai Le" panose="020B0502040204020203" pitchFamily="34" charset="0"/>
                        </a:rPr>
                        <a:t>hồ sơ để đăng ký liên kết tài khoản với dịch vụ thanh toán, gửi thông tin đã đăng ký của khách hàng </a:t>
                      </a:r>
                      <a:r>
                        <a:rPr lang="en-US" sz="1600" b="0" dirty="0">
                          <a:latin typeface="+mn-lt"/>
                          <a:ea typeface="Roboto" charset="0"/>
                          <a:cs typeface="Microsoft Tai Le" panose="020B0502040204020203" pitchFamily="34" charset="0"/>
                        </a:rPr>
                        <a:t>cho Đối tác cung cấp dịch vụ và </a:t>
                      </a:r>
                      <a:r>
                        <a:rPr lang="en-US" sz="1600" b="0" baseline="0" dirty="0">
                          <a:latin typeface="+mn-lt"/>
                        </a:rPr>
                        <a:t>theo dõi kết quả xác thực tài khoản người dung </a:t>
                      </a:r>
                      <a:r>
                        <a:rPr lang="en-US" sz="1600" baseline="0" dirty="0">
                          <a:latin typeface="+mn-lt"/>
                        </a:rPr>
                        <a:t>trên phần mềm.</a:t>
                      </a:r>
                      <a:endParaRPr lang="en-US" sz="1600" dirty="0">
                        <a:latin typeface="+mn-lt"/>
                        <a:ea typeface="Roboto" charset="0"/>
                        <a:cs typeface="Microsoft Tai Le" panose="020B0502040204020203" pitchFamily="34" charset="0"/>
                      </a:endParaRPr>
                    </a:p>
                    <a:p>
                      <a:r>
                        <a:rPr lang="en-US" sz="1600" b="1" dirty="0">
                          <a:latin typeface="+mn-lt"/>
                          <a:ea typeface="Roboto" charset="0"/>
                          <a:cs typeface="Microsoft Tai Le" panose="020B0502040204020203" pitchFamily="34" charset="0"/>
                        </a:rPr>
                        <a:t>Đối tác </a:t>
                      </a:r>
                      <a:r>
                        <a:rPr lang="en-US" sz="1600" dirty="0">
                          <a:latin typeface="+mn-lt"/>
                          <a:ea typeface="Roboto" charset="0"/>
                          <a:cs typeface="Microsoft Tai Le" panose="020B0502040204020203" pitchFamily="34" charset="0"/>
                        </a:rPr>
                        <a:t>cung cấp API xác thực thông tin người dùng và thông báo kết quả </a:t>
                      </a:r>
                      <a:r>
                        <a:rPr lang="en-US" sz="1600" b="0" dirty="0">
                          <a:latin typeface="+mn-lt"/>
                          <a:ea typeface="Roboto" charset="0"/>
                          <a:cs typeface="Microsoft Tai Le" panose="020B0502040204020203" pitchFamily="34" charset="0"/>
                        </a:rPr>
                        <a:t>cho MISA.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latin typeface="+mn-lt"/>
                        </a:rPr>
                        <a:t>Đối tác </a:t>
                      </a:r>
                      <a:r>
                        <a:rPr lang="en-US" sz="1600" baseline="0" dirty="0">
                          <a:latin typeface="+mn-lt"/>
                        </a:rPr>
                        <a:t>làm việc trực tiếp với khách hàng để hoàn thành các thủ tục còn lại liên quan đến hợp đồng.</a:t>
                      </a:r>
                    </a:p>
                  </a:txBody>
                  <a:tcPr/>
                </a:tc>
                <a:extLst>
                  <a:ext uri="{0D108BD9-81ED-4DB2-BD59-A6C34878D82A}">
                    <a16:rowId xmlns:a16="http://schemas.microsoft.com/office/drawing/2014/main" val="10001"/>
                  </a:ext>
                </a:extLst>
              </a:tr>
            </a:tbl>
          </a:graphicData>
        </a:graphic>
      </p:graphicFrame>
      <p:sp>
        <p:nvSpPr>
          <p:cNvPr id="17" name="CustomShape 31"/>
          <p:cNvSpPr/>
          <p:nvPr/>
        </p:nvSpPr>
        <p:spPr>
          <a:xfrm>
            <a:off x="832193" y="307329"/>
            <a:ext cx="10498953"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rPr>
              <a:t>LIÊN KẾT DỊCH VỤ VỚI DỊCH </a:t>
            </a:r>
            <a:r>
              <a:rPr lang="en-US" sz="2900" b="1" spc="-1">
                <a:latin typeface="Arial"/>
              </a:rPr>
              <a:t>VỤ THANH TOÁN KHÁC</a:t>
            </a:r>
            <a:endParaRPr lang="en-US" sz="2900" spc="-1" dirty="0">
              <a:latin typeface="Arial"/>
            </a:endParaRPr>
          </a:p>
        </p:txBody>
      </p:sp>
      <p:graphicFrame>
        <p:nvGraphicFramePr>
          <p:cNvPr id="5" name="Diagram 4">
            <a:extLst>
              <a:ext uri="{FF2B5EF4-FFF2-40B4-BE49-F238E27FC236}">
                <a16:creationId xmlns:a16="http://schemas.microsoft.com/office/drawing/2014/main" id="{4174BC46-EBDB-4540-B0AF-68538E9BEAF9}"/>
              </a:ext>
            </a:extLst>
          </p:cNvPr>
          <p:cNvGraphicFramePr/>
          <p:nvPr>
            <p:extLst>
              <p:ext uri="{D42A27DB-BD31-4B8C-83A1-F6EECF244321}">
                <p14:modId xmlns:p14="http://schemas.microsoft.com/office/powerpoint/2010/main" val="85844616"/>
              </p:ext>
            </p:extLst>
          </p:nvPr>
        </p:nvGraphicFramePr>
        <p:xfrm>
          <a:off x="-877329" y="1319379"/>
          <a:ext cx="7661188" cy="667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D6A1BB0E-FC44-4868-9ED3-EFE7083EC471}"/>
              </a:ext>
            </a:extLst>
          </p:cNvPr>
          <p:cNvSpPr txBox="1"/>
          <p:nvPr/>
        </p:nvSpPr>
        <p:spPr>
          <a:xfrm>
            <a:off x="395416" y="1420142"/>
            <a:ext cx="273159" cy="461665"/>
          </a:xfrm>
          <a:prstGeom prst="rect">
            <a:avLst/>
          </a:prstGeom>
          <a:noFill/>
        </p:spPr>
        <p:txBody>
          <a:bodyPr wrap="square">
            <a:spAutoFit/>
          </a:bodyPr>
          <a:lstStyle/>
          <a:p>
            <a:r>
              <a:rPr lang="en-US" sz="2400" b="1">
                <a:solidFill>
                  <a:schemeClr val="bg1"/>
                </a:solidFill>
              </a:rPr>
              <a:t>3</a:t>
            </a:r>
          </a:p>
        </p:txBody>
      </p:sp>
    </p:spTree>
    <p:extLst>
      <p:ext uri="{BB962C8B-B14F-4D97-AF65-F5344CB8AC3E}">
        <p14:creationId xmlns:p14="http://schemas.microsoft.com/office/powerpoint/2010/main" val="60865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256592" y="1121323"/>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9" name="Pentagon 4"/>
          <p:cNvSpPr/>
          <p:nvPr/>
        </p:nvSpPr>
        <p:spPr>
          <a:xfrm>
            <a:off x="668575" y="1338639"/>
            <a:ext cx="6232097" cy="5910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5922" tIns="60960" rIns="113792" bIns="60960" numCol="1" spcCol="1270" anchor="ctr" anchorCtr="0">
            <a:noAutofit/>
          </a:bodyPr>
          <a:lstStyle/>
          <a:p>
            <a:pPr lvl="0"/>
            <a:endParaRPr lang="en-US" sz="1600" dirty="0"/>
          </a:p>
        </p:txBody>
      </p:sp>
      <p:graphicFrame>
        <p:nvGraphicFramePr>
          <p:cNvPr id="14" name="Table 13"/>
          <p:cNvGraphicFramePr>
            <a:graphicFrameLocks noGrp="1"/>
          </p:cNvGraphicFramePr>
          <p:nvPr>
            <p:extLst>
              <p:ext uri="{D42A27DB-BD31-4B8C-83A1-F6EECF244321}">
                <p14:modId xmlns:p14="http://schemas.microsoft.com/office/powerpoint/2010/main" val="537941671"/>
              </p:ext>
            </p:extLst>
          </p:nvPr>
        </p:nvGraphicFramePr>
        <p:xfrm>
          <a:off x="289248" y="2152633"/>
          <a:ext cx="11644604" cy="213360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20000"/>
                    </a:ext>
                  </a:extLst>
                </a:gridCol>
                <a:gridCol w="5822302">
                  <a:extLst>
                    <a:ext uri="{9D8B030D-6E8A-4147-A177-3AD203B41FA5}">
                      <a16:colId xmlns:a16="http://schemas.microsoft.com/office/drawing/2014/main" val="20001"/>
                    </a:ext>
                  </a:extLst>
                </a:gridCol>
              </a:tblGrid>
              <a:tr h="2752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Chi </a:t>
                      </a:r>
                      <a:r>
                        <a:rPr lang="en-US" sz="1600" dirty="0" err="1"/>
                        <a:t>tiết</a:t>
                      </a:r>
                      <a:r>
                        <a:rPr lang="en-US" sz="1600" baseline="0" dirty="0"/>
                        <a:t> </a:t>
                      </a:r>
                      <a:r>
                        <a:rPr lang="en-US" sz="1600" baseline="0" dirty="0" err="1"/>
                        <a:t>yêu</a:t>
                      </a:r>
                      <a:r>
                        <a:rPr lang="en-US" sz="1600" baseline="0" dirty="0"/>
                        <a:t> </a:t>
                      </a:r>
                      <a:r>
                        <a:rPr lang="en-US" sz="1600" baseline="0" dirty="0" err="1"/>
                        <a:t>cầu</a:t>
                      </a:r>
                      <a:endParaRPr lang="en-US" sz="1600" dirty="0"/>
                    </a:p>
                  </a:txBody>
                  <a:tcPr/>
                </a:tc>
                <a:tc>
                  <a:txBody>
                    <a:bodyPr/>
                    <a:lstStyle/>
                    <a:p>
                      <a:pPr algn="ctr"/>
                      <a:r>
                        <a:rPr lang="en-US" sz="1600" dirty="0" err="1"/>
                        <a:t>Giải</a:t>
                      </a:r>
                      <a:r>
                        <a:rPr lang="en-US" sz="1600" baseline="0" dirty="0"/>
                        <a:t> </a:t>
                      </a:r>
                      <a:r>
                        <a:rPr lang="en-US" sz="1600" baseline="0" dirty="0" err="1"/>
                        <a:t>pháp</a:t>
                      </a:r>
                      <a:endParaRPr lang="en-US" sz="1600" dirty="0"/>
                    </a:p>
                  </a:txBody>
                  <a:tcPr/>
                </a:tc>
                <a:extLst>
                  <a:ext uri="{0D108BD9-81ED-4DB2-BD59-A6C34878D82A}">
                    <a16:rowId xmlns:a16="http://schemas.microsoft.com/office/drawing/2014/main" val="10000"/>
                  </a:ext>
                </a:extLst>
              </a:tr>
              <a:tr h="1476268">
                <a:tc>
                  <a:txBody>
                    <a:bodyPr/>
                    <a:lstStyle/>
                    <a:p>
                      <a:pPr marL="0" indent="0">
                        <a:lnSpc>
                          <a:spcPct val="150000"/>
                        </a:lnSpc>
                        <a:buFontTx/>
                        <a:buNone/>
                      </a:pPr>
                      <a:r>
                        <a:rPr lang="en-US" sz="1600" dirty="0" err="1">
                          <a:latin typeface="Roboto" charset="0"/>
                          <a:ea typeface="Roboto" charset="0"/>
                          <a:cs typeface="Roboto" charset="0"/>
                        </a:rPr>
                        <a:t>Khách</a:t>
                      </a:r>
                      <a:r>
                        <a:rPr lang="en-US" sz="1600" dirty="0">
                          <a:latin typeface="Roboto" charset="0"/>
                          <a:ea typeface="Roboto" charset="0"/>
                          <a:cs typeface="Roboto" charset="0"/>
                        </a:rPr>
                        <a:t> </a:t>
                      </a:r>
                      <a:r>
                        <a:rPr lang="en-US" sz="1600" dirty="0" err="1">
                          <a:latin typeface="Roboto" charset="0"/>
                          <a:ea typeface="Roboto" charset="0"/>
                          <a:cs typeface="Roboto" charset="0"/>
                        </a:rPr>
                        <a:t>hàng</a:t>
                      </a:r>
                      <a:r>
                        <a:rPr lang="en-US" sz="1600" dirty="0">
                          <a:latin typeface="Roboto" charset="0"/>
                          <a:ea typeface="Roboto" charset="0"/>
                          <a:cs typeface="Roboto" charset="0"/>
                        </a:rPr>
                        <a:t> </a:t>
                      </a:r>
                      <a:r>
                        <a:rPr lang="en-US" sz="1600" err="1">
                          <a:latin typeface="Roboto" charset="0"/>
                          <a:ea typeface="Roboto" charset="0"/>
                          <a:cs typeface="Roboto" charset="0"/>
                        </a:rPr>
                        <a:t>có</a:t>
                      </a:r>
                      <a:r>
                        <a:rPr lang="en-US" sz="1600">
                          <a:latin typeface="Roboto" charset="0"/>
                          <a:ea typeface="Roboto" charset="0"/>
                          <a:cs typeface="Roboto" charset="0"/>
                        </a:rPr>
                        <a:t> thể cập nhật thông tin tài khoản đã liên kết với những dịch vụ thanh toán khác.</a:t>
                      </a:r>
                      <a:endParaRPr lang="en-US" sz="1600" dirty="0">
                        <a:latin typeface="Roboto" charset="0"/>
                        <a:ea typeface="Roboto" charset="0"/>
                        <a:cs typeface="Roboto" charset="0"/>
                      </a:endParaRPr>
                    </a:p>
                  </a:txBody>
                  <a:tcPr/>
                </a:tc>
                <a:tc>
                  <a:txBody>
                    <a:bodyPr/>
                    <a:lstStyle/>
                    <a:p>
                      <a:pPr marL="0" indent="0">
                        <a:buNone/>
                      </a:pPr>
                      <a:r>
                        <a:rPr lang="en-US" sz="1600" b="1" baseline="0">
                          <a:latin typeface="+mn-lt"/>
                        </a:rPr>
                        <a:t>MISA</a:t>
                      </a:r>
                      <a:r>
                        <a:rPr lang="en-US" sz="1600" baseline="0">
                          <a:latin typeface="+mn-lt"/>
                        </a:rPr>
                        <a:t> hiển thị thông tin tài khoản khách hàng tương ứng với dịch vụ đã liên kết.</a:t>
                      </a:r>
                    </a:p>
                    <a:p>
                      <a:pPr marL="0" indent="0">
                        <a:buNone/>
                      </a:pPr>
                      <a:r>
                        <a:rPr lang="en-US" sz="1600" b="1" baseline="0">
                          <a:latin typeface="+mn-lt"/>
                        </a:rPr>
                        <a:t>MISA</a:t>
                      </a:r>
                      <a:r>
                        <a:rPr lang="en-US" sz="1600" baseline="0">
                          <a:latin typeface="+mn-lt"/>
                        </a:rPr>
                        <a:t> cung cấp API yêu cầu cập nhật thông tin tài khoản, gửi thông tin cập nhật </a:t>
                      </a:r>
                      <a:r>
                        <a:rPr lang="en-US" sz="1600" b="0" baseline="0">
                          <a:latin typeface="+mn-lt"/>
                        </a:rPr>
                        <a:t>cho Đối tác và </a:t>
                      </a:r>
                      <a:r>
                        <a:rPr lang="en-US" sz="1600" baseline="0">
                          <a:latin typeface="+mn-lt"/>
                        </a:rPr>
                        <a:t>theo dõi kết quả cập nhật tài khoản.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mn-lt"/>
                          <a:ea typeface="Roboto" charset="0"/>
                          <a:cs typeface="Microsoft Tai Le" panose="020B0502040204020203" pitchFamily="34" charset="0"/>
                        </a:rPr>
                        <a:t>Đối tác </a:t>
                      </a:r>
                      <a:r>
                        <a:rPr lang="en-US" sz="1600">
                          <a:latin typeface="+mn-lt"/>
                          <a:ea typeface="Roboto" charset="0"/>
                          <a:cs typeface="Microsoft Tai Le" panose="020B0502040204020203" pitchFamily="34" charset="0"/>
                        </a:rPr>
                        <a:t>cung cấp API xác thực thông tin người dùng và thông báo kết quả </a:t>
                      </a:r>
                      <a:r>
                        <a:rPr lang="en-US" sz="1600" b="0">
                          <a:latin typeface="+mn-lt"/>
                          <a:ea typeface="Roboto" charset="0"/>
                          <a:cs typeface="Microsoft Tai Le" panose="020B0502040204020203" pitchFamily="34" charset="0"/>
                        </a:rPr>
                        <a:t>cho MISA.</a:t>
                      </a:r>
                    </a:p>
                    <a:p>
                      <a:pPr marL="0" indent="0">
                        <a:buNone/>
                      </a:pPr>
                      <a:endParaRPr lang="en-US" sz="1600" baseline="0" dirty="0">
                        <a:latin typeface="+mn-lt"/>
                      </a:endParaRPr>
                    </a:p>
                  </a:txBody>
                  <a:tcPr/>
                </a:tc>
                <a:extLst>
                  <a:ext uri="{0D108BD9-81ED-4DB2-BD59-A6C34878D82A}">
                    <a16:rowId xmlns:a16="http://schemas.microsoft.com/office/drawing/2014/main" val="10002"/>
                  </a:ext>
                </a:extLst>
              </a:tr>
            </a:tbl>
          </a:graphicData>
        </a:graphic>
      </p:graphicFrame>
      <p:sp>
        <p:nvSpPr>
          <p:cNvPr id="17" name="CustomShape 31"/>
          <p:cNvSpPr/>
          <p:nvPr/>
        </p:nvSpPr>
        <p:spPr>
          <a:xfrm>
            <a:off x="832193" y="307329"/>
            <a:ext cx="10498953"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dirty="0">
                <a:latin typeface="Arial"/>
              </a:rPr>
              <a:t>LIÊN KẾT DỊCH VỤ VỚI DỊCH </a:t>
            </a:r>
            <a:r>
              <a:rPr lang="en-US" sz="2900" b="1" spc="-1">
                <a:latin typeface="Arial"/>
              </a:rPr>
              <a:t>VỤ THANH TOÁN KHÁC</a:t>
            </a:r>
            <a:endParaRPr lang="en-US" sz="2900" spc="-1" dirty="0">
              <a:latin typeface="Arial"/>
            </a:endParaRPr>
          </a:p>
        </p:txBody>
      </p:sp>
      <p:graphicFrame>
        <p:nvGraphicFramePr>
          <p:cNvPr id="5" name="Diagram 4">
            <a:extLst>
              <a:ext uri="{FF2B5EF4-FFF2-40B4-BE49-F238E27FC236}">
                <a16:creationId xmlns:a16="http://schemas.microsoft.com/office/drawing/2014/main" id="{4174BC46-EBDB-4540-B0AF-68538E9BEAF9}"/>
              </a:ext>
            </a:extLst>
          </p:cNvPr>
          <p:cNvGraphicFramePr/>
          <p:nvPr/>
        </p:nvGraphicFramePr>
        <p:xfrm>
          <a:off x="-877329" y="1319379"/>
          <a:ext cx="7661188" cy="667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D6A1BB0E-FC44-4868-9ED3-EFE7083EC471}"/>
              </a:ext>
            </a:extLst>
          </p:cNvPr>
          <p:cNvSpPr txBox="1"/>
          <p:nvPr/>
        </p:nvSpPr>
        <p:spPr>
          <a:xfrm>
            <a:off x="395416" y="1420142"/>
            <a:ext cx="273159" cy="461665"/>
          </a:xfrm>
          <a:prstGeom prst="rect">
            <a:avLst/>
          </a:prstGeom>
          <a:noFill/>
        </p:spPr>
        <p:txBody>
          <a:bodyPr wrap="square">
            <a:spAutoFit/>
          </a:bodyPr>
          <a:lstStyle/>
          <a:p>
            <a:r>
              <a:rPr lang="en-US" sz="2400" b="1">
                <a:solidFill>
                  <a:schemeClr val="bg1"/>
                </a:solidFill>
              </a:rPr>
              <a:t>3</a:t>
            </a:r>
          </a:p>
        </p:txBody>
      </p:sp>
    </p:spTree>
    <p:extLst>
      <p:ext uri="{BB962C8B-B14F-4D97-AF65-F5344CB8AC3E}">
        <p14:creationId xmlns:p14="http://schemas.microsoft.com/office/powerpoint/2010/main" val="201266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1" name="CustomShape 31"/>
          <p:cNvSpPr/>
          <p:nvPr/>
        </p:nvSpPr>
        <p:spPr>
          <a:xfrm>
            <a:off x="832193" y="307329"/>
            <a:ext cx="9600055"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2900" spc="-1" dirty="0">
              <a:latin typeface="Arial"/>
            </a:endParaRPr>
          </a:p>
        </p:txBody>
      </p:sp>
      <p:sp>
        <p:nvSpPr>
          <p:cNvPr id="12" name="CustomShape 31"/>
          <p:cNvSpPr/>
          <p:nvPr/>
        </p:nvSpPr>
        <p:spPr>
          <a:xfrm>
            <a:off x="984593" y="459729"/>
            <a:ext cx="10375214"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a:latin typeface="Arial"/>
                <a:ea typeface="DejaVu Sans"/>
              </a:rPr>
              <a:t>THỰC HIỆN THANH TOÁN QUA DỊCH VỤ</a:t>
            </a:r>
            <a:endParaRPr lang="en-US" sz="2900" spc="-1" dirty="0">
              <a:latin typeface="Arial"/>
            </a:endParaRPr>
          </a:p>
        </p:txBody>
      </p:sp>
      <p:grpSp>
        <p:nvGrpSpPr>
          <p:cNvPr id="14" name="Group 13"/>
          <p:cNvGrpSpPr/>
          <p:nvPr/>
        </p:nvGrpSpPr>
        <p:grpSpPr>
          <a:xfrm>
            <a:off x="590767" y="1447171"/>
            <a:ext cx="6661948" cy="603034"/>
            <a:chOff x="1828768" y="1569028"/>
            <a:chExt cx="6661948" cy="603034"/>
          </a:xfrm>
        </p:grpSpPr>
        <p:sp>
          <p:nvSpPr>
            <p:cNvPr id="16" name="Pentagon 15"/>
            <p:cNvSpPr/>
            <p:nvPr/>
          </p:nvSpPr>
          <p:spPr>
            <a:xfrm rot="10800000">
              <a:off x="1828768" y="1569028"/>
              <a:ext cx="6661948" cy="603034"/>
            </a:xfrm>
            <a:prstGeom prst="homePlat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Pentagon 4"/>
            <p:cNvSpPr/>
            <p:nvPr/>
          </p:nvSpPr>
          <p:spPr>
            <a:xfrm rot="21600000">
              <a:off x="1979526" y="1569028"/>
              <a:ext cx="6511190" cy="603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5922" tIns="60960" rIns="113792" bIns="60960" numCol="1" spcCol="1270" anchor="ctr" anchorCtr="0">
              <a:noAutofit/>
            </a:bodyPr>
            <a:lstStyle/>
            <a:p>
              <a:pPr lvl="0" algn="l"/>
              <a:r>
                <a:rPr lang="en-US" sz="1800" b="0">
                  <a:latin typeface="+mn-lt"/>
                </a:rPr>
                <a:t>Khách hàng thực hiện </a:t>
              </a:r>
              <a:r>
                <a:rPr lang="en-US" sz="1800" b="0">
                  <a:latin typeface="Calibri" panose="020F0502020204030204" pitchFamily="34" charset="0"/>
                  <a:cs typeface="Calibri" panose="020F0502020204030204" pitchFamily="34" charset="0"/>
                </a:rPr>
                <a:t>thanh toán giao dịch qua dịch vụ thanh toán khác</a:t>
              </a:r>
              <a:endParaRPr lang="en-US" sz="1800" b="0" dirty="0">
                <a:latin typeface="+mn-lt"/>
              </a:endParaRPr>
            </a:p>
          </p:txBody>
        </p:sp>
      </p:grpSp>
      <p:sp>
        <p:nvSpPr>
          <p:cNvPr id="15" name="Oval 14"/>
          <p:cNvSpPr/>
          <p:nvPr/>
        </p:nvSpPr>
        <p:spPr>
          <a:xfrm>
            <a:off x="289249" y="1447171"/>
            <a:ext cx="603034" cy="603034"/>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439381" y="1517983"/>
            <a:ext cx="302144" cy="461665"/>
          </a:xfrm>
          <a:prstGeom prst="rect">
            <a:avLst/>
          </a:prstGeom>
        </p:spPr>
        <p:txBody>
          <a:bodyPr wrap="square">
            <a:spAutoFit/>
          </a:bodyPr>
          <a:lstStyle/>
          <a:p>
            <a:pPr lvl="0"/>
            <a:r>
              <a:rPr lang="en-US" sz="2400" b="1" dirty="0">
                <a:solidFill>
                  <a:schemeClr val="bg1"/>
                </a:solidFill>
              </a:rPr>
              <a:t>4</a:t>
            </a:r>
          </a:p>
        </p:txBody>
      </p:sp>
      <p:graphicFrame>
        <p:nvGraphicFramePr>
          <p:cNvPr id="2" name="Table 1"/>
          <p:cNvGraphicFramePr>
            <a:graphicFrameLocks noGrp="1"/>
          </p:cNvGraphicFramePr>
          <p:nvPr>
            <p:extLst>
              <p:ext uri="{D42A27DB-BD31-4B8C-83A1-F6EECF244321}">
                <p14:modId xmlns:p14="http://schemas.microsoft.com/office/powerpoint/2010/main" val="433524845"/>
              </p:ext>
            </p:extLst>
          </p:nvPr>
        </p:nvGraphicFramePr>
        <p:xfrm>
          <a:off x="321906" y="2228669"/>
          <a:ext cx="11579290" cy="3235960"/>
        </p:xfrm>
        <a:graphic>
          <a:graphicData uri="http://schemas.openxmlformats.org/drawingml/2006/table">
            <a:tbl>
              <a:tblPr firstRow="1" bandRow="1">
                <a:tableStyleId>{5C22544A-7EE6-4342-B048-85BDC9FD1C3A}</a:tableStyleId>
              </a:tblPr>
              <a:tblGrid>
                <a:gridCol w="5789645">
                  <a:extLst>
                    <a:ext uri="{9D8B030D-6E8A-4147-A177-3AD203B41FA5}">
                      <a16:colId xmlns:a16="http://schemas.microsoft.com/office/drawing/2014/main" val="20000"/>
                    </a:ext>
                  </a:extLst>
                </a:gridCol>
                <a:gridCol w="5789645">
                  <a:extLst>
                    <a:ext uri="{9D8B030D-6E8A-4147-A177-3AD203B41FA5}">
                      <a16:colId xmlns:a16="http://schemas.microsoft.com/office/drawing/2014/main" val="200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Chi </a:t>
                      </a:r>
                      <a:r>
                        <a:rPr lang="en-US" sz="1600" dirty="0" err="1"/>
                        <a:t>tiết</a:t>
                      </a:r>
                      <a:r>
                        <a:rPr lang="en-US" sz="1600" baseline="0" dirty="0"/>
                        <a:t> </a:t>
                      </a:r>
                      <a:r>
                        <a:rPr lang="en-US" sz="1600" baseline="0" dirty="0" err="1"/>
                        <a:t>yêu</a:t>
                      </a:r>
                      <a:r>
                        <a:rPr lang="en-US" sz="1600" baseline="0" dirty="0"/>
                        <a:t> </a:t>
                      </a:r>
                      <a:r>
                        <a:rPr lang="en-US" sz="1600" baseline="0" dirty="0" err="1"/>
                        <a:t>cầu</a:t>
                      </a:r>
                      <a:endParaRPr lang="en-US" sz="1600" dirty="0"/>
                    </a:p>
                  </a:txBody>
                  <a:tcPr/>
                </a:tc>
                <a:tc>
                  <a:txBody>
                    <a:bodyPr/>
                    <a:lstStyle/>
                    <a:p>
                      <a:pPr algn="ctr"/>
                      <a:r>
                        <a:rPr lang="en-US" sz="1600" dirty="0" err="1"/>
                        <a:t>Giải</a:t>
                      </a:r>
                      <a:r>
                        <a:rPr lang="en-US" sz="1600" baseline="0" dirty="0"/>
                        <a:t> </a:t>
                      </a:r>
                      <a:r>
                        <a:rPr lang="en-US" sz="1600" baseline="0" dirty="0" err="1"/>
                        <a:t>pháp</a:t>
                      </a:r>
                      <a:endParaRPr lang="en-US" sz="16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Roboto" charset="0"/>
                          <a:ea typeface="Roboto" charset="0"/>
                          <a:cs typeface="Roboto" charset="0"/>
                        </a:rPr>
                        <a:t>Thanh toán giao dịch qua QR Code, App To </a:t>
                      </a:r>
                      <a:r>
                        <a:rPr lang="en-US" sz="1600" dirty="0" smtClean="0">
                          <a:latin typeface="Roboto" charset="0"/>
                          <a:ea typeface="Roboto" charset="0"/>
                          <a:cs typeface="Roboto" charset="0"/>
                        </a:rPr>
                        <a:t>App</a:t>
                      </a:r>
                      <a:endParaRPr lang="en-US" sz="1600" dirty="0">
                        <a:latin typeface="Roboto" charset="0"/>
                        <a:ea typeface="Roboto" charset="0"/>
                        <a:cs typeface="Roboto" charset="0"/>
                      </a:endParaRPr>
                    </a:p>
                  </a:txBody>
                  <a:tcPr/>
                </a:tc>
                <a:tc>
                  <a:txBody>
                    <a:bodyPr/>
                    <a:lstStyle/>
                    <a:p>
                      <a:r>
                        <a:rPr lang="en-US" sz="1600" b="1" baseline="0"/>
                        <a:t>MISA</a:t>
                      </a:r>
                      <a:r>
                        <a:rPr lang="en-US" sz="1600" baseline="0"/>
                        <a:t> </a:t>
                      </a:r>
                      <a:r>
                        <a:rPr lang="en-US" sz="1600" baseline="0" dirty="0" err="1"/>
                        <a:t>cung</a:t>
                      </a:r>
                      <a:r>
                        <a:rPr lang="en-US" sz="1600" baseline="0" dirty="0"/>
                        <a:t> </a:t>
                      </a:r>
                      <a:r>
                        <a:rPr lang="en-US" sz="1600" baseline="0" err="1"/>
                        <a:t>cấp</a:t>
                      </a:r>
                      <a:r>
                        <a:rPr lang="en-US" sz="1600" baseline="0"/>
                        <a:t> API yêu cầu tạo QR Code, gửi thông tin người dùng, trạng thái giao dịch </a:t>
                      </a:r>
                      <a:r>
                        <a:rPr lang="en-US" sz="1600" b="0" baseline="0"/>
                        <a:t>cho Đối tác và </a:t>
                      </a:r>
                      <a:r>
                        <a:rPr lang="en-US" sz="1600" baseline="0">
                          <a:latin typeface="+mn-lt"/>
                        </a:rPr>
                        <a:t>theo dõi kết quả giao dịch hoặc cung cấp API lấy URL và chuyển sang trang thanh toán </a:t>
                      </a:r>
                      <a:r>
                        <a:rPr lang="en-US" sz="1600" b="0" baseline="0">
                          <a:latin typeface="+mn-lt"/>
                        </a:rPr>
                        <a:t>của Đối tác.</a:t>
                      </a:r>
                      <a:endParaRPr lang="en-US" sz="1600" b="0" baseline="0"/>
                    </a:p>
                    <a:p>
                      <a:r>
                        <a:rPr lang="en-US" sz="1600" b="1" baseline="0"/>
                        <a:t>Đối tác </a:t>
                      </a:r>
                      <a:r>
                        <a:rPr lang="en-US" sz="1600" b="0" baseline="0"/>
                        <a:t>cung cấp API xác thực thông tin bên phía người dùng, thực hiện giao dịch và gửi về kết quả trạng thái giao dịch cho MISA</a:t>
                      </a:r>
                      <a:endParaRPr lang="en-US" sz="1600" b="0" dirty="0"/>
                    </a:p>
                  </a:txBody>
                  <a:tcPr/>
                </a:tc>
                <a:extLst>
                  <a:ext uri="{0D108BD9-81ED-4DB2-BD59-A6C34878D82A}">
                    <a16:rowId xmlns:a16="http://schemas.microsoft.com/office/drawing/2014/main" val="10001"/>
                  </a:ext>
                </a:extLst>
              </a:tr>
              <a:tr h="370840">
                <a:tc>
                  <a:txBody>
                    <a:bodyPr/>
                    <a:lstStyle/>
                    <a:p>
                      <a:pPr marL="0" indent="0">
                        <a:lnSpc>
                          <a:spcPct val="150000"/>
                        </a:lnSpc>
                        <a:buFontTx/>
                        <a:buNone/>
                      </a:pPr>
                      <a:r>
                        <a:rPr lang="en-US" sz="1600">
                          <a:latin typeface="Roboto" charset="0"/>
                          <a:ea typeface="Roboto" charset="0"/>
                          <a:cs typeface="Roboto" charset="0"/>
                        </a:rPr>
                        <a:t>Thanh toán giao dịch qua Ví điện tử, Cổng thanh toán</a:t>
                      </a:r>
                      <a:endParaRPr lang="en-US" sz="1600" dirty="0">
                        <a:latin typeface="Roboto" charset="0"/>
                        <a:ea typeface="Roboto" charset="0"/>
                        <a:cs typeface="Roboto" charset="0"/>
                      </a:endParaRPr>
                    </a:p>
                  </a:txBody>
                  <a:tcPr/>
                </a:tc>
                <a:tc>
                  <a:txBody>
                    <a:bodyPr/>
                    <a:lstStyle/>
                    <a:p>
                      <a:r>
                        <a:rPr lang="en-US" sz="1600" b="1" baseline="0" dirty="0"/>
                        <a:t>MISA</a:t>
                      </a:r>
                      <a:r>
                        <a:rPr lang="en-US" sz="1600" baseline="0" dirty="0"/>
                        <a:t> cung cấp API xác thực liên kết với dịch vụ đối tác</a:t>
                      </a:r>
                      <a:r>
                        <a:rPr lang="en-US" sz="1600" baseline="0" dirty="0">
                          <a:latin typeface="+mn-lt"/>
                        </a:rPr>
                        <a:t>.</a:t>
                      </a:r>
                    </a:p>
                    <a:p>
                      <a:r>
                        <a:rPr lang="en-US" sz="1600" b="1" baseline="0" dirty="0">
                          <a:latin typeface="+mn-lt"/>
                        </a:rPr>
                        <a:t>MISA </a:t>
                      </a:r>
                      <a:r>
                        <a:rPr lang="en-US" sz="1600" b="0" baseline="0" dirty="0">
                          <a:latin typeface="+mn-lt"/>
                        </a:rPr>
                        <a:t>cung cấp API hỗ trợ khách hàng gửi yêu cầu giao dịch với dịch vụ thanh toán đã liên kết cùng với thông tin khách hàng, thông tin và trạng thái giao dịch cho Đối tác.</a:t>
                      </a:r>
                      <a:endParaRPr lang="en-US" sz="1600" b="1" baseline="0" dirty="0"/>
                    </a:p>
                    <a:p>
                      <a:r>
                        <a:rPr lang="en-US" sz="1600" b="1" baseline="0" dirty="0"/>
                        <a:t>Đối tác </a:t>
                      </a:r>
                      <a:r>
                        <a:rPr lang="en-US" sz="1600" b="0" baseline="0" dirty="0"/>
                        <a:t>cung cấp API xác thực thông tin bên phía người dùng, thực hiện giao dịch và gửi về kết quả trạng thái giao dịch cho MISA</a:t>
                      </a:r>
                      <a:endParaRPr lang="en-US" sz="1600" b="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1281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289249" y="1240971"/>
            <a:ext cx="11644604" cy="27992"/>
          </a:xfrm>
          <a:prstGeom prst="line">
            <a:avLst/>
          </a:prstGeom>
        </p:spPr>
        <p:style>
          <a:lnRef idx="1">
            <a:schemeClr val="accent2"/>
          </a:lnRef>
          <a:fillRef idx="0">
            <a:schemeClr val="accent2"/>
          </a:fillRef>
          <a:effectRef idx="0">
            <a:schemeClr val="accent2"/>
          </a:effectRef>
          <a:fontRef idx="minor">
            <a:schemeClr val="tx1"/>
          </a:fontRef>
        </p:style>
      </p:cxnSp>
      <p:sp>
        <p:nvSpPr>
          <p:cNvPr id="11" name="CustomShape 31"/>
          <p:cNvSpPr/>
          <p:nvPr/>
        </p:nvSpPr>
        <p:spPr>
          <a:xfrm>
            <a:off x="832193" y="307329"/>
            <a:ext cx="9600055"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2900" spc="-1" dirty="0">
              <a:latin typeface="Arial"/>
            </a:endParaRPr>
          </a:p>
        </p:txBody>
      </p:sp>
      <p:sp>
        <p:nvSpPr>
          <p:cNvPr id="12" name="CustomShape 31"/>
          <p:cNvSpPr/>
          <p:nvPr/>
        </p:nvSpPr>
        <p:spPr>
          <a:xfrm>
            <a:off x="984593" y="459729"/>
            <a:ext cx="10375214" cy="103131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900" b="1" spc="-1">
                <a:latin typeface="Arial"/>
                <a:ea typeface="DejaVu Sans"/>
              </a:rPr>
              <a:t>THỰC HIỆN THANH TOÁN QUA DỊCH VỤ</a:t>
            </a:r>
            <a:endParaRPr lang="en-US" sz="2900" spc="-1" dirty="0">
              <a:latin typeface="Arial"/>
            </a:endParaRPr>
          </a:p>
        </p:txBody>
      </p:sp>
      <p:grpSp>
        <p:nvGrpSpPr>
          <p:cNvPr id="14" name="Group 13"/>
          <p:cNvGrpSpPr/>
          <p:nvPr/>
        </p:nvGrpSpPr>
        <p:grpSpPr>
          <a:xfrm>
            <a:off x="590767" y="1447171"/>
            <a:ext cx="6661948" cy="603034"/>
            <a:chOff x="1828768" y="1569028"/>
            <a:chExt cx="6661948" cy="603034"/>
          </a:xfrm>
        </p:grpSpPr>
        <p:sp>
          <p:nvSpPr>
            <p:cNvPr id="16" name="Pentagon 15"/>
            <p:cNvSpPr/>
            <p:nvPr/>
          </p:nvSpPr>
          <p:spPr>
            <a:xfrm rot="10800000">
              <a:off x="1828768" y="1569028"/>
              <a:ext cx="6661948" cy="603034"/>
            </a:xfrm>
            <a:prstGeom prst="homePlat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Pentagon 4"/>
            <p:cNvSpPr/>
            <p:nvPr/>
          </p:nvSpPr>
          <p:spPr>
            <a:xfrm rot="21600000">
              <a:off x="1979526" y="1569028"/>
              <a:ext cx="6511190" cy="603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5922" tIns="60960" rIns="113792" bIns="60960" numCol="1" spcCol="1270" anchor="ctr" anchorCtr="0">
              <a:noAutofit/>
            </a:bodyPr>
            <a:lstStyle/>
            <a:p>
              <a:pPr lvl="0" algn="l"/>
              <a:r>
                <a:rPr lang="en-US" sz="1800" b="0">
                  <a:latin typeface="+mn-lt"/>
                </a:rPr>
                <a:t>Khách hàng thực hiện </a:t>
              </a:r>
              <a:r>
                <a:rPr lang="en-US" sz="1800" b="0">
                  <a:latin typeface="Calibri" panose="020F0502020204030204" pitchFamily="34" charset="0"/>
                  <a:cs typeface="Calibri" panose="020F0502020204030204" pitchFamily="34" charset="0"/>
                </a:rPr>
                <a:t>thanh toán giao dịch qua dịch vụ thanh toán khác</a:t>
              </a:r>
              <a:endParaRPr lang="en-US" sz="1800" b="0" dirty="0">
                <a:latin typeface="+mn-lt"/>
              </a:endParaRPr>
            </a:p>
          </p:txBody>
        </p:sp>
      </p:grpSp>
      <p:sp>
        <p:nvSpPr>
          <p:cNvPr id="15" name="Oval 14"/>
          <p:cNvSpPr/>
          <p:nvPr/>
        </p:nvSpPr>
        <p:spPr>
          <a:xfrm>
            <a:off x="289249" y="1447171"/>
            <a:ext cx="603034" cy="603034"/>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439381" y="1517983"/>
            <a:ext cx="302144" cy="461665"/>
          </a:xfrm>
          <a:prstGeom prst="rect">
            <a:avLst/>
          </a:prstGeom>
        </p:spPr>
        <p:txBody>
          <a:bodyPr wrap="square">
            <a:spAutoFit/>
          </a:bodyPr>
          <a:lstStyle/>
          <a:p>
            <a:pPr lvl="0"/>
            <a:r>
              <a:rPr lang="en-US" sz="2400" b="1" dirty="0">
                <a:solidFill>
                  <a:schemeClr val="bg1"/>
                </a:solidFill>
              </a:rPr>
              <a:t>4</a:t>
            </a:r>
          </a:p>
        </p:txBody>
      </p:sp>
      <p:graphicFrame>
        <p:nvGraphicFramePr>
          <p:cNvPr id="2" name="Table 1"/>
          <p:cNvGraphicFramePr>
            <a:graphicFrameLocks noGrp="1"/>
          </p:cNvGraphicFramePr>
          <p:nvPr>
            <p:extLst>
              <p:ext uri="{D42A27DB-BD31-4B8C-83A1-F6EECF244321}">
                <p14:modId xmlns:p14="http://schemas.microsoft.com/office/powerpoint/2010/main" val="1915464887"/>
              </p:ext>
            </p:extLst>
          </p:nvPr>
        </p:nvGraphicFramePr>
        <p:xfrm>
          <a:off x="321906" y="2228669"/>
          <a:ext cx="11579290" cy="1681480"/>
        </p:xfrm>
        <a:graphic>
          <a:graphicData uri="http://schemas.openxmlformats.org/drawingml/2006/table">
            <a:tbl>
              <a:tblPr firstRow="1" bandRow="1">
                <a:tableStyleId>{5C22544A-7EE6-4342-B048-85BDC9FD1C3A}</a:tableStyleId>
              </a:tblPr>
              <a:tblGrid>
                <a:gridCol w="5789645">
                  <a:extLst>
                    <a:ext uri="{9D8B030D-6E8A-4147-A177-3AD203B41FA5}">
                      <a16:colId xmlns:a16="http://schemas.microsoft.com/office/drawing/2014/main" val="20000"/>
                    </a:ext>
                  </a:extLst>
                </a:gridCol>
                <a:gridCol w="5789645">
                  <a:extLst>
                    <a:ext uri="{9D8B030D-6E8A-4147-A177-3AD203B41FA5}">
                      <a16:colId xmlns:a16="http://schemas.microsoft.com/office/drawing/2014/main" val="200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Chi </a:t>
                      </a:r>
                      <a:r>
                        <a:rPr lang="en-US" sz="1600" dirty="0" err="1"/>
                        <a:t>tiết</a:t>
                      </a:r>
                      <a:r>
                        <a:rPr lang="en-US" sz="1600" baseline="0" dirty="0"/>
                        <a:t> </a:t>
                      </a:r>
                      <a:r>
                        <a:rPr lang="en-US" sz="1600" baseline="0" dirty="0" err="1"/>
                        <a:t>yêu</a:t>
                      </a:r>
                      <a:r>
                        <a:rPr lang="en-US" sz="1600" baseline="0" dirty="0"/>
                        <a:t> </a:t>
                      </a:r>
                      <a:r>
                        <a:rPr lang="en-US" sz="1600" baseline="0" dirty="0" err="1"/>
                        <a:t>cầu</a:t>
                      </a:r>
                      <a:endParaRPr lang="en-US" sz="1600" dirty="0"/>
                    </a:p>
                  </a:txBody>
                  <a:tcPr/>
                </a:tc>
                <a:tc>
                  <a:txBody>
                    <a:bodyPr/>
                    <a:lstStyle/>
                    <a:p>
                      <a:pPr algn="ctr"/>
                      <a:r>
                        <a:rPr lang="en-US" sz="1600" dirty="0" err="1"/>
                        <a:t>Giải</a:t>
                      </a:r>
                      <a:r>
                        <a:rPr lang="en-US" sz="1600" baseline="0" dirty="0"/>
                        <a:t> </a:t>
                      </a:r>
                      <a:r>
                        <a:rPr lang="en-US" sz="1600" baseline="0" dirty="0" err="1"/>
                        <a:t>pháp</a:t>
                      </a:r>
                      <a:endParaRPr lang="en-US" sz="16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Roboto" charset="0"/>
                          <a:ea typeface="Roboto" charset="0"/>
                          <a:cs typeface="Roboto" charset="0"/>
                        </a:rPr>
                        <a:t>Kiểm tra lịch sử giao dịch</a:t>
                      </a:r>
                    </a:p>
                  </a:txBody>
                  <a:tcPr/>
                </a:tc>
                <a:tc>
                  <a:txBody>
                    <a:bodyPr/>
                    <a:lstStyle/>
                    <a:p>
                      <a:r>
                        <a:rPr lang="en-US" sz="1600" b="1" dirty="0"/>
                        <a:t>MISA</a:t>
                      </a:r>
                      <a:r>
                        <a:rPr lang="en-US" sz="1600" dirty="0"/>
                        <a:t> cung</a:t>
                      </a:r>
                      <a:r>
                        <a:rPr lang="en-US" sz="1600" baseline="0" dirty="0"/>
                        <a:t> cấp API yêu cầu lấy thông tin các giao dịch đã thực hiện, và gửi yêu cầu lấy thông tin giao dịch với dịch vụ Đối tác.</a:t>
                      </a:r>
                    </a:p>
                    <a:p>
                      <a:r>
                        <a:rPr lang="en-US" sz="1600" b="1" baseline="0" dirty="0"/>
                        <a:t>Đối tác </a:t>
                      </a:r>
                      <a:r>
                        <a:rPr lang="en-US" sz="1600" b="0" baseline="0" dirty="0"/>
                        <a:t>cung cấp API </a:t>
                      </a:r>
                      <a:r>
                        <a:rPr lang="en-US" sz="1600" baseline="0" dirty="0"/>
                        <a:t>xác nhận thông tin tài khoản người dùng và gửi trả về kết quả cho MISA.</a:t>
                      </a:r>
                    </a:p>
                    <a:p>
                      <a:r>
                        <a:rPr lang="en-US" sz="1600" b="1" baseline="0" dirty="0"/>
                        <a:t>MISA</a:t>
                      </a:r>
                      <a:r>
                        <a:rPr lang="en-US" sz="1600" baseline="0" dirty="0"/>
                        <a:t> hiển thị danh sách lịch sử các giao dịch đã thực hiện.</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7656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6318</TotalTime>
  <Words>2861</Words>
  <Application>Microsoft Office PowerPoint</Application>
  <PresentationFormat>Widescreen</PresentationFormat>
  <Paragraphs>250</Paragraphs>
  <Slides>28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맑은 고딕</vt:lpstr>
      <vt:lpstr>Microsoft YaHei</vt:lpstr>
      <vt:lpstr>Arial</vt:lpstr>
      <vt:lpstr>Calibri</vt:lpstr>
      <vt:lpstr>Calibri Light</vt:lpstr>
      <vt:lpstr>DejaVu Sans</vt:lpstr>
      <vt:lpstr>Microsoft Tai Le</vt:lpstr>
      <vt:lpstr>Roboto</vt:lpstr>
      <vt:lpstr>Segoe UI</vt:lpstr>
      <vt:lpstr>Tahoma</vt:lpstr>
      <vt:lpstr>Office Theme</vt:lpstr>
      <vt:lpstr>GIẢI PHÁP KỸ THUẬT DỰ ÁN JETPAY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Hanh</dc:creator>
  <cp:lastModifiedBy>HUNG MAI THE</cp:lastModifiedBy>
  <cp:revision>628</cp:revision>
  <dcterms:created xsi:type="dcterms:W3CDTF">2019-01-08T04:07:06Z</dcterms:created>
  <dcterms:modified xsi:type="dcterms:W3CDTF">2020-09-05T03:36:25Z</dcterms:modified>
</cp:coreProperties>
</file>