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sldIdLst>
    <p:sldId id="256" r:id="rId2"/>
    <p:sldId id="257" r:id="rId3"/>
    <p:sldId id="295" r:id="rId4"/>
    <p:sldId id="296" r:id="rId5"/>
    <p:sldId id="258" r:id="rId6"/>
    <p:sldId id="261" r:id="rId7"/>
    <p:sldId id="262" r:id="rId8"/>
    <p:sldId id="303" r:id="rId9"/>
    <p:sldId id="304" r:id="rId10"/>
    <p:sldId id="305" r:id="rId11"/>
    <p:sldId id="306" r:id="rId12"/>
    <p:sldId id="293" r:id="rId13"/>
    <p:sldId id="309" r:id="rId14"/>
    <p:sldId id="310" r:id="rId15"/>
    <p:sldId id="297" r:id="rId16"/>
    <p:sldId id="311" r:id="rId17"/>
    <p:sldId id="312" r:id="rId18"/>
    <p:sldId id="299" r:id="rId19"/>
    <p:sldId id="313" r:id="rId20"/>
    <p:sldId id="315" r:id="rId21"/>
    <p:sldId id="314" r:id="rId22"/>
    <p:sldId id="300" r:id="rId23"/>
    <p:sldId id="316" r:id="rId24"/>
    <p:sldId id="317" r:id="rId25"/>
    <p:sldId id="301" r:id="rId26"/>
    <p:sldId id="302" r:id="rId27"/>
  </p:sldIdLst>
  <p:sldSz cx="9144000" cy="5143500" type="screen16x9"/>
  <p:notesSz cx="6858000" cy="9144000"/>
  <p:embeddedFontLst>
    <p:embeddedFont>
      <p:font typeface="UTM Helve" panose="02040603050506020204" pitchFamily="18" charset="0"/>
      <p:regular r:id="rId29"/>
      <p:bold r:id="rId30"/>
      <p:italic r:id="rId31"/>
      <p:boldItalic r:id="rId32"/>
    </p:embeddedFont>
    <p:embeddedFont>
      <p:font typeface="Anton" panose="020B0604020202020204" charset="0"/>
      <p:regular r:id="rId33"/>
    </p:embeddedFont>
    <p:embeddedFont>
      <p:font typeface="Anaheim" panose="020B0604020202020204" charset="0"/>
      <p:regular r:id="rId34"/>
    </p:embeddedFont>
    <p:embeddedFont>
      <p:font typeface="Josefin Slab" panose="020B0604020202020204" charset="0"/>
      <p:regular r:id="rId35"/>
      <p:bold r:id="rId36"/>
      <p:italic r:id="rId37"/>
      <p:boldItalic r:id="rId38"/>
    </p:embeddedFont>
    <p:embeddedFont>
      <p:font typeface="Unica One" panose="020B0604020202020204" charset="0"/>
      <p:regular r:id="rId39"/>
    </p:embeddedFont>
    <p:embeddedFont>
      <p:font typeface="Staatliches" panose="020B0604020202020204" charset="0"/>
      <p:regular r:id="rId40"/>
    </p:embeddedFont>
    <p:embeddedFont>
      <p:font typeface="Josefin Sans" panose="020B0604020202020204" charset="0"/>
      <p:regular r:id="rId41"/>
      <p:bold r:id="rId42"/>
      <p:italic r:id="rId43"/>
      <p:boldItalic r:id="rId44"/>
    </p:embeddedFont>
    <p:embeddedFont>
      <p:font typeface="UTM Akashi" panose="02040603050506020204" pitchFamily="18" charset="0"/>
      <p:regular r:id="rId45"/>
    </p:embeddedFont>
    <p:embeddedFont>
      <p:font typeface="Abel"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F8F"/>
    <a:srgbClr val="FFFFFF"/>
    <a:srgbClr val="FAFAFA"/>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468F8E-F1A0-44F4-84B1-6F2D343A3A5C}">
  <a:tblStyle styleId="{7A468F8E-F1A0-44F4-84B1-6F2D343A3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16" y="114"/>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085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96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62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542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959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30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47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860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26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49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233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130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29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938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979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19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91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23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79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07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86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rgbClr val="F3F3F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66" name="Google Shape;166;p26"/>
          <p:cNvSpPr txBox="1">
            <a:spLocks noGrp="1"/>
          </p:cNvSpPr>
          <p:nvPr>
            <p:ph type="ctrTitle"/>
          </p:nvPr>
        </p:nvSpPr>
        <p:spPr>
          <a:xfrm>
            <a:off x="892121" y="807755"/>
            <a:ext cx="3248400" cy="347800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latin typeface="UTM Akashi" panose="02040603050506020204" pitchFamily="18" charset="0"/>
              </a:rPr>
              <a:t>CỔNG</a:t>
            </a:r>
            <a:br>
              <a:rPr lang="en" dirty="0" smtClean="0">
                <a:latin typeface="UTM Akashi" panose="02040603050506020204" pitchFamily="18" charset="0"/>
              </a:rPr>
            </a:br>
            <a:r>
              <a:rPr lang="en" dirty="0" smtClean="0">
                <a:latin typeface="UTM Akashi" panose="02040603050506020204" pitchFamily="18" charset="0"/>
              </a:rPr>
              <a:t>THANH </a:t>
            </a:r>
            <a:br>
              <a:rPr lang="en" dirty="0" smtClean="0">
                <a:latin typeface="UTM Akashi" panose="02040603050506020204" pitchFamily="18" charset="0"/>
              </a:rPr>
            </a:br>
            <a:r>
              <a:rPr lang="en" dirty="0" smtClean="0">
                <a:latin typeface="UTM Akashi" panose="02040603050506020204" pitchFamily="18" charset="0"/>
              </a:rPr>
              <a:t>TOÁN</a:t>
            </a:r>
            <a:br>
              <a:rPr lang="en" dirty="0" smtClean="0">
                <a:latin typeface="UTM Akashi" panose="02040603050506020204" pitchFamily="18" charset="0"/>
              </a:rPr>
            </a:br>
            <a:r>
              <a:rPr lang="en" dirty="0" smtClean="0">
                <a:latin typeface="UTM Akashi" panose="02040603050506020204" pitchFamily="18" charset="0"/>
              </a:rPr>
              <a:t>NAPAS</a:t>
            </a:r>
            <a:endParaRPr dirty="0">
              <a:latin typeface="UTM Akashi" panose="02040603050506020204" pitchFamily="18" charset="0"/>
            </a:endParaRPr>
          </a:p>
        </p:txBody>
      </p:sp>
      <p:grpSp>
        <p:nvGrpSpPr>
          <p:cNvPr id="418" name="Google Shape;836;p34"/>
          <p:cNvGrpSpPr/>
          <p:nvPr/>
        </p:nvGrpSpPr>
        <p:grpSpPr>
          <a:xfrm>
            <a:off x="6481438" y="1299699"/>
            <a:ext cx="1000385" cy="883233"/>
            <a:chOff x="6472501" y="1326053"/>
            <a:chExt cx="1000385" cy="883233"/>
          </a:xfrm>
        </p:grpSpPr>
        <p:sp>
          <p:nvSpPr>
            <p:cNvPr id="419" name="Google Shape;837;p34"/>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838;p34"/>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839;p34"/>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840;p34"/>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841;p34"/>
          <p:cNvGrpSpPr/>
          <p:nvPr/>
        </p:nvGrpSpPr>
        <p:grpSpPr>
          <a:xfrm>
            <a:off x="4703468" y="2223881"/>
            <a:ext cx="1090502" cy="1018186"/>
            <a:chOff x="4694531" y="2250235"/>
            <a:chExt cx="1090502" cy="1018186"/>
          </a:xfrm>
        </p:grpSpPr>
        <p:sp>
          <p:nvSpPr>
            <p:cNvPr id="424" name="Google Shape;842;p3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843;p3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844;p3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845;p3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846;p34"/>
          <p:cNvGrpSpPr/>
          <p:nvPr/>
        </p:nvGrpSpPr>
        <p:grpSpPr>
          <a:xfrm>
            <a:off x="6265562" y="590060"/>
            <a:ext cx="546250" cy="503056"/>
            <a:chOff x="6256625" y="616414"/>
            <a:chExt cx="546250" cy="503056"/>
          </a:xfrm>
        </p:grpSpPr>
        <p:sp>
          <p:nvSpPr>
            <p:cNvPr id="429" name="Google Shape;847;p34"/>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848;p34"/>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849;p34"/>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850;p34"/>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851;p34"/>
          <p:cNvGrpSpPr/>
          <p:nvPr/>
        </p:nvGrpSpPr>
        <p:grpSpPr>
          <a:xfrm>
            <a:off x="4330934" y="3114814"/>
            <a:ext cx="921144" cy="1561106"/>
            <a:chOff x="4321997" y="3141168"/>
            <a:chExt cx="921144" cy="1561106"/>
          </a:xfrm>
        </p:grpSpPr>
        <p:sp>
          <p:nvSpPr>
            <p:cNvPr id="434" name="Google Shape;852;p34"/>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853;p34"/>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854;p34"/>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855;p34"/>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856;p34"/>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857;p34"/>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858;p34"/>
          <p:cNvSpPr/>
          <p:nvPr/>
        </p:nvSpPr>
        <p:spPr>
          <a:xfrm>
            <a:off x="5862576" y="2674896"/>
            <a:ext cx="365927" cy="41463"/>
          </a:xfrm>
          <a:custGeom>
            <a:avLst/>
            <a:gdLst/>
            <a:ahLst/>
            <a:cxnLst/>
            <a:rect l="l" t="t" r="r" b="b"/>
            <a:pathLst>
              <a:path w="8243" h="934" extrusionOk="0">
                <a:moveTo>
                  <a:pt x="1" y="1"/>
                </a:moveTo>
                <a:lnTo>
                  <a:pt x="1" y="934"/>
                </a:lnTo>
                <a:lnTo>
                  <a:pt x="8242" y="934"/>
                </a:lnTo>
                <a:lnTo>
                  <a:pt x="824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859;p34"/>
          <p:cNvSpPr/>
          <p:nvPr/>
        </p:nvSpPr>
        <p:spPr>
          <a:xfrm>
            <a:off x="5928852" y="2747432"/>
            <a:ext cx="233505" cy="39065"/>
          </a:xfrm>
          <a:custGeom>
            <a:avLst/>
            <a:gdLst/>
            <a:ahLst/>
            <a:cxnLst/>
            <a:rect l="l" t="t" r="r" b="b"/>
            <a:pathLst>
              <a:path w="5260" h="880" extrusionOk="0">
                <a:moveTo>
                  <a:pt x="1" y="0"/>
                </a:moveTo>
                <a:lnTo>
                  <a:pt x="1" y="880"/>
                </a:lnTo>
                <a:lnTo>
                  <a:pt x="5260" y="880"/>
                </a:lnTo>
                <a:lnTo>
                  <a:pt x="5260"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860;p34"/>
          <p:cNvGrpSpPr/>
          <p:nvPr/>
        </p:nvGrpSpPr>
        <p:grpSpPr>
          <a:xfrm>
            <a:off x="4098499" y="569662"/>
            <a:ext cx="4545076" cy="4119899"/>
            <a:chOff x="4089562" y="596016"/>
            <a:chExt cx="4545076" cy="4119899"/>
          </a:xfrm>
        </p:grpSpPr>
        <p:grpSp>
          <p:nvGrpSpPr>
            <p:cNvPr id="443" name="Google Shape;861;p34"/>
            <p:cNvGrpSpPr/>
            <p:nvPr/>
          </p:nvGrpSpPr>
          <p:grpSpPr>
            <a:xfrm>
              <a:off x="6208458" y="4139123"/>
              <a:ext cx="623499" cy="576793"/>
              <a:chOff x="2681574" y="1237063"/>
              <a:chExt cx="340338" cy="314998"/>
            </a:xfrm>
          </p:grpSpPr>
          <p:sp>
            <p:nvSpPr>
              <p:cNvPr id="459" name="Google Shape;862;p3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863;p3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864;p3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65;p3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866;p34"/>
            <p:cNvGrpSpPr/>
            <p:nvPr/>
          </p:nvGrpSpPr>
          <p:grpSpPr>
            <a:xfrm rot="756199">
              <a:off x="8106510" y="1414495"/>
              <a:ext cx="502396" cy="423275"/>
              <a:chOff x="2681574" y="1237063"/>
              <a:chExt cx="340338" cy="314998"/>
            </a:xfrm>
          </p:grpSpPr>
          <p:sp>
            <p:nvSpPr>
              <p:cNvPr id="455" name="Google Shape;867;p3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868;p3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869;p3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870;p3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871;p34"/>
            <p:cNvGrpSpPr/>
            <p:nvPr/>
          </p:nvGrpSpPr>
          <p:grpSpPr>
            <a:xfrm rot="4421280">
              <a:off x="4109838" y="1944564"/>
              <a:ext cx="569153" cy="479566"/>
              <a:chOff x="2681574" y="1237063"/>
              <a:chExt cx="340338" cy="314998"/>
            </a:xfrm>
          </p:grpSpPr>
          <p:sp>
            <p:nvSpPr>
              <p:cNvPr id="451" name="Google Shape;872;p3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873;p3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874;p3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875;p3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876;p34"/>
            <p:cNvGrpSpPr/>
            <p:nvPr/>
          </p:nvGrpSpPr>
          <p:grpSpPr>
            <a:xfrm>
              <a:off x="4980432" y="596016"/>
              <a:ext cx="773384" cy="715644"/>
              <a:chOff x="2681574" y="1237063"/>
              <a:chExt cx="340338" cy="314998"/>
            </a:xfrm>
          </p:grpSpPr>
          <p:sp>
            <p:nvSpPr>
              <p:cNvPr id="447" name="Google Shape;877;p3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878;p3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879;p3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880;p3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3" name="Google Shape;881;p34"/>
          <p:cNvSpPr/>
          <p:nvPr/>
        </p:nvSpPr>
        <p:spPr>
          <a:xfrm>
            <a:off x="5602574" y="1718442"/>
            <a:ext cx="208467" cy="16114"/>
          </a:xfrm>
          <a:custGeom>
            <a:avLst/>
            <a:gdLst/>
            <a:ahLst/>
            <a:cxnLst/>
            <a:rect l="l" t="t" r="r" b="b"/>
            <a:pathLst>
              <a:path w="4696" h="363" extrusionOk="0">
                <a:moveTo>
                  <a:pt x="0" y="1"/>
                </a:moveTo>
                <a:lnTo>
                  <a:pt x="0" y="362"/>
                </a:lnTo>
                <a:lnTo>
                  <a:pt x="4695" y="362"/>
                </a:lnTo>
                <a:lnTo>
                  <a:pt x="4695"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82;p34"/>
          <p:cNvSpPr/>
          <p:nvPr/>
        </p:nvSpPr>
        <p:spPr>
          <a:xfrm>
            <a:off x="5643814" y="1747563"/>
            <a:ext cx="129449" cy="16026"/>
          </a:xfrm>
          <a:custGeom>
            <a:avLst/>
            <a:gdLst/>
            <a:ahLst/>
            <a:cxnLst/>
            <a:rect l="l" t="t" r="r" b="b"/>
            <a:pathLst>
              <a:path w="2916" h="361" extrusionOk="0">
                <a:moveTo>
                  <a:pt x="1" y="1"/>
                </a:moveTo>
                <a:lnTo>
                  <a:pt x="1" y="360"/>
                </a:lnTo>
                <a:lnTo>
                  <a:pt x="2916" y="360"/>
                </a:lnTo>
                <a:lnTo>
                  <a:pt x="291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883;p34"/>
          <p:cNvSpPr/>
          <p:nvPr/>
        </p:nvSpPr>
        <p:spPr>
          <a:xfrm>
            <a:off x="5908166" y="1612924"/>
            <a:ext cx="44" cy="4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884;p34"/>
          <p:cNvSpPr/>
          <p:nvPr/>
        </p:nvSpPr>
        <p:spPr>
          <a:xfrm>
            <a:off x="5860534" y="1667791"/>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885;p34"/>
          <p:cNvSpPr/>
          <p:nvPr/>
        </p:nvSpPr>
        <p:spPr>
          <a:xfrm>
            <a:off x="6082624" y="1679688"/>
            <a:ext cx="110937" cy="16159"/>
          </a:xfrm>
          <a:custGeom>
            <a:avLst/>
            <a:gdLst/>
            <a:ahLst/>
            <a:cxnLst/>
            <a:rect l="l" t="t" r="r" b="b"/>
            <a:pathLst>
              <a:path w="2499" h="364" extrusionOk="0">
                <a:moveTo>
                  <a:pt x="1" y="1"/>
                </a:moveTo>
                <a:lnTo>
                  <a:pt x="1" y="364"/>
                </a:lnTo>
                <a:lnTo>
                  <a:pt x="2499" y="364"/>
                </a:lnTo>
                <a:lnTo>
                  <a:pt x="249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886;p34"/>
          <p:cNvSpPr/>
          <p:nvPr/>
        </p:nvSpPr>
        <p:spPr>
          <a:xfrm>
            <a:off x="6104465" y="1708898"/>
            <a:ext cx="69030" cy="16070"/>
          </a:xfrm>
          <a:custGeom>
            <a:avLst/>
            <a:gdLst/>
            <a:ahLst/>
            <a:cxnLst/>
            <a:rect l="l" t="t" r="r" b="b"/>
            <a:pathLst>
              <a:path w="1555" h="362" extrusionOk="0">
                <a:moveTo>
                  <a:pt x="1" y="0"/>
                </a:moveTo>
                <a:lnTo>
                  <a:pt x="1" y="362"/>
                </a:lnTo>
                <a:lnTo>
                  <a:pt x="1555" y="362"/>
                </a:lnTo>
                <a:lnTo>
                  <a:pt x="155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887;p34"/>
          <p:cNvSpPr/>
          <p:nvPr/>
        </p:nvSpPr>
        <p:spPr>
          <a:xfrm>
            <a:off x="6251712" y="1582027"/>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888;p34"/>
          <p:cNvSpPr/>
          <p:nvPr/>
        </p:nvSpPr>
        <p:spPr>
          <a:xfrm>
            <a:off x="6850287" y="938132"/>
            <a:ext cx="113023" cy="113068"/>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889;p34"/>
          <p:cNvSpPr/>
          <p:nvPr/>
        </p:nvSpPr>
        <p:spPr>
          <a:xfrm>
            <a:off x="5141479" y="1878117"/>
            <a:ext cx="113156" cy="112979"/>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890;p34"/>
          <p:cNvSpPr/>
          <p:nvPr/>
        </p:nvSpPr>
        <p:spPr>
          <a:xfrm>
            <a:off x="7017777" y="1093013"/>
            <a:ext cx="69519" cy="69519"/>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891;p34"/>
          <p:cNvSpPr/>
          <p:nvPr/>
        </p:nvSpPr>
        <p:spPr>
          <a:xfrm>
            <a:off x="5053673" y="1668102"/>
            <a:ext cx="69519" cy="69297"/>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896;p34"/>
          <p:cNvGrpSpPr/>
          <p:nvPr/>
        </p:nvGrpSpPr>
        <p:grpSpPr>
          <a:xfrm>
            <a:off x="5319578" y="975776"/>
            <a:ext cx="1577976" cy="3213440"/>
            <a:chOff x="5310641" y="1002130"/>
            <a:chExt cx="1577976" cy="3213440"/>
          </a:xfrm>
        </p:grpSpPr>
        <p:sp>
          <p:nvSpPr>
            <p:cNvPr id="475" name="Google Shape;897;p34"/>
            <p:cNvSpPr/>
            <p:nvPr/>
          </p:nvSpPr>
          <p:spPr>
            <a:xfrm>
              <a:off x="5310641" y="1002130"/>
              <a:ext cx="1577976" cy="3213440"/>
            </a:xfrm>
            <a:custGeom>
              <a:avLst/>
              <a:gdLst/>
              <a:ahLst/>
              <a:cxnLst/>
              <a:rect l="l" t="t" r="r" b="b"/>
              <a:pathLst>
                <a:path w="35546" h="72387" extrusionOk="0">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898;p34"/>
            <p:cNvGrpSpPr/>
            <p:nvPr/>
          </p:nvGrpSpPr>
          <p:grpSpPr>
            <a:xfrm>
              <a:off x="5383310" y="1096639"/>
              <a:ext cx="1432812" cy="3005461"/>
              <a:chOff x="5383310" y="1096639"/>
              <a:chExt cx="1432812" cy="3005461"/>
            </a:xfrm>
          </p:grpSpPr>
          <p:sp>
            <p:nvSpPr>
              <p:cNvPr id="477" name="Google Shape;899;p34"/>
              <p:cNvSpPr/>
              <p:nvPr/>
            </p:nvSpPr>
            <p:spPr>
              <a:xfrm>
                <a:off x="5383310" y="1096639"/>
                <a:ext cx="1432812" cy="3005461"/>
              </a:xfrm>
              <a:custGeom>
                <a:avLst/>
                <a:gdLst/>
                <a:ahLst/>
                <a:cxnLst/>
                <a:rect l="l" t="t" r="r" b="b"/>
                <a:pathLst>
                  <a:path w="32276" h="67702" extrusionOk="0">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900;p34"/>
              <p:cNvGrpSpPr/>
              <p:nvPr/>
            </p:nvGrpSpPr>
            <p:grpSpPr>
              <a:xfrm>
                <a:off x="5702130" y="2232834"/>
                <a:ext cx="834668" cy="863168"/>
                <a:chOff x="5702130" y="2232834"/>
                <a:chExt cx="834668" cy="863168"/>
              </a:xfrm>
            </p:grpSpPr>
            <p:sp>
              <p:nvSpPr>
                <p:cNvPr id="524" name="Google Shape;901;p34"/>
                <p:cNvSpPr/>
                <p:nvPr/>
              </p:nvSpPr>
              <p:spPr>
                <a:xfrm>
                  <a:off x="5702130" y="2421008"/>
                  <a:ext cx="700647" cy="674988"/>
                </a:xfrm>
                <a:custGeom>
                  <a:avLst/>
                  <a:gdLst/>
                  <a:ahLst/>
                  <a:cxnLst/>
                  <a:rect l="l" t="t" r="r" b="b"/>
                  <a:pathLst>
                    <a:path w="15783" h="15205" extrusionOk="0">
                      <a:moveTo>
                        <a:pt x="1" y="0"/>
                      </a:moveTo>
                      <a:lnTo>
                        <a:pt x="1" y="15205"/>
                      </a:lnTo>
                      <a:lnTo>
                        <a:pt x="15782" y="15205"/>
                      </a:lnTo>
                      <a:lnTo>
                        <a:pt x="1578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902;p34"/>
                <p:cNvSpPr/>
                <p:nvPr/>
              </p:nvSpPr>
              <p:spPr>
                <a:xfrm>
                  <a:off x="5702130" y="2232834"/>
                  <a:ext cx="834668" cy="188224"/>
                </a:xfrm>
                <a:custGeom>
                  <a:avLst/>
                  <a:gdLst/>
                  <a:ahLst/>
                  <a:cxnLst/>
                  <a:rect l="l" t="t" r="r" b="b"/>
                  <a:pathLst>
                    <a:path w="18802" h="4240" extrusionOk="0">
                      <a:moveTo>
                        <a:pt x="4351" y="0"/>
                      </a:moveTo>
                      <a:lnTo>
                        <a:pt x="1" y="4239"/>
                      </a:lnTo>
                      <a:lnTo>
                        <a:pt x="15782" y="4239"/>
                      </a:lnTo>
                      <a:lnTo>
                        <a:pt x="18802"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903;p34"/>
                <p:cNvSpPr/>
                <p:nvPr/>
              </p:nvSpPr>
              <p:spPr>
                <a:xfrm>
                  <a:off x="6402718" y="2232834"/>
                  <a:ext cx="134065" cy="863168"/>
                </a:xfrm>
                <a:custGeom>
                  <a:avLst/>
                  <a:gdLst/>
                  <a:ahLst/>
                  <a:cxnLst/>
                  <a:rect l="l" t="t" r="r" b="b"/>
                  <a:pathLst>
                    <a:path w="3020" h="19444" extrusionOk="0">
                      <a:moveTo>
                        <a:pt x="3020" y="0"/>
                      </a:moveTo>
                      <a:lnTo>
                        <a:pt x="0" y="4239"/>
                      </a:lnTo>
                      <a:lnTo>
                        <a:pt x="0" y="19444"/>
                      </a:lnTo>
                      <a:lnTo>
                        <a:pt x="3020" y="15147"/>
                      </a:lnTo>
                      <a:lnTo>
                        <a:pt x="3020"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904;p34"/>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905;p34"/>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906;p34"/>
              <p:cNvGrpSpPr/>
              <p:nvPr/>
            </p:nvGrpSpPr>
            <p:grpSpPr>
              <a:xfrm>
                <a:off x="5632169" y="2098772"/>
                <a:ext cx="214194" cy="214460"/>
                <a:chOff x="5632169" y="2098772"/>
                <a:chExt cx="214194" cy="214460"/>
              </a:xfrm>
            </p:grpSpPr>
            <p:sp>
              <p:nvSpPr>
                <p:cNvPr id="522" name="Google Shape;907;p34"/>
                <p:cNvSpPr/>
                <p:nvPr/>
              </p:nvSpPr>
              <p:spPr>
                <a:xfrm>
                  <a:off x="5632169" y="2098772"/>
                  <a:ext cx="214194" cy="214460"/>
                </a:xfrm>
                <a:custGeom>
                  <a:avLst/>
                  <a:gdLst/>
                  <a:ahLst/>
                  <a:cxnLst/>
                  <a:rect l="l" t="t" r="r" b="b"/>
                  <a:pathLst>
                    <a:path w="4825" h="4831" extrusionOk="0">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908;p34"/>
                <p:cNvSpPr/>
                <p:nvPr/>
              </p:nvSpPr>
              <p:spPr>
                <a:xfrm>
                  <a:off x="5692897" y="2167179"/>
                  <a:ext cx="96287" cy="91671"/>
                </a:xfrm>
                <a:custGeom>
                  <a:avLst/>
                  <a:gdLst/>
                  <a:ahLst/>
                  <a:cxnLst/>
                  <a:rect l="l" t="t" r="r" b="b"/>
                  <a:pathLst>
                    <a:path w="2169" h="2065" extrusionOk="0">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909;p34"/>
              <p:cNvGrpSpPr/>
              <p:nvPr/>
            </p:nvGrpSpPr>
            <p:grpSpPr>
              <a:xfrm>
                <a:off x="5652722" y="3247130"/>
                <a:ext cx="850898" cy="113512"/>
                <a:chOff x="5652722" y="3247130"/>
                <a:chExt cx="850898" cy="113512"/>
              </a:xfrm>
            </p:grpSpPr>
            <p:sp>
              <p:nvSpPr>
                <p:cNvPr id="515" name="Google Shape;910;p34"/>
                <p:cNvSpPr/>
                <p:nvPr/>
              </p:nvSpPr>
              <p:spPr>
                <a:xfrm>
                  <a:off x="6426023" y="3250814"/>
                  <a:ext cx="36979" cy="46257"/>
                </a:xfrm>
                <a:custGeom>
                  <a:avLst/>
                  <a:gdLst/>
                  <a:ahLst/>
                  <a:cxnLst/>
                  <a:rect l="l" t="t" r="r" b="b"/>
                  <a:pathLst>
                    <a:path w="833" h="1042" extrusionOk="0">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16" name="Google Shape;911;p34"/>
                <p:cNvSpPr/>
                <p:nvPr/>
              </p:nvSpPr>
              <p:spPr>
                <a:xfrm>
                  <a:off x="6205308" y="3248905"/>
                  <a:ext cx="87498" cy="111736"/>
                </a:xfrm>
                <a:custGeom>
                  <a:avLst/>
                  <a:gdLst/>
                  <a:ahLst/>
                  <a:cxnLst/>
                  <a:rect l="l" t="t" r="r" b="b"/>
                  <a:pathLst>
                    <a:path w="1971" h="2517" extrusionOk="0">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17" name="Google Shape;912;p34"/>
                <p:cNvSpPr/>
                <p:nvPr/>
              </p:nvSpPr>
              <p:spPr>
                <a:xfrm>
                  <a:off x="6303147" y="3247130"/>
                  <a:ext cx="94068" cy="113512"/>
                </a:xfrm>
                <a:custGeom>
                  <a:avLst/>
                  <a:gdLst/>
                  <a:ahLst/>
                  <a:cxnLst/>
                  <a:rect l="l" t="t" r="r" b="b"/>
                  <a:pathLst>
                    <a:path w="2119" h="2557" extrusionOk="0">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18" name="Google Shape;913;p34"/>
                <p:cNvSpPr/>
                <p:nvPr/>
              </p:nvSpPr>
              <p:spPr>
                <a:xfrm>
                  <a:off x="6466597" y="3250814"/>
                  <a:ext cx="37023" cy="46257"/>
                </a:xfrm>
                <a:custGeom>
                  <a:avLst/>
                  <a:gdLst/>
                  <a:ahLst/>
                  <a:cxnLst/>
                  <a:rect l="l" t="t" r="r" b="b"/>
                  <a:pathLst>
                    <a:path w="834" h="1042" extrusionOk="0">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19" name="Google Shape;914;p34"/>
                <p:cNvSpPr/>
                <p:nvPr/>
              </p:nvSpPr>
              <p:spPr>
                <a:xfrm>
                  <a:off x="6424691" y="3312296"/>
                  <a:ext cx="78442" cy="9944"/>
                </a:xfrm>
                <a:custGeom>
                  <a:avLst/>
                  <a:gdLst/>
                  <a:ahLst/>
                  <a:cxnLst/>
                  <a:rect l="l" t="t" r="r" b="b"/>
                  <a:pathLst>
                    <a:path w="1767" h="224" extrusionOk="0">
                      <a:moveTo>
                        <a:pt x="1" y="1"/>
                      </a:moveTo>
                      <a:lnTo>
                        <a:pt x="1" y="224"/>
                      </a:lnTo>
                      <a:lnTo>
                        <a:pt x="1767" y="224"/>
                      </a:lnTo>
                      <a:lnTo>
                        <a:pt x="17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20" name="Google Shape;915;p34"/>
                <p:cNvSpPr/>
                <p:nvPr/>
              </p:nvSpPr>
              <p:spPr>
                <a:xfrm>
                  <a:off x="5652722" y="3281089"/>
                  <a:ext cx="404771" cy="12652"/>
                </a:xfrm>
                <a:custGeom>
                  <a:avLst/>
                  <a:gdLst/>
                  <a:ahLst/>
                  <a:cxnLst/>
                  <a:rect l="l" t="t" r="r" b="b"/>
                  <a:pathLst>
                    <a:path w="9118" h="285" extrusionOk="0">
                      <a:moveTo>
                        <a:pt x="1" y="1"/>
                      </a:moveTo>
                      <a:lnTo>
                        <a:pt x="1" y="284"/>
                      </a:lnTo>
                      <a:lnTo>
                        <a:pt x="9118" y="284"/>
                      </a:lnTo>
                      <a:lnTo>
                        <a:pt x="91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21" name="Google Shape;916;p34"/>
                <p:cNvSpPr/>
                <p:nvPr/>
              </p:nvSpPr>
              <p:spPr>
                <a:xfrm>
                  <a:off x="5652722" y="3321263"/>
                  <a:ext cx="245757" cy="12607"/>
                </a:xfrm>
                <a:custGeom>
                  <a:avLst/>
                  <a:gdLst/>
                  <a:ahLst/>
                  <a:cxnLst/>
                  <a:rect l="l" t="t" r="r" b="b"/>
                  <a:pathLst>
                    <a:path w="5536" h="284" extrusionOk="0">
                      <a:moveTo>
                        <a:pt x="1" y="0"/>
                      </a:moveTo>
                      <a:lnTo>
                        <a:pt x="1" y="284"/>
                      </a:lnTo>
                      <a:lnTo>
                        <a:pt x="5536" y="284"/>
                      </a:lnTo>
                      <a:lnTo>
                        <a:pt x="5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1" name="Google Shape;917;p34"/>
              <p:cNvGrpSpPr/>
              <p:nvPr/>
            </p:nvGrpSpPr>
            <p:grpSpPr>
              <a:xfrm>
                <a:off x="5699289" y="3583483"/>
                <a:ext cx="840394" cy="256145"/>
                <a:chOff x="5699289" y="3583483"/>
                <a:chExt cx="840394" cy="256145"/>
              </a:xfrm>
            </p:grpSpPr>
            <p:sp>
              <p:nvSpPr>
                <p:cNvPr id="510" name="Google Shape;918;p34"/>
                <p:cNvSpPr/>
                <p:nvPr/>
              </p:nvSpPr>
              <p:spPr>
                <a:xfrm>
                  <a:off x="5699289" y="3583483"/>
                  <a:ext cx="840394" cy="256145"/>
                </a:xfrm>
                <a:custGeom>
                  <a:avLst/>
                  <a:gdLst/>
                  <a:ahLst/>
                  <a:cxnLst/>
                  <a:rect l="l" t="t" r="r" b="b"/>
                  <a:pathLst>
                    <a:path w="18931" h="5770" extrusionOk="0">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919;p34"/>
                <p:cNvGrpSpPr/>
                <p:nvPr/>
              </p:nvGrpSpPr>
              <p:grpSpPr>
                <a:xfrm>
                  <a:off x="6035156" y="3674307"/>
                  <a:ext cx="178500" cy="64414"/>
                  <a:chOff x="6035156" y="3674307"/>
                  <a:chExt cx="178500" cy="64414"/>
                </a:xfrm>
              </p:grpSpPr>
              <p:sp>
                <p:nvSpPr>
                  <p:cNvPr id="512" name="Google Shape;920;p34"/>
                  <p:cNvSpPr/>
                  <p:nvPr/>
                </p:nvSpPr>
                <p:spPr>
                  <a:xfrm>
                    <a:off x="6035156" y="3674307"/>
                    <a:ext cx="50874" cy="63481"/>
                  </a:xfrm>
                  <a:custGeom>
                    <a:avLst/>
                    <a:gdLst/>
                    <a:ahLst/>
                    <a:cxnLst/>
                    <a:rect l="l" t="t" r="r" b="b"/>
                    <a:pathLst>
                      <a:path w="1146" h="1430" extrusionOk="0">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921;p34"/>
                  <p:cNvSpPr/>
                  <p:nvPr/>
                </p:nvSpPr>
                <p:spPr>
                  <a:xfrm>
                    <a:off x="6100012" y="3674618"/>
                    <a:ext cx="50075" cy="64103"/>
                  </a:xfrm>
                  <a:custGeom>
                    <a:avLst/>
                    <a:gdLst/>
                    <a:ahLst/>
                    <a:cxnLst/>
                    <a:rect l="l" t="t" r="r" b="b"/>
                    <a:pathLst>
                      <a:path w="1128" h="1444" extrusionOk="0">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922;p34"/>
                  <p:cNvSpPr/>
                  <p:nvPr/>
                </p:nvSpPr>
                <p:spPr>
                  <a:xfrm>
                    <a:off x="6158786" y="3674973"/>
                    <a:ext cx="54869" cy="63437"/>
                  </a:xfrm>
                  <a:custGeom>
                    <a:avLst/>
                    <a:gdLst/>
                    <a:ahLst/>
                    <a:cxnLst/>
                    <a:rect l="l" t="t" r="r" b="b"/>
                    <a:pathLst>
                      <a:path w="1236" h="1429" extrusionOk="0">
                        <a:moveTo>
                          <a:pt x="0" y="0"/>
                        </a:moveTo>
                        <a:lnTo>
                          <a:pt x="542" y="933"/>
                        </a:lnTo>
                        <a:lnTo>
                          <a:pt x="539" y="1429"/>
                        </a:lnTo>
                        <a:lnTo>
                          <a:pt x="683" y="1429"/>
                        </a:lnTo>
                        <a:lnTo>
                          <a:pt x="686" y="937"/>
                        </a:lnTo>
                        <a:lnTo>
                          <a:pt x="1236" y="4"/>
                        </a:lnTo>
                        <a:lnTo>
                          <a:pt x="1092" y="4"/>
                        </a:lnTo>
                        <a:lnTo>
                          <a:pt x="618" y="804"/>
                        </a:lnTo>
                        <a:lnTo>
                          <a:pt x="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2" name="Google Shape;923;p34"/>
              <p:cNvGrpSpPr/>
              <p:nvPr/>
            </p:nvGrpSpPr>
            <p:grpSpPr>
              <a:xfrm>
                <a:off x="5634877" y="1934391"/>
                <a:ext cx="964054" cy="21220"/>
                <a:chOff x="5634877" y="1934391"/>
                <a:chExt cx="964054" cy="21220"/>
              </a:xfrm>
            </p:grpSpPr>
            <p:sp>
              <p:nvSpPr>
                <p:cNvPr id="507" name="Google Shape;924;p34"/>
                <p:cNvSpPr/>
                <p:nvPr/>
              </p:nvSpPr>
              <p:spPr>
                <a:xfrm>
                  <a:off x="5634877" y="1934391"/>
                  <a:ext cx="139348" cy="21220"/>
                </a:xfrm>
                <a:custGeom>
                  <a:avLst/>
                  <a:gdLst/>
                  <a:ahLst/>
                  <a:cxnLst/>
                  <a:rect l="l" t="t" r="r" b="b"/>
                  <a:pathLst>
                    <a:path w="3139" h="478" extrusionOk="0">
                      <a:moveTo>
                        <a:pt x="1" y="1"/>
                      </a:moveTo>
                      <a:lnTo>
                        <a:pt x="1"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925;p34"/>
                <p:cNvSpPr/>
                <p:nvPr/>
              </p:nvSpPr>
              <p:spPr>
                <a:xfrm>
                  <a:off x="6071157" y="1934391"/>
                  <a:ext cx="139437" cy="21220"/>
                </a:xfrm>
                <a:custGeom>
                  <a:avLst/>
                  <a:gdLst/>
                  <a:ahLst/>
                  <a:cxnLst/>
                  <a:rect l="l" t="t" r="r" b="b"/>
                  <a:pathLst>
                    <a:path w="3141" h="478" extrusionOk="0">
                      <a:moveTo>
                        <a:pt x="1" y="1"/>
                      </a:moveTo>
                      <a:lnTo>
                        <a:pt x="1" y="478"/>
                      </a:lnTo>
                      <a:lnTo>
                        <a:pt x="3141" y="478"/>
                      </a:lnTo>
                      <a:lnTo>
                        <a:pt x="3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926;p34"/>
                <p:cNvSpPr/>
                <p:nvPr/>
              </p:nvSpPr>
              <p:spPr>
                <a:xfrm>
                  <a:off x="6459628" y="1934391"/>
                  <a:ext cx="139304" cy="21220"/>
                </a:xfrm>
                <a:custGeom>
                  <a:avLst/>
                  <a:gdLst/>
                  <a:ahLst/>
                  <a:cxnLst/>
                  <a:rect l="l" t="t" r="r" b="b"/>
                  <a:pathLst>
                    <a:path w="3138" h="478" extrusionOk="0">
                      <a:moveTo>
                        <a:pt x="0" y="1"/>
                      </a:moveTo>
                      <a:lnTo>
                        <a:pt x="0"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927;p34"/>
              <p:cNvGrpSpPr/>
              <p:nvPr/>
            </p:nvGrpSpPr>
            <p:grpSpPr>
              <a:xfrm>
                <a:off x="6429663" y="1666667"/>
                <a:ext cx="222390" cy="183652"/>
                <a:chOff x="6429663" y="1666667"/>
                <a:chExt cx="222390" cy="183652"/>
              </a:xfrm>
            </p:grpSpPr>
            <p:sp>
              <p:nvSpPr>
                <p:cNvPr id="500" name="Google Shape;928;p34"/>
                <p:cNvSpPr/>
                <p:nvPr/>
              </p:nvSpPr>
              <p:spPr>
                <a:xfrm>
                  <a:off x="6429663" y="1697963"/>
                  <a:ext cx="192974" cy="152355"/>
                </a:xfrm>
                <a:custGeom>
                  <a:avLst/>
                  <a:gdLst/>
                  <a:ahLst/>
                  <a:cxnLst/>
                  <a:rect l="l" t="t" r="r" b="b"/>
                  <a:pathLst>
                    <a:path w="4347" h="3432" extrusionOk="0">
                      <a:moveTo>
                        <a:pt x="1" y="0"/>
                      </a:moveTo>
                      <a:lnTo>
                        <a:pt x="1" y="3431"/>
                      </a:lnTo>
                      <a:lnTo>
                        <a:pt x="4347" y="3431"/>
                      </a:lnTo>
                      <a:lnTo>
                        <a:pt x="434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929;p34"/>
                <p:cNvSpPr/>
                <p:nvPr/>
              </p:nvSpPr>
              <p:spPr>
                <a:xfrm>
                  <a:off x="6429663" y="1666712"/>
                  <a:ext cx="221341" cy="31297"/>
                </a:xfrm>
                <a:custGeom>
                  <a:avLst/>
                  <a:gdLst/>
                  <a:ahLst/>
                  <a:cxnLst/>
                  <a:rect l="l" t="t" r="r" b="b"/>
                  <a:pathLst>
                    <a:path w="4986" h="705" extrusionOk="0">
                      <a:moveTo>
                        <a:pt x="919" y="0"/>
                      </a:moveTo>
                      <a:lnTo>
                        <a:pt x="1" y="704"/>
                      </a:lnTo>
                      <a:lnTo>
                        <a:pt x="4347" y="704"/>
                      </a:lnTo>
                      <a:lnTo>
                        <a:pt x="498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930;p34"/>
                <p:cNvSpPr/>
                <p:nvPr/>
              </p:nvSpPr>
              <p:spPr>
                <a:xfrm>
                  <a:off x="6429663" y="1666667"/>
                  <a:ext cx="221652" cy="34005"/>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931;p34"/>
                <p:cNvSpPr/>
                <p:nvPr/>
              </p:nvSpPr>
              <p:spPr>
                <a:xfrm>
                  <a:off x="6623642" y="1666712"/>
                  <a:ext cx="28411" cy="183607"/>
                </a:xfrm>
                <a:custGeom>
                  <a:avLst/>
                  <a:gdLst/>
                  <a:ahLst/>
                  <a:cxnLst/>
                  <a:rect l="l" t="t" r="r" b="b"/>
                  <a:pathLst>
                    <a:path w="640" h="4136" extrusionOk="0">
                      <a:moveTo>
                        <a:pt x="640" y="0"/>
                      </a:moveTo>
                      <a:lnTo>
                        <a:pt x="1" y="704"/>
                      </a:lnTo>
                      <a:lnTo>
                        <a:pt x="1" y="4135"/>
                      </a:lnTo>
                      <a:lnTo>
                        <a:pt x="640" y="3289"/>
                      </a:lnTo>
                      <a:lnTo>
                        <a:pt x="64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932;p34"/>
                <p:cNvSpPr/>
                <p:nvPr/>
              </p:nvSpPr>
              <p:spPr>
                <a:xfrm>
                  <a:off x="6484309" y="1756071"/>
                  <a:ext cx="88297" cy="11853"/>
                </a:xfrm>
                <a:custGeom>
                  <a:avLst/>
                  <a:gdLst/>
                  <a:ahLst/>
                  <a:cxnLst/>
                  <a:rect l="l" t="t" r="r" b="b"/>
                  <a:pathLst>
                    <a:path w="1989" h="267" extrusionOk="0">
                      <a:moveTo>
                        <a:pt x="1" y="1"/>
                      </a:moveTo>
                      <a:lnTo>
                        <a:pt x="1" y="267"/>
                      </a:lnTo>
                      <a:lnTo>
                        <a:pt x="1989" y="267"/>
                      </a:lnTo>
                      <a:lnTo>
                        <a:pt x="198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933;p34"/>
                <p:cNvSpPr/>
                <p:nvPr/>
              </p:nvSpPr>
              <p:spPr>
                <a:xfrm>
                  <a:off x="6501844" y="1777468"/>
                  <a:ext cx="54825" cy="11942"/>
                </a:xfrm>
                <a:custGeom>
                  <a:avLst/>
                  <a:gdLst/>
                  <a:ahLst/>
                  <a:cxnLst/>
                  <a:rect l="l" t="t" r="r" b="b"/>
                  <a:pathLst>
                    <a:path w="1235" h="269" extrusionOk="0">
                      <a:moveTo>
                        <a:pt x="0" y="0"/>
                      </a:moveTo>
                      <a:lnTo>
                        <a:pt x="0" y="269"/>
                      </a:lnTo>
                      <a:lnTo>
                        <a:pt x="1235" y="269"/>
                      </a:lnTo>
                      <a:lnTo>
                        <a:pt x="123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934;p34"/>
                <p:cNvSpPr/>
                <p:nvPr/>
              </p:nvSpPr>
              <p:spPr>
                <a:xfrm>
                  <a:off x="662027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935;p34"/>
              <p:cNvGrpSpPr/>
              <p:nvPr/>
            </p:nvGrpSpPr>
            <p:grpSpPr>
              <a:xfrm>
                <a:off x="6024003" y="1558663"/>
                <a:ext cx="266587" cy="292456"/>
                <a:chOff x="6024003" y="1558663"/>
                <a:chExt cx="266587" cy="292456"/>
              </a:xfrm>
            </p:grpSpPr>
            <p:sp>
              <p:nvSpPr>
                <p:cNvPr id="493" name="Google Shape;936;p34"/>
                <p:cNvSpPr/>
                <p:nvPr/>
              </p:nvSpPr>
              <p:spPr>
                <a:xfrm>
                  <a:off x="6025079" y="1607449"/>
                  <a:ext cx="221385" cy="243670"/>
                </a:xfrm>
                <a:custGeom>
                  <a:avLst/>
                  <a:gdLst/>
                  <a:ahLst/>
                  <a:cxnLst/>
                  <a:rect l="l" t="t" r="r" b="b"/>
                  <a:pathLst>
                    <a:path w="4987" h="5489" extrusionOk="0">
                      <a:moveTo>
                        <a:pt x="48" y="0"/>
                      </a:moveTo>
                      <a:lnTo>
                        <a:pt x="1" y="5449"/>
                      </a:lnTo>
                      <a:lnTo>
                        <a:pt x="4940" y="5488"/>
                      </a:lnTo>
                      <a:lnTo>
                        <a:pt x="4987" y="43"/>
                      </a:lnTo>
                      <a:lnTo>
                        <a:pt x="48"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937;p34"/>
                <p:cNvSpPr/>
                <p:nvPr/>
              </p:nvSpPr>
              <p:spPr>
                <a:xfrm>
                  <a:off x="6026055" y="1558663"/>
                  <a:ext cx="264535" cy="49764"/>
                </a:xfrm>
                <a:custGeom>
                  <a:avLst/>
                  <a:gdLst/>
                  <a:ahLst/>
                  <a:cxnLst/>
                  <a:rect l="l" t="t" r="r" b="b"/>
                  <a:pathLst>
                    <a:path w="5959" h="1121" extrusionOk="0">
                      <a:moveTo>
                        <a:pt x="1458" y="1"/>
                      </a:moveTo>
                      <a:lnTo>
                        <a:pt x="0" y="1121"/>
                      </a:lnTo>
                      <a:lnTo>
                        <a:pt x="4943" y="1121"/>
                      </a:lnTo>
                      <a:lnTo>
                        <a:pt x="595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938;p34"/>
                <p:cNvSpPr/>
                <p:nvPr/>
              </p:nvSpPr>
              <p:spPr>
                <a:xfrm>
                  <a:off x="6245483" y="1558663"/>
                  <a:ext cx="45103" cy="291659"/>
                </a:xfrm>
                <a:custGeom>
                  <a:avLst/>
                  <a:gdLst/>
                  <a:ahLst/>
                  <a:cxnLst/>
                  <a:rect l="l" t="t" r="r" b="b"/>
                  <a:pathLst>
                    <a:path w="1016" h="6570" extrusionOk="0">
                      <a:moveTo>
                        <a:pt x="1016" y="1"/>
                      </a:moveTo>
                      <a:lnTo>
                        <a:pt x="0" y="1121"/>
                      </a:lnTo>
                      <a:lnTo>
                        <a:pt x="0" y="6569"/>
                      </a:lnTo>
                      <a:lnTo>
                        <a:pt x="1016" y="5227"/>
                      </a:lnTo>
                      <a:lnTo>
                        <a:pt x="101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939;p34"/>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940;p34"/>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941;p34"/>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942;p34"/>
                <p:cNvSpPr/>
                <p:nvPr/>
              </p:nvSpPr>
              <p:spPr>
                <a:xfrm>
                  <a:off x="6024003" y="1570557"/>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943;p34"/>
              <p:cNvGrpSpPr/>
              <p:nvPr/>
            </p:nvGrpSpPr>
            <p:grpSpPr>
              <a:xfrm>
                <a:off x="5548402" y="1639278"/>
                <a:ext cx="350878" cy="211040"/>
                <a:chOff x="5548402" y="1639278"/>
                <a:chExt cx="350878" cy="211040"/>
              </a:xfrm>
            </p:grpSpPr>
            <p:sp>
              <p:nvSpPr>
                <p:cNvPr id="486" name="Google Shape;944;p34"/>
                <p:cNvSpPr/>
                <p:nvPr/>
              </p:nvSpPr>
              <p:spPr>
                <a:xfrm>
                  <a:off x="5548402" y="1694145"/>
                  <a:ext cx="305820" cy="156173"/>
                </a:xfrm>
                <a:custGeom>
                  <a:avLst/>
                  <a:gdLst/>
                  <a:ahLst/>
                  <a:cxnLst/>
                  <a:rect l="l" t="t" r="r" b="b"/>
                  <a:pathLst>
                    <a:path w="6889" h="3518" extrusionOk="0">
                      <a:moveTo>
                        <a:pt x="0" y="0"/>
                      </a:moveTo>
                      <a:lnTo>
                        <a:pt x="0" y="3517"/>
                      </a:lnTo>
                      <a:lnTo>
                        <a:pt x="6888" y="3517"/>
                      </a:lnTo>
                      <a:lnTo>
                        <a:pt x="6888"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945;p34"/>
                <p:cNvSpPr/>
                <p:nvPr/>
              </p:nvSpPr>
              <p:spPr>
                <a:xfrm>
                  <a:off x="5548402" y="1639278"/>
                  <a:ext cx="350878" cy="54914"/>
                </a:xfrm>
                <a:custGeom>
                  <a:avLst/>
                  <a:gdLst/>
                  <a:ahLst/>
                  <a:cxnLst/>
                  <a:rect l="l" t="t" r="r" b="b"/>
                  <a:pathLst>
                    <a:path w="7904" h="1237" extrusionOk="0">
                      <a:moveTo>
                        <a:pt x="1486" y="1"/>
                      </a:moveTo>
                      <a:lnTo>
                        <a:pt x="0" y="1236"/>
                      </a:lnTo>
                      <a:lnTo>
                        <a:pt x="6888" y="1236"/>
                      </a:lnTo>
                      <a:lnTo>
                        <a:pt x="790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946;p34"/>
                <p:cNvSpPr/>
                <p:nvPr/>
              </p:nvSpPr>
              <p:spPr>
                <a:xfrm>
                  <a:off x="5854482" y="1639455"/>
                  <a:ext cx="44792" cy="210554"/>
                </a:xfrm>
                <a:custGeom>
                  <a:avLst/>
                  <a:gdLst/>
                  <a:ahLst/>
                  <a:cxnLst/>
                  <a:rect l="l" t="t" r="r" b="b"/>
                  <a:pathLst>
                    <a:path w="1009" h="4743" extrusionOk="0">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947;p34"/>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948;p34"/>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949;p34"/>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950;p34"/>
                <p:cNvSpPr/>
                <p:nvPr/>
              </p:nvSpPr>
              <p:spPr>
                <a:xfrm>
                  <a:off x="5632178" y="1658282"/>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29" name="Google Shape;951;p34"/>
          <p:cNvGrpSpPr/>
          <p:nvPr/>
        </p:nvGrpSpPr>
        <p:grpSpPr>
          <a:xfrm>
            <a:off x="4543287" y="4686697"/>
            <a:ext cx="4600713" cy="150450"/>
            <a:chOff x="0" y="4397412"/>
            <a:chExt cx="4600713" cy="150450"/>
          </a:xfrm>
        </p:grpSpPr>
        <p:sp>
          <p:nvSpPr>
            <p:cNvPr id="530" name="Google Shape;952;p34"/>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953;p34"/>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954;p34"/>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955;p34"/>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956;p34"/>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957;p34"/>
          <p:cNvGrpSpPr/>
          <p:nvPr/>
        </p:nvGrpSpPr>
        <p:grpSpPr>
          <a:xfrm>
            <a:off x="6559079" y="1819077"/>
            <a:ext cx="1681677" cy="2863419"/>
            <a:chOff x="6550142" y="1845431"/>
            <a:chExt cx="1681677" cy="2863419"/>
          </a:xfrm>
        </p:grpSpPr>
        <p:grpSp>
          <p:nvGrpSpPr>
            <p:cNvPr id="536" name="Google Shape;958;p34"/>
            <p:cNvGrpSpPr/>
            <p:nvPr/>
          </p:nvGrpSpPr>
          <p:grpSpPr>
            <a:xfrm>
              <a:off x="7797287" y="4091587"/>
              <a:ext cx="208476" cy="304372"/>
              <a:chOff x="7797287" y="4091587"/>
              <a:chExt cx="208476" cy="304372"/>
            </a:xfrm>
          </p:grpSpPr>
          <p:sp>
            <p:nvSpPr>
              <p:cNvPr id="606" name="Google Shape;959;p34"/>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960;p34"/>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961;p34"/>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962;p34"/>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963;p34"/>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964;p34"/>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965;p34"/>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966;p34"/>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967;p34"/>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968;p34"/>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969;p34"/>
            <p:cNvSpPr/>
            <p:nvPr/>
          </p:nvSpPr>
          <p:spPr>
            <a:xfrm>
              <a:off x="7651629" y="1990812"/>
              <a:ext cx="448853" cy="494399"/>
            </a:xfrm>
            <a:custGeom>
              <a:avLst/>
              <a:gdLst/>
              <a:ahLst/>
              <a:cxnLst/>
              <a:rect l="l" t="t" r="r" b="b"/>
              <a:pathLst>
                <a:path w="10111" h="11137" extrusionOk="0">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970;p34"/>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971;p34"/>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972;p34"/>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973;p34"/>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974;p34"/>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975;p34"/>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976;p34"/>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977;p34"/>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978;p34"/>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979;p34"/>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980;p34"/>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981;p34"/>
            <p:cNvSpPr/>
            <p:nvPr/>
          </p:nvSpPr>
          <p:spPr>
            <a:xfrm>
              <a:off x="7423013" y="1893729"/>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982;p34"/>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983;p34"/>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984;p34"/>
            <p:cNvGrpSpPr/>
            <p:nvPr/>
          </p:nvGrpSpPr>
          <p:grpSpPr>
            <a:xfrm>
              <a:off x="7477481" y="4567060"/>
              <a:ext cx="319804" cy="141790"/>
              <a:chOff x="7477481" y="4567060"/>
              <a:chExt cx="319804" cy="141790"/>
            </a:xfrm>
          </p:grpSpPr>
          <p:sp>
            <p:nvSpPr>
              <p:cNvPr id="600" name="Google Shape;985;p34"/>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986;p34"/>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987;p34"/>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988;p34"/>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989;p34"/>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990;p34"/>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991;p34"/>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992;p34"/>
            <p:cNvSpPr/>
            <p:nvPr/>
          </p:nvSpPr>
          <p:spPr>
            <a:xfrm>
              <a:off x="6550142" y="2360237"/>
              <a:ext cx="1681677" cy="1309978"/>
            </a:xfrm>
            <a:custGeom>
              <a:avLst/>
              <a:gdLst/>
              <a:ahLst/>
              <a:cxnLst/>
              <a:rect l="l" t="t" r="r" b="b"/>
              <a:pathLst>
                <a:path w="37882" h="29509" extrusionOk="0">
                  <a:moveTo>
                    <a:pt x="7056" y="1"/>
                  </a:moveTo>
                  <a:cubicBezTo>
                    <a:pt x="6312" y="1"/>
                    <a:pt x="5628" y="489"/>
                    <a:pt x="5409" y="1240"/>
                  </a:cubicBezTo>
                  <a:lnTo>
                    <a:pt x="266" y="18885"/>
                  </a:lnTo>
                  <a:cubicBezTo>
                    <a:pt x="0" y="19797"/>
                    <a:pt x="524" y="20748"/>
                    <a:pt x="1435" y="21013"/>
                  </a:cubicBezTo>
                  <a:lnTo>
                    <a:pt x="30344" y="29441"/>
                  </a:lnTo>
                  <a:cubicBezTo>
                    <a:pt x="30504" y="29487"/>
                    <a:pt x="30665" y="29509"/>
                    <a:pt x="30823" y="29509"/>
                  </a:cubicBezTo>
                  <a:cubicBezTo>
                    <a:pt x="31568" y="29509"/>
                    <a:pt x="32253" y="29023"/>
                    <a:pt x="32472" y="28271"/>
                  </a:cubicBezTo>
                  <a:lnTo>
                    <a:pt x="37616" y="10626"/>
                  </a:lnTo>
                  <a:cubicBezTo>
                    <a:pt x="37882" y="9714"/>
                    <a:pt x="37357" y="8763"/>
                    <a:pt x="36449" y="8498"/>
                  </a:cubicBezTo>
                  <a:lnTo>
                    <a:pt x="7538" y="70"/>
                  </a:lnTo>
                  <a:cubicBezTo>
                    <a:pt x="7377" y="23"/>
                    <a:pt x="7215" y="1"/>
                    <a:pt x="7056"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993;p34"/>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994;p34"/>
            <p:cNvSpPr/>
            <p:nvPr/>
          </p:nvSpPr>
          <p:spPr>
            <a:xfrm>
              <a:off x="7893736" y="2838557"/>
              <a:ext cx="187546" cy="168257"/>
            </a:xfrm>
            <a:custGeom>
              <a:avLst/>
              <a:gdLst/>
              <a:ahLst/>
              <a:cxnLst/>
              <a:rect l="l" t="t" r="r" b="b"/>
              <a:pathLst>
                <a:path w="5163" h="4632" extrusionOk="0">
                  <a:moveTo>
                    <a:pt x="2581" y="0"/>
                  </a:moveTo>
                  <a:cubicBezTo>
                    <a:pt x="1578" y="0"/>
                    <a:pt x="652" y="659"/>
                    <a:pt x="360" y="1670"/>
                  </a:cubicBezTo>
                  <a:cubicBezTo>
                    <a:pt x="1" y="2897"/>
                    <a:pt x="708" y="4182"/>
                    <a:pt x="1935" y="4537"/>
                  </a:cubicBezTo>
                  <a:cubicBezTo>
                    <a:pt x="2153" y="4601"/>
                    <a:pt x="2372" y="4631"/>
                    <a:pt x="2587" y="4631"/>
                  </a:cubicBezTo>
                  <a:cubicBezTo>
                    <a:pt x="3589" y="4631"/>
                    <a:pt x="4511" y="3976"/>
                    <a:pt x="4803" y="2965"/>
                  </a:cubicBezTo>
                  <a:cubicBezTo>
                    <a:pt x="5162" y="1734"/>
                    <a:pt x="4459" y="449"/>
                    <a:pt x="3231" y="94"/>
                  </a:cubicBezTo>
                  <a:cubicBezTo>
                    <a:pt x="3015" y="31"/>
                    <a:pt x="2796"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995;p34"/>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996;p34"/>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997;p34"/>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998;p34"/>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999;p34"/>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000;p34"/>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001;p34"/>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002;p34"/>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003;p34"/>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004;p34"/>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005;p34"/>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006;p34"/>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007;p34"/>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008;p34"/>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009;p34"/>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010;p34"/>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11;p34"/>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012;p34"/>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013;p34"/>
            <p:cNvSpPr/>
            <p:nvPr/>
          </p:nvSpPr>
          <p:spPr>
            <a:xfrm>
              <a:off x="7634405" y="1845431"/>
              <a:ext cx="85278" cy="85189"/>
            </a:xfrm>
            <a:custGeom>
              <a:avLst/>
              <a:gdLst/>
              <a:ahLst/>
              <a:cxnLst/>
              <a:rect l="l" t="t" r="r" b="b"/>
              <a:pathLst>
                <a:path w="1921" h="1919" extrusionOk="0">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14;p34"/>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015;p34"/>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016;p34"/>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017;p34"/>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018;p34"/>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019;p34"/>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020;p34"/>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021;p34"/>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022;p34"/>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023;p34"/>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024;p34"/>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025;p34"/>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026;p34"/>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1027;p34"/>
            <p:cNvGrpSpPr/>
            <p:nvPr/>
          </p:nvGrpSpPr>
          <p:grpSpPr>
            <a:xfrm>
              <a:off x="7331478" y="2343723"/>
              <a:ext cx="542780" cy="395840"/>
              <a:chOff x="7331478" y="2343723"/>
              <a:chExt cx="542780" cy="395840"/>
            </a:xfrm>
          </p:grpSpPr>
          <p:sp>
            <p:nvSpPr>
              <p:cNvPr id="595" name="Google Shape;1028;p34"/>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029;p34"/>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030;p34"/>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031;p34"/>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032;p34"/>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1033;p34"/>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034;p34"/>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4239491" y="457300"/>
            <a:ext cx="413585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CÁC LUỒNG THANH TOÁN</a:t>
            </a:r>
            <a:endParaRPr dirty="0">
              <a:latin typeface="UTM Akashi" panose="02040603050506020204" pitchFamily="18" charset="0"/>
            </a:endParaRPr>
          </a:p>
        </p:txBody>
      </p:sp>
      <p:grpSp>
        <p:nvGrpSpPr>
          <p:cNvPr id="2" name="Group 1"/>
          <p:cNvGrpSpPr/>
          <p:nvPr/>
        </p:nvGrpSpPr>
        <p:grpSpPr>
          <a:xfrm>
            <a:off x="527012" y="1117369"/>
            <a:ext cx="7065279" cy="369332"/>
            <a:chOff x="527012" y="1117369"/>
            <a:chExt cx="7065279" cy="369332"/>
          </a:xfrm>
        </p:grpSpPr>
        <p:sp>
          <p:nvSpPr>
            <p:cNvPr id="7" name="TextBox 6"/>
            <p:cNvSpPr txBox="1"/>
            <p:nvPr/>
          </p:nvSpPr>
          <p:spPr>
            <a:xfrm>
              <a:off x="886691" y="1117369"/>
              <a:ext cx="6705600" cy="369332"/>
            </a:xfrm>
            <a:prstGeom prst="rect">
              <a:avLst/>
            </a:prstGeom>
            <a:noFill/>
          </p:spPr>
          <p:txBody>
            <a:bodyPr wrap="square" rtlCol="0">
              <a:spAutoFit/>
            </a:bodyPr>
            <a:lstStyle/>
            <a:p>
              <a:r>
                <a:rPr lang="en-GB" sz="1800" b="1" dirty="0" smtClean="0"/>
                <a:t>Tạo Token và sử dụng Token để thanh toán</a:t>
              </a:r>
              <a:endParaRPr lang="en-GB" sz="1800" b="1" dirty="0"/>
            </a:p>
          </p:txBody>
        </p:sp>
        <p:grpSp>
          <p:nvGrpSpPr>
            <p:cNvPr id="16" name="Google Shape;11276;p61"/>
            <p:cNvGrpSpPr/>
            <p:nvPr/>
          </p:nvGrpSpPr>
          <p:grpSpPr>
            <a:xfrm>
              <a:off x="527012" y="1141118"/>
              <a:ext cx="359679" cy="321833"/>
              <a:chOff x="4670239" y="1541599"/>
              <a:chExt cx="359679" cy="321833"/>
            </a:xfrm>
          </p:grpSpPr>
          <p:sp>
            <p:nvSpPr>
              <p:cNvPr id="17" name="Google Shape;11277;p61"/>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78;p61"/>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79;p61"/>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80;p61"/>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81;p61"/>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roup 34"/>
          <p:cNvGrpSpPr/>
          <p:nvPr/>
        </p:nvGrpSpPr>
        <p:grpSpPr>
          <a:xfrm>
            <a:off x="1379220" y="1527572"/>
            <a:ext cx="1714500" cy="3055620"/>
            <a:chOff x="1379220" y="1527572"/>
            <a:chExt cx="1714500" cy="3055620"/>
          </a:xfrm>
        </p:grpSpPr>
        <p:sp>
          <p:nvSpPr>
            <p:cNvPr id="36" name="Rectangle 35"/>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37" name="Rectangle 36"/>
            <p:cNvSpPr/>
            <p:nvPr/>
          </p:nvSpPr>
          <p:spPr>
            <a:xfrm>
              <a:off x="2179320"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p:cNvGrpSpPr/>
          <p:nvPr/>
        </p:nvGrpSpPr>
        <p:grpSpPr>
          <a:xfrm>
            <a:off x="6209898" y="1527572"/>
            <a:ext cx="1714500" cy="3055620"/>
            <a:chOff x="6209898" y="1527572"/>
            <a:chExt cx="1714500" cy="3055620"/>
          </a:xfrm>
        </p:grpSpPr>
        <p:sp>
          <p:nvSpPr>
            <p:cNvPr id="39" name="Rectangle 38"/>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40" name="Rectangle 39"/>
            <p:cNvSpPr/>
            <p:nvPr/>
          </p:nvSpPr>
          <p:spPr>
            <a:xfrm>
              <a:off x="7009998"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2293620" y="2017812"/>
            <a:ext cx="4716378" cy="523220"/>
            <a:chOff x="2293620" y="2017812"/>
            <a:chExt cx="4716378" cy="523220"/>
          </a:xfrm>
        </p:grpSpPr>
        <p:cxnSp>
          <p:nvCxnSpPr>
            <p:cNvPr id="42" name="Straight Arrow Connector 41"/>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93620" y="2017812"/>
              <a:ext cx="4310795" cy="307777"/>
            </a:xfrm>
            <a:prstGeom prst="rect">
              <a:avLst/>
            </a:prstGeom>
            <a:noFill/>
          </p:spPr>
          <p:txBody>
            <a:bodyPr wrap="none" rtlCol="0">
              <a:spAutoFit/>
            </a:bodyPr>
            <a:lstStyle/>
            <a:p>
              <a:r>
                <a:rPr lang="en-GB" dirty="0"/>
                <a:t>Gửi yêu cầu </a:t>
              </a:r>
              <a:r>
                <a:rPr lang="en-GB" dirty="0" smtClean="0"/>
                <a:t>Tạo </a:t>
              </a:r>
              <a:r>
                <a:rPr lang="en-GB" dirty="0"/>
                <a:t>Token (tích hợp </a:t>
              </a:r>
              <a:r>
                <a:rPr lang="en-GB" dirty="0" smtClean="0"/>
                <a:t>Hosted Checkout</a:t>
              </a:r>
              <a:r>
                <a:rPr lang="en-GB" dirty="0"/>
                <a:t>)</a:t>
              </a:r>
            </a:p>
          </p:txBody>
        </p:sp>
      </p:grpSp>
      <p:grpSp>
        <p:nvGrpSpPr>
          <p:cNvPr id="44" name="Group 43"/>
          <p:cNvGrpSpPr/>
          <p:nvPr/>
        </p:nvGrpSpPr>
        <p:grpSpPr>
          <a:xfrm>
            <a:off x="2293620" y="2676466"/>
            <a:ext cx="4716378" cy="317302"/>
            <a:chOff x="2293620" y="2676466"/>
            <a:chExt cx="4716378" cy="317302"/>
          </a:xfrm>
        </p:grpSpPr>
        <p:cxnSp>
          <p:nvCxnSpPr>
            <p:cNvPr id="45" name="Straight Arrow Connector 44"/>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47" name="Group 46"/>
          <p:cNvGrpSpPr/>
          <p:nvPr/>
        </p:nvGrpSpPr>
        <p:grpSpPr>
          <a:xfrm>
            <a:off x="2293620" y="4183183"/>
            <a:ext cx="4716378" cy="317302"/>
            <a:chOff x="2293620" y="3924221"/>
            <a:chExt cx="4716378" cy="317302"/>
          </a:xfrm>
        </p:grpSpPr>
        <p:cxnSp>
          <p:nvCxnSpPr>
            <p:cNvPr id="48" name="Straight Arrow Connector 47"/>
            <p:cNvCxnSpPr/>
            <p:nvPr/>
          </p:nvCxnSpPr>
          <p:spPr>
            <a:xfrm flipH="1">
              <a:off x="2293620" y="4241523"/>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2293620" y="3924221"/>
              <a:ext cx="1317990" cy="307777"/>
            </a:xfrm>
            <a:prstGeom prst="rect">
              <a:avLst/>
            </a:prstGeom>
            <a:noFill/>
          </p:spPr>
          <p:txBody>
            <a:bodyPr wrap="none" rtlCol="0">
              <a:spAutoFit/>
            </a:bodyPr>
            <a:lstStyle/>
            <a:p>
              <a:r>
                <a:rPr lang="en-GB" dirty="0" smtClean="0"/>
                <a:t>Trả lại kết quả</a:t>
              </a:r>
              <a:endParaRPr lang="en-GB" dirty="0"/>
            </a:p>
          </p:txBody>
        </p:sp>
      </p:grpSp>
      <p:grpSp>
        <p:nvGrpSpPr>
          <p:cNvPr id="50" name="Group 49"/>
          <p:cNvGrpSpPr/>
          <p:nvPr/>
        </p:nvGrpSpPr>
        <p:grpSpPr>
          <a:xfrm>
            <a:off x="2293620" y="3708254"/>
            <a:ext cx="4716378" cy="359628"/>
            <a:chOff x="2293620" y="3429159"/>
            <a:chExt cx="4716378" cy="359628"/>
          </a:xfrm>
        </p:grpSpPr>
        <p:cxnSp>
          <p:nvCxnSpPr>
            <p:cNvPr id="51" name="Straight Arrow Connector 50"/>
            <p:cNvCxnSpPr/>
            <p:nvPr/>
          </p:nvCxnSpPr>
          <p:spPr>
            <a:xfrm>
              <a:off x="2293620" y="3788787"/>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93620" y="3429159"/>
              <a:ext cx="4637808" cy="307777"/>
            </a:xfrm>
            <a:prstGeom prst="rect">
              <a:avLst/>
            </a:prstGeom>
            <a:noFill/>
          </p:spPr>
          <p:txBody>
            <a:bodyPr wrap="none" rtlCol="0">
              <a:spAutoFit/>
            </a:bodyPr>
            <a:lstStyle/>
            <a:p>
              <a:r>
                <a:rPr lang="en-GB" dirty="0"/>
                <a:t>Gửi yêu cầu Thanh toán với Token (tích hợp Direct API)</a:t>
              </a:r>
            </a:p>
          </p:txBody>
        </p:sp>
      </p:grpSp>
    </p:spTree>
    <p:extLst>
      <p:ext uri="{BB962C8B-B14F-4D97-AF65-F5344CB8AC3E}">
        <p14:creationId xmlns:p14="http://schemas.microsoft.com/office/powerpoint/2010/main" val="2177499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4239491" y="457300"/>
            <a:ext cx="413585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SO SÁNH CÁC LUÔNG THANH TOÁN</a:t>
            </a:r>
            <a:endParaRPr dirty="0">
              <a:latin typeface="UTM Akashi" panose="0204060305050602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3179491"/>
              </p:ext>
            </p:extLst>
          </p:nvPr>
        </p:nvGraphicFramePr>
        <p:xfrm>
          <a:off x="450273" y="1336386"/>
          <a:ext cx="8340436" cy="2707216"/>
        </p:xfrm>
        <a:graphic>
          <a:graphicData uri="http://schemas.openxmlformats.org/drawingml/2006/table">
            <a:tbl>
              <a:tblPr firstRow="1" bandRow="1">
                <a:tableStyleId>{7A468F8E-F1A0-44F4-84B1-6F2D343A3A5C}</a:tableStyleId>
              </a:tblPr>
              <a:tblGrid>
                <a:gridCol w="1240373">
                  <a:extLst>
                    <a:ext uri="{9D8B030D-6E8A-4147-A177-3AD203B41FA5}">
                      <a16:colId xmlns:a16="http://schemas.microsoft.com/office/drawing/2014/main" val="1235557140"/>
                    </a:ext>
                  </a:extLst>
                </a:gridCol>
                <a:gridCol w="2231245">
                  <a:extLst>
                    <a:ext uri="{9D8B030D-6E8A-4147-A177-3AD203B41FA5}">
                      <a16:colId xmlns:a16="http://schemas.microsoft.com/office/drawing/2014/main" val="1932570919"/>
                    </a:ext>
                  </a:extLst>
                </a:gridCol>
                <a:gridCol w="2587674">
                  <a:extLst>
                    <a:ext uri="{9D8B030D-6E8A-4147-A177-3AD203B41FA5}">
                      <a16:colId xmlns:a16="http://schemas.microsoft.com/office/drawing/2014/main" val="712162976"/>
                    </a:ext>
                  </a:extLst>
                </a:gridCol>
                <a:gridCol w="2281144">
                  <a:extLst>
                    <a:ext uri="{9D8B030D-6E8A-4147-A177-3AD203B41FA5}">
                      <a16:colId xmlns:a16="http://schemas.microsoft.com/office/drawing/2014/main" val="3439319773"/>
                    </a:ext>
                  </a:extLst>
                </a:gridCol>
              </a:tblGrid>
              <a:tr h="527050">
                <a:tc>
                  <a:txBody>
                    <a:bodyPr/>
                    <a:lstStyle/>
                    <a:p>
                      <a:endParaRPr lang="en-GB" dirty="0"/>
                    </a:p>
                  </a:txBody>
                  <a:tcPr/>
                </a:tc>
                <a:tc>
                  <a:txBody>
                    <a:bodyPr/>
                    <a:lstStyle/>
                    <a:p>
                      <a:r>
                        <a:rPr lang="en-GB" dirty="0" smtClean="0"/>
                        <a:t>TT</a:t>
                      </a:r>
                      <a:r>
                        <a:rPr lang="en-GB" baseline="0" dirty="0" smtClean="0"/>
                        <a:t> sử dụng thông tin thẻ</a:t>
                      </a:r>
                      <a:endParaRPr lang="en-GB" dirty="0"/>
                    </a:p>
                  </a:txBody>
                  <a:tcPr/>
                </a:tc>
                <a:tc>
                  <a:txBody>
                    <a:bodyPr/>
                    <a:lstStyle/>
                    <a:p>
                      <a:r>
                        <a:rPr lang="en-GB" dirty="0" smtClean="0"/>
                        <a:t>TT tạo</a:t>
                      </a:r>
                      <a:r>
                        <a:rPr lang="en-GB" baseline="0" dirty="0" smtClean="0"/>
                        <a:t> và sử dụng lại Token</a:t>
                      </a:r>
                      <a:endParaRPr lang="en-GB" dirty="0"/>
                    </a:p>
                  </a:txBody>
                  <a:tcPr/>
                </a:tc>
                <a:tc>
                  <a:txBody>
                    <a:bodyPr/>
                    <a:lstStyle/>
                    <a:p>
                      <a:r>
                        <a:rPr lang="en-GB" dirty="0" smtClean="0"/>
                        <a:t>TT tạo</a:t>
                      </a:r>
                      <a:r>
                        <a:rPr lang="en-GB" baseline="0" dirty="0" smtClean="0"/>
                        <a:t> và sử dụng Token</a:t>
                      </a:r>
                      <a:endParaRPr lang="en-GB" dirty="0"/>
                    </a:p>
                  </a:txBody>
                  <a:tcPr/>
                </a:tc>
                <a:extLst>
                  <a:ext uri="{0D108BD9-81ED-4DB2-BD59-A6C34878D82A}">
                    <a16:rowId xmlns:a16="http://schemas.microsoft.com/office/drawing/2014/main" val="2523479471"/>
                  </a:ext>
                </a:extLst>
              </a:tr>
              <a:tr h="1090083">
                <a:tc>
                  <a:txBody>
                    <a:bodyPr/>
                    <a:lstStyle/>
                    <a:p>
                      <a:pPr algn="l"/>
                      <a:r>
                        <a:rPr lang="en-GB" b="1" dirty="0" smtClean="0"/>
                        <a:t>Ưu</a:t>
                      </a:r>
                      <a:r>
                        <a:rPr lang="en-GB" b="1" baseline="0" dirty="0" smtClean="0"/>
                        <a:t> điểm</a:t>
                      </a:r>
                      <a:endParaRPr lang="en-GB" b="1" dirty="0"/>
                    </a:p>
                  </a:txBody>
                  <a:tcPr anchor="ctr"/>
                </a:tc>
                <a:tc>
                  <a:txBody>
                    <a:bodyPr/>
                    <a:lstStyle/>
                    <a:p>
                      <a:r>
                        <a:rPr lang="en-GB" dirty="0" smtClean="0"/>
                        <a:t>-</a:t>
                      </a:r>
                      <a:r>
                        <a:rPr lang="en-GB" baseline="0" dirty="0" smtClean="0"/>
                        <a:t> </a:t>
                      </a:r>
                      <a:r>
                        <a:rPr lang="en-GB" dirty="0" smtClean="0"/>
                        <a:t>Quá</a:t>
                      </a:r>
                      <a:r>
                        <a:rPr lang="en-GB" baseline="0" dirty="0" smtClean="0"/>
                        <a:t> trình giao dịch nhanh</a:t>
                      </a:r>
                      <a:endParaRPr lang="en-GB" dirty="0"/>
                    </a:p>
                  </a:txBody>
                  <a:tcPr anchor="ctr"/>
                </a:tc>
                <a:tc>
                  <a:txBody>
                    <a:bodyPr/>
                    <a:lstStyle/>
                    <a:p>
                      <a:r>
                        <a:rPr lang="en-GB" dirty="0" smtClean="0"/>
                        <a:t>- Bảo</a:t>
                      </a:r>
                      <a:r>
                        <a:rPr lang="en-GB" baseline="0" dirty="0" smtClean="0"/>
                        <a:t> mật khá cao</a:t>
                      </a:r>
                      <a:endParaRPr lang="en-GB" dirty="0" smtClean="0"/>
                    </a:p>
                    <a:p>
                      <a:r>
                        <a:rPr lang="en-GB" dirty="0" smtClean="0"/>
                        <a:t>- Sử</a:t>
                      </a:r>
                      <a:r>
                        <a:rPr lang="en-GB" baseline="0" dirty="0" smtClean="0"/>
                        <a:t> dụng lại Token làm giảm thời gian xử lý</a:t>
                      </a:r>
                    </a:p>
                    <a:p>
                      <a:r>
                        <a:rPr lang="en-GB" baseline="0" dirty="0" smtClean="0"/>
                        <a:t>- Dễ dàng trong việc xử lý</a:t>
                      </a:r>
                      <a:endParaRPr lang="en-GB" dirty="0"/>
                    </a:p>
                  </a:txBody>
                  <a:tcPr anchor="ctr"/>
                </a:tc>
                <a:tc>
                  <a:txBody>
                    <a:bodyPr/>
                    <a:lstStyle/>
                    <a:p>
                      <a:r>
                        <a:rPr lang="en-GB" dirty="0" smtClean="0"/>
                        <a:t>- Bảo</a:t>
                      </a:r>
                      <a:r>
                        <a:rPr lang="en-GB" baseline="0" dirty="0" smtClean="0"/>
                        <a:t> mật cao</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baseline="0" dirty="0" smtClean="0"/>
                        <a:t>- Dễ dàng trong việc xử lý</a:t>
                      </a:r>
                      <a:endParaRPr lang="en-GB" dirty="0" smtClean="0"/>
                    </a:p>
                    <a:p>
                      <a:r>
                        <a:rPr lang="en-GB" dirty="0" smtClean="0"/>
                        <a:t>- Khả</a:t>
                      </a:r>
                      <a:r>
                        <a:rPr lang="en-GB" baseline="0" dirty="0" smtClean="0"/>
                        <a:t> năng xâm nhập qua Token thấp</a:t>
                      </a:r>
                      <a:endParaRPr lang="en-GB" dirty="0"/>
                    </a:p>
                  </a:txBody>
                  <a:tcPr anchor="ctr"/>
                </a:tc>
                <a:extLst>
                  <a:ext uri="{0D108BD9-81ED-4DB2-BD59-A6C34878D82A}">
                    <a16:rowId xmlns:a16="http://schemas.microsoft.com/office/drawing/2014/main" val="1977193114"/>
                  </a:ext>
                </a:extLst>
              </a:tr>
              <a:tr h="1090083">
                <a:tc>
                  <a:txBody>
                    <a:bodyPr/>
                    <a:lstStyle/>
                    <a:p>
                      <a:pPr algn="l"/>
                      <a:r>
                        <a:rPr lang="en-GB" b="1" dirty="0" smtClean="0"/>
                        <a:t>Nhược</a:t>
                      </a:r>
                      <a:r>
                        <a:rPr lang="en-GB" b="1" baseline="0" dirty="0" smtClean="0"/>
                        <a:t> điểm</a:t>
                      </a:r>
                      <a:endParaRPr lang="en-GB" b="1" dirty="0"/>
                    </a:p>
                  </a:txBody>
                  <a:tcPr anchor="ctr"/>
                </a:tc>
                <a:tc>
                  <a:txBody>
                    <a:bodyPr/>
                    <a:lstStyle/>
                    <a:p>
                      <a:r>
                        <a:rPr lang="en-GB" dirty="0" smtClean="0"/>
                        <a:t>-</a:t>
                      </a:r>
                      <a:r>
                        <a:rPr lang="en-GB" baseline="0" dirty="0" smtClean="0"/>
                        <a:t> </a:t>
                      </a:r>
                      <a:r>
                        <a:rPr lang="en-GB" dirty="0" smtClean="0"/>
                        <a:t>Không</a:t>
                      </a:r>
                      <a:r>
                        <a:rPr lang="en-GB" baseline="0" dirty="0" smtClean="0"/>
                        <a:t> bảo mật thông tin</a:t>
                      </a:r>
                    </a:p>
                  </a:txBody>
                  <a:tcPr anchor="ctr"/>
                </a:tc>
                <a:tc>
                  <a:txBody>
                    <a:bodyPr/>
                    <a:lstStyle/>
                    <a:p>
                      <a:r>
                        <a:rPr lang="en-GB" dirty="0" smtClean="0"/>
                        <a:t>- Có</a:t>
                      </a:r>
                      <a:r>
                        <a:rPr lang="en-GB" baseline="0" dirty="0" smtClean="0"/>
                        <a:t> khả năng xâm nhập qua Token</a:t>
                      </a:r>
                      <a:endParaRPr lang="en-GB" dirty="0"/>
                    </a:p>
                  </a:txBody>
                  <a:tcPr anchor="ctr"/>
                </a:tc>
                <a:tc>
                  <a:txBody>
                    <a:bodyPr/>
                    <a:lstStyle/>
                    <a:p>
                      <a:r>
                        <a:rPr lang="en-GB" dirty="0" smtClean="0"/>
                        <a:t>- Tốn</a:t>
                      </a:r>
                      <a:r>
                        <a:rPr lang="en-GB" baseline="0" dirty="0" smtClean="0"/>
                        <a:t> thời gian cho quá trình tạo Token</a:t>
                      </a:r>
                      <a:endParaRPr lang="en-GB" dirty="0"/>
                    </a:p>
                  </a:txBody>
                  <a:tcPr anchor="ctr"/>
                </a:tc>
                <a:extLst>
                  <a:ext uri="{0D108BD9-81ED-4DB2-BD59-A6C34878D82A}">
                    <a16:rowId xmlns:a16="http://schemas.microsoft.com/office/drawing/2014/main" val="1284615466"/>
                  </a:ext>
                </a:extLst>
              </a:tr>
            </a:tbl>
          </a:graphicData>
        </a:graphic>
      </p:graphicFrame>
    </p:spTree>
    <p:extLst>
      <p:ext uri="{BB962C8B-B14F-4D97-AF65-F5344CB8AC3E}">
        <p14:creationId xmlns:p14="http://schemas.microsoft.com/office/powerpoint/2010/main" val="33420541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thẻ/Thanh toán thẻ kèm tạo </a:t>
            </a:r>
            <a:r>
              <a:rPr lang="en-GB" dirty="0" smtClean="0">
                <a:latin typeface="UTM Akashi" panose="02040603050506020204" pitchFamily="18" charset="0"/>
              </a:rPr>
              <a:t>Token /</a:t>
            </a:r>
            <a:r>
              <a:rPr lang="en-GB" dirty="0">
                <a:latin typeface="UTM Akashi" panose="02040603050506020204" pitchFamily="18" charset="0"/>
              </a:rPr>
              <a:t>Tạo Token </a:t>
            </a:r>
            <a:endParaRPr dirty="0">
              <a:latin typeface="UTM Akashi" panose="02040603050506020204" pitchFamily="18" charset="0"/>
            </a:endParaRPr>
          </a:p>
        </p:txBody>
      </p:sp>
      <p:sp>
        <p:nvSpPr>
          <p:cNvPr id="7" name="TextBox 6"/>
          <p:cNvSpPr txBox="1"/>
          <p:nvPr/>
        </p:nvSpPr>
        <p:spPr>
          <a:xfrm>
            <a:off x="541020" y="1158240"/>
            <a:ext cx="6705600" cy="369332"/>
          </a:xfrm>
          <a:prstGeom prst="rect">
            <a:avLst/>
          </a:prstGeom>
          <a:noFill/>
        </p:spPr>
        <p:txBody>
          <a:bodyPr wrap="square" rtlCol="0">
            <a:spAutoFit/>
          </a:bodyPr>
          <a:lstStyle/>
          <a:p>
            <a:r>
              <a:rPr lang="en-GB" sz="1800" b="1" dirty="0" smtClean="0"/>
              <a:t>1. Mô hình luồng xử lý</a:t>
            </a:r>
          </a:p>
        </p:txBody>
      </p:sp>
      <p:grpSp>
        <p:nvGrpSpPr>
          <p:cNvPr id="81" name="Group 80"/>
          <p:cNvGrpSpPr/>
          <p:nvPr/>
        </p:nvGrpSpPr>
        <p:grpSpPr>
          <a:xfrm>
            <a:off x="1379220" y="1527572"/>
            <a:ext cx="1714500" cy="3055620"/>
            <a:chOff x="1379220" y="1527572"/>
            <a:chExt cx="1714500" cy="3055620"/>
          </a:xfrm>
        </p:grpSpPr>
        <p:sp>
          <p:nvSpPr>
            <p:cNvPr id="21" name="Rectangle 20"/>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22" name="Rectangle 21"/>
            <p:cNvSpPr/>
            <p:nvPr/>
          </p:nvSpPr>
          <p:spPr>
            <a:xfrm>
              <a:off x="2179320"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2" name="Group 81"/>
          <p:cNvGrpSpPr/>
          <p:nvPr/>
        </p:nvGrpSpPr>
        <p:grpSpPr>
          <a:xfrm>
            <a:off x="6209898" y="1527572"/>
            <a:ext cx="1714500" cy="3055620"/>
            <a:chOff x="6209898" y="1527572"/>
            <a:chExt cx="1714500" cy="3055620"/>
          </a:xfrm>
        </p:grpSpPr>
        <p:sp>
          <p:nvSpPr>
            <p:cNvPr id="23" name="Rectangle 22"/>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24" name="Rectangle 23"/>
            <p:cNvSpPr/>
            <p:nvPr/>
          </p:nvSpPr>
          <p:spPr>
            <a:xfrm>
              <a:off x="7009998"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3" name="Group 82"/>
          <p:cNvGrpSpPr/>
          <p:nvPr/>
        </p:nvGrpSpPr>
        <p:grpSpPr>
          <a:xfrm>
            <a:off x="2293620" y="2181404"/>
            <a:ext cx="4716378" cy="359628"/>
            <a:chOff x="2293620" y="2181404"/>
            <a:chExt cx="4716378" cy="359628"/>
          </a:xfrm>
        </p:grpSpPr>
        <p:cxnSp>
          <p:nvCxnSpPr>
            <p:cNvPr id="26" name="Straight Arrow Connector 25"/>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620" y="2181404"/>
              <a:ext cx="2149948" cy="307777"/>
            </a:xfrm>
            <a:prstGeom prst="rect">
              <a:avLst/>
            </a:prstGeom>
            <a:noFill/>
          </p:spPr>
          <p:txBody>
            <a:bodyPr wrap="none" rtlCol="0">
              <a:spAutoFit/>
            </a:bodyPr>
            <a:lstStyle/>
            <a:p>
              <a:r>
                <a:rPr lang="en-GB" dirty="0"/>
                <a:t>Gửi yêu cầu </a:t>
              </a:r>
              <a:r>
                <a:rPr lang="en-GB" dirty="0" smtClean="0"/>
                <a:t>DATA_KEY</a:t>
              </a:r>
              <a:endParaRPr lang="en-GB" dirty="0"/>
            </a:p>
          </p:txBody>
        </p:sp>
      </p:grpSp>
      <p:grpSp>
        <p:nvGrpSpPr>
          <p:cNvPr id="84" name="Group 83"/>
          <p:cNvGrpSpPr/>
          <p:nvPr/>
        </p:nvGrpSpPr>
        <p:grpSpPr>
          <a:xfrm>
            <a:off x="2293620" y="2676466"/>
            <a:ext cx="4716378" cy="317302"/>
            <a:chOff x="2293620" y="2676466"/>
            <a:chExt cx="4716378" cy="317302"/>
          </a:xfrm>
        </p:grpSpPr>
        <p:cxnSp>
          <p:nvCxnSpPr>
            <p:cNvPr id="28" name="Straight Arrow Connector 27"/>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9" name="TextBox 28"/>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85" name="Group 84"/>
          <p:cNvGrpSpPr/>
          <p:nvPr/>
        </p:nvGrpSpPr>
        <p:grpSpPr>
          <a:xfrm>
            <a:off x="2293620" y="3429159"/>
            <a:ext cx="4716378" cy="359628"/>
            <a:chOff x="2293620" y="3429159"/>
            <a:chExt cx="4716378" cy="359628"/>
          </a:xfrm>
        </p:grpSpPr>
        <p:cxnSp>
          <p:nvCxnSpPr>
            <p:cNvPr id="36" name="Straight Arrow Connector 35"/>
            <p:cNvCxnSpPr/>
            <p:nvPr/>
          </p:nvCxnSpPr>
          <p:spPr>
            <a:xfrm>
              <a:off x="2293620" y="3788787"/>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93620" y="3429159"/>
              <a:ext cx="3903633" cy="307777"/>
            </a:xfrm>
            <a:prstGeom prst="rect">
              <a:avLst/>
            </a:prstGeom>
            <a:noFill/>
          </p:spPr>
          <p:txBody>
            <a:bodyPr wrap="none" rtlCol="0">
              <a:spAutoFit/>
            </a:bodyPr>
            <a:lstStyle/>
            <a:p>
              <a:r>
                <a:rPr lang="en-GB" dirty="0"/>
                <a:t>Tích hợp Napas Hosted Checkout lên web/app</a:t>
              </a:r>
            </a:p>
          </p:txBody>
        </p:sp>
      </p:grpSp>
      <p:grpSp>
        <p:nvGrpSpPr>
          <p:cNvPr id="86" name="Group 85"/>
          <p:cNvGrpSpPr/>
          <p:nvPr/>
        </p:nvGrpSpPr>
        <p:grpSpPr>
          <a:xfrm>
            <a:off x="2293620" y="3924221"/>
            <a:ext cx="4716378" cy="317302"/>
            <a:chOff x="2293620" y="3924221"/>
            <a:chExt cx="4716378" cy="317302"/>
          </a:xfrm>
        </p:grpSpPr>
        <p:cxnSp>
          <p:nvCxnSpPr>
            <p:cNvPr id="38" name="Straight Arrow Connector 37"/>
            <p:cNvCxnSpPr/>
            <p:nvPr/>
          </p:nvCxnSpPr>
          <p:spPr>
            <a:xfrm flipH="1">
              <a:off x="2293620" y="4241523"/>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2293620" y="3924221"/>
              <a:ext cx="1317990" cy="307777"/>
            </a:xfrm>
            <a:prstGeom prst="rect">
              <a:avLst/>
            </a:prstGeom>
            <a:noFill/>
          </p:spPr>
          <p:txBody>
            <a:bodyPr wrap="none" rtlCol="0">
              <a:spAutoFit/>
            </a:bodyPr>
            <a:lstStyle/>
            <a:p>
              <a:r>
                <a:rPr lang="en-GB" dirty="0" smtClean="0"/>
                <a:t>Trả lại kết quả</a:t>
              </a:r>
              <a:endParaRPr lang="en-GB" dirty="0"/>
            </a:p>
          </p:txBody>
        </p:sp>
      </p:grpSp>
      <p:grpSp>
        <p:nvGrpSpPr>
          <p:cNvPr id="109" name="Group 108"/>
          <p:cNvGrpSpPr/>
          <p:nvPr/>
        </p:nvGrpSpPr>
        <p:grpSpPr>
          <a:xfrm>
            <a:off x="7112794" y="3416986"/>
            <a:ext cx="2017057" cy="816877"/>
            <a:chOff x="7112794" y="3416986"/>
            <a:chExt cx="2017057" cy="816877"/>
          </a:xfrm>
        </p:grpSpPr>
        <p:grpSp>
          <p:nvGrpSpPr>
            <p:cNvPr id="87" name="Group 86"/>
            <p:cNvGrpSpPr/>
            <p:nvPr/>
          </p:nvGrpSpPr>
          <p:grpSpPr>
            <a:xfrm>
              <a:off x="7112794" y="3416986"/>
              <a:ext cx="2017057" cy="816877"/>
              <a:chOff x="7112794" y="3416986"/>
              <a:chExt cx="2017057" cy="816877"/>
            </a:xfrm>
          </p:grpSpPr>
          <p:sp>
            <p:nvSpPr>
              <p:cNvPr id="79" name="Freeform 78"/>
              <p:cNvSpPr/>
              <p:nvPr/>
            </p:nvSpPr>
            <p:spPr>
              <a:xfrm>
                <a:off x="7112794" y="3788569"/>
                <a:ext cx="516731" cy="445294"/>
              </a:xfrm>
              <a:custGeom>
                <a:avLst/>
                <a:gdLst>
                  <a:gd name="connsiteX0" fmla="*/ 14287 w 516731"/>
                  <a:gd name="connsiteY0" fmla="*/ 0 h 445294"/>
                  <a:gd name="connsiteX1" fmla="*/ 69056 w 516731"/>
                  <a:gd name="connsiteY1" fmla="*/ 4762 h 445294"/>
                  <a:gd name="connsiteX2" fmla="*/ 83344 w 516731"/>
                  <a:gd name="connsiteY2" fmla="*/ 9525 h 445294"/>
                  <a:gd name="connsiteX3" fmla="*/ 126206 w 516731"/>
                  <a:gd name="connsiteY3" fmla="*/ 11906 h 445294"/>
                  <a:gd name="connsiteX4" fmla="*/ 145256 w 516731"/>
                  <a:gd name="connsiteY4" fmla="*/ 14287 h 445294"/>
                  <a:gd name="connsiteX5" fmla="*/ 178594 w 516731"/>
                  <a:gd name="connsiteY5" fmla="*/ 19050 h 445294"/>
                  <a:gd name="connsiteX6" fmla="*/ 192881 w 516731"/>
                  <a:gd name="connsiteY6" fmla="*/ 23812 h 445294"/>
                  <a:gd name="connsiteX7" fmla="*/ 209550 w 516731"/>
                  <a:gd name="connsiteY7" fmla="*/ 26194 h 445294"/>
                  <a:gd name="connsiteX8" fmla="*/ 233362 w 516731"/>
                  <a:gd name="connsiteY8" fmla="*/ 30956 h 445294"/>
                  <a:gd name="connsiteX9" fmla="*/ 278606 w 516731"/>
                  <a:gd name="connsiteY9" fmla="*/ 38100 h 445294"/>
                  <a:gd name="connsiteX10" fmla="*/ 323850 w 516731"/>
                  <a:gd name="connsiteY10" fmla="*/ 50006 h 445294"/>
                  <a:gd name="connsiteX11" fmla="*/ 347662 w 516731"/>
                  <a:gd name="connsiteY11" fmla="*/ 57150 h 445294"/>
                  <a:gd name="connsiteX12" fmla="*/ 419100 w 516731"/>
                  <a:gd name="connsiteY12" fmla="*/ 90487 h 445294"/>
                  <a:gd name="connsiteX13" fmla="*/ 431006 w 516731"/>
                  <a:gd name="connsiteY13" fmla="*/ 100012 h 445294"/>
                  <a:gd name="connsiteX14" fmla="*/ 464344 w 516731"/>
                  <a:gd name="connsiteY14" fmla="*/ 123825 h 445294"/>
                  <a:gd name="connsiteX15" fmla="*/ 478631 w 516731"/>
                  <a:gd name="connsiteY15" fmla="*/ 133350 h 445294"/>
                  <a:gd name="connsiteX16" fmla="*/ 504825 w 516731"/>
                  <a:gd name="connsiteY16" fmla="*/ 157162 h 445294"/>
                  <a:gd name="connsiteX17" fmla="*/ 514350 w 516731"/>
                  <a:gd name="connsiteY17" fmla="*/ 178594 h 445294"/>
                  <a:gd name="connsiteX18" fmla="*/ 516731 w 516731"/>
                  <a:gd name="connsiteY18" fmla="*/ 188119 h 445294"/>
                  <a:gd name="connsiteX19" fmla="*/ 511969 w 516731"/>
                  <a:gd name="connsiteY19" fmla="*/ 271462 h 445294"/>
                  <a:gd name="connsiteX20" fmla="*/ 509587 w 516731"/>
                  <a:gd name="connsiteY20" fmla="*/ 280987 h 445294"/>
                  <a:gd name="connsiteX21" fmla="*/ 490537 w 516731"/>
                  <a:gd name="connsiteY21" fmla="*/ 311944 h 445294"/>
                  <a:gd name="connsiteX22" fmla="*/ 481012 w 516731"/>
                  <a:gd name="connsiteY22" fmla="*/ 323850 h 445294"/>
                  <a:gd name="connsiteX23" fmla="*/ 447675 w 516731"/>
                  <a:gd name="connsiteY23" fmla="*/ 357187 h 445294"/>
                  <a:gd name="connsiteX24" fmla="*/ 426244 w 516731"/>
                  <a:gd name="connsiteY24" fmla="*/ 371475 h 445294"/>
                  <a:gd name="connsiteX25" fmla="*/ 411956 w 516731"/>
                  <a:gd name="connsiteY25" fmla="*/ 378619 h 445294"/>
                  <a:gd name="connsiteX26" fmla="*/ 400050 w 516731"/>
                  <a:gd name="connsiteY26" fmla="*/ 385762 h 445294"/>
                  <a:gd name="connsiteX27" fmla="*/ 378619 w 516731"/>
                  <a:gd name="connsiteY27" fmla="*/ 390525 h 445294"/>
                  <a:gd name="connsiteX28" fmla="*/ 345281 w 516731"/>
                  <a:gd name="connsiteY28" fmla="*/ 400050 h 445294"/>
                  <a:gd name="connsiteX29" fmla="*/ 319087 w 516731"/>
                  <a:gd name="connsiteY29" fmla="*/ 402431 h 445294"/>
                  <a:gd name="connsiteX30" fmla="*/ 250031 w 516731"/>
                  <a:gd name="connsiteY30" fmla="*/ 407194 h 445294"/>
                  <a:gd name="connsiteX31" fmla="*/ 202406 w 516731"/>
                  <a:gd name="connsiteY31" fmla="*/ 411956 h 445294"/>
                  <a:gd name="connsiteX32" fmla="*/ 119062 w 516731"/>
                  <a:gd name="connsiteY32" fmla="*/ 416719 h 445294"/>
                  <a:gd name="connsiteX33" fmla="*/ 90487 w 516731"/>
                  <a:gd name="connsiteY33" fmla="*/ 421481 h 445294"/>
                  <a:gd name="connsiteX34" fmla="*/ 78581 w 516731"/>
                  <a:gd name="connsiteY34" fmla="*/ 426244 h 445294"/>
                  <a:gd name="connsiteX35" fmla="*/ 66675 w 516731"/>
                  <a:gd name="connsiteY35" fmla="*/ 428625 h 445294"/>
                  <a:gd name="connsiteX36" fmla="*/ 57150 w 516731"/>
                  <a:gd name="connsiteY36" fmla="*/ 431006 h 445294"/>
                  <a:gd name="connsiteX37" fmla="*/ 28575 w 516731"/>
                  <a:gd name="connsiteY37" fmla="*/ 440531 h 445294"/>
                  <a:gd name="connsiteX38" fmla="*/ 21431 w 516731"/>
                  <a:gd name="connsiteY38" fmla="*/ 442912 h 445294"/>
                  <a:gd name="connsiteX39" fmla="*/ 14287 w 516731"/>
                  <a:gd name="connsiteY39" fmla="*/ 445294 h 445294"/>
                  <a:gd name="connsiteX40" fmla="*/ 0 w 516731"/>
                  <a:gd name="connsiteY40" fmla="*/ 445294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731" h="445294">
                    <a:moveTo>
                      <a:pt x="14287" y="0"/>
                    </a:moveTo>
                    <a:cubicBezTo>
                      <a:pt x="21548" y="484"/>
                      <a:pt x="56851" y="2147"/>
                      <a:pt x="69056" y="4762"/>
                    </a:cubicBezTo>
                    <a:cubicBezTo>
                      <a:pt x="73965" y="5814"/>
                      <a:pt x="78362" y="8902"/>
                      <a:pt x="83344" y="9525"/>
                    </a:cubicBezTo>
                    <a:cubicBezTo>
                      <a:pt x="97543" y="11300"/>
                      <a:pt x="111919" y="11112"/>
                      <a:pt x="126206" y="11906"/>
                    </a:cubicBezTo>
                    <a:lnTo>
                      <a:pt x="145256" y="14287"/>
                    </a:lnTo>
                    <a:lnTo>
                      <a:pt x="178594" y="19050"/>
                    </a:lnTo>
                    <a:cubicBezTo>
                      <a:pt x="183356" y="20637"/>
                      <a:pt x="187990" y="22683"/>
                      <a:pt x="192881" y="23812"/>
                    </a:cubicBezTo>
                    <a:cubicBezTo>
                      <a:pt x="198350" y="25074"/>
                      <a:pt x="204028" y="25190"/>
                      <a:pt x="209550" y="26194"/>
                    </a:cubicBezTo>
                    <a:cubicBezTo>
                      <a:pt x="252894" y="34076"/>
                      <a:pt x="172865" y="21650"/>
                      <a:pt x="233362" y="30956"/>
                    </a:cubicBezTo>
                    <a:cubicBezTo>
                      <a:pt x="247309" y="33101"/>
                      <a:pt x="265624" y="35169"/>
                      <a:pt x="278606" y="38100"/>
                    </a:cubicBezTo>
                    <a:cubicBezTo>
                      <a:pt x="293818" y="41535"/>
                      <a:pt x="308913" y="45525"/>
                      <a:pt x="323850" y="50006"/>
                    </a:cubicBezTo>
                    <a:cubicBezTo>
                      <a:pt x="331787" y="52387"/>
                      <a:pt x="339914" y="54211"/>
                      <a:pt x="347662" y="57150"/>
                    </a:cubicBezTo>
                    <a:cubicBezTo>
                      <a:pt x="371219" y="66085"/>
                      <a:pt x="397293" y="76858"/>
                      <a:pt x="419100" y="90487"/>
                    </a:cubicBezTo>
                    <a:cubicBezTo>
                      <a:pt x="423410" y="93181"/>
                      <a:pt x="426777" y="97193"/>
                      <a:pt x="431006" y="100012"/>
                    </a:cubicBezTo>
                    <a:cubicBezTo>
                      <a:pt x="491536" y="140365"/>
                      <a:pt x="399924" y="74270"/>
                      <a:pt x="464344" y="123825"/>
                    </a:cubicBezTo>
                    <a:cubicBezTo>
                      <a:pt x="468881" y="127315"/>
                      <a:pt x="474094" y="129860"/>
                      <a:pt x="478631" y="133350"/>
                    </a:cubicBezTo>
                    <a:cubicBezTo>
                      <a:pt x="491064" y="142913"/>
                      <a:pt x="494817" y="147154"/>
                      <a:pt x="504825" y="157162"/>
                    </a:cubicBezTo>
                    <a:cubicBezTo>
                      <a:pt x="508973" y="165458"/>
                      <a:pt x="511311" y="169476"/>
                      <a:pt x="514350" y="178594"/>
                    </a:cubicBezTo>
                    <a:cubicBezTo>
                      <a:pt x="515385" y="181699"/>
                      <a:pt x="515937" y="184944"/>
                      <a:pt x="516731" y="188119"/>
                    </a:cubicBezTo>
                    <a:cubicBezTo>
                      <a:pt x="515144" y="215900"/>
                      <a:pt x="514103" y="243718"/>
                      <a:pt x="511969" y="271462"/>
                    </a:cubicBezTo>
                    <a:cubicBezTo>
                      <a:pt x="511718" y="274725"/>
                      <a:pt x="510802" y="277948"/>
                      <a:pt x="509587" y="280987"/>
                    </a:cubicBezTo>
                    <a:cubicBezTo>
                      <a:pt x="504426" y="293889"/>
                      <a:pt x="499081" y="300552"/>
                      <a:pt x="490537" y="311944"/>
                    </a:cubicBezTo>
                    <a:cubicBezTo>
                      <a:pt x="487487" y="316010"/>
                      <a:pt x="484507" y="320160"/>
                      <a:pt x="481012" y="323850"/>
                    </a:cubicBezTo>
                    <a:cubicBezTo>
                      <a:pt x="470204" y="335258"/>
                      <a:pt x="461731" y="350158"/>
                      <a:pt x="447675" y="357187"/>
                    </a:cubicBezTo>
                    <a:cubicBezTo>
                      <a:pt x="421297" y="370378"/>
                      <a:pt x="458543" y="350921"/>
                      <a:pt x="426244" y="371475"/>
                    </a:cubicBezTo>
                    <a:cubicBezTo>
                      <a:pt x="421752" y="374334"/>
                      <a:pt x="416631" y="376069"/>
                      <a:pt x="411956" y="378619"/>
                    </a:cubicBezTo>
                    <a:cubicBezTo>
                      <a:pt x="407893" y="380835"/>
                      <a:pt x="404408" y="384205"/>
                      <a:pt x="400050" y="385762"/>
                    </a:cubicBezTo>
                    <a:cubicBezTo>
                      <a:pt x="393158" y="388223"/>
                      <a:pt x="385690" y="388639"/>
                      <a:pt x="378619" y="390525"/>
                    </a:cubicBezTo>
                    <a:cubicBezTo>
                      <a:pt x="361106" y="395195"/>
                      <a:pt x="365310" y="396887"/>
                      <a:pt x="345281" y="400050"/>
                    </a:cubicBezTo>
                    <a:cubicBezTo>
                      <a:pt x="336621" y="401417"/>
                      <a:pt x="327811" y="401559"/>
                      <a:pt x="319087" y="402431"/>
                    </a:cubicBezTo>
                    <a:cubicBezTo>
                      <a:pt x="273581" y="406981"/>
                      <a:pt x="323140" y="403537"/>
                      <a:pt x="250031" y="407194"/>
                    </a:cubicBezTo>
                    <a:cubicBezTo>
                      <a:pt x="226673" y="410530"/>
                      <a:pt x="232400" y="410081"/>
                      <a:pt x="202406" y="411956"/>
                    </a:cubicBezTo>
                    <a:lnTo>
                      <a:pt x="119062" y="416719"/>
                    </a:lnTo>
                    <a:cubicBezTo>
                      <a:pt x="109537" y="418306"/>
                      <a:pt x="99887" y="419269"/>
                      <a:pt x="90487" y="421481"/>
                    </a:cubicBezTo>
                    <a:cubicBezTo>
                      <a:pt x="86326" y="422460"/>
                      <a:pt x="82675" y="425016"/>
                      <a:pt x="78581" y="426244"/>
                    </a:cubicBezTo>
                    <a:cubicBezTo>
                      <a:pt x="74704" y="427407"/>
                      <a:pt x="70626" y="427747"/>
                      <a:pt x="66675" y="428625"/>
                    </a:cubicBezTo>
                    <a:cubicBezTo>
                      <a:pt x="63480" y="429335"/>
                      <a:pt x="60274" y="430030"/>
                      <a:pt x="57150" y="431006"/>
                    </a:cubicBezTo>
                    <a:cubicBezTo>
                      <a:pt x="47567" y="434001"/>
                      <a:pt x="38100" y="437356"/>
                      <a:pt x="28575" y="440531"/>
                    </a:cubicBezTo>
                    <a:lnTo>
                      <a:pt x="21431" y="442912"/>
                    </a:lnTo>
                    <a:cubicBezTo>
                      <a:pt x="19050" y="443706"/>
                      <a:pt x="16797" y="445294"/>
                      <a:pt x="14287" y="445294"/>
                    </a:cubicBezTo>
                    <a:lnTo>
                      <a:pt x="0" y="445294"/>
                    </a:lnTo>
                  </a:path>
                </a:pathLst>
              </a:custGeom>
              <a:noFill/>
              <a:ln w="12700">
                <a:solidFill>
                  <a:schemeClr val="bg1">
                    <a:lumMod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p:cNvSpPr txBox="1"/>
              <p:nvPr/>
            </p:nvSpPr>
            <p:spPr>
              <a:xfrm>
                <a:off x="7213942" y="3416986"/>
                <a:ext cx="1915909" cy="307777"/>
              </a:xfrm>
              <a:prstGeom prst="rect">
                <a:avLst/>
              </a:prstGeom>
              <a:noFill/>
            </p:spPr>
            <p:txBody>
              <a:bodyPr wrap="none" rtlCol="0">
                <a:spAutoFit/>
              </a:bodyPr>
              <a:lstStyle/>
              <a:p>
                <a:r>
                  <a:rPr lang="en-GB" dirty="0"/>
                  <a:t>KH nhập thông tin thẻ</a:t>
                </a:r>
              </a:p>
            </p:txBody>
          </p:sp>
        </p:grpSp>
        <p:grpSp>
          <p:nvGrpSpPr>
            <p:cNvPr id="89" name="Google Shape;3004;p47"/>
            <p:cNvGrpSpPr/>
            <p:nvPr/>
          </p:nvGrpSpPr>
          <p:grpSpPr>
            <a:xfrm>
              <a:off x="7987483" y="3736936"/>
              <a:ext cx="368825" cy="295850"/>
              <a:chOff x="4422700" y="3862300"/>
              <a:chExt cx="368825" cy="295850"/>
            </a:xfrm>
          </p:grpSpPr>
          <p:sp>
            <p:nvSpPr>
              <p:cNvPr id="90" name="Google Shape;3005;p47"/>
              <p:cNvSpPr/>
              <p:nvPr/>
            </p:nvSpPr>
            <p:spPr>
              <a:xfrm>
                <a:off x="4516250" y="3862300"/>
                <a:ext cx="275275" cy="188800"/>
              </a:xfrm>
              <a:custGeom>
                <a:avLst/>
                <a:gdLst/>
                <a:ahLst/>
                <a:cxnLst/>
                <a:rect l="l" t="t" r="r" b="b"/>
                <a:pathLst>
                  <a:path w="11011" h="7552" extrusionOk="0">
                    <a:moveTo>
                      <a:pt x="9924" y="445"/>
                    </a:moveTo>
                    <a:cubicBezTo>
                      <a:pt x="10274" y="445"/>
                      <a:pt x="10567" y="738"/>
                      <a:pt x="10567" y="1097"/>
                    </a:cubicBezTo>
                    <a:lnTo>
                      <a:pt x="10567" y="1390"/>
                    </a:lnTo>
                    <a:lnTo>
                      <a:pt x="2288" y="1390"/>
                    </a:lnTo>
                    <a:cubicBezTo>
                      <a:pt x="1995" y="1390"/>
                      <a:pt x="1995" y="1825"/>
                      <a:pt x="2288" y="1825"/>
                    </a:cubicBezTo>
                    <a:lnTo>
                      <a:pt x="10567" y="1825"/>
                    </a:lnTo>
                    <a:lnTo>
                      <a:pt x="10567" y="2770"/>
                    </a:lnTo>
                    <a:lnTo>
                      <a:pt x="436" y="2770"/>
                    </a:lnTo>
                    <a:lnTo>
                      <a:pt x="436" y="1825"/>
                    </a:lnTo>
                    <a:lnTo>
                      <a:pt x="1711" y="1825"/>
                    </a:lnTo>
                    <a:cubicBezTo>
                      <a:pt x="1995" y="1825"/>
                      <a:pt x="1995" y="1390"/>
                      <a:pt x="1711" y="1390"/>
                    </a:cubicBezTo>
                    <a:lnTo>
                      <a:pt x="436" y="1390"/>
                    </a:lnTo>
                    <a:lnTo>
                      <a:pt x="436" y="1097"/>
                    </a:lnTo>
                    <a:cubicBezTo>
                      <a:pt x="436" y="738"/>
                      <a:pt x="729" y="445"/>
                      <a:pt x="1088" y="445"/>
                    </a:cubicBezTo>
                    <a:close/>
                    <a:moveTo>
                      <a:pt x="1078" y="1"/>
                    </a:moveTo>
                    <a:cubicBezTo>
                      <a:pt x="483" y="1"/>
                      <a:pt x="1" y="492"/>
                      <a:pt x="1" y="1088"/>
                    </a:cubicBezTo>
                    <a:lnTo>
                      <a:pt x="1" y="3554"/>
                    </a:lnTo>
                    <a:cubicBezTo>
                      <a:pt x="1" y="3701"/>
                      <a:pt x="109" y="3774"/>
                      <a:pt x="218" y="3774"/>
                    </a:cubicBezTo>
                    <a:cubicBezTo>
                      <a:pt x="327" y="3774"/>
                      <a:pt x="436" y="3701"/>
                      <a:pt x="436" y="3554"/>
                    </a:cubicBezTo>
                    <a:lnTo>
                      <a:pt x="436" y="3214"/>
                    </a:lnTo>
                    <a:lnTo>
                      <a:pt x="10567" y="3214"/>
                    </a:lnTo>
                    <a:lnTo>
                      <a:pt x="10567" y="6465"/>
                    </a:lnTo>
                    <a:cubicBezTo>
                      <a:pt x="10567" y="6824"/>
                      <a:pt x="10274" y="7117"/>
                      <a:pt x="9924" y="7117"/>
                    </a:cubicBezTo>
                    <a:lnTo>
                      <a:pt x="7911" y="7117"/>
                    </a:lnTo>
                    <a:cubicBezTo>
                      <a:pt x="7618" y="7117"/>
                      <a:pt x="7618" y="7552"/>
                      <a:pt x="7911" y="7552"/>
                    </a:cubicBezTo>
                    <a:lnTo>
                      <a:pt x="9924" y="7552"/>
                    </a:lnTo>
                    <a:cubicBezTo>
                      <a:pt x="10519" y="7552"/>
                      <a:pt x="11001" y="7070"/>
                      <a:pt x="11001" y="6465"/>
                    </a:cubicBezTo>
                    <a:lnTo>
                      <a:pt x="11001" y="1097"/>
                    </a:lnTo>
                    <a:cubicBezTo>
                      <a:pt x="11011" y="492"/>
                      <a:pt x="10519" y="1"/>
                      <a:pt x="9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06;p47"/>
              <p:cNvSpPr/>
              <p:nvPr/>
            </p:nvSpPr>
            <p:spPr>
              <a:xfrm>
                <a:off x="4422700" y="3969350"/>
                <a:ext cx="275275" cy="188800"/>
              </a:xfrm>
              <a:custGeom>
                <a:avLst/>
                <a:gdLst/>
                <a:ahLst/>
                <a:cxnLst/>
                <a:rect l="l" t="t" r="r" b="b"/>
                <a:pathLst>
                  <a:path w="11011" h="7552" extrusionOk="0">
                    <a:moveTo>
                      <a:pt x="1087" y="0"/>
                    </a:moveTo>
                    <a:cubicBezTo>
                      <a:pt x="492" y="0"/>
                      <a:pt x="0" y="482"/>
                      <a:pt x="0" y="1087"/>
                    </a:cubicBezTo>
                    <a:lnTo>
                      <a:pt x="0" y="6464"/>
                    </a:lnTo>
                    <a:cubicBezTo>
                      <a:pt x="0" y="7060"/>
                      <a:pt x="492" y="7551"/>
                      <a:pt x="1087" y="7551"/>
                    </a:cubicBezTo>
                    <a:lnTo>
                      <a:pt x="8166" y="7551"/>
                    </a:lnTo>
                    <a:cubicBezTo>
                      <a:pt x="8459" y="7551"/>
                      <a:pt x="8459" y="7107"/>
                      <a:pt x="8166" y="7107"/>
                    </a:cubicBezTo>
                    <a:lnTo>
                      <a:pt x="1087" y="7107"/>
                    </a:lnTo>
                    <a:cubicBezTo>
                      <a:pt x="728" y="7107"/>
                      <a:pt x="445" y="6823"/>
                      <a:pt x="445" y="6464"/>
                    </a:cubicBezTo>
                    <a:lnTo>
                      <a:pt x="445" y="1087"/>
                    </a:lnTo>
                    <a:cubicBezTo>
                      <a:pt x="445" y="728"/>
                      <a:pt x="728" y="444"/>
                      <a:pt x="1087" y="444"/>
                    </a:cubicBezTo>
                    <a:lnTo>
                      <a:pt x="9924" y="444"/>
                    </a:lnTo>
                    <a:cubicBezTo>
                      <a:pt x="10283" y="444"/>
                      <a:pt x="10576" y="728"/>
                      <a:pt x="10576" y="1087"/>
                    </a:cubicBezTo>
                    <a:lnTo>
                      <a:pt x="10576" y="6464"/>
                    </a:lnTo>
                    <a:cubicBezTo>
                      <a:pt x="10576" y="6823"/>
                      <a:pt x="10283" y="7116"/>
                      <a:pt x="9924" y="7116"/>
                    </a:cubicBezTo>
                    <a:lnTo>
                      <a:pt x="8893" y="7116"/>
                    </a:lnTo>
                    <a:cubicBezTo>
                      <a:pt x="8600" y="7116"/>
                      <a:pt x="8600" y="7551"/>
                      <a:pt x="8893" y="7551"/>
                    </a:cubicBezTo>
                    <a:lnTo>
                      <a:pt x="9924" y="7551"/>
                    </a:lnTo>
                    <a:cubicBezTo>
                      <a:pt x="10528" y="7551"/>
                      <a:pt x="11010" y="7069"/>
                      <a:pt x="11010" y="6474"/>
                    </a:cubicBezTo>
                    <a:lnTo>
                      <a:pt x="11010" y="1087"/>
                    </a:lnTo>
                    <a:cubicBezTo>
                      <a:pt x="11010" y="492"/>
                      <a:pt x="10528" y="0"/>
                      <a:pt x="99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07;p47"/>
              <p:cNvSpPr/>
              <p:nvPr/>
            </p:nvSpPr>
            <p:spPr>
              <a:xfrm>
                <a:off x="4449150" y="4058400"/>
                <a:ext cx="11125" cy="21125"/>
              </a:xfrm>
              <a:custGeom>
                <a:avLst/>
                <a:gdLst/>
                <a:ahLst/>
                <a:cxnLst/>
                <a:rect l="l" t="t" r="r" b="b"/>
                <a:pathLst>
                  <a:path w="445" h="845" extrusionOk="0">
                    <a:moveTo>
                      <a:pt x="234" y="0"/>
                    </a:moveTo>
                    <a:cubicBezTo>
                      <a:pt x="229" y="0"/>
                      <a:pt x="223" y="1"/>
                      <a:pt x="218" y="1"/>
                    </a:cubicBezTo>
                    <a:cubicBezTo>
                      <a:pt x="95" y="1"/>
                      <a:pt x="1" y="95"/>
                      <a:pt x="1" y="218"/>
                    </a:cubicBezTo>
                    <a:lnTo>
                      <a:pt x="1" y="625"/>
                    </a:lnTo>
                    <a:cubicBezTo>
                      <a:pt x="1" y="771"/>
                      <a:pt x="110" y="844"/>
                      <a:pt x="218" y="844"/>
                    </a:cubicBezTo>
                    <a:cubicBezTo>
                      <a:pt x="327" y="844"/>
                      <a:pt x="436" y="771"/>
                      <a:pt x="436" y="625"/>
                    </a:cubicBezTo>
                    <a:lnTo>
                      <a:pt x="436" y="218"/>
                    </a:lnTo>
                    <a:cubicBezTo>
                      <a:pt x="445" y="101"/>
                      <a:pt x="350"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08;p47"/>
              <p:cNvSpPr/>
              <p:nvPr/>
            </p:nvSpPr>
            <p:spPr>
              <a:xfrm>
                <a:off x="4483425" y="4058400"/>
                <a:ext cx="10875" cy="21125"/>
              </a:xfrm>
              <a:custGeom>
                <a:avLst/>
                <a:gdLst/>
                <a:ahLst/>
                <a:cxnLst/>
                <a:rect l="l" t="t" r="r" b="b"/>
                <a:pathLst>
                  <a:path w="435" h="845" extrusionOk="0">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09;p47"/>
              <p:cNvSpPr/>
              <p:nvPr/>
            </p:nvSpPr>
            <p:spPr>
              <a:xfrm>
                <a:off x="4466175" y="4058400"/>
                <a:ext cx="11125" cy="21125"/>
              </a:xfrm>
              <a:custGeom>
                <a:avLst/>
                <a:gdLst/>
                <a:ahLst/>
                <a:cxnLst/>
                <a:rect l="l" t="t" r="r" b="b"/>
                <a:pathLst>
                  <a:path w="445" h="845" extrusionOk="0">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010;p47"/>
              <p:cNvSpPr/>
              <p:nvPr/>
            </p:nvSpPr>
            <p:spPr>
              <a:xfrm>
                <a:off x="4500425" y="4058400"/>
                <a:ext cx="11125" cy="21125"/>
              </a:xfrm>
              <a:custGeom>
                <a:avLst/>
                <a:gdLst/>
                <a:ahLst/>
                <a:cxnLst/>
                <a:rect l="l" t="t" r="r" b="b"/>
                <a:pathLst>
                  <a:path w="445" h="845" extrusionOk="0">
                    <a:moveTo>
                      <a:pt x="234" y="0"/>
                    </a:moveTo>
                    <a:cubicBezTo>
                      <a:pt x="228"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49"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011;p47"/>
              <p:cNvSpPr/>
              <p:nvPr/>
            </p:nvSpPr>
            <p:spPr>
              <a:xfrm>
                <a:off x="4609350" y="4058400"/>
                <a:ext cx="10900" cy="21125"/>
              </a:xfrm>
              <a:custGeom>
                <a:avLst/>
                <a:gdLst/>
                <a:ahLst/>
                <a:cxnLst/>
                <a:rect l="l" t="t" r="r" b="b"/>
                <a:pathLst>
                  <a:path w="436" h="845" extrusionOk="0">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012;p47"/>
              <p:cNvSpPr/>
              <p:nvPr/>
            </p:nvSpPr>
            <p:spPr>
              <a:xfrm>
                <a:off x="4643600" y="4058400"/>
                <a:ext cx="10900" cy="21125"/>
              </a:xfrm>
              <a:custGeom>
                <a:avLst/>
                <a:gdLst/>
                <a:ahLst/>
                <a:cxnLst/>
                <a:rect l="l" t="t" r="r" b="b"/>
                <a:pathLst>
                  <a:path w="436" h="845" extrusionOk="0">
                    <a:moveTo>
                      <a:pt x="234"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13;p47"/>
              <p:cNvSpPr/>
              <p:nvPr/>
            </p:nvSpPr>
            <p:spPr>
              <a:xfrm>
                <a:off x="4626350" y="4058400"/>
                <a:ext cx="11125" cy="21125"/>
              </a:xfrm>
              <a:custGeom>
                <a:avLst/>
                <a:gdLst/>
                <a:ahLst/>
                <a:cxnLst/>
                <a:rect l="l" t="t" r="r" b="b"/>
                <a:pathLst>
                  <a:path w="445" h="845" extrusionOk="0">
                    <a:moveTo>
                      <a:pt x="234" y="0"/>
                    </a:moveTo>
                    <a:cubicBezTo>
                      <a:pt x="229"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50"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14;p47"/>
              <p:cNvSpPr/>
              <p:nvPr/>
            </p:nvSpPr>
            <p:spPr>
              <a:xfrm>
                <a:off x="4660625" y="4058400"/>
                <a:ext cx="11125" cy="21125"/>
              </a:xfrm>
              <a:custGeom>
                <a:avLst/>
                <a:gdLst/>
                <a:ahLst/>
                <a:cxnLst/>
                <a:rect l="l" t="t" r="r" b="b"/>
                <a:pathLst>
                  <a:path w="445" h="845" extrusionOk="0">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15;p47"/>
              <p:cNvSpPr/>
              <p:nvPr/>
            </p:nvSpPr>
            <p:spPr>
              <a:xfrm>
                <a:off x="4529250" y="4058400"/>
                <a:ext cx="10900" cy="21125"/>
              </a:xfrm>
              <a:custGeom>
                <a:avLst/>
                <a:gdLst/>
                <a:ahLst/>
                <a:cxnLst/>
                <a:rect l="l" t="t" r="r" b="b"/>
                <a:pathLst>
                  <a:path w="436" h="845" extrusionOk="0">
                    <a:moveTo>
                      <a:pt x="233"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16;p47"/>
              <p:cNvSpPr/>
              <p:nvPr/>
            </p:nvSpPr>
            <p:spPr>
              <a:xfrm>
                <a:off x="4563275" y="4058400"/>
                <a:ext cx="11125" cy="21125"/>
              </a:xfrm>
              <a:custGeom>
                <a:avLst/>
                <a:gdLst/>
                <a:ahLst/>
                <a:cxnLst/>
                <a:rect l="l" t="t" r="r" b="b"/>
                <a:pathLst>
                  <a:path w="445" h="845" extrusionOk="0">
                    <a:moveTo>
                      <a:pt x="242" y="0"/>
                    </a:moveTo>
                    <a:cubicBezTo>
                      <a:pt x="237" y="0"/>
                      <a:pt x="232" y="1"/>
                      <a:pt x="227" y="1"/>
                    </a:cubicBezTo>
                    <a:cubicBezTo>
                      <a:pt x="104" y="1"/>
                      <a:pt x="0" y="95"/>
                      <a:pt x="0" y="218"/>
                    </a:cubicBezTo>
                    <a:lnTo>
                      <a:pt x="0" y="625"/>
                    </a:lnTo>
                    <a:cubicBezTo>
                      <a:pt x="0" y="771"/>
                      <a:pt x="112" y="844"/>
                      <a:pt x="223" y="844"/>
                    </a:cubicBezTo>
                    <a:cubicBezTo>
                      <a:pt x="334" y="844"/>
                      <a:pt x="445" y="771"/>
                      <a:pt x="445" y="625"/>
                    </a:cubicBezTo>
                    <a:lnTo>
                      <a:pt x="445" y="218"/>
                    </a:lnTo>
                    <a:cubicBezTo>
                      <a:pt x="445" y="101"/>
                      <a:pt x="349"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17;p47"/>
              <p:cNvSpPr/>
              <p:nvPr/>
            </p:nvSpPr>
            <p:spPr>
              <a:xfrm>
                <a:off x="4546275" y="4058400"/>
                <a:ext cx="11125" cy="21125"/>
              </a:xfrm>
              <a:custGeom>
                <a:avLst/>
                <a:gdLst/>
                <a:ahLst/>
                <a:cxnLst/>
                <a:rect l="l" t="t" r="r" b="b"/>
                <a:pathLst>
                  <a:path w="445" h="845" extrusionOk="0">
                    <a:moveTo>
                      <a:pt x="241" y="0"/>
                    </a:moveTo>
                    <a:cubicBezTo>
                      <a:pt x="236" y="0"/>
                      <a:pt x="232" y="1"/>
                      <a:pt x="227"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18;p47"/>
              <p:cNvSpPr/>
              <p:nvPr/>
            </p:nvSpPr>
            <p:spPr>
              <a:xfrm>
                <a:off x="4580525" y="4058400"/>
                <a:ext cx="11125" cy="21350"/>
              </a:xfrm>
              <a:custGeom>
                <a:avLst/>
                <a:gdLst/>
                <a:ahLst/>
                <a:cxnLst/>
                <a:rect l="l" t="t" r="r" b="b"/>
                <a:pathLst>
                  <a:path w="445" h="854" extrusionOk="0">
                    <a:moveTo>
                      <a:pt x="233" y="0"/>
                    </a:moveTo>
                    <a:cubicBezTo>
                      <a:pt x="228" y="0"/>
                      <a:pt x="223" y="1"/>
                      <a:pt x="218" y="1"/>
                    </a:cubicBezTo>
                    <a:cubicBezTo>
                      <a:pt x="104" y="1"/>
                      <a:pt x="0" y="95"/>
                      <a:pt x="10" y="218"/>
                    </a:cubicBezTo>
                    <a:lnTo>
                      <a:pt x="10" y="634"/>
                    </a:lnTo>
                    <a:cubicBezTo>
                      <a:pt x="10" y="781"/>
                      <a:pt x="119" y="854"/>
                      <a:pt x="227" y="854"/>
                    </a:cubicBezTo>
                    <a:cubicBezTo>
                      <a:pt x="336" y="854"/>
                      <a:pt x="445" y="781"/>
                      <a:pt x="445" y="634"/>
                    </a:cubicBezTo>
                    <a:lnTo>
                      <a:pt x="445" y="218"/>
                    </a:lnTo>
                    <a:cubicBezTo>
                      <a:pt x="445"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19;p47"/>
              <p:cNvSpPr/>
              <p:nvPr/>
            </p:nvSpPr>
            <p:spPr>
              <a:xfrm>
                <a:off x="4449150" y="3999825"/>
                <a:ext cx="61925" cy="44675"/>
              </a:xfrm>
              <a:custGeom>
                <a:avLst/>
                <a:gdLst/>
                <a:ahLst/>
                <a:cxnLst/>
                <a:rect l="l" t="t" r="r" b="b"/>
                <a:pathLst>
                  <a:path w="2477" h="1787" extrusionOk="0">
                    <a:moveTo>
                      <a:pt x="1919" y="435"/>
                    </a:moveTo>
                    <a:cubicBezTo>
                      <a:pt x="1985" y="435"/>
                      <a:pt x="2033" y="492"/>
                      <a:pt x="2033" y="558"/>
                    </a:cubicBezTo>
                    <a:lnTo>
                      <a:pt x="2033" y="1229"/>
                    </a:lnTo>
                    <a:cubicBezTo>
                      <a:pt x="2033" y="1295"/>
                      <a:pt x="1985" y="1342"/>
                      <a:pt x="1919" y="1342"/>
                    </a:cubicBezTo>
                    <a:lnTo>
                      <a:pt x="558" y="1342"/>
                    </a:lnTo>
                    <a:cubicBezTo>
                      <a:pt x="492" y="1342"/>
                      <a:pt x="436" y="1295"/>
                      <a:pt x="436" y="1229"/>
                    </a:cubicBezTo>
                    <a:lnTo>
                      <a:pt x="436" y="558"/>
                    </a:lnTo>
                    <a:cubicBezTo>
                      <a:pt x="436" y="492"/>
                      <a:pt x="492" y="435"/>
                      <a:pt x="558" y="435"/>
                    </a:cubicBezTo>
                    <a:close/>
                    <a:moveTo>
                      <a:pt x="558" y="0"/>
                    </a:moveTo>
                    <a:cubicBezTo>
                      <a:pt x="247" y="0"/>
                      <a:pt x="1" y="255"/>
                      <a:pt x="1" y="558"/>
                    </a:cubicBezTo>
                    <a:lnTo>
                      <a:pt x="1" y="1229"/>
                    </a:lnTo>
                    <a:cubicBezTo>
                      <a:pt x="1" y="1531"/>
                      <a:pt x="247" y="1786"/>
                      <a:pt x="558" y="1786"/>
                    </a:cubicBezTo>
                    <a:lnTo>
                      <a:pt x="1919" y="1786"/>
                    </a:lnTo>
                    <a:cubicBezTo>
                      <a:pt x="2222" y="1786"/>
                      <a:pt x="2477" y="1531"/>
                      <a:pt x="2477" y="1229"/>
                    </a:cubicBezTo>
                    <a:lnTo>
                      <a:pt x="2477" y="558"/>
                    </a:lnTo>
                    <a:cubicBezTo>
                      <a:pt x="2467" y="246"/>
                      <a:pt x="2222" y="0"/>
                      <a:pt x="19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20;p47"/>
              <p:cNvSpPr/>
              <p:nvPr/>
            </p:nvSpPr>
            <p:spPr>
              <a:xfrm>
                <a:off x="4447275" y="4110150"/>
                <a:ext cx="44425" cy="10900"/>
              </a:xfrm>
              <a:custGeom>
                <a:avLst/>
                <a:gdLst/>
                <a:ahLst/>
                <a:cxnLst/>
                <a:rect l="l" t="t" r="r" b="b"/>
                <a:pathLst>
                  <a:path w="1777" h="436" extrusionOk="0">
                    <a:moveTo>
                      <a:pt x="293" y="1"/>
                    </a:moveTo>
                    <a:cubicBezTo>
                      <a:pt x="0" y="1"/>
                      <a:pt x="0" y="435"/>
                      <a:pt x="293" y="435"/>
                    </a:cubicBezTo>
                    <a:lnTo>
                      <a:pt x="1484" y="435"/>
                    </a:lnTo>
                    <a:cubicBezTo>
                      <a:pt x="1777" y="435"/>
                      <a:pt x="1777"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21;p47"/>
              <p:cNvSpPr/>
              <p:nvPr/>
            </p:nvSpPr>
            <p:spPr>
              <a:xfrm>
                <a:off x="4494525" y="4110150"/>
                <a:ext cx="62875" cy="10900"/>
              </a:xfrm>
              <a:custGeom>
                <a:avLst/>
                <a:gdLst/>
                <a:ahLst/>
                <a:cxnLst/>
                <a:rect l="l" t="t" r="r" b="b"/>
                <a:pathLst>
                  <a:path w="2515" h="436" extrusionOk="0">
                    <a:moveTo>
                      <a:pt x="293" y="1"/>
                    </a:moveTo>
                    <a:cubicBezTo>
                      <a:pt x="0" y="1"/>
                      <a:pt x="0" y="435"/>
                      <a:pt x="293" y="435"/>
                    </a:cubicBezTo>
                    <a:lnTo>
                      <a:pt x="2221" y="435"/>
                    </a:lnTo>
                    <a:cubicBezTo>
                      <a:pt x="2514" y="435"/>
                      <a:pt x="2514"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22;p47"/>
              <p:cNvSpPr/>
              <p:nvPr/>
            </p:nvSpPr>
            <p:spPr>
              <a:xfrm>
                <a:off x="4584075" y="4020375"/>
                <a:ext cx="89325" cy="10900"/>
              </a:xfrm>
              <a:custGeom>
                <a:avLst/>
                <a:gdLst/>
                <a:ahLst/>
                <a:cxnLst/>
                <a:rect l="l" t="t" r="r" b="b"/>
                <a:pathLst>
                  <a:path w="3573" h="436" extrusionOk="0">
                    <a:moveTo>
                      <a:pt x="293" y="0"/>
                    </a:moveTo>
                    <a:cubicBezTo>
                      <a:pt x="0" y="0"/>
                      <a:pt x="0" y="435"/>
                      <a:pt x="293" y="435"/>
                    </a:cubicBezTo>
                    <a:lnTo>
                      <a:pt x="3280" y="435"/>
                    </a:lnTo>
                    <a:cubicBezTo>
                      <a:pt x="3572" y="435"/>
                      <a:pt x="3572" y="0"/>
                      <a:pt x="32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23;p47"/>
              <p:cNvSpPr/>
              <p:nvPr/>
            </p:nvSpPr>
            <p:spPr>
              <a:xfrm>
                <a:off x="4605575" y="3999350"/>
                <a:ext cx="67825" cy="10900"/>
              </a:xfrm>
              <a:custGeom>
                <a:avLst/>
                <a:gdLst/>
                <a:ahLst/>
                <a:cxnLst/>
                <a:rect l="l" t="t" r="r" b="b"/>
                <a:pathLst>
                  <a:path w="2713" h="436" extrusionOk="0">
                    <a:moveTo>
                      <a:pt x="293" y="0"/>
                    </a:moveTo>
                    <a:cubicBezTo>
                      <a:pt x="0" y="0"/>
                      <a:pt x="0" y="435"/>
                      <a:pt x="293" y="435"/>
                    </a:cubicBezTo>
                    <a:lnTo>
                      <a:pt x="2420" y="435"/>
                    </a:lnTo>
                    <a:cubicBezTo>
                      <a:pt x="2712" y="435"/>
                      <a:pt x="2712" y="0"/>
                      <a:pt x="24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932954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thẻ/Thanh toán thẻ kèm tạo </a:t>
            </a:r>
            <a:r>
              <a:rPr lang="en-GB" dirty="0" smtClean="0">
                <a:latin typeface="UTM Akashi" panose="02040603050506020204" pitchFamily="18" charset="0"/>
              </a:rPr>
              <a:t>Token /</a:t>
            </a:r>
            <a:r>
              <a:rPr lang="en-GB" dirty="0">
                <a:latin typeface="UTM Akashi" panose="02040603050506020204" pitchFamily="18" charset="0"/>
              </a:rPr>
              <a:t>Tạo Token </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 Request/Response</a:t>
            </a:r>
          </a:p>
        </p:txBody>
      </p:sp>
      <p:sp>
        <p:nvSpPr>
          <p:cNvPr id="47" name="Rectangle 46"/>
          <p:cNvSpPr/>
          <p:nvPr/>
        </p:nvSpPr>
        <p:spPr>
          <a:xfrm>
            <a:off x="678180" y="1416081"/>
            <a:ext cx="2705100" cy="3520440"/>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Request</a:t>
            </a:r>
          </a:p>
          <a:p>
            <a:r>
              <a:rPr lang="en-GB" dirty="0" smtClean="0">
                <a:solidFill>
                  <a:schemeClr val="tx1">
                    <a:lumMod val="10000"/>
                  </a:schemeClr>
                </a:solidFill>
              </a:rPr>
              <a:t>{</a:t>
            </a:r>
            <a:endParaRPr lang="en-GB" dirty="0">
              <a:solidFill>
                <a:schemeClr val="tx1">
                  <a:lumMod val="10000"/>
                </a:schemeClr>
              </a:solidFill>
            </a:endParaRPr>
          </a:p>
          <a:p>
            <a:r>
              <a:rPr lang="en-GB" dirty="0">
                <a:solidFill>
                  <a:schemeClr val="tx1">
                    <a:lumMod val="10000"/>
                  </a:schemeClr>
                </a:solidFill>
              </a:rPr>
              <a:t>  "apiOperation": "DATA_KEY",</a:t>
            </a:r>
          </a:p>
          <a:p>
            <a:r>
              <a:rPr lang="en-GB" dirty="0">
                <a:solidFill>
                  <a:schemeClr val="tx1">
                    <a:lumMod val="10000"/>
                  </a:schemeClr>
                </a:solidFill>
              </a:rPr>
              <a:t>  "inputParameters": {</a:t>
            </a:r>
          </a:p>
          <a:p>
            <a:r>
              <a:rPr lang="en-GB" dirty="0">
                <a:solidFill>
                  <a:schemeClr val="tx1">
                    <a:lumMod val="10000"/>
                  </a:schemeClr>
                </a:solidFill>
              </a:rPr>
              <a:t>    "clientIP": "192.168.1.1",</a:t>
            </a:r>
          </a:p>
          <a:p>
            <a:r>
              <a:rPr lang="en-GB" dirty="0">
                <a:solidFill>
                  <a:schemeClr val="tx1">
                    <a:lumMod val="10000"/>
                  </a:schemeClr>
                </a:solidFill>
              </a:rPr>
              <a:t>    "deviceId": "0123456789",</a:t>
            </a:r>
          </a:p>
          <a:p>
            <a:r>
              <a:rPr lang="en-GB" dirty="0">
                <a:solidFill>
                  <a:schemeClr val="tx1">
                    <a:lumMod val="10000"/>
                  </a:schemeClr>
                </a:solidFill>
              </a:rPr>
              <a:t>    "environment": "WebApp",</a:t>
            </a:r>
          </a:p>
          <a:p>
            <a:r>
              <a:rPr lang="en-GB" dirty="0">
                <a:solidFill>
                  <a:schemeClr val="tx1">
                    <a:lumMod val="10000"/>
                  </a:schemeClr>
                </a:solidFill>
              </a:rPr>
              <a:t>    "cardScheme": "AtmCard",</a:t>
            </a:r>
          </a:p>
          <a:p>
            <a:r>
              <a:rPr lang="en-GB" dirty="0">
                <a:solidFill>
                  <a:schemeClr val="tx1">
                    <a:lumMod val="10000"/>
                  </a:schemeClr>
                </a:solidFill>
              </a:rPr>
              <a:t>    "enable3DSecure": "false"</a:t>
            </a:r>
          </a:p>
          <a:p>
            <a:r>
              <a:rPr lang="en-GB" dirty="0">
                <a:solidFill>
                  <a:schemeClr val="tx1">
                    <a:lumMod val="10000"/>
                  </a:schemeClr>
                </a:solidFill>
              </a:rPr>
              <a:t>  },</a:t>
            </a:r>
          </a:p>
          <a:p>
            <a:r>
              <a:rPr lang="en-GB" dirty="0">
                <a:solidFill>
                  <a:schemeClr val="tx1">
                    <a:lumMod val="10000"/>
                  </a:schemeClr>
                </a:solidFill>
              </a:rPr>
              <a:t>  "order": {</a:t>
            </a:r>
          </a:p>
          <a:p>
            <a:r>
              <a:rPr lang="en-GB" dirty="0">
                <a:solidFill>
                  <a:schemeClr val="tx1">
                    <a:lumMod val="10000"/>
                  </a:schemeClr>
                </a:solidFill>
              </a:rPr>
              <a:t>    "id": "ORD_892646",</a:t>
            </a:r>
          </a:p>
          <a:p>
            <a:r>
              <a:rPr lang="en-GB" dirty="0">
                <a:solidFill>
                  <a:schemeClr val="tx1">
                    <a:lumMod val="10000"/>
                  </a:schemeClr>
                </a:solidFill>
              </a:rPr>
              <a:t>    "amount": "100000",</a:t>
            </a:r>
          </a:p>
          <a:p>
            <a:r>
              <a:rPr lang="en-GB" dirty="0">
                <a:solidFill>
                  <a:schemeClr val="tx1">
                    <a:lumMod val="10000"/>
                  </a:schemeClr>
                </a:solidFill>
              </a:rPr>
              <a:t>    "currency": "VND"</a:t>
            </a:r>
          </a:p>
          <a:p>
            <a:r>
              <a:rPr lang="en-GB" dirty="0">
                <a:solidFill>
                  <a:schemeClr val="tx1">
                    <a:lumMod val="10000"/>
                  </a:schemeClr>
                </a:solidFill>
              </a:rPr>
              <a:t>  }</a:t>
            </a:r>
          </a:p>
          <a:p>
            <a:r>
              <a:rPr lang="en-GB" dirty="0">
                <a:solidFill>
                  <a:schemeClr val="tx1">
                    <a:lumMod val="10000"/>
                  </a:schemeClr>
                </a:solidFill>
              </a:rPr>
              <a:t>}</a:t>
            </a:r>
          </a:p>
          <a:p>
            <a:endParaRPr lang="en-GB" dirty="0">
              <a:solidFill>
                <a:schemeClr val="tx1">
                  <a:lumMod val="10000"/>
                </a:schemeClr>
              </a:solidFill>
            </a:endParaRPr>
          </a:p>
        </p:txBody>
      </p:sp>
      <p:sp>
        <p:nvSpPr>
          <p:cNvPr id="48" name="Rectangle 47"/>
          <p:cNvSpPr/>
          <p:nvPr/>
        </p:nvSpPr>
        <p:spPr>
          <a:xfrm>
            <a:off x="3744191" y="1416081"/>
            <a:ext cx="2705100" cy="2484120"/>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Response</a:t>
            </a:r>
          </a:p>
          <a:p>
            <a:r>
              <a:rPr lang="en-GB" dirty="0">
                <a:solidFill>
                  <a:schemeClr val="tx1">
                    <a:lumMod val="10000"/>
                  </a:schemeClr>
                </a:solidFill>
              </a:rPr>
              <a:t>{</a:t>
            </a:r>
          </a:p>
          <a:p>
            <a:r>
              <a:rPr lang="en-GB" dirty="0">
                <a:solidFill>
                  <a:schemeClr val="tx1">
                    <a:lumMod val="10000"/>
                  </a:schemeClr>
                </a:solidFill>
              </a:rPr>
              <a:t>  "apiOperation": "DATA_KEY",</a:t>
            </a:r>
          </a:p>
          <a:p>
            <a:r>
              <a:rPr lang="en-GB" dirty="0">
                <a:solidFill>
                  <a:schemeClr val="tx1">
                    <a:lumMod val="10000"/>
                  </a:schemeClr>
                </a:solidFill>
              </a:rPr>
              <a:t>  "order": {</a:t>
            </a:r>
          </a:p>
          <a:p>
            <a:r>
              <a:rPr lang="en-GB" dirty="0">
                <a:solidFill>
                  <a:schemeClr val="tx1">
                    <a:lumMod val="10000"/>
                  </a:schemeClr>
                </a:solidFill>
              </a:rPr>
              <a:t>    "amount": "100000",</a:t>
            </a:r>
          </a:p>
          <a:p>
            <a:r>
              <a:rPr lang="en-GB" dirty="0">
                <a:solidFill>
                  <a:schemeClr val="tx1">
                    <a:lumMod val="10000"/>
                  </a:schemeClr>
                </a:solidFill>
              </a:rPr>
              <a:t>    "currency": "VND",</a:t>
            </a:r>
          </a:p>
          <a:p>
            <a:r>
              <a:rPr lang="en-GB" dirty="0">
                <a:solidFill>
                  <a:schemeClr val="tx1">
                    <a:lumMod val="10000"/>
                  </a:schemeClr>
                </a:solidFill>
              </a:rPr>
              <a:t>    "id": "ORD_892646"</a:t>
            </a:r>
          </a:p>
          <a:p>
            <a:r>
              <a:rPr lang="en-GB" dirty="0">
                <a:solidFill>
                  <a:schemeClr val="tx1">
                    <a:lumMod val="10000"/>
                  </a:schemeClr>
                </a:solidFill>
              </a:rPr>
              <a:t>  },</a:t>
            </a:r>
          </a:p>
          <a:p>
            <a:r>
              <a:rPr lang="en-GB" dirty="0">
                <a:solidFill>
                  <a:schemeClr val="tx1">
                    <a:lumMod val="10000"/>
                  </a:schemeClr>
                </a:solidFill>
              </a:rPr>
              <a:t>  "result": "SUCCESS",</a:t>
            </a:r>
          </a:p>
          <a:p>
            <a:r>
              <a:rPr lang="en-GB" dirty="0">
                <a:solidFill>
                  <a:schemeClr val="tx1">
                    <a:lumMod val="10000"/>
                  </a:schemeClr>
                </a:solidFill>
              </a:rPr>
              <a:t>  "</a:t>
            </a:r>
            <a:r>
              <a:rPr lang="en-GB" b="1" dirty="0">
                <a:solidFill>
                  <a:srgbClr val="FF0000"/>
                </a:solidFill>
              </a:rPr>
              <a:t>dataKey</a:t>
            </a:r>
            <a:r>
              <a:rPr lang="en-GB" dirty="0" smtClean="0">
                <a:solidFill>
                  <a:schemeClr val="tx1">
                    <a:lumMod val="10000"/>
                  </a:schemeClr>
                </a:solidFill>
              </a:rPr>
              <a:t>": sdfadfadfadf…</a:t>
            </a:r>
            <a:endParaRPr lang="en-GB" dirty="0">
              <a:solidFill>
                <a:schemeClr val="tx1">
                  <a:lumMod val="10000"/>
                </a:schemeClr>
              </a:solidFill>
            </a:endParaRPr>
          </a:p>
          <a:p>
            <a:r>
              <a:rPr lang="en-GB" dirty="0" smtClean="0">
                <a:solidFill>
                  <a:schemeClr val="tx1">
                    <a:lumMod val="10000"/>
                  </a:schemeClr>
                </a:solidFill>
              </a:rPr>
              <a:t>  "</a:t>
            </a:r>
            <a:r>
              <a:rPr lang="en-GB" b="1" dirty="0">
                <a:solidFill>
                  <a:srgbClr val="FF0000"/>
                </a:solidFill>
              </a:rPr>
              <a:t>napasKey</a:t>
            </a:r>
            <a:r>
              <a:rPr lang="en-GB" dirty="0" smtClean="0">
                <a:solidFill>
                  <a:schemeClr val="tx1">
                    <a:lumMod val="10000"/>
                  </a:schemeClr>
                </a:solidFill>
              </a:rPr>
              <a:t>":adfadferhghjgh…</a:t>
            </a:r>
            <a:endParaRPr lang="en-GB" dirty="0">
              <a:solidFill>
                <a:schemeClr val="tx1">
                  <a:lumMod val="10000"/>
                </a:schemeClr>
              </a:solidFill>
            </a:endParaRPr>
          </a:p>
          <a:p>
            <a:endParaRPr lang="en-GB" dirty="0">
              <a:solidFill>
                <a:schemeClr val="tx1">
                  <a:lumMod val="10000"/>
                </a:schemeClr>
              </a:solidFill>
            </a:endParaRPr>
          </a:p>
        </p:txBody>
      </p:sp>
      <p:sp>
        <p:nvSpPr>
          <p:cNvPr id="49" name="TextBox 48"/>
          <p:cNvSpPr txBox="1"/>
          <p:nvPr/>
        </p:nvSpPr>
        <p:spPr>
          <a:xfrm>
            <a:off x="3675611" y="4069410"/>
            <a:ext cx="5125489" cy="584775"/>
          </a:xfrm>
          <a:prstGeom prst="rect">
            <a:avLst/>
          </a:prstGeom>
          <a:noFill/>
        </p:spPr>
        <p:txBody>
          <a:bodyPr wrap="square" rtlCol="0">
            <a:spAutoFit/>
          </a:bodyPr>
          <a:lstStyle/>
          <a:p>
            <a:r>
              <a:rPr lang="en-GB" sz="1600" b="1" dirty="0" smtClean="0"/>
              <a:t>dataKey</a:t>
            </a:r>
            <a:r>
              <a:rPr lang="en-GB" sz="1600" dirty="0" smtClean="0"/>
              <a:t> và </a:t>
            </a:r>
            <a:r>
              <a:rPr lang="en-GB" sz="1600" b="1" dirty="0" smtClean="0"/>
              <a:t>napasKey </a:t>
            </a:r>
            <a:r>
              <a:rPr lang="en-GB" sz="1600" dirty="0" smtClean="0"/>
              <a:t>giúp ĐVCNT có thể sử dụng giao diện phía </a:t>
            </a:r>
            <a:r>
              <a:rPr lang="en-GB" sz="1600" b="1" dirty="0" smtClean="0"/>
              <a:t>NAPAS</a:t>
            </a:r>
            <a:endParaRPr lang="en-GB" sz="1600" b="1" dirty="0"/>
          </a:p>
        </p:txBody>
      </p:sp>
    </p:spTree>
    <p:extLst>
      <p:ext uri="{BB962C8B-B14F-4D97-AF65-F5344CB8AC3E}">
        <p14:creationId xmlns:p14="http://schemas.microsoft.com/office/powerpoint/2010/main" val="557146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thẻ/Thanh toán thẻ kèm tạo </a:t>
            </a:r>
            <a:r>
              <a:rPr lang="en-GB" dirty="0" smtClean="0">
                <a:latin typeface="UTM Akashi" panose="02040603050506020204" pitchFamily="18" charset="0"/>
              </a:rPr>
              <a:t>Token /</a:t>
            </a:r>
            <a:r>
              <a:rPr lang="en-GB" dirty="0">
                <a:latin typeface="UTM Akashi" panose="02040603050506020204" pitchFamily="18" charset="0"/>
              </a:rPr>
              <a:t>Tạo Token </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 Kết quả trả về</a:t>
            </a:r>
          </a:p>
        </p:txBody>
      </p:sp>
      <p:sp>
        <p:nvSpPr>
          <p:cNvPr id="2" name="TextBox 1"/>
          <p:cNvSpPr txBox="1"/>
          <p:nvPr/>
        </p:nvSpPr>
        <p:spPr>
          <a:xfrm>
            <a:off x="861060" y="1246872"/>
            <a:ext cx="6713220" cy="2462213"/>
          </a:xfrm>
          <a:prstGeom prst="rect">
            <a:avLst/>
          </a:prstGeom>
          <a:noFill/>
        </p:spPr>
        <p:txBody>
          <a:bodyPr wrap="square" rtlCol="0">
            <a:spAutoFit/>
          </a:bodyPr>
          <a:lstStyle/>
          <a:p>
            <a:r>
              <a:rPr lang="vi-VN" dirty="0"/>
              <a:t>ĐVCNT sẽ nhận được kết quả trả về từ Napas cho luồng giao dịch nêu trên theo 2</a:t>
            </a:r>
          </a:p>
          <a:p>
            <a:r>
              <a:rPr lang="vi-VN" dirty="0"/>
              <a:t>đường sau</a:t>
            </a:r>
            <a:r>
              <a:rPr lang="vi-VN" dirty="0" smtClean="0"/>
              <a:t>:</a:t>
            </a:r>
            <a:endParaRPr lang="en-GB" dirty="0" smtClean="0"/>
          </a:p>
          <a:p>
            <a:endParaRPr lang="vi-VN" dirty="0"/>
          </a:p>
          <a:p>
            <a:pPr marL="449263" lvl="2" indent="-285750">
              <a:buFont typeface="Wingdings" panose="05000000000000000000" pitchFamily="2" charset="2"/>
              <a:buChar char="Ø"/>
            </a:pPr>
            <a:r>
              <a:rPr lang="vi-VN" dirty="0" smtClean="0"/>
              <a:t>Form Submit: </a:t>
            </a:r>
            <a:r>
              <a:rPr lang="vi-VN" dirty="0"/>
              <a:t>kết quả đầy đủ gồm Token được tạo (nếu có) được submit vào</a:t>
            </a:r>
          </a:p>
          <a:p>
            <a:pPr marL="449263" lvl="2" indent="-285750"/>
            <a:r>
              <a:rPr lang="vi-VN" dirty="0"/>
              <a:t>địa chỉ URL mà ĐVCNT đặt trong tham số action</a:t>
            </a:r>
            <a:r>
              <a:rPr lang="vi-VN" dirty="0" smtClean="0"/>
              <a:t>.</a:t>
            </a:r>
            <a:endParaRPr lang="vi-VN" dirty="0"/>
          </a:p>
          <a:p>
            <a:pPr marL="449263" lvl="3" indent="-285750"/>
            <a:r>
              <a:rPr lang="en-GB" dirty="0" smtClean="0"/>
              <a:t>	</a:t>
            </a:r>
            <a:r>
              <a:rPr lang="vi-VN" dirty="0" smtClean="0"/>
              <a:t>Kết </a:t>
            </a:r>
            <a:r>
              <a:rPr lang="vi-VN" dirty="0"/>
              <a:t>quả này nằm trong tham số </a:t>
            </a:r>
            <a:r>
              <a:rPr lang="vi-VN" b="1" dirty="0"/>
              <a:t>napasResult</a:t>
            </a:r>
            <a:r>
              <a:rPr lang="vi-VN" dirty="0" smtClean="0"/>
              <a:t>.</a:t>
            </a:r>
            <a:endParaRPr lang="en-GB" dirty="0" smtClean="0"/>
          </a:p>
          <a:p>
            <a:pPr marL="449263" lvl="2" indent="-285750"/>
            <a:endParaRPr lang="vi-VN" dirty="0"/>
          </a:p>
          <a:p>
            <a:pPr marL="449263" lvl="2" indent="-285750">
              <a:buFont typeface="Wingdings" panose="05000000000000000000" pitchFamily="2" charset="2"/>
              <a:buChar char="Ø"/>
            </a:pPr>
            <a:r>
              <a:rPr lang="vi-VN" dirty="0" smtClean="0"/>
              <a:t>IPN: </a:t>
            </a:r>
            <a:r>
              <a:rPr lang="vi-VN" dirty="0"/>
              <a:t>kết quả đầy đủ bao gồm Token được tạo (nếu có) được POST vào địa </a:t>
            </a:r>
            <a:r>
              <a:rPr lang="vi-VN" dirty="0" smtClean="0"/>
              <a:t>chỉ</a:t>
            </a:r>
            <a:r>
              <a:rPr lang="en-GB" dirty="0" smtClean="0"/>
              <a:t> </a:t>
            </a:r>
            <a:r>
              <a:rPr lang="vi-VN" dirty="0" smtClean="0"/>
              <a:t>IPN </a:t>
            </a:r>
            <a:r>
              <a:rPr lang="vi-VN" dirty="0"/>
              <a:t>ĐVCNT đã đăng ký với Napas</a:t>
            </a:r>
            <a:r>
              <a:rPr lang="vi-VN" dirty="0" smtClean="0"/>
              <a:t>.</a:t>
            </a:r>
            <a:endParaRPr lang="vi-VN" dirty="0"/>
          </a:p>
          <a:p>
            <a:pPr marL="449263" lvl="2" indent="-285750"/>
            <a:r>
              <a:rPr lang="en-GB" dirty="0" smtClean="0"/>
              <a:t>	</a:t>
            </a:r>
            <a:r>
              <a:rPr lang="vi-VN" dirty="0" smtClean="0"/>
              <a:t>Kết </a:t>
            </a:r>
            <a:r>
              <a:rPr lang="vi-VN" dirty="0"/>
              <a:t>quả này nằm trong </a:t>
            </a:r>
            <a:r>
              <a:rPr lang="vi-VN" b="1" dirty="0"/>
              <a:t>requestBody.</a:t>
            </a:r>
          </a:p>
          <a:p>
            <a:endParaRPr lang="en-GB" dirty="0"/>
          </a:p>
        </p:txBody>
      </p:sp>
      <p:sp>
        <p:nvSpPr>
          <p:cNvPr id="3" name="TextBox 2"/>
          <p:cNvSpPr txBox="1"/>
          <p:nvPr/>
        </p:nvSpPr>
        <p:spPr>
          <a:xfrm>
            <a:off x="1043940" y="3764280"/>
            <a:ext cx="6339840" cy="738664"/>
          </a:xfrm>
          <a:prstGeom prst="rect">
            <a:avLst/>
          </a:prstGeom>
          <a:noFill/>
        </p:spPr>
        <p:txBody>
          <a:bodyPr wrap="square" rtlCol="0">
            <a:spAutoFit/>
          </a:bodyPr>
          <a:lstStyle/>
          <a:p>
            <a:r>
              <a:rPr lang="en-GB" dirty="0" smtClean="0"/>
              <a:t>Trong </a:t>
            </a:r>
            <a:r>
              <a:rPr lang="en-GB" b="1" dirty="0" smtClean="0"/>
              <a:t>napasResult </a:t>
            </a:r>
            <a:r>
              <a:rPr lang="en-GB" dirty="0" smtClean="0"/>
              <a:t>có chưa một trường </a:t>
            </a:r>
            <a:r>
              <a:rPr lang="en-GB" b="1" dirty="0" smtClean="0"/>
              <a:t>data</a:t>
            </a:r>
            <a:r>
              <a:rPr lang="en-GB" dirty="0" smtClean="0"/>
              <a:t> được mã hóa dạng base64</a:t>
            </a:r>
          </a:p>
          <a:p>
            <a:endParaRPr lang="en-GB" dirty="0"/>
          </a:p>
          <a:p>
            <a:r>
              <a:rPr lang="en-GB" dirty="0" smtClean="0"/>
              <a:t>Data: Là kết quả của giao dịch được trả về từ </a:t>
            </a:r>
            <a:r>
              <a:rPr lang="en-GB" b="1" dirty="0" smtClean="0"/>
              <a:t>NAPAS</a:t>
            </a:r>
            <a:endParaRPr lang="en-GB" dirty="0"/>
          </a:p>
        </p:txBody>
      </p:sp>
    </p:spTree>
    <p:extLst>
      <p:ext uri="{BB962C8B-B14F-4D97-AF65-F5344CB8AC3E}">
        <p14:creationId xmlns:p14="http://schemas.microsoft.com/office/powerpoint/2010/main" val="374996617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quốc tế không sử dụng 3DSecure</a:t>
            </a:r>
            <a:endParaRPr dirty="0">
              <a:latin typeface="UTM Akashi" panose="02040603050506020204" pitchFamily="18" charset="0"/>
            </a:endParaRPr>
          </a:p>
        </p:txBody>
      </p:sp>
      <p:sp>
        <p:nvSpPr>
          <p:cNvPr id="7" name="TextBox 6"/>
          <p:cNvSpPr txBox="1"/>
          <p:nvPr/>
        </p:nvSpPr>
        <p:spPr>
          <a:xfrm>
            <a:off x="541020" y="1158240"/>
            <a:ext cx="6705600" cy="369332"/>
          </a:xfrm>
          <a:prstGeom prst="rect">
            <a:avLst/>
          </a:prstGeom>
          <a:noFill/>
        </p:spPr>
        <p:txBody>
          <a:bodyPr wrap="square" rtlCol="0">
            <a:spAutoFit/>
          </a:bodyPr>
          <a:lstStyle/>
          <a:p>
            <a:r>
              <a:rPr lang="en-GB" sz="1800" b="1" dirty="0" smtClean="0"/>
              <a:t>1. Mô hình luồng xử lý</a:t>
            </a:r>
          </a:p>
        </p:txBody>
      </p:sp>
      <p:grpSp>
        <p:nvGrpSpPr>
          <p:cNvPr id="3" name="Group 2"/>
          <p:cNvGrpSpPr/>
          <p:nvPr/>
        </p:nvGrpSpPr>
        <p:grpSpPr>
          <a:xfrm>
            <a:off x="1379220" y="1527572"/>
            <a:ext cx="1714500" cy="1622822"/>
            <a:chOff x="1379220" y="1527572"/>
            <a:chExt cx="1714500" cy="1622822"/>
          </a:xfrm>
        </p:grpSpPr>
        <p:sp>
          <p:nvSpPr>
            <p:cNvPr id="21" name="Rectangle 20"/>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22" name="Rectangle 21"/>
            <p:cNvSpPr/>
            <p:nvPr/>
          </p:nvSpPr>
          <p:spPr>
            <a:xfrm>
              <a:off x="2179320" y="1930718"/>
              <a:ext cx="114300" cy="12196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3" name="Group 82"/>
          <p:cNvGrpSpPr/>
          <p:nvPr/>
        </p:nvGrpSpPr>
        <p:grpSpPr>
          <a:xfrm>
            <a:off x="2293620" y="2080856"/>
            <a:ext cx="4716378" cy="359628"/>
            <a:chOff x="2293620" y="2181404"/>
            <a:chExt cx="4716378" cy="359628"/>
          </a:xfrm>
        </p:grpSpPr>
        <p:cxnSp>
          <p:nvCxnSpPr>
            <p:cNvPr id="26" name="Straight Arrow Connector 25"/>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620" y="2181404"/>
              <a:ext cx="1571264" cy="307777"/>
            </a:xfrm>
            <a:prstGeom prst="rect">
              <a:avLst/>
            </a:prstGeom>
            <a:noFill/>
          </p:spPr>
          <p:txBody>
            <a:bodyPr wrap="none" rtlCol="0">
              <a:spAutoFit/>
            </a:bodyPr>
            <a:lstStyle/>
            <a:p>
              <a:r>
                <a:rPr lang="en-GB" dirty="0"/>
                <a:t>Gửi yêu cầu PAY</a:t>
              </a:r>
            </a:p>
          </p:txBody>
        </p:sp>
      </p:grpSp>
      <p:grpSp>
        <p:nvGrpSpPr>
          <p:cNvPr id="84" name="Group 83"/>
          <p:cNvGrpSpPr/>
          <p:nvPr/>
        </p:nvGrpSpPr>
        <p:grpSpPr>
          <a:xfrm>
            <a:off x="2293620" y="2676466"/>
            <a:ext cx="4716378" cy="317302"/>
            <a:chOff x="2293620" y="2676466"/>
            <a:chExt cx="4716378" cy="317302"/>
          </a:xfrm>
        </p:grpSpPr>
        <p:cxnSp>
          <p:nvCxnSpPr>
            <p:cNvPr id="28" name="Straight Arrow Connector 27"/>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9" name="TextBox 28"/>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2" name="Group 1"/>
          <p:cNvGrpSpPr/>
          <p:nvPr/>
        </p:nvGrpSpPr>
        <p:grpSpPr>
          <a:xfrm>
            <a:off x="6209898" y="1527572"/>
            <a:ext cx="1714500" cy="1622822"/>
            <a:chOff x="6209898" y="1527572"/>
            <a:chExt cx="1714500" cy="1622822"/>
          </a:xfrm>
        </p:grpSpPr>
        <p:sp>
          <p:nvSpPr>
            <p:cNvPr id="23" name="Rectangle 22"/>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30" name="Rectangle 29"/>
            <p:cNvSpPr/>
            <p:nvPr/>
          </p:nvSpPr>
          <p:spPr>
            <a:xfrm>
              <a:off x="7009998" y="1930718"/>
              <a:ext cx="114300" cy="12196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5454107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quốc tế không sử dụng 3DSecure</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 Request/Response</a:t>
            </a:r>
          </a:p>
        </p:txBody>
      </p:sp>
      <p:sp>
        <p:nvSpPr>
          <p:cNvPr id="47" name="Rectangle 46"/>
          <p:cNvSpPr/>
          <p:nvPr/>
        </p:nvSpPr>
        <p:spPr>
          <a:xfrm>
            <a:off x="1851660" y="1416081"/>
            <a:ext cx="2705100" cy="3520440"/>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Request</a:t>
            </a:r>
          </a:p>
          <a:p>
            <a:r>
              <a:rPr lang="en-GB" dirty="0">
                <a:solidFill>
                  <a:schemeClr val="tx1">
                    <a:lumMod val="10000"/>
                  </a:schemeClr>
                </a:solidFill>
              </a:rPr>
              <a:t>{</a:t>
            </a:r>
          </a:p>
          <a:p>
            <a:r>
              <a:rPr lang="en-GB" dirty="0">
                <a:solidFill>
                  <a:schemeClr val="tx1">
                    <a:lumMod val="10000"/>
                  </a:schemeClr>
                </a:solidFill>
              </a:rPr>
              <a:t>  </a:t>
            </a:r>
            <a:r>
              <a:rPr lang="en-GB" dirty="0">
                <a:solidFill>
                  <a:srgbClr val="FF0000"/>
                </a:solidFill>
              </a:rPr>
              <a:t>"apiOperation": "PAY",</a:t>
            </a:r>
          </a:p>
          <a:p>
            <a:r>
              <a:rPr lang="en-GB" dirty="0">
                <a:solidFill>
                  <a:schemeClr val="tx1">
                    <a:lumMod val="10000"/>
                  </a:schemeClr>
                </a:solidFill>
              </a:rPr>
              <a:t>  "order": {</a:t>
            </a:r>
          </a:p>
          <a:p>
            <a:r>
              <a:rPr lang="en-GB" dirty="0">
                <a:solidFill>
                  <a:schemeClr val="tx1">
                    <a:lumMod val="10000"/>
                  </a:schemeClr>
                </a:solidFill>
              </a:rPr>
              <a:t>    "amount": "10000",</a:t>
            </a:r>
          </a:p>
          <a:p>
            <a:r>
              <a:rPr lang="en-GB" dirty="0">
                <a:solidFill>
                  <a:schemeClr val="tx1">
                    <a:lumMod val="10000"/>
                  </a:schemeClr>
                </a:solidFill>
              </a:rPr>
              <a:t>    "currency": "VND"</a:t>
            </a:r>
          </a:p>
          <a:p>
            <a:r>
              <a:rPr lang="en-GB" dirty="0">
                <a:solidFill>
                  <a:schemeClr val="tx1">
                    <a:lumMod val="10000"/>
                  </a:schemeClr>
                </a:solidFill>
              </a:rPr>
              <a:t>  },</a:t>
            </a:r>
          </a:p>
          <a:p>
            <a:r>
              <a:rPr lang="en-GB" dirty="0">
                <a:solidFill>
                  <a:schemeClr val="tx1">
                    <a:lumMod val="10000"/>
                  </a:schemeClr>
                </a:solidFill>
              </a:rPr>
              <a:t>  "sourceOfFunds": {</a:t>
            </a:r>
          </a:p>
          <a:p>
            <a:r>
              <a:rPr lang="en-GB" dirty="0">
                <a:solidFill>
                  <a:schemeClr val="tx1">
                    <a:lumMod val="10000"/>
                  </a:schemeClr>
                </a:solidFill>
              </a:rPr>
              <a:t>    "type": "CARD",</a:t>
            </a:r>
          </a:p>
          <a:p>
            <a:r>
              <a:rPr lang="en-GB" dirty="0">
                <a:solidFill>
                  <a:schemeClr val="tx1">
                    <a:lumMod val="10000"/>
                  </a:schemeClr>
                </a:solidFill>
              </a:rPr>
              <a:t>    "token": "4005550856160019"</a:t>
            </a:r>
          </a:p>
          <a:p>
            <a:r>
              <a:rPr lang="en-GB" dirty="0">
                <a:solidFill>
                  <a:schemeClr val="tx1">
                    <a:lumMod val="10000"/>
                  </a:schemeClr>
                </a:solidFill>
              </a:rPr>
              <a:t>  },</a:t>
            </a:r>
          </a:p>
          <a:p>
            <a:r>
              <a:rPr lang="en-GB" dirty="0">
                <a:solidFill>
                  <a:schemeClr val="tx1">
                    <a:lumMod val="10000"/>
                  </a:schemeClr>
                </a:solidFill>
              </a:rPr>
              <a:t>  "channel": "4121"</a:t>
            </a:r>
          </a:p>
          <a:p>
            <a:r>
              <a:rPr lang="en-GB" dirty="0">
                <a:solidFill>
                  <a:schemeClr val="tx1">
                    <a:lumMod val="10000"/>
                  </a:schemeClr>
                </a:solidFill>
              </a:rPr>
              <a:t>}</a:t>
            </a:r>
          </a:p>
          <a:p>
            <a:endParaRPr lang="en-GB" dirty="0">
              <a:solidFill>
                <a:schemeClr val="tx1">
                  <a:lumMod val="10000"/>
                </a:schemeClr>
              </a:solidFill>
            </a:endParaRPr>
          </a:p>
        </p:txBody>
      </p:sp>
      <p:sp>
        <p:nvSpPr>
          <p:cNvPr id="48" name="Rectangle 47"/>
          <p:cNvSpPr/>
          <p:nvPr/>
        </p:nvSpPr>
        <p:spPr>
          <a:xfrm>
            <a:off x="4932911" y="1416080"/>
            <a:ext cx="2705100" cy="3520441"/>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Response</a:t>
            </a:r>
          </a:p>
          <a:p>
            <a:r>
              <a:rPr lang="en-GB" dirty="0">
                <a:solidFill>
                  <a:schemeClr val="tx1">
                    <a:lumMod val="10000"/>
                  </a:schemeClr>
                </a:solidFill>
              </a:rPr>
              <a:t>{</a:t>
            </a:r>
          </a:p>
          <a:p>
            <a:r>
              <a:rPr lang="en-GB" dirty="0">
                <a:solidFill>
                  <a:schemeClr val="tx1">
                    <a:lumMod val="10000"/>
                  </a:schemeClr>
                </a:solidFill>
              </a:rPr>
              <a:t>  </a:t>
            </a:r>
            <a:r>
              <a:rPr lang="en-GB" dirty="0">
                <a:solidFill>
                  <a:srgbClr val="FF0000"/>
                </a:solidFill>
              </a:rPr>
              <a:t>"apiOperation": "PAY",</a:t>
            </a:r>
          </a:p>
          <a:p>
            <a:r>
              <a:rPr lang="en-GB" dirty="0">
                <a:solidFill>
                  <a:schemeClr val="tx1">
                    <a:lumMod val="10000"/>
                  </a:schemeClr>
                </a:solidFill>
              </a:rPr>
              <a:t>  "authorizationResponse": {</a:t>
            </a:r>
          </a:p>
          <a:p>
            <a:r>
              <a:rPr lang="en-GB" dirty="0">
                <a:solidFill>
                  <a:schemeClr val="tx1">
                    <a:lumMod val="10000"/>
                  </a:schemeClr>
                </a:solidFill>
              </a:rPr>
              <a:t>    "date": "0220</a:t>
            </a:r>
            <a:r>
              <a:rPr lang="en-GB" dirty="0" smtClean="0">
                <a:solidFill>
                  <a:schemeClr val="tx1">
                    <a:lumMod val="10000"/>
                  </a:schemeClr>
                </a:solidFill>
              </a:rPr>
              <a:t>",</a:t>
            </a:r>
          </a:p>
          <a:p>
            <a:r>
              <a:rPr lang="en-GB" dirty="0">
                <a:solidFill>
                  <a:schemeClr val="tx1">
                    <a:lumMod val="10000"/>
                  </a:schemeClr>
                </a:solidFill>
              </a:rPr>
              <a:t> </a:t>
            </a:r>
            <a:r>
              <a:rPr lang="en-GB" dirty="0" smtClean="0">
                <a:solidFill>
                  <a:schemeClr val="tx1">
                    <a:lumMod val="10000"/>
                  </a:schemeClr>
                </a:solidFill>
              </a:rPr>
              <a:t>    ….</a:t>
            </a:r>
            <a:endParaRPr lang="en-GB" dirty="0">
              <a:solidFill>
                <a:schemeClr val="tx1">
                  <a:lumMod val="10000"/>
                </a:schemeClr>
              </a:solidFill>
            </a:endParaRPr>
          </a:p>
          <a:p>
            <a:r>
              <a:rPr lang="en-GB" dirty="0" smtClean="0">
                <a:solidFill>
                  <a:schemeClr val="tx1">
                    <a:lumMod val="10000"/>
                  </a:schemeClr>
                </a:solidFill>
              </a:rPr>
              <a:t>},</a:t>
            </a:r>
            <a:endParaRPr lang="en-GB" dirty="0">
              <a:solidFill>
                <a:schemeClr val="tx1">
                  <a:lumMod val="10000"/>
                </a:schemeClr>
              </a:solidFill>
            </a:endParaRPr>
          </a:p>
          <a:p>
            <a:r>
              <a:rPr lang="en-GB" dirty="0">
                <a:solidFill>
                  <a:schemeClr val="tx1">
                    <a:lumMod val="10000"/>
                  </a:schemeClr>
                </a:solidFill>
              </a:rPr>
              <a:t>  "merchantId": "APITEST</a:t>
            </a:r>
            <a:r>
              <a:rPr lang="en-GB" dirty="0" smtClean="0">
                <a:solidFill>
                  <a:schemeClr val="tx1">
                    <a:lumMod val="10000"/>
                  </a:schemeClr>
                </a:solidFill>
              </a:rPr>
              <a:t>",</a:t>
            </a:r>
          </a:p>
          <a:p>
            <a:r>
              <a:rPr lang="en-GB" dirty="0" smtClean="0">
                <a:solidFill>
                  <a:schemeClr val="tx1">
                    <a:lumMod val="10000"/>
                  </a:schemeClr>
                </a:solidFill>
              </a:rPr>
              <a:t>   …</a:t>
            </a:r>
          </a:p>
          <a:p>
            <a:r>
              <a:rPr lang="en-GB" dirty="0">
                <a:solidFill>
                  <a:schemeClr val="tx1">
                    <a:lumMod val="10000"/>
                  </a:schemeClr>
                </a:solidFill>
              </a:rPr>
              <a:t> </a:t>
            </a:r>
            <a:r>
              <a:rPr lang="en-GB" dirty="0" smtClean="0">
                <a:solidFill>
                  <a:schemeClr val="tx1">
                    <a:lumMod val="10000"/>
                  </a:schemeClr>
                </a:solidFill>
              </a:rPr>
              <a:t>  </a:t>
            </a:r>
            <a:r>
              <a:rPr lang="en-GB" dirty="0" smtClean="0">
                <a:solidFill>
                  <a:srgbClr val="FF0000"/>
                </a:solidFill>
              </a:rPr>
              <a:t>"</a:t>
            </a:r>
            <a:r>
              <a:rPr lang="en-GB" dirty="0">
                <a:solidFill>
                  <a:srgbClr val="FF0000"/>
                </a:solidFill>
              </a:rPr>
              <a:t>result": "SUCCESS</a:t>
            </a:r>
            <a:r>
              <a:rPr lang="en-GB" dirty="0" smtClean="0">
                <a:solidFill>
                  <a:srgbClr val="FF0000"/>
                </a:solidFill>
              </a:rPr>
              <a:t>",</a:t>
            </a:r>
          </a:p>
          <a:p>
            <a:r>
              <a:rPr lang="en-GB" dirty="0" smtClean="0">
                <a:solidFill>
                  <a:schemeClr val="tx1">
                    <a:lumMod val="10000"/>
                  </a:schemeClr>
                </a:solidFill>
              </a:rPr>
              <a:t>   …</a:t>
            </a:r>
            <a:endParaRPr lang="en-GB" dirty="0">
              <a:solidFill>
                <a:schemeClr val="tx1">
                  <a:lumMod val="10000"/>
                </a:schemeClr>
              </a:solidFill>
            </a:endParaRPr>
          </a:p>
          <a:p>
            <a:endParaRPr lang="en-GB" dirty="0">
              <a:solidFill>
                <a:schemeClr val="tx1">
                  <a:lumMod val="10000"/>
                </a:schemeClr>
              </a:solidFill>
            </a:endParaRPr>
          </a:p>
        </p:txBody>
      </p:sp>
    </p:spTree>
    <p:extLst>
      <p:ext uri="{BB962C8B-B14F-4D97-AF65-F5344CB8AC3E}">
        <p14:creationId xmlns:p14="http://schemas.microsoft.com/office/powerpoint/2010/main" val="3670207727"/>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quốc tế không sử dụng 3DSecure</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 Lưu ý</a:t>
            </a:r>
          </a:p>
        </p:txBody>
      </p:sp>
      <p:sp>
        <p:nvSpPr>
          <p:cNvPr id="3" name="TextBox 2"/>
          <p:cNvSpPr txBox="1"/>
          <p:nvPr/>
        </p:nvSpPr>
        <p:spPr>
          <a:xfrm>
            <a:off x="899160" y="1358740"/>
            <a:ext cx="7299960" cy="979755"/>
          </a:xfrm>
          <a:prstGeom prst="rect">
            <a:avLst/>
          </a:prstGeom>
          <a:noFill/>
        </p:spPr>
        <p:txBody>
          <a:bodyPr wrap="square" rtlCol="0">
            <a:spAutoFit/>
          </a:bodyPr>
          <a:lstStyle/>
          <a:p>
            <a:r>
              <a:rPr lang="vi-VN" dirty="0"/>
              <a:t>Luồng thanh toán này </a:t>
            </a:r>
            <a:r>
              <a:rPr lang="vi-VN" b="1" dirty="0"/>
              <a:t>không được khuyến khích </a:t>
            </a:r>
            <a:r>
              <a:rPr lang="vi-VN" dirty="0"/>
              <a:t>sử dụng trừ khi đơn vị có nhu cầu đặc</a:t>
            </a:r>
          </a:p>
          <a:p>
            <a:r>
              <a:rPr lang="vi-VN" dirty="0"/>
              <a:t>biệt cần phải </a:t>
            </a:r>
            <a:r>
              <a:rPr lang="vi-VN" b="1" dirty="0"/>
              <a:t>bỏ qua </a:t>
            </a:r>
            <a:r>
              <a:rPr lang="vi-VN" dirty="0"/>
              <a:t>việc xác thực </a:t>
            </a:r>
            <a:r>
              <a:rPr lang="vi-VN" b="1" dirty="0"/>
              <a:t>3DS</a:t>
            </a:r>
            <a:r>
              <a:rPr lang="vi-VN" dirty="0"/>
              <a:t> đối với chủ thẻ. </a:t>
            </a:r>
            <a:endParaRPr lang="en-GB" dirty="0" smtClean="0"/>
          </a:p>
          <a:p>
            <a:endParaRPr lang="en-GB" dirty="0" smtClean="0"/>
          </a:p>
          <a:p>
            <a:pPr>
              <a:spcBef>
                <a:spcPts val="200"/>
              </a:spcBef>
            </a:pPr>
            <a:r>
              <a:rPr lang="vi-VN" dirty="0" smtClean="0"/>
              <a:t>Đơn </a:t>
            </a:r>
            <a:r>
              <a:rPr lang="vi-VN" dirty="0"/>
              <a:t>vị cần trao đổi kỹ với </a:t>
            </a:r>
            <a:r>
              <a:rPr lang="vi-VN" dirty="0" smtClean="0"/>
              <a:t>team</a:t>
            </a:r>
            <a:r>
              <a:rPr lang="en-GB" dirty="0" smtClean="0"/>
              <a:t> </a:t>
            </a:r>
            <a:r>
              <a:rPr lang="vi-VN" dirty="0" smtClean="0"/>
              <a:t>Napas </a:t>
            </a:r>
            <a:r>
              <a:rPr lang="vi-VN" dirty="0"/>
              <a:t>để được cấp phép sử dụng luồng thanh toán này.</a:t>
            </a:r>
            <a:endParaRPr lang="en-GB" dirty="0"/>
          </a:p>
        </p:txBody>
      </p:sp>
    </p:spTree>
    <p:extLst>
      <p:ext uri="{BB962C8B-B14F-4D97-AF65-F5344CB8AC3E}">
        <p14:creationId xmlns:p14="http://schemas.microsoft.com/office/powerpoint/2010/main" val="248099242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quốc tế sử dụng 3DSecure</a:t>
            </a:r>
            <a:endParaRPr dirty="0">
              <a:latin typeface="UTM Akashi" panose="02040603050506020204" pitchFamily="18" charset="0"/>
            </a:endParaRPr>
          </a:p>
        </p:txBody>
      </p:sp>
      <p:sp>
        <p:nvSpPr>
          <p:cNvPr id="7" name="TextBox 6"/>
          <p:cNvSpPr txBox="1"/>
          <p:nvPr/>
        </p:nvSpPr>
        <p:spPr>
          <a:xfrm>
            <a:off x="541020" y="1158240"/>
            <a:ext cx="6705600" cy="369332"/>
          </a:xfrm>
          <a:prstGeom prst="rect">
            <a:avLst/>
          </a:prstGeom>
          <a:noFill/>
        </p:spPr>
        <p:txBody>
          <a:bodyPr wrap="square" rtlCol="0">
            <a:spAutoFit/>
          </a:bodyPr>
          <a:lstStyle/>
          <a:p>
            <a:r>
              <a:rPr lang="en-GB" sz="1800" b="1" dirty="0" smtClean="0"/>
              <a:t>1. Mô hình luồng xử lý</a:t>
            </a:r>
          </a:p>
        </p:txBody>
      </p:sp>
      <p:grpSp>
        <p:nvGrpSpPr>
          <p:cNvPr id="81" name="Group 80"/>
          <p:cNvGrpSpPr/>
          <p:nvPr/>
        </p:nvGrpSpPr>
        <p:grpSpPr>
          <a:xfrm>
            <a:off x="1379220" y="1527572"/>
            <a:ext cx="1714500" cy="3055620"/>
            <a:chOff x="1379220" y="1527572"/>
            <a:chExt cx="1714500" cy="3055620"/>
          </a:xfrm>
        </p:grpSpPr>
        <p:sp>
          <p:nvSpPr>
            <p:cNvPr id="21" name="Rectangle 20"/>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22" name="Rectangle 21"/>
            <p:cNvSpPr/>
            <p:nvPr/>
          </p:nvSpPr>
          <p:spPr>
            <a:xfrm>
              <a:off x="2179320"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2" name="Group 81"/>
          <p:cNvGrpSpPr/>
          <p:nvPr/>
        </p:nvGrpSpPr>
        <p:grpSpPr>
          <a:xfrm>
            <a:off x="6209898" y="1527572"/>
            <a:ext cx="1714500" cy="3055620"/>
            <a:chOff x="6209898" y="1527572"/>
            <a:chExt cx="1714500" cy="3055620"/>
          </a:xfrm>
        </p:grpSpPr>
        <p:sp>
          <p:nvSpPr>
            <p:cNvPr id="23" name="Rectangle 22"/>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24" name="Rectangle 23"/>
            <p:cNvSpPr/>
            <p:nvPr/>
          </p:nvSpPr>
          <p:spPr>
            <a:xfrm>
              <a:off x="7009998"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3" name="Group 82"/>
          <p:cNvGrpSpPr/>
          <p:nvPr/>
        </p:nvGrpSpPr>
        <p:grpSpPr>
          <a:xfrm>
            <a:off x="2293620" y="2181404"/>
            <a:ext cx="4716378" cy="359628"/>
            <a:chOff x="2293620" y="2181404"/>
            <a:chExt cx="4716378" cy="359628"/>
          </a:xfrm>
        </p:grpSpPr>
        <p:cxnSp>
          <p:nvCxnSpPr>
            <p:cNvPr id="26" name="Straight Arrow Connector 25"/>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620" y="2181404"/>
              <a:ext cx="2577950" cy="307777"/>
            </a:xfrm>
            <a:prstGeom prst="rect">
              <a:avLst/>
            </a:prstGeom>
            <a:noFill/>
          </p:spPr>
          <p:txBody>
            <a:bodyPr wrap="none" rtlCol="0">
              <a:spAutoFit/>
            </a:bodyPr>
            <a:lstStyle/>
            <a:p>
              <a:r>
                <a:rPr lang="en-GB" dirty="0"/>
                <a:t>Gửi yêu cầu PAY_WITH_3DS</a:t>
              </a:r>
            </a:p>
          </p:txBody>
        </p:sp>
      </p:grpSp>
      <p:grpSp>
        <p:nvGrpSpPr>
          <p:cNvPr id="84" name="Group 83"/>
          <p:cNvGrpSpPr/>
          <p:nvPr/>
        </p:nvGrpSpPr>
        <p:grpSpPr>
          <a:xfrm>
            <a:off x="2293620" y="2676466"/>
            <a:ext cx="4716378" cy="317302"/>
            <a:chOff x="2293620" y="2676466"/>
            <a:chExt cx="4716378" cy="317302"/>
          </a:xfrm>
        </p:grpSpPr>
        <p:cxnSp>
          <p:nvCxnSpPr>
            <p:cNvPr id="28" name="Straight Arrow Connector 27"/>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9" name="TextBox 28"/>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86" name="Group 85"/>
          <p:cNvGrpSpPr/>
          <p:nvPr/>
        </p:nvGrpSpPr>
        <p:grpSpPr>
          <a:xfrm>
            <a:off x="2293620" y="4183183"/>
            <a:ext cx="4716378" cy="317302"/>
            <a:chOff x="2293620" y="3924221"/>
            <a:chExt cx="4716378" cy="317302"/>
          </a:xfrm>
        </p:grpSpPr>
        <p:cxnSp>
          <p:nvCxnSpPr>
            <p:cNvPr id="38" name="Straight Arrow Connector 37"/>
            <p:cNvCxnSpPr/>
            <p:nvPr/>
          </p:nvCxnSpPr>
          <p:spPr>
            <a:xfrm flipH="1">
              <a:off x="2293620" y="4241523"/>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2293620" y="3924221"/>
              <a:ext cx="1317990" cy="307777"/>
            </a:xfrm>
            <a:prstGeom prst="rect">
              <a:avLst/>
            </a:prstGeom>
            <a:noFill/>
          </p:spPr>
          <p:txBody>
            <a:bodyPr wrap="none" rtlCol="0">
              <a:spAutoFit/>
            </a:bodyPr>
            <a:lstStyle/>
            <a:p>
              <a:r>
                <a:rPr lang="en-GB" dirty="0" smtClean="0"/>
                <a:t>Trả lại kết quả</a:t>
              </a:r>
              <a:endParaRPr lang="en-GB" dirty="0"/>
            </a:p>
          </p:txBody>
        </p:sp>
      </p:grpSp>
      <p:grpSp>
        <p:nvGrpSpPr>
          <p:cNvPr id="2" name="Group 1"/>
          <p:cNvGrpSpPr/>
          <p:nvPr/>
        </p:nvGrpSpPr>
        <p:grpSpPr>
          <a:xfrm>
            <a:off x="7112794" y="3428941"/>
            <a:ext cx="2007281" cy="804922"/>
            <a:chOff x="7112794" y="3428941"/>
            <a:chExt cx="2007281" cy="804922"/>
          </a:xfrm>
        </p:grpSpPr>
        <p:sp>
          <p:nvSpPr>
            <p:cNvPr id="79" name="Freeform 78"/>
            <p:cNvSpPr/>
            <p:nvPr/>
          </p:nvSpPr>
          <p:spPr>
            <a:xfrm>
              <a:off x="7112794" y="3788569"/>
              <a:ext cx="516731" cy="445294"/>
            </a:xfrm>
            <a:custGeom>
              <a:avLst/>
              <a:gdLst>
                <a:gd name="connsiteX0" fmla="*/ 14287 w 516731"/>
                <a:gd name="connsiteY0" fmla="*/ 0 h 445294"/>
                <a:gd name="connsiteX1" fmla="*/ 69056 w 516731"/>
                <a:gd name="connsiteY1" fmla="*/ 4762 h 445294"/>
                <a:gd name="connsiteX2" fmla="*/ 83344 w 516731"/>
                <a:gd name="connsiteY2" fmla="*/ 9525 h 445294"/>
                <a:gd name="connsiteX3" fmla="*/ 126206 w 516731"/>
                <a:gd name="connsiteY3" fmla="*/ 11906 h 445294"/>
                <a:gd name="connsiteX4" fmla="*/ 145256 w 516731"/>
                <a:gd name="connsiteY4" fmla="*/ 14287 h 445294"/>
                <a:gd name="connsiteX5" fmla="*/ 178594 w 516731"/>
                <a:gd name="connsiteY5" fmla="*/ 19050 h 445294"/>
                <a:gd name="connsiteX6" fmla="*/ 192881 w 516731"/>
                <a:gd name="connsiteY6" fmla="*/ 23812 h 445294"/>
                <a:gd name="connsiteX7" fmla="*/ 209550 w 516731"/>
                <a:gd name="connsiteY7" fmla="*/ 26194 h 445294"/>
                <a:gd name="connsiteX8" fmla="*/ 233362 w 516731"/>
                <a:gd name="connsiteY8" fmla="*/ 30956 h 445294"/>
                <a:gd name="connsiteX9" fmla="*/ 278606 w 516731"/>
                <a:gd name="connsiteY9" fmla="*/ 38100 h 445294"/>
                <a:gd name="connsiteX10" fmla="*/ 323850 w 516731"/>
                <a:gd name="connsiteY10" fmla="*/ 50006 h 445294"/>
                <a:gd name="connsiteX11" fmla="*/ 347662 w 516731"/>
                <a:gd name="connsiteY11" fmla="*/ 57150 h 445294"/>
                <a:gd name="connsiteX12" fmla="*/ 419100 w 516731"/>
                <a:gd name="connsiteY12" fmla="*/ 90487 h 445294"/>
                <a:gd name="connsiteX13" fmla="*/ 431006 w 516731"/>
                <a:gd name="connsiteY13" fmla="*/ 100012 h 445294"/>
                <a:gd name="connsiteX14" fmla="*/ 464344 w 516731"/>
                <a:gd name="connsiteY14" fmla="*/ 123825 h 445294"/>
                <a:gd name="connsiteX15" fmla="*/ 478631 w 516731"/>
                <a:gd name="connsiteY15" fmla="*/ 133350 h 445294"/>
                <a:gd name="connsiteX16" fmla="*/ 504825 w 516731"/>
                <a:gd name="connsiteY16" fmla="*/ 157162 h 445294"/>
                <a:gd name="connsiteX17" fmla="*/ 514350 w 516731"/>
                <a:gd name="connsiteY17" fmla="*/ 178594 h 445294"/>
                <a:gd name="connsiteX18" fmla="*/ 516731 w 516731"/>
                <a:gd name="connsiteY18" fmla="*/ 188119 h 445294"/>
                <a:gd name="connsiteX19" fmla="*/ 511969 w 516731"/>
                <a:gd name="connsiteY19" fmla="*/ 271462 h 445294"/>
                <a:gd name="connsiteX20" fmla="*/ 509587 w 516731"/>
                <a:gd name="connsiteY20" fmla="*/ 280987 h 445294"/>
                <a:gd name="connsiteX21" fmla="*/ 490537 w 516731"/>
                <a:gd name="connsiteY21" fmla="*/ 311944 h 445294"/>
                <a:gd name="connsiteX22" fmla="*/ 481012 w 516731"/>
                <a:gd name="connsiteY22" fmla="*/ 323850 h 445294"/>
                <a:gd name="connsiteX23" fmla="*/ 447675 w 516731"/>
                <a:gd name="connsiteY23" fmla="*/ 357187 h 445294"/>
                <a:gd name="connsiteX24" fmla="*/ 426244 w 516731"/>
                <a:gd name="connsiteY24" fmla="*/ 371475 h 445294"/>
                <a:gd name="connsiteX25" fmla="*/ 411956 w 516731"/>
                <a:gd name="connsiteY25" fmla="*/ 378619 h 445294"/>
                <a:gd name="connsiteX26" fmla="*/ 400050 w 516731"/>
                <a:gd name="connsiteY26" fmla="*/ 385762 h 445294"/>
                <a:gd name="connsiteX27" fmla="*/ 378619 w 516731"/>
                <a:gd name="connsiteY27" fmla="*/ 390525 h 445294"/>
                <a:gd name="connsiteX28" fmla="*/ 345281 w 516731"/>
                <a:gd name="connsiteY28" fmla="*/ 400050 h 445294"/>
                <a:gd name="connsiteX29" fmla="*/ 319087 w 516731"/>
                <a:gd name="connsiteY29" fmla="*/ 402431 h 445294"/>
                <a:gd name="connsiteX30" fmla="*/ 250031 w 516731"/>
                <a:gd name="connsiteY30" fmla="*/ 407194 h 445294"/>
                <a:gd name="connsiteX31" fmla="*/ 202406 w 516731"/>
                <a:gd name="connsiteY31" fmla="*/ 411956 h 445294"/>
                <a:gd name="connsiteX32" fmla="*/ 119062 w 516731"/>
                <a:gd name="connsiteY32" fmla="*/ 416719 h 445294"/>
                <a:gd name="connsiteX33" fmla="*/ 90487 w 516731"/>
                <a:gd name="connsiteY33" fmla="*/ 421481 h 445294"/>
                <a:gd name="connsiteX34" fmla="*/ 78581 w 516731"/>
                <a:gd name="connsiteY34" fmla="*/ 426244 h 445294"/>
                <a:gd name="connsiteX35" fmla="*/ 66675 w 516731"/>
                <a:gd name="connsiteY35" fmla="*/ 428625 h 445294"/>
                <a:gd name="connsiteX36" fmla="*/ 57150 w 516731"/>
                <a:gd name="connsiteY36" fmla="*/ 431006 h 445294"/>
                <a:gd name="connsiteX37" fmla="*/ 28575 w 516731"/>
                <a:gd name="connsiteY37" fmla="*/ 440531 h 445294"/>
                <a:gd name="connsiteX38" fmla="*/ 21431 w 516731"/>
                <a:gd name="connsiteY38" fmla="*/ 442912 h 445294"/>
                <a:gd name="connsiteX39" fmla="*/ 14287 w 516731"/>
                <a:gd name="connsiteY39" fmla="*/ 445294 h 445294"/>
                <a:gd name="connsiteX40" fmla="*/ 0 w 516731"/>
                <a:gd name="connsiteY40" fmla="*/ 445294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731" h="445294">
                  <a:moveTo>
                    <a:pt x="14287" y="0"/>
                  </a:moveTo>
                  <a:cubicBezTo>
                    <a:pt x="21548" y="484"/>
                    <a:pt x="56851" y="2147"/>
                    <a:pt x="69056" y="4762"/>
                  </a:cubicBezTo>
                  <a:cubicBezTo>
                    <a:pt x="73965" y="5814"/>
                    <a:pt x="78362" y="8902"/>
                    <a:pt x="83344" y="9525"/>
                  </a:cubicBezTo>
                  <a:cubicBezTo>
                    <a:pt x="97543" y="11300"/>
                    <a:pt x="111919" y="11112"/>
                    <a:pt x="126206" y="11906"/>
                  </a:cubicBezTo>
                  <a:lnTo>
                    <a:pt x="145256" y="14287"/>
                  </a:lnTo>
                  <a:lnTo>
                    <a:pt x="178594" y="19050"/>
                  </a:lnTo>
                  <a:cubicBezTo>
                    <a:pt x="183356" y="20637"/>
                    <a:pt x="187990" y="22683"/>
                    <a:pt x="192881" y="23812"/>
                  </a:cubicBezTo>
                  <a:cubicBezTo>
                    <a:pt x="198350" y="25074"/>
                    <a:pt x="204028" y="25190"/>
                    <a:pt x="209550" y="26194"/>
                  </a:cubicBezTo>
                  <a:cubicBezTo>
                    <a:pt x="252894" y="34076"/>
                    <a:pt x="172865" y="21650"/>
                    <a:pt x="233362" y="30956"/>
                  </a:cubicBezTo>
                  <a:cubicBezTo>
                    <a:pt x="247309" y="33101"/>
                    <a:pt x="265624" y="35169"/>
                    <a:pt x="278606" y="38100"/>
                  </a:cubicBezTo>
                  <a:cubicBezTo>
                    <a:pt x="293818" y="41535"/>
                    <a:pt x="308913" y="45525"/>
                    <a:pt x="323850" y="50006"/>
                  </a:cubicBezTo>
                  <a:cubicBezTo>
                    <a:pt x="331787" y="52387"/>
                    <a:pt x="339914" y="54211"/>
                    <a:pt x="347662" y="57150"/>
                  </a:cubicBezTo>
                  <a:cubicBezTo>
                    <a:pt x="371219" y="66085"/>
                    <a:pt x="397293" y="76858"/>
                    <a:pt x="419100" y="90487"/>
                  </a:cubicBezTo>
                  <a:cubicBezTo>
                    <a:pt x="423410" y="93181"/>
                    <a:pt x="426777" y="97193"/>
                    <a:pt x="431006" y="100012"/>
                  </a:cubicBezTo>
                  <a:cubicBezTo>
                    <a:pt x="491536" y="140365"/>
                    <a:pt x="399924" y="74270"/>
                    <a:pt x="464344" y="123825"/>
                  </a:cubicBezTo>
                  <a:cubicBezTo>
                    <a:pt x="468881" y="127315"/>
                    <a:pt x="474094" y="129860"/>
                    <a:pt x="478631" y="133350"/>
                  </a:cubicBezTo>
                  <a:cubicBezTo>
                    <a:pt x="491064" y="142913"/>
                    <a:pt x="494817" y="147154"/>
                    <a:pt x="504825" y="157162"/>
                  </a:cubicBezTo>
                  <a:cubicBezTo>
                    <a:pt x="508973" y="165458"/>
                    <a:pt x="511311" y="169476"/>
                    <a:pt x="514350" y="178594"/>
                  </a:cubicBezTo>
                  <a:cubicBezTo>
                    <a:pt x="515385" y="181699"/>
                    <a:pt x="515937" y="184944"/>
                    <a:pt x="516731" y="188119"/>
                  </a:cubicBezTo>
                  <a:cubicBezTo>
                    <a:pt x="515144" y="215900"/>
                    <a:pt x="514103" y="243718"/>
                    <a:pt x="511969" y="271462"/>
                  </a:cubicBezTo>
                  <a:cubicBezTo>
                    <a:pt x="511718" y="274725"/>
                    <a:pt x="510802" y="277948"/>
                    <a:pt x="509587" y="280987"/>
                  </a:cubicBezTo>
                  <a:cubicBezTo>
                    <a:pt x="504426" y="293889"/>
                    <a:pt x="499081" y="300552"/>
                    <a:pt x="490537" y="311944"/>
                  </a:cubicBezTo>
                  <a:cubicBezTo>
                    <a:pt x="487487" y="316010"/>
                    <a:pt x="484507" y="320160"/>
                    <a:pt x="481012" y="323850"/>
                  </a:cubicBezTo>
                  <a:cubicBezTo>
                    <a:pt x="470204" y="335258"/>
                    <a:pt x="461731" y="350158"/>
                    <a:pt x="447675" y="357187"/>
                  </a:cubicBezTo>
                  <a:cubicBezTo>
                    <a:pt x="421297" y="370378"/>
                    <a:pt x="458543" y="350921"/>
                    <a:pt x="426244" y="371475"/>
                  </a:cubicBezTo>
                  <a:cubicBezTo>
                    <a:pt x="421752" y="374334"/>
                    <a:pt x="416631" y="376069"/>
                    <a:pt x="411956" y="378619"/>
                  </a:cubicBezTo>
                  <a:cubicBezTo>
                    <a:pt x="407893" y="380835"/>
                    <a:pt x="404408" y="384205"/>
                    <a:pt x="400050" y="385762"/>
                  </a:cubicBezTo>
                  <a:cubicBezTo>
                    <a:pt x="393158" y="388223"/>
                    <a:pt x="385690" y="388639"/>
                    <a:pt x="378619" y="390525"/>
                  </a:cubicBezTo>
                  <a:cubicBezTo>
                    <a:pt x="361106" y="395195"/>
                    <a:pt x="365310" y="396887"/>
                    <a:pt x="345281" y="400050"/>
                  </a:cubicBezTo>
                  <a:cubicBezTo>
                    <a:pt x="336621" y="401417"/>
                    <a:pt x="327811" y="401559"/>
                    <a:pt x="319087" y="402431"/>
                  </a:cubicBezTo>
                  <a:cubicBezTo>
                    <a:pt x="273581" y="406981"/>
                    <a:pt x="323140" y="403537"/>
                    <a:pt x="250031" y="407194"/>
                  </a:cubicBezTo>
                  <a:cubicBezTo>
                    <a:pt x="226673" y="410530"/>
                    <a:pt x="232400" y="410081"/>
                    <a:pt x="202406" y="411956"/>
                  </a:cubicBezTo>
                  <a:lnTo>
                    <a:pt x="119062" y="416719"/>
                  </a:lnTo>
                  <a:cubicBezTo>
                    <a:pt x="109537" y="418306"/>
                    <a:pt x="99887" y="419269"/>
                    <a:pt x="90487" y="421481"/>
                  </a:cubicBezTo>
                  <a:cubicBezTo>
                    <a:pt x="86326" y="422460"/>
                    <a:pt x="82675" y="425016"/>
                    <a:pt x="78581" y="426244"/>
                  </a:cubicBezTo>
                  <a:cubicBezTo>
                    <a:pt x="74704" y="427407"/>
                    <a:pt x="70626" y="427747"/>
                    <a:pt x="66675" y="428625"/>
                  </a:cubicBezTo>
                  <a:cubicBezTo>
                    <a:pt x="63480" y="429335"/>
                    <a:pt x="60274" y="430030"/>
                    <a:pt x="57150" y="431006"/>
                  </a:cubicBezTo>
                  <a:cubicBezTo>
                    <a:pt x="47567" y="434001"/>
                    <a:pt x="38100" y="437356"/>
                    <a:pt x="28575" y="440531"/>
                  </a:cubicBezTo>
                  <a:lnTo>
                    <a:pt x="21431" y="442912"/>
                  </a:lnTo>
                  <a:cubicBezTo>
                    <a:pt x="19050" y="443706"/>
                    <a:pt x="16797" y="445294"/>
                    <a:pt x="14287" y="445294"/>
                  </a:cubicBezTo>
                  <a:lnTo>
                    <a:pt x="0" y="445294"/>
                  </a:lnTo>
                </a:path>
              </a:pathLst>
            </a:custGeom>
            <a:noFill/>
            <a:ln w="12700">
              <a:solidFill>
                <a:schemeClr val="bg1">
                  <a:lumMod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p:cNvSpPr txBox="1"/>
            <p:nvPr/>
          </p:nvSpPr>
          <p:spPr>
            <a:xfrm>
              <a:off x="7112794" y="3428941"/>
              <a:ext cx="2007281" cy="307777"/>
            </a:xfrm>
            <a:prstGeom prst="rect">
              <a:avLst/>
            </a:prstGeom>
            <a:noFill/>
          </p:spPr>
          <p:txBody>
            <a:bodyPr wrap="none" rtlCol="0">
              <a:spAutoFit/>
            </a:bodyPr>
            <a:lstStyle/>
            <a:p>
              <a:r>
                <a:rPr lang="en-GB" dirty="0"/>
                <a:t>Xử lý kết quả giao dịch</a:t>
              </a:r>
            </a:p>
          </p:txBody>
        </p:sp>
      </p:grpSp>
      <p:grpSp>
        <p:nvGrpSpPr>
          <p:cNvPr id="4" name="Group 3"/>
          <p:cNvGrpSpPr/>
          <p:nvPr/>
        </p:nvGrpSpPr>
        <p:grpSpPr>
          <a:xfrm>
            <a:off x="189115" y="2699081"/>
            <a:ext cx="2047355" cy="761353"/>
            <a:chOff x="189115" y="2699081"/>
            <a:chExt cx="2047355" cy="761353"/>
          </a:xfrm>
        </p:grpSpPr>
        <p:sp>
          <p:nvSpPr>
            <p:cNvPr id="30" name="Freeform 29"/>
            <p:cNvSpPr/>
            <p:nvPr/>
          </p:nvSpPr>
          <p:spPr>
            <a:xfrm flipH="1">
              <a:off x="1788393" y="2984243"/>
              <a:ext cx="372616" cy="476191"/>
            </a:xfrm>
            <a:custGeom>
              <a:avLst/>
              <a:gdLst>
                <a:gd name="connsiteX0" fmla="*/ 14287 w 516731"/>
                <a:gd name="connsiteY0" fmla="*/ 0 h 445294"/>
                <a:gd name="connsiteX1" fmla="*/ 69056 w 516731"/>
                <a:gd name="connsiteY1" fmla="*/ 4762 h 445294"/>
                <a:gd name="connsiteX2" fmla="*/ 83344 w 516731"/>
                <a:gd name="connsiteY2" fmla="*/ 9525 h 445294"/>
                <a:gd name="connsiteX3" fmla="*/ 126206 w 516731"/>
                <a:gd name="connsiteY3" fmla="*/ 11906 h 445294"/>
                <a:gd name="connsiteX4" fmla="*/ 145256 w 516731"/>
                <a:gd name="connsiteY4" fmla="*/ 14287 h 445294"/>
                <a:gd name="connsiteX5" fmla="*/ 178594 w 516731"/>
                <a:gd name="connsiteY5" fmla="*/ 19050 h 445294"/>
                <a:gd name="connsiteX6" fmla="*/ 192881 w 516731"/>
                <a:gd name="connsiteY6" fmla="*/ 23812 h 445294"/>
                <a:gd name="connsiteX7" fmla="*/ 209550 w 516731"/>
                <a:gd name="connsiteY7" fmla="*/ 26194 h 445294"/>
                <a:gd name="connsiteX8" fmla="*/ 233362 w 516731"/>
                <a:gd name="connsiteY8" fmla="*/ 30956 h 445294"/>
                <a:gd name="connsiteX9" fmla="*/ 278606 w 516731"/>
                <a:gd name="connsiteY9" fmla="*/ 38100 h 445294"/>
                <a:gd name="connsiteX10" fmla="*/ 323850 w 516731"/>
                <a:gd name="connsiteY10" fmla="*/ 50006 h 445294"/>
                <a:gd name="connsiteX11" fmla="*/ 347662 w 516731"/>
                <a:gd name="connsiteY11" fmla="*/ 57150 h 445294"/>
                <a:gd name="connsiteX12" fmla="*/ 419100 w 516731"/>
                <a:gd name="connsiteY12" fmla="*/ 90487 h 445294"/>
                <a:gd name="connsiteX13" fmla="*/ 431006 w 516731"/>
                <a:gd name="connsiteY13" fmla="*/ 100012 h 445294"/>
                <a:gd name="connsiteX14" fmla="*/ 464344 w 516731"/>
                <a:gd name="connsiteY14" fmla="*/ 123825 h 445294"/>
                <a:gd name="connsiteX15" fmla="*/ 478631 w 516731"/>
                <a:gd name="connsiteY15" fmla="*/ 133350 h 445294"/>
                <a:gd name="connsiteX16" fmla="*/ 504825 w 516731"/>
                <a:gd name="connsiteY16" fmla="*/ 157162 h 445294"/>
                <a:gd name="connsiteX17" fmla="*/ 514350 w 516731"/>
                <a:gd name="connsiteY17" fmla="*/ 178594 h 445294"/>
                <a:gd name="connsiteX18" fmla="*/ 516731 w 516731"/>
                <a:gd name="connsiteY18" fmla="*/ 188119 h 445294"/>
                <a:gd name="connsiteX19" fmla="*/ 511969 w 516731"/>
                <a:gd name="connsiteY19" fmla="*/ 271462 h 445294"/>
                <a:gd name="connsiteX20" fmla="*/ 509587 w 516731"/>
                <a:gd name="connsiteY20" fmla="*/ 280987 h 445294"/>
                <a:gd name="connsiteX21" fmla="*/ 490537 w 516731"/>
                <a:gd name="connsiteY21" fmla="*/ 311944 h 445294"/>
                <a:gd name="connsiteX22" fmla="*/ 481012 w 516731"/>
                <a:gd name="connsiteY22" fmla="*/ 323850 h 445294"/>
                <a:gd name="connsiteX23" fmla="*/ 447675 w 516731"/>
                <a:gd name="connsiteY23" fmla="*/ 357187 h 445294"/>
                <a:gd name="connsiteX24" fmla="*/ 426244 w 516731"/>
                <a:gd name="connsiteY24" fmla="*/ 371475 h 445294"/>
                <a:gd name="connsiteX25" fmla="*/ 411956 w 516731"/>
                <a:gd name="connsiteY25" fmla="*/ 378619 h 445294"/>
                <a:gd name="connsiteX26" fmla="*/ 400050 w 516731"/>
                <a:gd name="connsiteY26" fmla="*/ 385762 h 445294"/>
                <a:gd name="connsiteX27" fmla="*/ 378619 w 516731"/>
                <a:gd name="connsiteY27" fmla="*/ 390525 h 445294"/>
                <a:gd name="connsiteX28" fmla="*/ 345281 w 516731"/>
                <a:gd name="connsiteY28" fmla="*/ 400050 h 445294"/>
                <a:gd name="connsiteX29" fmla="*/ 319087 w 516731"/>
                <a:gd name="connsiteY29" fmla="*/ 402431 h 445294"/>
                <a:gd name="connsiteX30" fmla="*/ 250031 w 516731"/>
                <a:gd name="connsiteY30" fmla="*/ 407194 h 445294"/>
                <a:gd name="connsiteX31" fmla="*/ 202406 w 516731"/>
                <a:gd name="connsiteY31" fmla="*/ 411956 h 445294"/>
                <a:gd name="connsiteX32" fmla="*/ 119062 w 516731"/>
                <a:gd name="connsiteY32" fmla="*/ 416719 h 445294"/>
                <a:gd name="connsiteX33" fmla="*/ 90487 w 516731"/>
                <a:gd name="connsiteY33" fmla="*/ 421481 h 445294"/>
                <a:gd name="connsiteX34" fmla="*/ 78581 w 516731"/>
                <a:gd name="connsiteY34" fmla="*/ 426244 h 445294"/>
                <a:gd name="connsiteX35" fmla="*/ 66675 w 516731"/>
                <a:gd name="connsiteY35" fmla="*/ 428625 h 445294"/>
                <a:gd name="connsiteX36" fmla="*/ 57150 w 516731"/>
                <a:gd name="connsiteY36" fmla="*/ 431006 h 445294"/>
                <a:gd name="connsiteX37" fmla="*/ 28575 w 516731"/>
                <a:gd name="connsiteY37" fmla="*/ 440531 h 445294"/>
                <a:gd name="connsiteX38" fmla="*/ 21431 w 516731"/>
                <a:gd name="connsiteY38" fmla="*/ 442912 h 445294"/>
                <a:gd name="connsiteX39" fmla="*/ 14287 w 516731"/>
                <a:gd name="connsiteY39" fmla="*/ 445294 h 445294"/>
                <a:gd name="connsiteX40" fmla="*/ 0 w 516731"/>
                <a:gd name="connsiteY40" fmla="*/ 445294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731" h="445294">
                  <a:moveTo>
                    <a:pt x="14287" y="0"/>
                  </a:moveTo>
                  <a:cubicBezTo>
                    <a:pt x="21548" y="484"/>
                    <a:pt x="56851" y="2147"/>
                    <a:pt x="69056" y="4762"/>
                  </a:cubicBezTo>
                  <a:cubicBezTo>
                    <a:pt x="73965" y="5814"/>
                    <a:pt x="78362" y="8902"/>
                    <a:pt x="83344" y="9525"/>
                  </a:cubicBezTo>
                  <a:cubicBezTo>
                    <a:pt x="97543" y="11300"/>
                    <a:pt x="111919" y="11112"/>
                    <a:pt x="126206" y="11906"/>
                  </a:cubicBezTo>
                  <a:lnTo>
                    <a:pt x="145256" y="14287"/>
                  </a:lnTo>
                  <a:lnTo>
                    <a:pt x="178594" y="19050"/>
                  </a:lnTo>
                  <a:cubicBezTo>
                    <a:pt x="183356" y="20637"/>
                    <a:pt x="187990" y="22683"/>
                    <a:pt x="192881" y="23812"/>
                  </a:cubicBezTo>
                  <a:cubicBezTo>
                    <a:pt x="198350" y="25074"/>
                    <a:pt x="204028" y="25190"/>
                    <a:pt x="209550" y="26194"/>
                  </a:cubicBezTo>
                  <a:cubicBezTo>
                    <a:pt x="252894" y="34076"/>
                    <a:pt x="172865" y="21650"/>
                    <a:pt x="233362" y="30956"/>
                  </a:cubicBezTo>
                  <a:cubicBezTo>
                    <a:pt x="247309" y="33101"/>
                    <a:pt x="265624" y="35169"/>
                    <a:pt x="278606" y="38100"/>
                  </a:cubicBezTo>
                  <a:cubicBezTo>
                    <a:pt x="293818" y="41535"/>
                    <a:pt x="308913" y="45525"/>
                    <a:pt x="323850" y="50006"/>
                  </a:cubicBezTo>
                  <a:cubicBezTo>
                    <a:pt x="331787" y="52387"/>
                    <a:pt x="339914" y="54211"/>
                    <a:pt x="347662" y="57150"/>
                  </a:cubicBezTo>
                  <a:cubicBezTo>
                    <a:pt x="371219" y="66085"/>
                    <a:pt x="397293" y="76858"/>
                    <a:pt x="419100" y="90487"/>
                  </a:cubicBezTo>
                  <a:cubicBezTo>
                    <a:pt x="423410" y="93181"/>
                    <a:pt x="426777" y="97193"/>
                    <a:pt x="431006" y="100012"/>
                  </a:cubicBezTo>
                  <a:cubicBezTo>
                    <a:pt x="491536" y="140365"/>
                    <a:pt x="399924" y="74270"/>
                    <a:pt x="464344" y="123825"/>
                  </a:cubicBezTo>
                  <a:cubicBezTo>
                    <a:pt x="468881" y="127315"/>
                    <a:pt x="474094" y="129860"/>
                    <a:pt x="478631" y="133350"/>
                  </a:cubicBezTo>
                  <a:cubicBezTo>
                    <a:pt x="491064" y="142913"/>
                    <a:pt x="494817" y="147154"/>
                    <a:pt x="504825" y="157162"/>
                  </a:cubicBezTo>
                  <a:cubicBezTo>
                    <a:pt x="508973" y="165458"/>
                    <a:pt x="511311" y="169476"/>
                    <a:pt x="514350" y="178594"/>
                  </a:cubicBezTo>
                  <a:cubicBezTo>
                    <a:pt x="515385" y="181699"/>
                    <a:pt x="515937" y="184944"/>
                    <a:pt x="516731" y="188119"/>
                  </a:cubicBezTo>
                  <a:cubicBezTo>
                    <a:pt x="515144" y="215900"/>
                    <a:pt x="514103" y="243718"/>
                    <a:pt x="511969" y="271462"/>
                  </a:cubicBezTo>
                  <a:cubicBezTo>
                    <a:pt x="511718" y="274725"/>
                    <a:pt x="510802" y="277948"/>
                    <a:pt x="509587" y="280987"/>
                  </a:cubicBezTo>
                  <a:cubicBezTo>
                    <a:pt x="504426" y="293889"/>
                    <a:pt x="499081" y="300552"/>
                    <a:pt x="490537" y="311944"/>
                  </a:cubicBezTo>
                  <a:cubicBezTo>
                    <a:pt x="487487" y="316010"/>
                    <a:pt x="484507" y="320160"/>
                    <a:pt x="481012" y="323850"/>
                  </a:cubicBezTo>
                  <a:cubicBezTo>
                    <a:pt x="470204" y="335258"/>
                    <a:pt x="461731" y="350158"/>
                    <a:pt x="447675" y="357187"/>
                  </a:cubicBezTo>
                  <a:cubicBezTo>
                    <a:pt x="421297" y="370378"/>
                    <a:pt x="458543" y="350921"/>
                    <a:pt x="426244" y="371475"/>
                  </a:cubicBezTo>
                  <a:cubicBezTo>
                    <a:pt x="421752" y="374334"/>
                    <a:pt x="416631" y="376069"/>
                    <a:pt x="411956" y="378619"/>
                  </a:cubicBezTo>
                  <a:cubicBezTo>
                    <a:pt x="407893" y="380835"/>
                    <a:pt x="404408" y="384205"/>
                    <a:pt x="400050" y="385762"/>
                  </a:cubicBezTo>
                  <a:cubicBezTo>
                    <a:pt x="393158" y="388223"/>
                    <a:pt x="385690" y="388639"/>
                    <a:pt x="378619" y="390525"/>
                  </a:cubicBezTo>
                  <a:cubicBezTo>
                    <a:pt x="361106" y="395195"/>
                    <a:pt x="365310" y="396887"/>
                    <a:pt x="345281" y="400050"/>
                  </a:cubicBezTo>
                  <a:cubicBezTo>
                    <a:pt x="336621" y="401417"/>
                    <a:pt x="327811" y="401559"/>
                    <a:pt x="319087" y="402431"/>
                  </a:cubicBezTo>
                  <a:cubicBezTo>
                    <a:pt x="273581" y="406981"/>
                    <a:pt x="323140" y="403537"/>
                    <a:pt x="250031" y="407194"/>
                  </a:cubicBezTo>
                  <a:cubicBezTo>
                    <a:pt x="226673" y="410530"/>
                    <a:pt x="232400" y="410081"/>
                    <a:pt x="202406" y="411956"/>
                  </a:cubicBezTo>
                  <a:lnTo>
                    <a:pt x="119062" y="416719"/>
                  </a:lnTo>
                  <a:cubicBezTo>
                    <a:pt x="109537" y="418306"/>
                    <a:pt x="99887" y="419269"/>
                    <a:pt x="90487" y="421481"/>
                  </a:cubicBezTo>
                  <a:cubicBezTo>
                    <a:pt x="86326" y="422460"/>
                    <a:pt x="82675" y="425016"/>
                    <a:pt x="78581" y="426244"/>
                  </a:cubicBezTo>
                  <a:cubicBezTo>
                    <a:pt x="74704" y="427407"/>
                    <a:pt x="70626" y="427747"/>
                    <a:pt x="66675" y="428625"/>
                  </a:cubicBezTo>
                  <a:cubicBezTo>
                    <a:pt x="63480" y="429335"/>
                    <a:pt x="60274" y="430030"/>
                    <a:pt x="57150" y="431006"/>
                  </a:cubicBezTo>
                  <a:cubicBezTo>
                    <a:pt x="47567" y="434001"/>
                    <a:pt x="38100" y="437356"/>
                    <a:pt x="28575" y="440531"/>
                  </a:cubicBezTo>
                  <a:lnTo>
                    <a:pt x="21431" y="442912"/>
                  </a:lnTo>
                  <a:cubicBezTo>
                    <a:pt x="19050" y="443706"/>
                    <a:pt x="16797" y="445294"/>
                    <a:pt x="14287" y="445294"/>
                  </a:cubicBezTo>
                  <a:lnTo>
                    <a:pt x="0" y="445294"/>
                  </a:lnTo>
                </a:path>
              </a:pathLst>
            </a:custGeom>
            <a:noFill/>
            <a:ln w="12700">
              <a:solidFill>
                <a:schemeClr val="bg1">
                  <a:lumMod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189115" y="2699081"/>
              <a:ext cx="2047355" cy="307777"/>
            </a:xfrm>
            <a:prstGeom prst="rect">
              <a:avLst/>
            </a:prstGeom>
            <a:noFill/>
          </p:spPr>
          <p:txBody>
            <a:bodyPr wrap="none" rtlCol="0">
              <a:spAutoFit/>
            </a:bodyPr>
            <a:lstStyle/>
            <a:p>
              <a:r>
                <a:rPr lang="en-GB" dirty="0"/>
                <a:t>Hiển thị trang web ACS</a:t>
              </a:r>
            </a:p>
          </p:txBody>
        </p:sp>
      </p:grpSp>
      <p:grpSp>
        <p:nvGrpSpPr>
          <p:cNvPr id="6" name="Group 5"/>
          <p:cNvGrpSpPr/>
          <p:nvPr/>
        </p:nvGrpSpPr>
        <p:grpSpPr>
          <a:xfrm>
            <a:off x="608056" y="3487247"/>
            <a:ext cx="1571264" cy="777513"/>
            <a:chOff x="608056" y="3487247"/>
            <a:chExt cx="1571264" cy="777513"/>
          </a:xfrm>
        </p:grpSpPr>
        <p:grpSp>
          <p:nvGrpSpPr>
            <p:cNvPr id="5" name="Group 4"/>
            <p:cNvGrpSpPr/>
            <p:nvPr/>
          </p:nvGrpSpPr>
          <p:grpSpPr>
            <a:xfrm>
              <a:off x="608056" y="3487247"/>
              <a:ext cx="1571264" cy="777513"/>
              <a:chOff x="608056" y="3487247"/>
              <a:chExt cx="1571264" cy="777513"/>
            </a:xfrm>
          </p:grpSpPr>
          <p:sp>
            <p:nvSpPr>
              <p:cNvPr id="32" name="Freeform 31"/>
              <p:cNvSpPr/>
              <p:nvPr/>
            </p:nvSpPr>
            <p:spPr>
              <a:xfrm flipH="1">
                <a:off x="1718545" y="3788569"/>
                <a:ext cx="372616" cy="476191"/>
              </a:xfrm>
              <a:custGeom>
                <a:avLst/>
                <a:gdLst>
                  <a:gd name="connsiteX0" fmla="*/ 14287 w 516731"/>
                  <a:gd name="connsiteY0" fmla="*/ 0 h 445294"/>
                  <a:gd name="connsiteX1" fmla="*/ 69056 w 516731"/>
                  <a:gd name="connsiteY1" fmla="*/ 4762 h 445294"/>
                  <a:gd name="connsiteX2" fmla="*/ 83344 w 516731"/>
                  <a:gd name="connsiteY2" fmla="*/ 9525 h 445294"/>
                  <a:gd name="connsiteX3" fmla="*/ 126206 w 516731"/>
                  <a:gd name="connsiteY3" fmla="*/ 11906 h 445294"/>
                  <a:gd name="connsiteX4" fmla="*/ 145256 w 516731"/>
                  <a:gd name="connsiteY4" fmla="*/ 14287 h 445294"/>
                  <a:gd name="connsiteX5" fmla="*/ 178594 w 516731"/>
                  <a:gd name="connsiteY5" fmla="*/ 19050 h 445294"/>
                  <a:gd name="connsiteX6" fmla="*/ 192881 w 516731"/>
                  <a:gd name="connsiteY6" fmla="*/ 23812 h 445294"/>
                  <a:gd name="connsiteX7" fmla="*/ 209550 w 516731"/>
                  <a:gd name="connsiteY7" fmla="*/ 26194 h 445294"/>
                  <a:gd name="connsiteX8" fmla="*/ 233362 w 516731"/>
                  <a:gd name="connsiteY8" fmla="*/ 30956 h 445294"/>
                  <a:gd name="connsiteX9" fmla="*/ 278606 w 516731"/>
                  <a:gd name="connsiteY9" fmla="*/ 38100 h 445294"/>
                  <a:gd name="connsiteX10" fmla="*/ 323850 w 516731"/>
                  <a:gd name="connsiteY10" fmla="*/ 50006 h 445294"/>
                  <a:gd name="connsiteX11" fmla="*/ 347662 w 516731"/>
                  <a:gd name="connsiteY11" fmla="*/ 57150 h 445294"/>
                  <a:gd name="connsiteX12" fmla="*/ 419100 w 516731"/>
                  <a:gd name="connsiteY12" fmla="*/ 90487 h 445294"/>
                  <a:gd name="connsiteX13" fmla="*/ 431006 w 516731"/>
                  <a:gd name="connsiteY13" fmla="*/ 100012 h 445294"/>
                  <a:gd name="connsiteX14" fmla="*/ 464344 w 516731"/>
                  <a:gd name="connsiteY14" fmla="*/ 123825 h 445294"/>
                  <a:gd name="connsiteX15" fmla="*/ 478631 w 516731"/>
                  <a:gd name="connsiteY15" fmla="*/ 133350 h 445294"/>
                  <a:gd name="connsiteX16" fmla="*/ 504825 w 516731"/>
                  <a:gd name="connsiteY16" fmla="*/ 157162 h 445294"/>
                  <a:gd name="connsiteX17" fmla="*/ 514350 w 516731"/>
                  <a:gd name="connsiteY17" fmla="*/ 178594 h 445294"/>
                  <a:gd name="connsiteX18" fmla="*/ 516731 w 516731"/>
                  <a:gd name="connsiteY18" fmla="*/ 188119 h 445294"/>
                  <a:gd name="connsiteX19" fmla="*/ 511969 w 516731"/>
                  <a:gd name="connsiteY19" fmla="*/ 271462 h 445294"/>
                  <a:gd name="connsiteX20" fmla="*/ 509587 w 516731"/>
                  <a:gd name="connsiteY20" fmla="*/ 280987 h 445294"/>
                  <a:gd name="connsiteX21" fmla="*/ 490537 w 516731"/>
                  <a:gd name="connsiteY21" fmla="*/ 311944 h 445294"/>
                  <a:gd name="connsiteX22" fmla="*/ 481012 w 516731"/>
                  <a:gd name="connsiteY22" fmla="*/ 323850 h 445294"/>
                  <a:gd name="connsiteX23" fmla="*/ 447675 w 516731"/>
                  <a:gd name="connsiteY23" fmla="*/ 357187 h 445294"/>
                  <a:gd name="connsiteX24" fmla="*/ 426244 w 516731"/>
                  <a:gd name="connsiteY24" fmla="*/ 371475 h 445294"/>
                  <a:gd name="connsiteX25" fmla="*/ 411956 w 516731"/>
                  <a:gd name="connsiteY25" fmla="*/ 378619 h 445294"/>
                  <a:gd name="connsiteX26" fmla="*/ 400050 w 516731"/>
                  <a:gd name="connsiteY26" fmla="*/ 385762 h 445294"/>
                  <a:gd name="connsiteX27" fmla="*/ 378619 w 516731"/>
                  <a:gd name="connsiteY27" fmla="*/ 390525 h 445294"/>
                  <a:gd name="connsiteX28" fmla="*/ 345281 w 516731"/>
                  <a:gd name="connsiteY28" fmla="*/ 400050 h 445294"/>
                  <a:gd name="connsiteX29" fmla="*/ 319087 w 516731"/>
                  <a:gd name="connsiteY29" fmla="*/ 402431 h 445294"/>
                  <a:gd name="connsiteX30" fmla="*/ 250031 w 516731"/>
                  <a:gd name="connsiteY30" fmla="*/ 407194 h 445294"/>
                  <a:gd name="connsiteX31" fmla="*/ 202406 w 516731"/>
                  <a:gd name="connsiteY31" fmla="*/ 411956 h 445294"/>
                  <a:gd name="connsiteX32" fmla="*/ 119062 w 516731"/>
                  <a:gd name="connsiteY32" fmla="*/ 416719 h 445294"/>
                  <a:gd name="connsiteX33" fmla="*/ 90487 w 516731"/>
                  <a:gd name="connsiteY33" fmla="*/ 421481 h 445294"/>
                  <a:gd name="connsiteX34" fmla="*/ 78581 w 516731"/>
                  <a:gd name="connsiteY34" fmla="*/ 426244 h 445294"/>
                  <a:gd name="connsiteX35" fmla="*/ 66675 w 516731"/>
                  <a:gd name="connsiteY35" fmla="*/ 428625 h 445294"/>
                  <a:gd name="connsiteX36" fmla="*/ 57150 w 516731"/>
                  <a:gd name="connsiteY36" fmla="*/ 431006 h 445294"/>
                  <a:gd name="connsiteX37" fmla="*/ 28575 w 516731"/>
                  <a:gd name="connsiteY37" fmla="*/ 440531 h 445294"/>
                  <a:gd name="connsiteX38" fmla="*/ 21431 w 516731"/>
                  <a:gd name="connsiteY38" fmla="*/ 442912 h 445294"/>
                  <a:gd name="connsiteX39" fmla="*/ 14287 w 516731"/>
                  <a:gd name="connsiteY39" fmla="*/ 445294 h 445294"/>
                  <a:gd name="connsiteX40" fmla="*/ 0 w 516731"/>
                  <a:gd name="connsiteY40" fmla="*/ 445294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731" h="445294">
                    <a:moveTo>
                      <a:pt x="14287" y="0"/>
                    </a:moveTo>
                    <a:cubicBezTo>
                      <a:pt x="21548" y="484"/>
                      <a:pt x="56851" y="2147"/>
                      <a:pt x="69056" y="4762"/>
                    </a:cubicBezTo>
                    <a:cubicBezTo>
                      <a:pt x="73965" y="5814"/>
                      <a:pt x="78362" y="8902"/>
                      <a:pt x="83344" y="9525"/>
                    </a:cubicBezTo>
                    <a:cubicBezTo>
                      <a:pt x="97543" y="11300"/>
                      <a:pt x="111919" y="11112"/>
                      <a:pt x="126206" y="11906"/>
                    </a:cubicBezTo>
                    <a:lnTo>
                      <a:pt x="145256" y="14287"/>
                    </a:lnTo>
                    <a:lnTo>
                      <a:pt x="178594" y="19050"/>
                    </a:lnTo>
                    <a:cubicBezTo>
                      <a:pt x="183356" y="20637"/>
                      <a:pt x="187990" y="22683"/>
                      <a:pt x="192881" y="23812"/>
                    </a:cubicBezTo>
                    <a:cubicBezTo>
                      <a:pt x="198350" y="25074"/>
                      <a:pt x="204028" y="25190"/>
                      <a:pt x="209550" y="26194"/>
                    </a:cubicBezTo>
                    <a:cubicBezTo>
                      <a:pt x="252894" y="34076"/>
                      <a:pt x="172865" y="21650"/>
                      <a:pt x="233362" y="30956"/>
                    </a:cubicBezTo>
                    <a:cubicBezTo>
                      <a:pt x="247309" y="33101"/>
                      <a:pt x="265624" y="35169"/>
                      <a:pt x="278606" y="38100"/>
                    </a:cubicBezTo>
                    <a:cubicBezTo>
                      <a:pt x="293818" y="41535"/>
                      <a:pt x="308913" y="45525"/>
                      <a:pt x="323850" y="50006"/>
                    </a:cubicBezTo>
                    <a:cubicBezTo>
                      <a:pt x="331787" y="52387"/>
                      <a:pt x="339914" y="54211"/>
                      <a:pt x="347662" y="57150"/>
                    </a:cubicBezTo>
                    <a:cubicBezTo>
                      <a:pt x="371219" y="66085"/>
                      <a:pt x="397293" y="76858"/>
                      <a:pt x="419100" y="90487"/>
                    </a:cubicBezTo>
                    <a:cubicBezTo>
                      <a:pt x="423410" y="93181"/>
                      <a:pt x="426777" y="97193"/>
                      <a:pt x="431006" y="100012"/>
                    </a:cubicBezTo>
                    <a:cubicBezTo>
                      <a:pt x="491536" y="140365"/>
                      <a:pt x="399924" y="74270"/>
                      <a:pt x="464344" y="123825"/>
                    </a:cubicBezTo>
                    <a:cubicBezTo>
                      <a:pt x="468881" y="127315"/>
                      <a:pt x="474094" y="129860"/>
                      <a:pt x="478631" y="133350"/>
                    </a:cubicBezTo>
                    <a:cubicBezTo>
                      <a:pt x="491064" y="142913"/>
                      <a:pt x="494817" y="147154"/>
                      <a:pt x="504825" y="157162"/>
                    </a:cubicBezTo>
                    <a:cubicBezTo>
                      <a:pt x="508973" y="165458"/>
                      <a:pt x="511311" y="169476"/>
                      <a:pt x="514350" y="178594"/>
                    </a:cubicBezTo>
                    <a:cubicBezTo>
                      <a:pt x="515385" y="181699"/>
                      <a:pt x="515937" y="184944"/>
                      <a:pt x="516731" y="188119"/>
                    </a:cubicBezTo>
                    <a:cubicBezTo>
                      <a:pt x="515144" y="215900"/>
                      <a:pt x="514103" y="243718"/>
                      <a:pt x="511969" y="271462"/>
                    </a:cubicBezTo>
                    <a:cubicBezTo>
                      <a:pt x="511718" y="274725"/>
                      <a:pt x="510802" y="277948"/>
                      <a:pt x="509587" y="280987"/>
                    </a:cubicBezTo>
                    <a:cubicBezTo>
                      <a:pt x="504426" y="293889"/>
                      <a:pt x="499081" y="300552"/>
                      <a:pt x="490537" y="311944"/>
                    </a:cubicBezTo>
                    <a:cubicBezTo>
                      <a:pt x="487487" y="316010"/>
                      <a:pt x="484507" y="320160"/>
                      <a:pt x="481012" y="323850"/>
                    </a:cubicBezTo>
                    <a:cubicBezTo>
                      <a:pt x="470204" y="335258"/>
                      <a:pt x="461731" y="350158"/>
                      <a:pt x="447675" y="357187"/>
                    </a:cubicBezTo>
                    <a:cubicBezTo>
                      <a:pt x="421297" y="370378"/>
                      <a:pt x="458543" y="350921"/>
                      <a:pt x="426244" y="371475"/>
                    </a:cubicBezTo>
                    <a:cubicBezTo>
                      <a:pt x="421752" y="374334"/>
                      <a:pt x="416631" y="376069"/>
                      <a:pt x="411956" y="378619"/>
                    </a:cubicBezTo>
                    <a:cubicBezTo>
                      <a:pt x="407893" y="380835"/>
                      <a:pt x="404408" y="384205"/>
                      <a:pt x="400050" y="385762"/>
                    </a:cubicBezTo>
                    <a:cubicBezTo>
                      <a:pt x="393158" y="388223"/>
                      <a:pt x="385690" y="388639"/>
                      <a:pt x="378619" y="390525"/>
                    </a:cubicBezTo>
                    <a:cubicBezTo>
                      <a:pt x="361106" y="395195"/>
                      <a:pt x="365310" y="396887"/>
                      <a:pt x="345281" y="400050"/>
                    </a:cubicBezTo>
                    <a:cubicBezTo>
                      <a:pt x="336621" y="401417"/>
                      <a:pt x="327811" y="401559"/>
                      <a:pt x="319087" y="402431"/>
                    </a:cubicBezTo>
                    <a:cubicBezTo>
                      <a:pt x="273581" y="406981"/>
                      <a:pt x="323140" y="403537"/>
                      <a:pt x="250031" y="407194"/>
                    </a:cubicBezTo>
                    <a:cubicBezTo>
                      <a:pt x="226673" y="410530"/>
                      <a:pt x="232400" y="410081"/>
                      <a:pt x="202406" y="411956"/>
                    </a:cubicBezTo>
                    <a:lnTo>
                      <a:pt x="119062" y="416719"/>
                    </a:lnTo>
                    <a:cubicBezTo>
                      <a:pt x="109537" y="418306"/>
                      <a:pt x="99887" y="419269"/>
                      <a:pt x="90487" y="421481"/>
                    </a:cubicBezTo>
                    <a:cubicBezTo>
                      <a:pt x="86326" y="422460"/>
                      <a:pt x="82675" y="425016"/>
                      <a:pt x="78581" y="426244"/>
                    </a:cubicBezTo>
                    <a:cubicBezTo>
                      <a:pt x="74704" y="427407"/>
                      <a:pt x="70626" y="427747"/>
                      <a:pt x="66675" y="428625"/>
                    </a:cubicBezTo>
                    <a:cubicBezTo>
                      <a:pt x="63480" y="429335"/>
                      <a:pt x="60274" y="430030"/>
                      <a:pt x="57150" y="431006"/>
                    </a:cubicBezTo>
                    <a:cubicBezTo>
                      <a:pt x="47567" y="434001"/>
                      <a:pt x="38100" y="437356"/>
                      <a:pt x="28575" y="440531"/>
                    </a:cubicBezTo>
                    <a:lnTo>
                      <a:pt x="21431" y="442912"/>
                    </a:lnTo>
                    <a:cubicBezTo>
                      <a:pt x="19050" y="443706"/>
                      <a:pt x="16797" y="445294"/>
                      <a:pt x="14287" y="445294"/>
                    </a:cubicBezTo>
                    <a:lnTo>
                      <a:pt x="0" y="445294"/>
                    </a:lnTo>
                  </a:path>
                </a:pathLst>
              </a:custGeom>
              <a:noFill/>
              <a:ln w="12700">
                <a:solidFill>
                  <a:schemeClr val="bg1">
                    <a:lumMod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608056" y="3487247"/>
                <a:ext cx="1571264" cy="307777"/>
              </a:xfrm>
              <a:prstGeom prst="rect">
                <a:avLst/>
              </a:prstGeom>
              <a:noFill/>
            </p:spPr>
            <p:txBody>
              <a:bodyPr wrap="none" rtlCol="0">
                <a:spAutoFit/>
              </a:bodyPr>
              <a:lstStyle/>
              <a:p>
                <a:r>
                  <a:rPr lang="en-GB" dirty="0"/>
                  <a:t>KH xác thực 3DS</a:t>
                </a:r>
              </a:p>
            </p:txBody>
          </p:sp>
        </p:grpSp>
        <p:grpSp>
          <p:nvGrpSpPr>
            <p:cNvPr id="34" name="Google Shape;2412;p40"/>
            <p:cNvGrpSpPr/>
            <p:nvPr/>
          </p:nvGrpSpPr>
          <p:grpSpPr>
            <a:xfrm>
              <a:off x="1177965" y="3785437"/>
              <a:ext cx="368600" cy="261950"/>
              <a:chOff x="4452475" y="1571350"/>
              <a:chExt cx="368600" cy="261950"/>
            </a:xfrm>
          </p:grpSpPr>
          <p:sp>
            <p:nvSpPr>
              <p:cNvPr id="35" name="Google Shape;2413;p40"/>
              <p:cNvSpPr/>
              <p:nvPr/>
            </p:nvSpPr>
            <p:spPr>
              <a:xfrm>
                <a:off x="4452475" y="1627000"/>
                <a:ext cx="205575" cy="206300"/>
              </a:xfrm>
              <a:custGeom>
                <a:avLst/>
                <a:gdLst/>
                <a:ahLst/>
                <a:cxnLst/>
                <a:rect l="l" t="t" r="r" b="b"/>
                <a:pathLst>
                  <a:path w="8223" h="8252" extrusionOk="0">
                    <a:moveTo>
                      <a:pt x="1049" y="1"/>
                    </a:moveTo>
                    <a:cubicBezTo>
                      <a:pt x="473" y="1"/>
                      <a:pt x="0" y="473"/>
                      <a:pt x="0" y="1050"/>
                    </a:cubicBezTo>
                    <a:lnTo>
                      <a:pt x="0" y="7212"/>
                    </a:lnTo>
                    <a:cubicBezTo>
                      <a:pt x="0" y="7788"/>
                      <a:pt x="473" y="8251"/>
                      <a:pt x="1049" y="8251"/>
                    </a:cubicBezTo>
                    <a:lnTo>
                      <a:pt x="2353" y="8251"/>
                    </a:lnTo>
                    <a:cubicBezTo>
                      <a:pt x="2646" y="8251"/>
                      <a:pt x="2646" y="7816"/>
                      <a:pt x="2353" y="7816"/>
                    </a:cubicBezTo>
                    <a:lnTo>
                      <a:pt x="1049" y="7816"/>
                    </a:lnTo>
                    <a:cubicBezTo>
                      <a:pt x="718" y="7816"/>
                      <a:pt x="444" y="7542"/>
                      <a:pt x="444" y="7212"/>
                    </a:cubicBezTo>
                    <a:lnTo>
                      <a:pt x="444" y="1050"/>
                    </a:lnTo>
                    <a:cubicBezTo>
                      <a:pt x="444" y="710"/>
                      <a:pt x="718" y="435"/>
                      <a:pt x="1049" y="435"/>
                    </a:cubicBezTo>
                    <a:lnTo>
                      <a:pt x="7929" y="435"/>
                    </a:lnTo>
                    <a:cubicBezTo>
                      <a:pt x="7932" y="436"/>
                      <a:pt x="7935" y="436"/>
                      <a:pt x="7938" y="436"/>
                    </a:cubicBezTo>
                    <a:cubicBezTo>
                      <a:pt x="8222" y="436"/>
                      <a:pt x="8219" y="1"/>
                      <a:pt x="7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4;p40"/>
              <p:cNvSpPr/>
              <p:nvPr/>
            </p:nvSpPr>
            <p:spPr>
              <a:xfrm>
                <a:off x="4522175" y="1627000"/>
                <a:ext cx="298900" cy="206300"/>
              </a:xfrm>
              <a:custGeom>
                <a:avLst/>
                <a:gdLst/>
                <a:ahLst/>
                <a:cxnLst/>
                <a:rect l="l" t="t" r="r" b="b"/>
                <a:pathLst>
                  <a:path w="11956" h="8252" extrusionOk="0">
                    <a:moveTo>
                      <a:pt x="10575" y="1"/>
                    </a:moveTo>
                    <a:cubicBezTo>
                      <a:pt x="10282" y="1"/>
                      <a:pt x="10282" y="445"/>
                      <a:pt x="10575" y="445"/>
                    </a:cubicBezTo>
                    <a:lnTo>
                      <a:pt x="10906" y="445"/>
                    </a:lnTo>
                    <a:cubicBezTo>
                      <a:pt x="11246" y="445"/>
                      <a:pt x="11520" y="719"/>
                      <a:pt x="11520" y="1050"/>
                    </a:cubicBezTo>
                    <a:lnTo>
                      <a:pt x="11520" y="7212"/>
                    </a:lnTo>
                    <a:cubicBezTo>
                      <a:pt x="11520" y="7542"/>
                      <a:pt x="11246" y="7816"/>
                      <a:pt x="10906" y="7816"/>
                    </a:cubicBezTo>
                    <a:lnTo>
                      <a:pt x="7787" y="7816"/>
                    </a:lnTo>
                    <a:lnTo>
                      <a:pt x="7787" y="3989"/>
                    </a:lnTo>
                    <a:cubicBezTo>
                      <a:pt x="7787" y="3842"/>
                      <a:pt x="7676" y="3769"/>
                      <a:pt x="7565" y="3769"/>
                    </a:cubicBezTo>
                    <a:cubicBezTo>
                      <a:pt x="7454" y="3769"/>
                      <a:pt x="7343" y="3842"/>
                      <a:pt x="7343" y="3989"/>
                    </a:cubicBezTo>
                    <a:lnTo>
                      <a:pt x="7343" y="7816"/>
                    </a:lnTo>
                    <a:lnTo>
                      <a:pt x="293" y="7816"/>
                    </a:lnTo>
                    <a:cubicBezTo>
                      <a:pt x="0" y="7816"/>
                      <a:pt x="0" y="8251"/>
                      <a:pt x="293" y="8251"/>
                    </a:cubicBezTo>
                    <a:lnTo>
                      <a:pt x="10906" y="8251"/>
                    </a:lnTo>
                    <a:cubicBezTo>
                      <a:pt x="11492" y="8251"/>
                      <a:pt x="11955" y="7779"/>
                      <a:pt x="11955" y="7202"/>
                    </a:cubicBezTo>
                    <a:lnTo>
                      <a:pt x="11955" y="1050"/>
                    </a:lnTo>
                    <a:cubicBezTo>
                      <a:pt x="11955" y="473"/>
                      <a:pt x="11492" y="1"/>
                      <a:pt x="10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5;p40"/>
              <p:cNvSpPr/>
              <p:nvPr/>
            </p:nvSpPr>
            <p:spPr>
              <a:xfrm>
                <a:off x="4626600" y="1571350"/>
                <a:ext cx="150100" cy="217950"/>
              </a:xfrm>
              <a:custGeom>
                <a:avLst/>
                <a:gdLst/>
                <a:ahLst/>
                <a:cxnLst/>
                <a:rect l="l" t="t" r="r" b="b"/>
                <a:pathLst>
                  <a:path w="6004" h="8718" extrusionOk="0">
                    <a:moveTo>
                      <a:pt x="5019" y="4856"/>
                    </a:moveTo>
                    <a:cubicBezTo>
                      <a:pt x="5200" y="4856"/>
                      <a:pt x="5368" y="5013"/>
                      <a:pt x="5340" y="5223"/>
                    </a:cubicBezTo>
                    <a:cubicBezTo>
                      <a:pt x="5317" y="5397"/>
                      <a:pt x="5171" y="5500"/>
                      <a:pt x="5023" y="5500"/>
                    </a:cubicBezTo>
                    <a:cubicBezTo>
                      <a:pt x="4931" y="5500"/>
                      <a:pt x="4838" y="5461"/>
                      <a:pt x="4773" y="5374"/>
                    </a:cubicBezTo>
                    <a:cubicBezTo>
                      <a:pt x="4659" y="5232"/>
                      <a:pt x="4688" y="5034"/>
                      <a:pt x="4830" y="4920"/>
                    </a:cubicBezTo>
                    <a:cubicBezTo>
                      <a:pt x="4889" y="4876"/>
                      <a:pt x="4955" y="4856"/>
                      <a:pt x="5019" y="4856"/>
                    </a:cubicBezTo>
                    <a:close/>
                    <a:moveTo>
                      <a:pt x="1475" y="3663"/>
                    </a:moveTo>
                    <a:lnTo>
                      <a:pt x="3374" y="4485"/>
                    </a:lnTo>
                    <a:cubicBezTo>
                      <a:pt x="3006" y="5308"/>
                      <a:pt x="2542" y="6083"/>
                      <a:pt x="1994" y="6791"/>
                    </a:cubicBezTo>
                    <a:cubicBezTo>
                      <a:pt x="1560" y="7330"/>
                      <a:pt x="1134" y="7708"/>
                      <a:pt x="766" y="7878"/>
                    </a:cubicBezTo>
                    <a:cubicBezTo>
                      <a:pt x="643" y="7491"/>
                      <a:pt x="624" y="6924"/>
                      <a:pt x="728" y="6243"/>
                    </a:cubicBezTo>
                    <a:cubicBezTo>
                      <a:pt x="870" y="5355"/>
                      <a:pt x="1115" y="4485"/>
                      <a:pt x="1475" y="3663"/>
                    </a:cubicBezTo>
                    <a:close/>
                    <a:moveTo>
                      <a:pt x="3734" y="1"/>
                    </a:moveTo>
                    <a:cubicBezTo>
                      <a:pt x="3457" y="1"/>
                      <a:pt x="3176" y="111"/>
                      <a:pt x="2958" y="356"/>
                    </a:cubicBezTo>
                    <a:cubicBezTo>
                      <a:pt x="2817" y="516"/>
                      <a:pt x="2665" y="696"/>
                      <a:pt x="2514" y="894"/>
                    </a:cubicBezTo>
                    <a:cubicBezTo>
                      <a:pt x="2391" y="1066"/>
                      <a:pt x="2541" y="1247"/>
                      <a:pt x="2701" y="1247"/>
                    </a:cubicBezTo>
                    <a:cubicBezTo>
                      <a:pt x="2762" y="1247"/>
                      <a:pt x="2824" y="1221"/>
                      <a:pt x="2873" y="1159"/>
                    </a:cubicBezTo>
                    <a:cubicBezTo>
                      <a:pt x="3015" y="970"/>
                      <a:pt x="3147" y="800"/>
                      <a:pt x="3289" y="648"/>
                    </a:cubicBezTo>
                    <a:cubicBezTo>
                      <a:pt x="3415" y="507"/>
                      <a:pt x="3576" y="445"/>
                      <a:pt x="3734" y="445"/>
                    </a:cubicBezTo>
                    <a:cubicBezTo>
                      <a:pt x="4062" y="445"/>
                      <a:pt x="4376" y="713"/>
                      <a:pt x="4338" y="1102"/>
                    </a:cubicBezTo>
                    <a:cubicBezTo>
                      <a:pt x="4272" y="1981"/>
                      <a:pt x="3988" y="3030"/>
                      <a:pt x="3554" y="4079"/>
                    </a:cubicBezTo>
                    <a:lnTo>
                      <a:pt x="1654" y="3257"/>
                    </a:lnTo>
                    <a:cubicBezTo>
                      <a:pt x="1881" y="2737"/>
                      <a:pt x="2155" y="2236"/>
                      <a:pt x="2457" y="1754"/>
                    </a:cubicBezTo>
                    <a:cubicBezTo>
                      <a:pt x="2570" y="1582"/>
                      <a:pt x="2418" y="1414"/>
                      <a:pt x="2265" y="1414"/>
                    </a:cubicBezTo>
                    <a:cubicBezTo>
                      <a:pt x="2199" y="1414"/>
                      <a:pt x="2134" y="1445"/>
                      <a:pt x="2089" y="1518"/>
                    </a:cubicBezTo>
                    <a:cubicBezTo>
                      <a:pt x="1730" y="2076"/>
                      <a:pt x="1418" y="2671"/>
                      <a:pt x="1163" y="3276"/>
                    </a:cubicBezTo>
                    <a:cubicBezTo>
                      <a:pt x="293" y="5260"/>
                      <a:pt x="0" y="7207"/>
                      <a:pt x="407" y="8162"/>
                    </a:cubicBezTo>
                    <a:lnTo>
                      <a:pt x="303" y="8407"/>
                    </a:lnTo>
                    <a:cubicBezTo>
                      <a:pt x="222" y="8580"/>
                      <a:pt x="368" y="8717"/>
                      <a:pt x="510" y="8717"/>
                    </a:cubicBezTo>
                    <a:cubicBezTo>
                      <a:pt x="586" y="8717"/>
                      <a:pt x="660" y="8679"/>
                      <a:pt x="700" y="8587"/>
                    </a:cubicBezTo>
                    <a:lnTo>
                      <a:pt x="804" y="8341"/>
                    </a:lnTo>
                    <a:cubicBezTo>
                      <a:pt x="1786" y="7982"/>
                      <a:pt x="3006" y="6442"/>
                      <a:pt x="3866" y="4457"/>
                    </a:cubicBezTo>
                    <a:cubicBezTo>
                      <a:pt x="4300" y="3493"/>
                      <a:pt x="4593" y="2463"/>
                      <a:pt x="4744" y="1414"/>
                    </a:cubicBezTo>
                    <a:cubicBezTo>
                      <a:pt x="5009" y="1518"/>
                      <a:pt x="5349" y="1697"/>
                      <a:pt x="5463" y="1934"/>
                    </a:cubicBezTo>
                    <a:cubicBezTo>
                      <a:pt x="5510" y="2028"/>
                      <a:pt x="5510" y="2142"/>
                      <a:pt x="5463" y="2236"/>
                    </a:cubicBezTo>
                    <a:cubicBezTo>
                      <a:pt x="5349" y="2463"/>
                      <a:pt x="5208" y="2690"/>
                      <a:pt x="5047" y="2898"/>
                    </a:cubicBezTo>
                    <a:cubicBezTo>
                      <a:pt x="4622" y="3503"/>
                      <a:pt x="4092" y="4249"/>
                      <a:pt x="4263" y="5204"/>
                    </a:cubicBezTo>
                    <a:cubicBezTo>
                      <a:pt x="4280" y="5665"/>
                      <a:pt x="4653" y="5940"/>
                      <a:pt x="5031" y="5940"/>
                    </a:cubicBezTo>
                    <a:cubicBezTo>
                      <a:pt x="5273" y="5940"/>
                      <a:pt x="5516" y="5828"/>
                      <a:pt x="5671" y="5582"/>
                    </a:cubicBezTo>
                    <a:cubicBezTo>
                      <a:pt x="6003" y="5044"/>
                      <a:pt x="5580" y="4419"/>
                      <a:pt x="5034" y="4419"/>
                    </a:cubicBezTo>
                    <a:cubicBezTo>
                      <a:pt x="4928" y="4419"/>
                      <a:pt x="4817" y="4443"/>
                      <a:pt x="4707" y="4495"/>
                    </a:cubicBezTo>
                    <a:cubicBezTo>
                      <a:pt x="4811" y="3994"/>
                      <a:pt x="5123" y="3550"/>
                      <a:pt x="5406" y="3153"/>
                    </a:cubicBezTo>
                    <a:cubicBezTo>
                      <a:pt x="5586" y="2917"/>
                      <a:pt x="5737" y="2671"/>
                      <a:pt x="5860" y="2406"/>
                    </a:cubicBezTo>
                    <a:cubicBezTo>
                      <a:pt x="5964" y="2198"/>
                      <a:pt x="5964" y="1953"/>
                      <a:pt x="5860" y="1735"/>
                    </a:cubicBezTo>
                    <a:cubicBezTo>
                      <a:pt x="5652" y="1301"/>
                      <a:pt x="5075" y="1055"/>
                      <a:pt x="4782" y="960"/>
                    </a:cubicBezTo>
                    <a:cubicBezTo>
                      <a:pt x="4727" y="368"/>
                      <a:pt x="4239" y="1"/>
                      <a:pt x="3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6;p40"/>
              <p:cNvSpPr/>
              <p:nvPr/>
            </p:nvSpPr>
            <p:spPr>
              <a:xfrm>
                <a:off x="4473250" y="1702375"/>
                <a:ext cx="92175" cy="10900"/>
              </a:xfrm>
              <a:custGeom>
                <a:avLst/>
                <a:gdLst/>
                <a:ahLst/>
                <a:cxnLst/>
                <a:rect l="l" t="t" r="r" b="b"/>
                <a:pathLst>
                  <a:path w="3687" h="436" extrusionOk="0">
                    <a:moveTo>
                      <a:pt x="294" y="0"/>
                    </a:moveTo>
                    <a:cubicBezTo>
                      <a:pt x="1" y="0"/>
                      <a:pt x="1" y="435"/>
                      <a:pt x="294" y="435"/>
                    </a:cubicBezTo>
                    <a:lnTo>
                      <a:pt x="3394" y="435"/>
                    </a:lnTo>
                    <a:cubicBezTo>
                      <a:pt x="3687" y="435"/>
                      <a:pt x="3687"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17;p40"/>
              <p:cNvSpPr/>
              <p:nvPr/>
            </p:nvSpPr>
            <p:spPr>
              <a:xfrm>
                <a:off x="4514375" y="1728600"/>
                <a:ext cx="103750" cy="11125"/>
              </a:xfrm>
              <a:custGeom>
                <a:avLst/>
                <a:gdLst/>
                <a:ahLst/>
                <a:cxnLst/>
                <a:rect l="l" t="t" r="r" b="b"/>
                <a:pathLst>
                  <a:path w="4150" h="445" extrusionOk="0">
                    <a:moveTo>
                      <a:pt x="293" y="0"/>
                    </a:moveTo>
                    <a:cubicBezTo>
                      <a:pt x="0" y="0"/>
                      <a:pt x="0" y="445"/>
                      <a:pt x="293" y="445"/>
                    </a:cubicBezTo>
                    <a:lnTo>
                      <a:pt x="3856" y="445"/>
                    </a:lnTo>
                    <a:cubicBezTo>
                      <a:pt x="4149" y="445"/>
                      <a:pt x="4149"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18;p40"/>
              <p:cNvSpPr/>
              <p:nvPr/>
            </p:nvSpPr>
            <p:spPr>
              <a:xfrm>
                <a:off x="4473250" y="1728600"/>
                <a:ext cx="37350" cy="11125"/>
              </a:xfrm>
              <a:custGeom>
                <a:avLst/>
                <a:gdLst/>
                <a:ahLst/>
                <a:cxnLst/>
                <a:rect l="l" t="t" r="r" b="b"/>
                <a:pathLst>
                  <a:path w="1494" h="445" extrusionOk="0">
                    <a:moveTo>
                      <a:pt x="294" y="0"/>
                    </a:moveTo>
                    <a:cubicBezTo>
                      <a:pt x="1" y="0"/>
                      <a:pt x="1" y="445"/>
                      <a:pt x="294" y="445"/>
                    </a:cubicBezTo>
                    <a:lnTo>
                      <a:pt x="1201" y="445"/>
                    </a:lnTo>
                    <a:cubicBezTo>
                      <a:pt x="1494" y="445"/>
                      <a:pt x="1494" y="0"/>
                      <a:pt x="1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19;p40"/>
              <p:cNvSpPr/>
              <p:nvPr/>
            </p:nvSpPr>
            <p:spPr>
              <a:xfrm>
                <a:off x="4566825" y="1767075"/>
                <a:ext cx="65700" cy="43775"/>
              </a:xfrm>
              <a:custGeom>
                <a:avLst/>
                <a:gdLst/>
                <a:ahLst/>
                <a:cxnLst/>
                <a:rect l="l" t="t" r="r" b="b"/>
                <a:pathLst>
                  <a:path w="2628" h="1751" extrusionOk="0">
                    <a:moveTo>
                      <a:pt x="1203" y="1"/>
                    </a:moveTo>
                    <a:cubicBezTo>
                      <a:pt x="1193" y="1"/>
                      <a:pt x="1182" y="1"/>
                      <a:pt x="1172" y="2"/>
                    </a:cubicBezTo>
                    <a:cubicBezTo>
                      <a:pt x="974" y="21"/>
                      <a:pt x="860" y="191"/>
                      <a:pt x="747" y="371"/>
                    </a:cubicBezTo>
                    <a:cubicBezTo>
                      <a:pt x="605" y="607"/>
                      <a:pt x="482" y="767"/>
                      <a:pt x="293" y="767"/>
                    </a:cubicBezTo>
                    <a:cubicBezTo>
                      <a:pt x="0" y="767"/>
                      <a:pt x="0" y="1202"/>
                      <a:pt x="293" y="1202"/>
                    </a:cubicBezTo>
                    <a:cubicBezTo>
                      <a:pt x="737" y="1202"/>
                      <a:pt x="974" y="843"/>
                      <a:pt x="1115" y="607"/>
                    </a:cubicBezTo>
                    <a:cubicBezTo>
                      <a:pt x="1144" y="560"/>
                      <a:pt x="1172" y="512"/>
                      <a:pt x="1200" y="474"/>
                    </a:cubicBezTo>
                    <a:cubicBezTo>
                      <a:pt x="1286" y="616"/>
                      <a:pt x="1352" y="777"/>
                      <a:pt x="1399" y="947"/>
                    </a:cubicBezTo>
                    <a:cubicBezTo>
                      <a:pt x="1522" y="1297"/>
                      <a:pt x="1635" y="1665"/>
                      <a:pt x="1947" y="1741"/>
                    </a:cubicBezTo>
                    <a:cubicBezTo>
                      <a:pt x="1985" y="1750"/>
                      <a:pt x="2013" y="1750"/>
                      <a:pt x="2051" y="1750"/>
                    </a:cubicBezTo>
                    <a:cubicBezTo>
                      <a:pt x="2287" y="1750"/>
                      <a:pt x="2476" y="1561"/>
                      <a:pt x="2542" y="1495"/>
                    </a:cubicBezTo>
                    <a:cubicBezTo>
                      <a:pt x="2628" y="1410"/>
                      <a:pt x="2628" y="1268"/>
                      <a:pt x="2542" y="1183"/>
                    </a:cubicBezTo>
                    <a:cubicBezTo>
                      <a:pt x="2500" y="1141"/>
                      <a:pt x="2446" y="1119"/>
                      <a:pt x="2391" y="1119"/>
                    </a:cubicBezTo>
                    <a:cubicBezTo>
                      <a:pt x="2337" y="1119"/>
                      <a:pt x="2283" y="1141"/>
                      <a:pt x="2240" y="1183"/>
                    </a:cubicBezTo>
                    <a:cubicBezTo>
                      <a:pt x="2117" y="1306"/>
                      <a:pt x="2060" y="1316"/>
                      <a:pt x="2051" y="1316"/>
                    </a:cubicBezTo>
                    <a:cubicBezTo>
                      <a:pt x="1975" y="1278"/>
                      <a:pt x="1871" y="956"/>
                      <a:pt x="1815" y="805"/>
                    </a:cubicBezTo>
                    <a:cubicBezTo>
                      <a:pt x="1730" y="541"/>
                      <a:pt x="1645" y="285"/>
                      <a:pt x="1493" y="134"/>
                    </a:cubicBezTo>
                    <a:cubicBezTo>
                      <a:pt x="1416" y="48"/>
                      <a:pt x="1314" y="1"/>
                      <a:pt x="1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20;p40"/>
              <p:cNvSpPr/>
              <p:nvPr/>
            </p:nvSpPr>
            <p:spPr>
              <a:xfrm>
                <a:off x="4726525" y="1793575"/>
                <a:ext cx="73750" cy="11125"/>
              </a:xfrm>
              <a:custGeom>
                <a:avLst/>
                <a:gdLst/>
                <a:ahLst/>
                <a:cxnLst/>
                <a:rect l="l" t="t" r="r" b="b"/>
                <a:pathLst>
                  <a:path w="2950" h="445" extrusionOk="0">
                    <a:moveTo>
                      <a:pt x="294" y="0"/>
                    </a:moveTo>
                    <a:cubicBezTo>
                      <a:pt x="1" y="0"/>
                      <a:pt x="1" y="435"/>
                      <a:pt x="294" y="445"/>
                    </a:cubicBezTo>
                    <a:lnTo>
                      <a:pt x="2657" y="445"/>
                    </a:lnTo>
                    <a:cubicBezTo>
                      <a:pt x="2949" y="445"/>
                      <a:pt x="2949" y="0"/>
                      <a:pt x="2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21;p40"/>
              <p:cNvSpPr/>
              <p:nvPr/>
            </p:nvSpPr>
            <p:spPr>
              <a:xfrm>
                <a:off x="4726525" y="1769475"/>
                <a:ext cx="42325" cy="10900"/>
              </a:xfrm>
              <a:custGeom>
                <a:avLst/>
                <a:gdLst/>
                <a:ahLst/>
                <a:cxnLst/>
                <a:rect l="l" t="t" r="r" b="b"/>
                <a:pathLst>
                  <a:path w="1693" h="436" extrusionOk="0">
                    <a:moveTo>
                      <a:pt x="294" y="0"/>
                    </a:moveTo>
                    <a:cubicBezTo>
                      <a:pt x="1" y="0"/>
                      <a:pt x="1" y="435"/>
                      <a:pt x="294" y="435"/>
                    </a:cubicBezTo>
                    <a:lnTo>
                      <a:pt x="1409" y="435"/>
                    </a:lnTo>
                    <a:cubicBezTo>
                      <a:pt x="1412" y="435"/>
                      <a:pt x="1415" y="435"/>
                      <a:pt x="1418" y="435"/>
                    </a:cubicBezTo>
                    <a:cubicBezTo>
                      <a:pt x="1693" y="435"/>
                      <a:pt x="1690"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2980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quốc tế sử dụng 3DSecure</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 Request</a:t>
            </a:r>
          </a:p>
        </p:txBody>
      </p:sp>
      <p:sp>
        <p:nvSpPr>
          <p:cNvPr id="47" name="Rectangle 46"/>
          <p:cNvSpPr/>
          <p:nvPr/>
        </p:nvSpPr>
        <p:spPr>
          <a:xfrm>
            <a:off x="678179" y="1246872"/>
            <a:ext cx="3596641" cy="3797568"/>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Request</a:t>
            </a:r>
          </a:p>
          <a:p>
            <a:r>
              <a:rPr lang="en-GB" dirty="0">
                <a:solidFill>
                  <a:schemeClr val="tx1">
                    <a:lumMod val="10000"/>
                  </a:schemeClr>
                </a:solidFill>
              </a:rPr>
              <a:t>{</a:t>
            </a:r>
          </a:p>
          <a:p>
            <a:r>
              <a:rPr lang="en-GB" dirty="0">
                <a:solidFill>
                  <a:srgbClr val="FF0000"/>
                </a:solidFill>
              </a:rPr>
              <a:t>  "apiOperation": "PAY_WITH_3DS",</a:t>
            </a:r>
          </a:p>
          <a:p>
            <a:r>
              <a:rPr lang="en-GB" dirty="0">
                <a:solidFill>
                  <a:schemeClr val="tx1">
                    <a:lumMod val="10000"/>
                  </a:schemeClr>
                </a:solidFill>
              </a:rPr>
              <a:t>  "order": {</a:t>
            </a:r>
          </a:p>
          <a:p>
            <a:r>
              <a:rPr lang="en-GB" dirty="0">
                <a:solidFill>
                  <a:schemeClr val="tx1">
                    <a:lumMod val="10000"/>
                  </a:schemeClr>
                </a:solidFill>
              </a:rPr>
              <a:t>    "amount": "10000",</a:t>
            </a:r>
          </a:p>
          <a:p>
            <a:r>
              <a:rPr lang="en-GB" dirty="0">
                <a:solidFill>
                  <a:schemeClr val="tx1">
                    <a:lumMod val="10000"/>
                  </a:schemeClr>
                </a:solidFill>
              </a:rPr>
              <a:t>    "currency": "VND"</a:t>
            </a:r>
          </a:p>
          <a:p>
            <a:r>
              <a:rPr lang="en-GB" dirty="0">
                <a:solidFill>
                  <a:schemeClr val="tx1">
                    <a:lumMod val="10000"/>
                  </a:schemeClr>
                </a:solidFill>
              </a:rPr>
              <a:t>  },</a:t>
            </a:r>
          </a:p>
          <a:p>
            <a:r>
              <a:rPr lang="en-GB" dirty="0">
                <a:solidFill>
                  <a:schemeClr val="tx1">
                    <a:lumMod val="10000"/>
                  </a:schemeClr>
                </a:solidFill>
              </a:rPr>
              <a:t>  "3DSecure": {</a:t>
            </a:r>
          </a:p>
          <a:p>
            <a:r>
              <a:rPr lang="en-GB" dirty="0">
                <a:solidFill>
                  <a:schemeClr val="tx1">
                    <a:lumMod val="10000"/>
                  </a:schemeClr>
                </a:solidFill>
              </a:rPr>
              <a:t>    "authenticationRedirect": {</a:t>
            </a:r>
          </a:p>
          <a:p>
            <a:r>
              <a:rPr lang="en-GB" dirty="0">
                <a:solidFill>
                  <a:schemeClr val="tx1">
                    <a:lumMod val="10000"/>
                  </a:schemeClr>
                </a:solidFill>
              </a:rPr>
              <a:t>      </a:t>
            </a:r>
            <a:r>
              <a:rPr lang="en-GB" dirty="0">
                <a:solidFill>
                  <a:srgbClr val="FF0000"/>
                </a:solidFill>
              </a:rPr>
              <a:t>"responseUrl": "http://www.google.com"</a:t>
            </a:r>
          </a:p>
          <a:p>
            <a:r>
              <a:rPr lang="en-GB" dirty="0">
                <a:solidFill>
                  <a:schemeClr val="tx1">
                    <a:lumMod val="10000"/>
                  </a:schemeClr>
                </a:solidFill>
              </a:rPr>
              <a:t>    }</a:t>
            </a:r>
          </a:p>
          <a:p>
            <a:r>
              <a:rPr lang="en-GB" dirty="0">
                <a:solidFill>
                  <a:schemeClr val="tx1">
                    <a:lumMod val="10000"/>
                  </a:schemeClr>
                </a:solidFill>
              </a:rPr>
              <a:t>  },</a:t>
            </a:r>
          </a:p>
          <a:p>
            <a:r>
              <a:rPr lang="en-GB" dirty="0">
                <a:solidFill>
                  <a:schemeClr val="tx1">
                    <a:lumMod val="10000"/>
                  </a:schemeClr>
                </a:solidFill>
              </a:rPr>
              <a:t>  "sourceOfFunds": {</a:t>
            </a:r>
          </a:p>
          <a:p>
            <a:r>
              <a:rPr lang="en-GB" dirty="0">
                <a:solidFill>
                  <a:schemeClr val="tx1">
                    <a:lumMod val="10000"/>
                  </a:schemeClr>
                </a:solidFill>
              </a:rPr>
              <a:t>    "token": "5123458335430008"</a:t>
            </a:r>
          </a:p>
          <a:p>
            <a:r>
              <a:rPr lang="en-GB" dirty="0">
                <a:solidFill>
                  <a:schemeClr val="tx1">
                    <a:lumMod val="10000"/>
                  </a:schemeClr>
                </a:solidFill>
              </a:rPr>
              <a:t>  },</a:t>
            </a:r>
          </a:p>
          <a:p>
            <a:r>
              <a:rPr lang="en-GB" dirty="0">
                <a:solidFill>
                  <a:schemeClr val="tx1">
                    <a:lumMod val="10000"/>
                  </a:schemeClr>
                </a:solidFill>
              </a:rPr>
              <a:t>  "channel": "4121"</a:t>
            </a:r>
          </a:p>
          <a:p>
            <a:r>
              <a:rPr lang="en-GB" dirty="0">
                <a:solidFill>
                  <a:schemeClr val="tx1">
                    <a:lumMod val="10000"/>
                  </a:schemeClr>
                </a:solidFill>
              </a:rPr>
              <a:t>}</a:t>
            </a:r>
          </a:p>
          <a:p>
            <a:endParaRPr lang="en-GB" dirty="0">
              <a:solidFill>
                <a:schemeClr val="tx1">
                  <a:lumMod val="10000"/>
                </a:schemeClr>
              </a:solidFill>
            </a:endParaRPr>
          </a:p>
        </p:txBody>
      </p:sp>
    </p:spTree>
    <p:extLst>
      <p:ext uri="{BB962C8B-B14F-4D97-AF65-F5344CB8AC3E}">
        <p14:creationId xmlns:p14="http://schemas.microsoft.com/office/powerpoint/2010/main" val="325026822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514850" y="457300"/>
            <a:ext cx="3860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GIỚI THIỆU CỔNG THANH TOÁN</a:t>
            </a:r>
            <a:endParaRPr dirty="0">
              <a:latin typeface="UTM Akashi" panose="02040603050506020204" pitchFamily="18" charset="0"/>
            </a:endParaRPr>
          </a:p>
        </p:txBody>
      </p:sp>
      <p:sp>
        <p:nvSpPr>
          <p:cNvPr id="422" name="Google Shape;422;p27"/>
          <p:cNvSpPr txBox="1">
            <a:spLocks noGrp="1"/>
          </p:cNvSpPr>
          <p:nvPr>
            <p:ph type="subTitle" idx="1"/>
          </p:nvPr>
        </p:nvSpPr>
        <p:spPr>
          <a:xfrm flipH="1">
            <a:off x="889350" y="1030050"/>
            <a:ext cx="4381150" cy="2884500"/>
          </a:xfrm>
          <a:prstGeom prst="rect">
            <a:avLst/>
          </a:prstGeom>
        </p:spPr>
        <p:txBody>
          <a:bodyPr spcFirstLastPara="1" wrap="square" lIns="91425" tIns="234000" rIns="91425" bIns="0" anchor="ctr" anchorCtr="0">
            <a:noAutofit/>
          </a:bodyPr>
          <a:lstStyle/>
          <a:p>
            <a:pPr marL="0" lvl="0" indent="0" algn="just">
              <a:buNone/>
            </a:pPr>
            <a:r>
              <a:rPr lang="en-GB" sz="2400" b="1" dirty="0" smtClean="0">
                <a:solidFill>
                  <a:schemeClr val="accent3"/>
                </a:solidFill>
                <a:latin typeface="UTM Helve" panose="02040603050506020204" pitchFamily="18" charset="0"/>
              </a:rPr>
              <a:t>NAPAS </a:t>
            </a:r>
            <a:r>
              <a:rPr lang="en-GB" sz="2400" dirty="0" smtClean="0">
                <a:solidFill>
                  <a:schemeClr val="accent3"/>
                </a:solidFill>
                <a:latin typeface="UTM Helve" panose="02040603050506020204" pitchFamily="18" charset="0"/>
              </a:rPr>
              <a:t>là đơn vị trung gian thanh toán được Ngân hàng Nhà nước cấp giấy phép cung ứng dịch vự chuyển mạch tài chính và dịch vụ bù trừ tại Việt Năm.</a:t>
            </a:r>
            <a:endParaRPr sz="2400" b="1" dirty="0">
              <a:solidFill>
                <a:schemeClr val="accent3"/>
              </a:solidFill>
              <a:latin typeface="UTM Helve" panose="02040603050506020204" pitchFamily="18" charset="0"/>
            </a:endParaRPr>
          </a:p>
        </p:txBody>
      </p:sp>
      <p:pic>
        <p:nvPicPr>
          <p:cNvPr id="1028" name="Picture 4" descr="Napas"/>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64479" y1="33333" x2="65104" y2="33958"/>
                        <a14:foregroundMark x1="66146" y1="37813" x2="66146" y2="37813"/>
                        <a14:foregroundMark x1="65833" y1="30521" x2="65833" y2="30521"/>
                        <a14:foregroundMark x1="31458" y1="17292" x2="31458" y2="17292"/>
                        <a14:foregroundMark x1="64583" y1="85729" x2="64583" y2="85729"/>
                        <a14:foregroundMark x1="68229" y1="85625" x2="68229" y2="85625"/>
                        <a14:foregroundMark x1="71875" y1="86875" x2="71875" y2="86875"/>
                        <a14:foregroundMark x1="72083" y1="85625" x2="72083" y2="85625"/>
                      </a14:backgroundRemoval>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450255" y="1030050"/>
            <a:ext cx="3202171" cy="32021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NAP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599" y="4232221"/>
            <a:ext cx="1449165" cy="485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quốc tế sử dụng 3DSecure</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a:t>
            </a:r>
            <a:r>
              <a:rPr lang="en-GB" sz="1800" b="1" dirty="0"/>
              <a:t>. Response</a:t>
            </a:r>
            <a:endParaRPr lang="en-GB" sz="1800" b="1" dirty="0" smtClean="0"/>
          </a:p>
        </p:txBody>
      </p:sp>
      <p:sp>
        <p:nvSpPr>
          <p:cNvPr id="47" name="Rectangle 46"/>
          <p:cNvSpPr/>
          <p:nvPr/>
        </p:nvSpPr>
        <p:spPr>
          <a:xfrm>
            <a:off x="678179" y="1246872"/>
            <a:ext cx="4046221" cy="3797568"/>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Response 1</a:t>
            </a:r>
          </a:p>
          <a:p>
            <a:r>
              <a:rPr lang="en-GB" dirty="0">
                <a:solidFill>
                  <a:schemeClr val="tx1">
                    <a:lumMod val="10000"/>
                  </a:schemeClr>
                </a:solidFill>
              </a:rPr>
              <a:t>{</a:t>
            </a:r>
          </a:p>
          <a:p>
            <a:r>
              <a:rPr lang="en-GB" dirty="0">
                <a:solidFill>
                  <a:schemeClr val="tx1">
                    <a:lumMod val="10000"/>
                  </a:schemeClr>
                </a:solidFill>
              </a:rPr>
              <a:t>  </a:t>
            </a:r>
            <a:r>
              <a:rPr lang="en-GB" dirty="0">
                <a:solidFill>
                  <a:srgbClr val="FF0000"/>
                </a:solidFill>
              </a:rPr>
              <a:t>"apiOperation": "PAY_WITH_3DS",</a:t>
            </a:r>
          </a:p>
          <a:p>
            <a:r>
              <a:rPr lang="en-GB" dirty="0">
                <a:solidFill>
                  <a:schemeClr val="tx1">
                    <a:lumMod val="10000"/>
                  </a:schemeClr>
                </a:solidFill>
              </a:rPr>
              <a:t>  "response": {</a:t>
            </a:r>
          </a:p>
          <a:p>
            <a:r>
              <a:rPr lang="en-GB" dirty="0">
                <a:solidFill>
                  <a:schemeClr val="tx1">
                    <a:lumMod val="10000"/>
                  </a:schemeClr>
                </a:solidFill>
              </a:rPr>
              <a:t>    "3DSecure": {</a:t>
            </a:r>
          </a:p>
          <a:p>
            <a:r>
              <a:rPr lang="en-GB" dirty="0">
                <a:solidFill>
                  <a:schemeClr val="tx1">
                    <a:lumMod val="10000"/>
                  </a:schemeClr>
                </a:solidFill>
              </a:rPr>
              <a:t>      "gatewayCode": "CARD_ENROLLED"</a:t>
            </a:r>
          </a:p>
          <a:p>
            <a:r>
              <a:rPr lang="en-GB" dirty="0">
                <a:solidFill>
                  <a:schemeClr val="tx1">
                    <a:lumMod val="10000"/>
                  </a:schemeClr>
                </a:solidFill>
              </a:rPr>
              <a:t>    }</a:t>
            </a:r>
          </a:p>
          <a:p>
            <a:r>
              <a:rPr lang="en-GB" dirty="0">
                <a:solidFill>
                  <a:schemeClr val="tx1">
                    <a:lumMod val="10000"/>
                  </a:schemeClr>
                </a:solidFill>
              </a:rPr>
              <a:t>  },</a:t>
            </a:r>
          </a:p>
          <a:p>
            <a:r>
              <a:rPr lang="en-GB" dirty="0">
                <a:solidFill>
                  <a:schemeClr val="tx1">
                    <a:lumMod val="10000"/>
                  </a:schemeClr>
                </a:solidFill>
              </a:rPr>
              <a:t>  </a:t>
            </a:r>
            <a:r>
              <a:rPr lang="en-GB" dirty="0">
                <a:solidFill>
                  <a:srgbClr val="FF0000"/>
                </a:solidFill>
              </a:rPr>
              <a:t>"result": "SUCCESS",</a:t>
            </a:r>
          </a:p>
          <a:p>
            <a:r>
              <a:rPr lang="en-GB" dirty="0">
                <a:solidFill>
                  <a:schemeClr val="tx1">
                    <a:lumMod val="10000"/>
                  </a:schemeClr>
                </a:solidFill>
              </a:rPr>
              <a:t>  "merchantId": "APITEST",</a:t>
            </a:r>
          </a:p>
          <a:p>
            <a:r>
              <a:rPr lang="en-GB" dirty="0">
                <a:solidFill>
                  <a:schemeClr val="tx1">
                    <a:lumMod val="10000"/>
                  </a:schemeClr>
                </a:solidFill>
              </a:rPr>
              <a:t>  "3DSecure": {</a:t>
            </a:r>
          </a:p>
          <a:p>
            <a:r>
              <a:rPr lang="en-GB" dirty="0">
                <a:solidFill>
                  <a:schemeClr val="tx1">
                    <a:lumMod val="10000"/>
                  </a:schemeClr>
                </a:solidFill>
              </a:rPr>
              <a:t>    "xid": "rL+iHJe59goFbf1vMTkbOA3WOuw</a:t>
            </a:r>
            <a:r>
              <a:rPr lang="en-GB" dirty="0" smtClean="0">
                <a:solidFill>
                  <a:schemeClr val="tx1">
                    <a:lumMod val="10000"/>
                  </a:schemeClr>
                </a:solidFill>
              </a:rPr>
              <a:t>=",</a:t>
            </a:r>
          </a:p>
          <a:p>
            <a:r>
              <a:rPr lang="en-GB" dirty="0">
                <a:solidFill>
                  <a:schemeClr val="tx1">
                    <a:lumMod val="10000"/>
                  </a:schemeClr>
                </a:solidFill>
              </a:rPr>
              <a:t> "authenticationRedirect": {</a:t>
            </a:r>
          </a:p>
          <a:p>
            <a:r>
              <a:rPr lang="en-GB" dirty="0">
                <a:solidFill>
                  <a:schemeClr val="tx1">
                    <a:lumMod val="10000"/>
                  </a:schemeClr>
                </a:solidFill>
              </a:rPr>
              <a:t>      "simple": {</a:t>
            </a:r>
          </a:p>
          <a:p>
            <a:r>
              <a:rPr lang="en-GB" dirty="0">
                <a:solidFill>
                  <a:schemeClr val="tx1">
                    <a:lumMod val="10000"/>
                  </a:schemeClr>
                </a:solidFill>
              </a:rPr>
              <a:t>        </a:t>
            </a:r>
            <a:r>
              <a:rPr lang="en-GB" dirty="0">
                <a:solidFill>
                  <a:srgbClr val="FF0000"/>
                </a:solidFill>
              </a:rPr>
              <a:t>"htmlBodyContent": "&lt;!DOCTYPE HTML </a:t>
            </a:r>
            <a:r>
              <a:rPr lang="en-GB" dirty="0" smtClean="0">
                <a:solidFill>
                  <a:srgbClr val="FF0000"/>
                </a:solidFill>
              </a:rPr>
              <a:t>…</a:t>
            </a:r>
          </a:p>
          <a:p>
            <a:r>
              <a:rPr lang="en-GB" dirty="0" smtClean="0">
                <a:solidFill>
                  <a:schemeClr val="tx1">
                    <a:lumMod val="10000"/>
                  </a:schemeClr>
                </a:solidFill>
              </a:rPr>
              <a:t>  ….</a:t>
            </a:r>
          </a:p>
          <a:p>
            <a:r>
              <a:rPr lang="en-GB" dirty="0" smtClean="0">
                <a:solidFill>
                  <a:schemeClr val="tx1">
                    <a:lumMod val="10000"/>
                  </a:schemeClr>
                </a:solidFill>
              </a:rPr>
              <a:t>}</a:t>
            </a:r>
            <a:endParaRPr lang="en-GB" dirty="0">
              <a:solidFill>
                <a:schemeClr val="tx1">
                  <a:lumMod val="10000"/>
                </a:schemeClr>
              </a:solidFill>
            </a:endParaRPr>
          </a:p>
        </p:txBody>
      </p:sp>
      <p:sp>
        <p:nvSpPr>
          <p:cNvPr id="5" name="Rectangle 4"/>
          <p:cNvSpPr/>
          <p:nvPr/>
        </p:nvSpPr>
        <p:spPr>
          <a:xfrm>
            <a:off x="4999691" y="1246872"/>
            <a:ext cx="3886199" cy="3797568"/>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Response 2</a:t>
            </a:r>
          </a:p>
          <a:p>
            <a:r>
              <a:rPr lang="en-GB" dirty="0">
                <a:solidFill>
                  <a:schemeClr val="tx1">
                    <a:lumMod val="10000"/>
                  </a:schemeClr>
                </a:solidFill>
              </a:rPr>
              <a:t>{</a:t>
            </a:r>
          </a:p>
          <a:p>
            <a:r>
              <a:rPr lang="en-GB" dirty="0">
                <a:solidFill>
                  <a:schemeClr val="tx1">
                    <a:lumMod val="10000"/>
                  </a:schemeClr>
                </a:solidFill>
              </a:rPr>
              <a:t>  </a:t>
            </a:r>
            <a:r>
              <a:rPr lang="en-GB" dirty="0">
                <a:solidFill>
                  <a:srgbClr val="FF0000"/>
                </a:solidFill>
              </a:rPr>
              <a:t>"apiOperation": "PAY",</a:t>
            </a:r>
          </a:p>
          <a:p>
            <a:r>
              <a:rPr lang="en-GB" dirty="0">
                <a:solidFill>
                  <a:schemeClr val="tx1">
                    <a:lumMod val="10000"/>
                  </a:schemeClr>
                </a:solidFill>
              </a:rPr>
              <a:t>  "authorizationResponse": {</a:t>
            </a:r>
          </a:p>
          <a:p>
            <a:r>
              <a:rPr lang="en-GB" dirty="0">
                <a:solidFill>
                  <a:schemeClr val="tx1">
                    <a:lumMod val="10000"/>
                  </a:schemeClr>
                </a:solidFill>
              </a:rPr>
              <a:t>    "commercialCardIndicator": "1",</a:t>
            </a:r>
          </a:p>
          <a:p>
            <a:r>
              <a:rPr lang="en-GB" dirty="0">
                <a:solidFill>
                  <a:schemeClr val="tx1">
                    <a:lumMod val="10000"/>
                  </a:schemeClr>
                </a:solidFill>
              </a:rPr>
              <a:t>    </a:t>
            </a:r>
            <a:r>
              <a:rPr lang="en-GB" dirty="0" smtClean="0">
                <a:solidFill>
                  <a:schemeClr val="tx1">
                    <a:lumMod val="10000"/>
                  </a:schemeClr>
                </a:solidFill>
              </a:rPr>
              <a:t>…</a:t>
            </a:r>
          </a:p>
          <a:p>
            <a:r>
              <a:rPr lang="en-GB" dirty="0" smtClean="0">
                <a:solidFill>
                  <a:schemeClr val="tx1">
                    <a:lumMod val="10000"/>
                  </a:schemeClr>
                </a:solidFill>
              </a:rPr>
              <a:t>},</a:t>
            </a:r>
            <a:endParaRPr lang="en-GB" dirty="0">
              <a:solidFill>
                <a:schemeClr val="tx1">
                  <a:lumMod val="10000"/>
                </a:schemeClr>
              </a:solidFill>
            </a:endParaRPr>
          </a:p>
          <a:p>
            <a:r>
              <a:rPr lang="en-GB" dirty="0">
                <a:solidFill>
                  <a:schemeClr val="tx1">
                    <a:lumMod val="10000"/>
                  </a:schemeClr>
                </a:solidFill>
              </a:rPr>
              <a:t>  "merchantId": "</a:t>
            </a:r>
            <a:r>
              <a:rPr lang="en-GB" dirty="0" smtClean="0">
                <a:solidFill>
                  <a:schemeClr val="tx1">
                    <a:lumMod val="10000"/>
                  </a:schemeClr>
                </a:solidFill>
              </a:rPr>
              <a:t>APITEST“,</a:t>
            </a:r>
          </a:p>
          <a:p>
            <a:r>
              <a:rPr lang="en-GB" dirty="0" smtClean="0">
                <a:solidFill>
                  <a:schemeClr val="tx1">
                    <a:lumMod val="10000"/>
                  </a:schemeClr>
                </a:solidFill>
              </a:rPr>
              <a:t>  …,</a:t>
            </a:r>
          </a:p>
          <a:p>
            <a:r>
              <a:rPr lang="en-GB" dirty="0">
                <a:solidFill>
                  <a:schemeClr val="tx1">
                    <a:lumMod val="10000"/>
                  </a:schemeClr>
                </a:solidFill>
              </a:rPr>
              <a:t>   </a:t>
            </a:r>
            <a:r>
              <a:rPr lang="en-GB" dirty="0" smtClean="0">
                <a:solidFill>
                  <a:srgbClr val="FF0000"/>
                </a:solidFill>
              </a:rPr>
              <a:t>"</a:t>
            </a:r>
            <a:r>
              <a:rPr lang="en-GB" dirty="0">
                <a:solidFill>
                  <a:srgbClr val="FF0000"/>
                </a:solidFill>
              </a:rPr>
              <a:t>result": "SUCCESS",</a:t>
            </a:r>
          </a:p>
          <a:p>
            <a:r>
              <a:rPr lang="en-GB" dirty="0" smtClean="0">
                <a:solidFill>
                  <a:schemeClr val="tx1">
                    <a:lumMod val="10000"/>
                  </a:schemeClr>
                </a:solidFill>
              </a:rPr>
              <a:t>   …,</a:t>
            </a:r>
          </a:p>
          <a:p>
            <a:r>
              <a:rPr lang="en-GB" dirty="0" smtClean="0">
                <a:solidFill>
                  <a:schemeClr val="tx1">
                    <a:lumMod val="10000"/>
                  </a:schemeClr>
                </a:solidFill>
              </a:rPr>
              <a:t>   "</a:t>
            </a:r>
            <a:r>
              <a:rPr lang="en-GB" dirty="0">
                <a:solidFill>
                  <a:schemeClr val="tx1">
                    <a:lumMod val="10000"/>
                  </a:schemeClr>
                </a:solidFill>
              </a:rPr>
              <a:t>3DSecure": {</a:t>
            </a:r>
          </a:p>
          <a:p>
            <a:r>
              <a:rPr lang="en-GB" dirty="0">
                <a:solidFill>
                  <a:schemeClr val="tx1">
                    <a:lumMod val="10000"/>
                  </a:schemeClr>
                </a:solidFill>
              </a:rPr>
              <a:t>    </a:t>
            </a:r>
            <a:r>
              <a:rPr lang="en-GB" dirty="0">
                <a:solidFill>
                  <a:srgbClr val="FF0000"/>
                </a:solidFill>
              </a:rPr>
              <a:t>"enrollmentStatus": "NOT_ENROLLED",</a:t>
            </a:r>
          </a:p>
          <a:p>
            <a:r>
              <a:rPr lang="en-GB" dirty="0">
                <a:solidFill>
                  <a:schemeClr val="tx1">
                    <a:lumMod val="10000"/>
                  </a:schemeClr>
                </a:solidFill>
              </a:rPr>
              <a:t>    "xid": "VEU2olVq0i16LEYyzKHC2I20wzA="</a:t>
            </a:r>
          </a:p>
          <a:p>
            <a:r>
              <a:rPr lang="en-GB" dirty="0">
                <a:solidFill>
                  <a:schemeClr val="tx1">
                    <a:lumMod val="10000"/>
                  </a:schemeClr>
                </a:solidFill>
              </a:rPr>
              <a:t>  },</a:t>
            </a:r>
          </a:p>
          <a:p>
            <a:r>
              <a:rPr lang="en-GB" dirty="0">
                <a:solidFill>
                  <a:schemeClr val="tx1">
                    <a:lumMod val="10000"/>
                  </a:schemeClr>
                </a:solidFill>
              </a:rPr>
              <a:t>  "3DSecureId": "3DS_112233"</a:t>
            </a:r>
          </a:p>
          <a:p>
            <a:endParaRPr lang="en-GB" dirty="0" smtClean="0">
              <a:solidFill>
                <a:schemeClr val="tx1">
                  <a:lumMod val="10000"/>
                </a:schemeClr>
              </a:solidFill>
            </a:endParaRPr>
          </a:p>
        </p:txBody>
      </p:sp>
    </p:spTree>
    <p:extLst>
      <p:ext uri="{BB962C8B-B14F-4D97-AF65-F5344CB8AC3E}">
        <p14:creationId xmlns:p14="http://schemas.microsoft.com/office/powerpoint/2010/main" val="189171519"/>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quốc tế sử dụng 3DSecure</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 Kết quả trả về</a:t>
            </a:r>
          </a:p>
        </p:txBody>
      </p:sp>
      <p:sp>
        <p:nvSpPr>
          <p:cNvPr id="2" name="TextBox 1"/>
          <p:cNvSpPr txBox="1"/>
          <p:nvPr/>
        </p:nvSpPr>
        <p:spPr>
          <a:xfrm>
            <a:off x="861060" y="1246872"/>
            <a:ext cx="6713220" cy="2677656"/>
          </a:xfrm>
          <a:prstGeom prst="rect">
            <a:avLst/>
          </a:prstGeom>
          <a:noFill/>
        </p:spPr>
        <p:txBody>
          <a:bodyPr wrap="square" rtlCol="0">
            <a:spAutoFit/>
          </a:bodyPr>
          <a:lstStyle/>
          <a:p>
            <a:pPr algn="just"/>
            <a:r>
              <a:rPr lang="vi-VN" dirty="0"/>
              <a:t>Ở luồng thanh toán có xác thực 3DS này, tùy thuộc vào trạng thái tham gia 3DS của </a:t>
            </a:r>
            <a:r>
              <a:rPr lang="vi-VN" dirty="0" smtClean="0"/>
              <a:t>thẻ</a:t>
            </a:r>
            <a:r>
              <a:rPr lang="en-GB" smtClean="0"/>
              <a:t> </a:t>
            </a:r>
            <a:r>
              <a:rPr lang="vi-VN" smtClean="0"/>
              <a:t>gắn </a:t>
            </a:r>
            <a:r>
              <a:rPr lang="vi-VN" dirty="0"/>
              <a:t>với Token, ĐVCNT có thể nhận được 1 trong 2 kết quả như sau:</a:t>
            </a:r>
          </a:p>
          <a:p>
            <a:pPr marL="449263" indent="-285750" algn="just">
              <a:buFont typeface="Wingdings" panose="05000000000000000000" pitchFamily="2" charset="2"/>
              <a:buChar char="Ø"/>
            </a:pPr>
            <a:r>
              <a:rPr lang="vi-VN" dirty="0" smtClean="0"/>
              <a:t>Nếu </a:t>
            </a:r>
            <a:r>
              <a:rPr lang="vi-VN" dirty="0"/>
              <a:t>thẻ có tham gia 3DS, ĐVCNT sẽ nhận được kết quả </a:t>
            </a:r>
            <a:r>
              <a:rPr lang="vi-VN" b="1" dirty="0"/>
              <a:t>SUCCESS</a:t>
            </a:r>
            <a:r>
              <a:rPr lang="vi-VN" dirty="0"/>
              <a:t> kèm </a:t>
            </a:r>
            <a:r>
              <a:rPr lang="vi-VN" dirty="0" smtClean="0"/>
              <a:t>theo</a:t>
            </a:r>
            <a:r>
              <a:rPr lang="en-GB" dirty="0" smtClean="0"/>
              <a:t> </a:t>
            </a:r>
            <a:r>
              <a:rPr lang="vi-VN" dirty="0" smtClean="0"/>
              <a:t>trường </a:t>
            </a:r>
            <a:r>
              <a:rPr lang="vi-VN" b="1" dirty="0"/>
              <a:t>htmlBodyContent</a:t>
            </a:r>
            <a:r>
              <a:rPr lang="vi-VN" dirty="0"/>
              <a:t> - đây là đoạn html redirect khách hàng đến trang xác thực 3DS của NHPH. ĐVCNT trích xuất dữ liệu trong trường </a:t>
            </a:r>
            <a:r>
              <a:rPr lang="vi-VN" dirty="0" smtClean="0"/>
              <a:t>này</a:t>
            </a:r>
            <a:r>
              <a:rPr lang="en-GB" dirty="0" smtClean="0"/>
              <a:t> </a:t>
            </a:r>
            <a:r>
              <a:rPr lang="vi-VN" dirty="0" smtClean="0"/>
              <a:t>và </a:t>
            </a:r>
            <a:r>
              <a:rPr lang="vi-VN" dirty="0"/>
              <a:t>hiển thị </a:t>
            </a:r>
            <a:r>
              <a:rPr lang="vi-VN" dirty="0" smtClean="0"/>
              <a:t>lê</a:t>
            </a:r>
            <a:r>
              <a:rPr lang="en-GB" dirty="0" smtClean="0"/>
              <a:t>n </a:t>
            </a:r>
            <a:r>
              <a:rPr lang="vi-VN" dirty="0" smtClean="0"/>
              <a:t>cho </a:t>
            </a:r>
            <a:r>
              <a:rPr lang="vi-VN" dirty="0"/>
              <a:t>khách hàng thực hiện bước xác thực 3DS</a:t>
            </a:r>
            <a:r>
              <a:rPr lang="vi-VN" dirty="0" smtClean="0"/>
              <a:t>.</a:t>
            </a:r>
            <a:endParaRPr lang="en-GB" dirty="0" smtClean="0"/>
          </a:p>
          <a:p>
            <a:pPr marL="449263" indent="-285750" algn="just">
              <a:buFont typeface="Wingdings" panose="05000000000000000000" pitchFamily="2" charset="2"/>
              <a:buChar char="Ø"/>
            </a:pPr>
            <a:endParaRPr lang="vi-VN" dirty="0"/>
          </a:p>
          <a:p>
            <a:pPr marL="449263" indent="-285750" algn="just"/>
            <a:r>
              <a:rPr lang="en-GB" dirty="0" smtClean="0"/>
              <a:t>	</a:t>
            </a:r>
            <a:r>
              <a:rPr lang="vi-VN" dirty="0" smtClean="0"/>
              <a:t>Kết </a:t>
            </a:r>
            <a:r>
              <a:rPr lang="vi-VN" dirty="0"/>
              <a:t>quả giao dịch sẽ được trả về qua 2 đường</a:t>
            </a:r>
            <a:r>
              <a:rPr lang="vi-VN" dirty="0" smtClean="0"/>
              <a:t>:</a:t>
            </a:r>
            <a:endParaRPr lang="vi-VN" dirty="0"/>
          </a:p>
          <a:p>
            <a:pPr marL="449263" indent="-285750" algn="just">
              <a:buFont typeface="Courier New" panose="02070309020205020404" pitchFamily="49" charset="0"/>
              <a:buChar char="o"/>
            </a:pPr>
            <a:r>
              <a:rPr lang="vi-VN" b="1" dirty="0" smtClean="0"/>
              <a:t>Form Submit</a:t>
            </a:r>
            <a:r>
              <a:rPr lang="vi-VN" dirty="0" smtClean="0"/>
              <a:t>: </a:t>
            </a:r>
            <a:r>
              <a:rPr lang="vi-VN" dirty="0"/>
              <a:t>kết quả đầy đủ được submit vào địa chỉ URL mà ĐVCNT </a:t>
            </a:r>
          </a:p>
          <a:p>
            <a:pPr marL="449263" indent="-285750" algn="just"/>
            <a:r>
              <a:rPr lang="vi-VN" dirty="0"/>
              <a:t>đặt trong tham số responseUrl trong request gửi lên</a:t>
            </a:r>
            <a:r>
              <a:rPr lang="vi-VN" dirty="0" smtClean="0"/>
              <a:t>.</a:t>
            </a:r>
            <a:endParaRPr lang="en-GB" dirty="0" smtClean="0"/>
          </a:p>
          <a:p>
            <a:pPr marL="449263" indent="-285750" algn="just"/>
            <a:endParaRPr lang="vi-VN" dirty="0"/>
          </a:p>
          <a:p>
            <a:pPr marL="449263" indent="-285750" algn="just">
              <a:buFont typeface="Courier New" panose="02070309020205020404" pitchFamily="49" charset="0"/>
              <a:buChar char="o"/>
            </a:pPr>
            <a:r>
              <a:rPr lang="vi-VN" b="1" dirty="0" smtClean="0"/>
              <a:t>IPN</a:t>
            </a:r>
            <a:r>
              <a:rPr lang="vi-VN" dirty="0" smtClean="0"/>
              <a:t>: </a:t>
            </a:r>
            <a:r>
              <a:rPr lang="vi-VN" dirty="0"/>
              <a:t>kết quả đầy đủ được POST vào địa chỉ IPN đã đăng ký với Napas.</a:t>
            </a:r>
            <a:endParaRPr lang="en-GB" dirty="0"/>
          </a:p>
        </p:txBody>
      </p:sp>
      <p:sp>
        <p:nvSpPr>
          <p:cNvPr id="4" name="TextBox 3"/>
          <p:cNvSpPr txBox="1"/>
          <p:nvPr/>
        </p:nvSpPr>
        <p:spPr>
          <a:xfrm>
            <a:off x="861060" y="4247694"/>
            <a:ext cx="7254240" cy="523220"/>
          </a:xfrm>
          <a:prstGeom prst="rect">
            <a:avLst/>
          </a:prstGeom>
          <a:noFill/>
        </p:spPr>
        <p:txBody>
          <a:bodyPr wrap="square" rtlCol="0">
            <a:spAutoFit/>
          </a:bodyPr>
          <a:lstStyle/>
          <a:p>
            <a:pPr algn="just"/>
            <a:r>
              <a:rPr lang="vi-VN" b="1" i="1" dirty="0"/>
              <a:t>Nếu thẻ không tham gia 3DS</a:t>
            </a:r>
            <a:r>
              <a:rPr lang="vi-VN" i="1" dirty="0"/>
              <a:t>, ĐVCNT sẽ nhận được kết quả trả về chính là </a:t>
            </a:r>
            <a:r>
              <a:rPr lang="vi-VN" i="1" dirty="0" smtClean="0"/>
              <a:t>kết</a:t>
            </a:r>
            <a:r>
              <a:rPr lang="en-GB" i="1" dirty="0" smtClean="0"/>
              <a:t> </a:t>
            </a:r>
            <a:r>
              <a:rPr lang="vi-VN" i="1" dirty="0" smtClean="0"/>
              <a:t>quả </a:t>
            </a:r>
            <a:r>
              <a:rPr lang="vi-VN" i="1" dirty="0"/>
              <a:t>cuối cùng của giao dịch thanh toán. Trường hợp này Napas không trả </a:t>
            </a:r>
            <a:r>
              <a:rPr lang="vi-VN" i="1" dirty="0" smtClean="0"/>
              <a:t>thêm</a:t>
            </a:r>
            <a:r>
              <a:rPr lang="en-GB" i="1" dirty="0" smtClean="0"/>
              <a:t> </a:t>
            </a:r>
            <a:r>
              <a:rPr lang="vi-VN" i="1" dirty="0" smtClean="0"/>
              <a:t>kết </a:t>
            </a:r>
            <a:r>
              <a:rPr lang="vi-VN" i="1" dirty="0"/>
              <a:t>quả qua IPN.</a:t>
            </a:r>
            <a:endParaRPr lang="en-GB" i="1" dirty="0"/>
          </a:p>
        </p:txBody>
      </p:sp>
    </p:spTree>
    <p:extLst>
      <p:ext uri="{BB962C8B-B14F-4D97-AF65-F5344CB8AC3E}">
        <p14:creationId xmlns:p14="http://schemas.microsoft.com/office/powerpoint/2010/main" val="3235899851"/>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nội địa xác thực OTP tại Napas</a:t>
            </a:r>
            <a:endParaRPr dirty="0">
              <a:latin typeface="UTM Akashi" panose="02040603050506020204" pitchFamily="18" charset="0"/>
            </a:endParaRPr>
          </a:p>
        </p:txBody>
      </p:sp>
      <p:sp>
        <p:nvSpPr>
          <p:cNvPr id="7" name="TextBox 6"/>
          <p:cNvSpPr txBox="1"/>
          <p:nvPr/>
        </p:nvSpPr>
        <p:spPr>
          <a:xfrm>
            <a:off x="541020" y="1158240"/>
            <a:ext cx="6705600" cy="369332"/>
          </a:xfrm>
          <a:prstGeom prst="rect">
            <a:avLst/>
          </a:prstGeom>
          <a:noFill/>
        </p:spPr>
        <p:txBody>
          <a:bodyPr wrap="square" rtlCol="0">
            <a:spAutoFit/>
          </a:bodyPr>
          <a:lstStyle/>
          <a:p>
            <a:r>
              <a:rPr lang="en-GB" sz="1800" b="1" dirty="0" smtClean="0"/>
              <a:t>1. Mô hình luồng xử lý</a:t>
            </a:r>
          </a:p>
        </p:txBody>
      </p:sp>
      <p:grpSp>
        <p:nvGrpSpPr>
          <p:cNvPr id="81" name="Group 80"/>
          <p:cNvGrpSpPr/>
          <p:nvPr/>
        </p:nvGrpSpPr>
        <p:grpSpPr>
          <a:xfrm>
            <a:off x="1379220" y="1527572"/>
            <a:ext cx="1714500" cy="3055620"/>
            <a:chOff x="1379220" y="1527572"/>
            <a:chExt cx="1714500" cy="3055620"/>
          </a:xfrm>
        </p:grpSpPr>
        <p:sp>
          <p:nvSpPr>
            <p:cNvPr id="21" name="Rectangle 20"/>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22" name="Rectangle 21"/>
            <p:cNvSpPr/>
            <p:nvPr/>
          </p:nvSpPr>
          <p:spPr>
            <a:xfrm>
              <a:off x="2179320"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2" name="Group 81"/>
          <p:cNvGrpSpPr/>
          <p:nvPr/>
        </p:nvGrpSpPr>
        <p:grpSpPr>
          <a:xfrm>
            <a:off x="6209898" y="1527572"/>
            <a:ext cx="1714500" cy="3055620"/>
            <a:chOff x="6209898" y="1527572"/>
            <a:chExt cx="1714500" cy="3055620"/>
          </a:xfrm>
        </p:grpSpPr>
        <p:sp>
          <p:nvSpPr>
            <p:cNvPr id="23" name="Rectangle 22"/>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24" name="Rectangle 23"/>
            <p:cNvSpPr/>
            <p:nvPr/>
          </p:nvSpPr>
          <p:spPr>
            <a:xfrm>
              <a:off x="7009998"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3" name="Group 82"/>
          <p:cNvGrpSpPr/>
          <p:nvPr/>
        </p:nvGrpSpPr>
        <p:grpSpPr>
          <a:xfrm>
            <a:off x="2293620" y="2181404"/>
            <a:ext cx="4716378" cy="359628"/>
            <a:chOff x="2293620" y="2181404"/>
            <a:chExt cx="4716378" cy="359628"/>
          </a:xfrm>
        </p:grpSpPr>
        <p:cxnSp>
          <p:nvCxnSpPr>
            <p:cNvPr id="26" name="Straight Arrow Connector 25"/>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620" y="2181404"/>
              <a:ext cx="2678938" cy="307777"/>
            </a:xfrm>
            <a:prstGeom prst="rect">
              <a:avLst/>
            </a:prstGeom>
            <a:noFill/>
          </p:spPr>
          <p:txBody>
            <a:bodyPr wrap="none" rtlCol="0">
              <a:spAutoFit/>
            </a:bodyPr>
            <a:lstStyle/>
            <a:p>
              <a:r>
                <a:rPr lang="en-GB" dirty="0"/>
                <a:t>Gửi yêu cầu PURCHASE_OTP</a:t>
              </a:r>
            </a:p>
          </p:txBody>
        </p:sp>
      </p:grpSp>
      <p:grpSp>
        <p:nvGrpSpPr>
          <p:cNvPr id="84" name="Group 83"/>
          <p:cNvGrpSpPr/>
          <p:nvPr/>
        </p:nvGrpSpPr>
        <p:grpSpPr>
          <a:xfrm>
            <a:off x="2293620" y="2676466"/>
            <a:ext cx="4716378" cy="317302"/>
            <a:chOff x="2293620" y="2676466"/>
            <a:chExt cx="4716378" cy="317302"/>
          </a:xfrm>
        </p:grpSpPr>
        <p:cxnSp>
          <p:nvCxnSpPr>
            <p:cNvPr id="28" name="Straight Arrow Connector 27"/>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9" name="TextBox 28"/>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86" name="Group 85"/>
          <p:cNvGrpSpPr/>
          <p:nvPr/>
        </p:nvGrpSpPr>
        <p:grpSpPr>
          <a:xfrm>
            <a:off x="2293620" y="4183183"/>
            <a:ext cx="4716378" cy="317302"/>
            <a:chOff x="2293620" y="3924221"/>
            <a:chExt cx="4716378" cy="317302"/>
          </a:xfrm>
        </p:grpSpPr>
        <p:cxnSp>
          <p:nvCxnSpPr>
            <p:cNvPr id="38" name="Straight Arrow Connector 37"/>
            <p:cNvCxnSpPr/>
            <p:nvPr/>
          </p:nvCxnSpPr>
          <p:spPr>
            <a:xfrm flipH="1">
              <a:off x="2293620" y="4241523"/>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2293620" y="3924221"/>
              <a:ext cx="1317990" cy="307777"/>
            </a:xfrm>
            <a:prstGeom prst="rect">
              <a:avLst/>
            </a:prstGeom>
            <a:noFill/>
          </p:spPr>
          <p:txBody>
            <a:bodyPr wrap="none" rtlCol="0">
              <a:spAutoFit/>
            </a:bodyPr>
            <a:lstStyle/>
            <a:p>
              <a:r>
                <a:rPr lang="en-GB" dirty="0" smtClean="0"/>
                <a:t>Trả lại kết quả</a:t>
              </a:r>
              <a:endParaRPr lang="en-GB" dirty="0"/>
            </a:p>
          </p:txBody>
        </p:sp>
      </p:grpSp>
      <p:grpSp>
        <p:nvGrpSpPr>
          <p:cNvPr id="31" name="Group 30"/>
          <p:cNvGrpSpPr/>
          <p:nvPr/>
        </p:nvGrpSpPr>
        <p:grpSpPr>
          <a:xfrm>
            <a:off x="2293620" y="3708254"/>
            <a:ext cx="4716378" cy="359628"/>
            <a:chOff x="2293620" y="3429159"/>
            <a:chExt cx="4716378" cy="359628"/>
          </a:xfrm>
        </p:grpSpPr>
        <p:cxnSp>
          <p:nvCxnSpPr>
            <p:cNvPr id="34" name="Straight Arrow Connector 33"/>
            <p:cNvCxnSpPr/>
            <p:nvPr/>
          </p:nvCxnSpPr>
          <p:spPr>
            <a:xfrm>
              <a:off x="2293620" y="3788787"/>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93620" y="3429159"/>
              <a:ext cx="3903633" cy="307777"/>
            </a:xfrm>
            <a:prstGeom prst="rect">
              <a:avLst/>
            </a:prstGeom>
            <a:noFill/>
          </p:spPr>
          <p:txBody>
            <a:bodyPr wrap="none" rtlCol="0">
              <a:spAutoFit/>
            </a:bodyPr>
            <a:lstStyle/>
            <a:p>
              <a:r>
                <a:rPr lang="en-GB" dirty="0"/>
                <a:t>Tích hợp Napas Hosted Checkout lên web/app</a:t>
              </a:r>
            </a:p>
          </p:txBody>
        </p:sp>
      </p:grpSp>
      <p:grpSp>
        <p:nvGrpSpPr>
          <p:cNvPr id="6" name="Group 5"/>
          <p:cNvGrpSpPr/>
          <p:nvPr/>
        </p:nvGrpSpPr>
        <p:grpSpPr>
          <a:xfrm>
            <a:off x="7124298" y="3686038"/>
            <a:ext cx="2007281" cy="804922"/>
            <a:chOff x="7124298" y="3686038"/>
            <a:chExt cx="2007281" cy="804922"/>
          </a:xfrm>
        </p:grpSpPr>
        <p:grpSp>
          <p:nvGrpSpPr>
            <p:cNvPr id="2" name="Group 1"/>
            <p:cNvGrpSpPr/>
            <p:nvPr/>
          </p:nvGrpSpPr>
          <p:grpSpPr>
            <a:xfrm>
              <a:off x="7124298" y="3686038"/>
              <a:ext cx="2007281" cy="804922"/>
              <a:chOff x="7112794" y="3428941"/>
              <a:chExt cx="2007281" cy="804922"/>
            </a:xfrm>
          </p:grpSpPr>
          <p:sp>
            <p:nvSpPr>
              <p:cNvPr id="79" name="Freeform 78"/>
              <p:cNvSpPr/>
              <p:nvPr/>
            </p:nvSpPr>
            <p:spPr>
              <a:xfrm>
                <a:off x="7112794" y="3788569"/>
                <a:ext cx="516731" cy="445294"/>
              </a:xfrm>
              <a:custGeom>
                <a:avLst/>
                <a:gdLst>
                  <a:gd name="connsiteX0" fmla="*/ 14287 w 516731"/>
                  <a:gd name="connsiteY0" fmla="*/ 0 h 445294"/>
                  <a:gd name="connsiteX1" fmla="*/ 69056 w 516731"/>
                  <a:gd name="connsiteY1" fmla="*/ 4762 h 445294"/>
                  <a:gd name="connsiteX2" fmla="*/ 83344 w 516731"/>
                  <a:gd name="connsiteY2" fmla="*/ 9525 h 445294"/>
                  <a:gd name="connsiteX3" fmla="*/ 126206 w 516731"/>
                  <a:gd name="connsiteY3" fmla="*/ 11906 h 445294"/>
                  <a:gd name="connsiteX4" fmla="*/ 145256 w 516731"/>
                  <a:gd name="connsiteY4" fmla="*/ 14287 h 445294"/>
                  <a:gd name="connsiteX5" fmla="*/ 178594 w 516731"/>
                  <a:gd name="connsiteY5" fmla="*/ 19050 h 445294"/>
                  <a:gd name="connsiteX6" fmla="*/ 192881 w 516731"/>
                  <a:gd name="connsiteY6" fmla="*/ 23812 h 445294"/>
                  <a:gd name="connsiteX7" fmla="*/ 209550 w 516731"/>
                  <a:gd name="connsiteY7" fmla="*/ 26194 h 445294"/>
                  <a:gd name="connsiteX8" fmla="*/ 233362 w 516731"/>
                  <a:gd name="connsiteY8" fmla="*/ 30956 h 445294"/>
                  <a:gd name="connsiteX9" fmla="*/ 278606 w 516731"/>
                  <a:gd name="connsiteY9" fmla="*/ 38100 h 445294"/>
                  <a:gd name="connsiteX10" fmla="*/ 323850 w 516731"/>
                  <a:gd name="connsiteY10" fmla="*/ 50006 h 445294"/>
                  <a:gd name="connsiteX11" fmla="*/ 347662 w 516731"/>
                  <a:gd name="connsiteY11" fmla="*/ 57150 h 445294"/>
                  <a:gd name="connsiteX12" fmla="*/ 419100 w 516731"/>
                  <a:gd name="connsiteY12" fmla="*/ 90487 h 445294"/>
                  <a:gd name="connsiteX13" fmla="*/ 431006 w 516731"/>
                  <a:gd name="connsiteY13" fmla="*/ 100012 h 445294"/>
                  <a:gd name="connsiteX14" fmla="*/ 464344 w 516731"/>
                  <a:gd name="connsiteY14" fmla="*/ 123825 h 445294"/>
                  <a:gd name="connsiteX15" fmla="*/ 478631 w 516731"/>
                  <a:gd name="connsiteY15" fmla="*/ 133350 h 445294"/>
                  <a:gd name="connsiteX16" fmla="*/ 504825 w 516731"/>
                  <a:gd name="connsiteY16" fmla="*/ 157162 h 445294"/>
                  <a:gd name="connsiteX17" fmla="*/ 514350 w 516731"/>
                  <a:gd name="connsiteY17" fmla="*/ 178594 h 445294"/>
                  <a:gd name="connsiteX18" fmla="*/ 516731 w 516731"/>
                  <a:gd name="connsiteY18" fmla="*/ 188119 h 445294"/>
                  <a:gd name="connsiteX19" fmla="*/ 511969 w 516731"/>
                  <a:gd name="connsiteY19" fmla="*/ 271462 h 445294"/>
                  <a:gd name="connsiteX20" fmla="*/ 509587 w 516731"/>
                  <a:gd name="connsiteY20" fmla="*/ 280987 h 445294"/>
                  <a:gd name="connsiteX21" fmla="*/ 490537 w 516731"/>
                  <a:gd name="connsiteY21" fmla="*/ 311944 h 445294"/>
                  <a:gd name="connsiteX22" fmla="*/ 481012 w 516731"/>
                  <a:gd name="connsiteY22" fmla="*/ 323850 h 445294"/>
                  <a:gd name="connsiteX23" fmla="*/ 447675 w 516731"/>
                  <a:gd name="connsiteY23" fmla="*/ 357187 h 445294"/>
                  <a:gd name="connsiteX24" fmla="*/ 426244 w 516731"/>
                  <a:gd name="connsiteY24" fmla="*/ 371475 h 445294"/>
                  <a:gd name="connsiteX25" fmla="*/ 411956 w 516731"/>
                  <a:gd name="connsiteY25" fmla="*/ 378619 h 445294"/>
                  <a:gd name="connsiteX26" fmla="*/ 400050 w 516731"/>
                  <a:gd name="connsiteY26" fmla="*/ 385762 h 445294"/>
                  <a:gd name="connsiteX27" fmla="*/ 378619 w 516731"/>
                  <a:gd name="connsiteY27" fmla="*/ 390525 h 445294"/>
                  <a:gd name="connsiteX28" fmla="*/ 345281 w 516731"/>
                  <a:gd name="connsiteY28" fmla="*/ 400050 h 445294"/>
                  <a:gd name="connsiteX29" fmla="*/ 319087 w 516731"/>
                  <a:gd name="connsiteY29" fmla="*/ 402431 h 445294"/>
                  <a:gd name="connsiteX30" fmla="*/ 250031 w 516731"/>
                  <a:gd name="connsiteY30" fmla="*/ 407194 h 445294"/>
                  <a:gd name="connsiteX31" fmla="*/ 202406 w 516731"/>
                  <a:gd name="connsiteY31" fmla="*/ 411956 h 445294"/>
                  <a:gd name="connsiteX32" fmla="*/ 119062 w 516731"/>
                  <a:gd name="connsiteY32" fmla="*/ 416719 h 445294"/>
                  <a:gd name="connsiteX33" fmla="*/ 90487 w 516731"/>
                  <a:gd name="connsiteY33" fmla="*/ 421481 h 445294"/>
                  <a:gd name="connsiteX34" fmla="*/ 78581 w 516731"/>
                  <a:gd name="connsiteY34" fmla="*/ 426244 h 445294"/>
                  <a:gd name="connsiteX35" fmla="*/ 66675 w 516731"/>
                  <a:gd name="connsiteY35" fmla="*/ 428625 h 445294"/>
                  <a:gd name="connsiteX36" fmla="*/ 57150 w 516731"/>
                  <a:gd name="connsiteY36" fmla="*/ 431006 h 445294"/>
                  <a:gd name="connsiteX37" fmla="*/ 28575 w 516731"/>
                  <a:gd name="connsiteY37" fmla="*/ 440531 h 445294"/>
                  <a:gd name="connsiteX38" fmla="*/ 21431 w 516731"/>
                  <a:gd name="connsiteY38" fmla="*/ 442912 h 445294"/>
                  <a:gd name="connsiteX39" fmla="*/ 14287 w 516731"/>
                  <a:gd name="connsiteY39" fmla="*/ 445294 h 445294"/>
                  <a:gd name="connsiteX40" fmla="*/ 0 w 516731"/>
                  <a:gd name="connsiteY40" fmla="*/ 445294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731" h="445294">
                    <a:moveTo>
                      <a:pt x="14287" y="0"/>
                    </a:moveTo>
                    <a:cubicBezTo>
                      <a:pt x="21548" y="484"/>
                      <a:pt x="56851" y="2147"/>
                      <a:pt x="69056" y="4762"/>
                    </a:cubicBezTo>
                    <a:cubicBezTo>
                      <a:pt x="73965" y="5814"/>
                      <a:pt x="78362" y="8902"/>
                      <a:pt x="83344" y="9525"/>
                    </a:cubicBezTo>
                    <a:cubicBezTo>
                      <a:pt x="97543" y="11300"/>
                      <a:pt x="111919" y="11112"/>
                      <a:pt x="126206" y="11906"/>
                    </a:cubicBezTo>
                    <a:lnTo>
                      <a:pt x="145256" y="14287"/>
                    </a:lnTo>
                    <a:lnTo>
                      <a:pt x="178594" y="19050"/>
                    </a:lnTo>
                    <a:cubicBezTo>
                      <a:pt x="183356" y="20637"/>
                      <a:pt x="187990" y="22683"/>
                      <a:pt x="192881" y="23812"/>
                    </a:cubicBezTo>
                    <a:cubicBezTo>
                      <a:pt x="198350" y="25074"/>
                      <a:pt x="204028" y="25190"/>
                      <a:pt x="209550" y="26194"/>
                    </a:cubicBezTo>
                    <a:cubicBezTo>
                      <a:pt x="252894" y="34076"/>
                      <a:pt x="172865" y="21650"/>
                      <a:pt x="233362" y="30956"/>
                    </a:cubicBezTo>
                    <a:cubicBezTo>
                      <a:pt x="247309" y="33101"/>
                      <a:pt x="265624" y="35169"/>
                      <a:pt x="278606" y="38100"/>
                    </a:cubicBezTo>
                    <a:cubicBezTo>
                      <a:pt x="293818" y="41535"/>
                      <a:pt x="308913" y="45525"/>
                      <a:pt x="323850" y="50006"/>
                    </a:cubicBezTo>
                    <a:cubicBezTo>
                      <a:pt x="331787" y="52387"/>
                      <a:pt x="339914" y="54211"/>
                      <a:pt x="347662" y="57150"/>
                    </a:cubicBezTo>
                    <a:cubicBezTo>
                      <a:pt x="371219" y="66085"/>
                      <a:pt x="397293" y="76858"/>
                      <a:pt x="419100" y="90487"/>
                    </a:cubicBezTo>
                    <a:cubicBezTo>
                      <a:pt x="423410" y="93181"/>
                      <a:pt x="426777" y="97193"/>
                      <a:pt x="431006" y="100012"/>
                    </a:cubicBezTo>
                    <a:cubicBezTo>
                      <a:pt x="491536" y="140365"/>
                      <a:pt x="399924" y="74270"/>
                      <a:pt x="464344" y="123825"/>
                    </a:cubicBezTo>
                    <a:cubicBezTo>
                      <a:pt x="468881" y="127315"/>
                      <a:pt x="474094" y="129860"/>
                      <a:pt x="478631" y="133350"/>
                    </a:cubicBezTo>
                    <a:cubicBezTo>
                      <a:pt x="491064" y="142913"/>
                      <a:pt x="494817" y="147154"/>
                      <a:pt x="504825" y="157162"/>
                    </a:cubicBezTo>
                    <a:cubicBezTo>
                      <a:pt x="508973" y="165458"/>
                      <a:pt x="511311" y="169476"/>
                      <a:pt x="514350" y="178594"/>
                    </a:cubicBezTo>
                    <a:cubicBezTo>
                      <a:pt x="515385" y="181699"/>
                      <a:pt x="515937" y="184944"/>
                      <a:pt x="516731" y="188119"/>
                    </a:cubicBezTo>
                    <a:cubicBezTo>
                      <a:pt x="515144" y="215900"/>
                      <a:pt x="514103" y="243718"/>
                      <a:pt x="511969" y="271462"/>
                    </a:cubicBezTo>
                    <a:cubicBezTo>
                      <a:pt x="511718" y="274725"/>
                      <a:pt x="510802" y="277948"/>
                      <a:pt x="509587" y="280987"/>
                    </a:cubicBezTo>
                    <a:cubicBezTo>
                      <a:pt x="504426" y="293889"/>
                      <a:pt x="499081" y="300552"/>
                      <a:pt x="490537" y="311944"/>
                    </a:cubicBezTo>
                    <a:cubicBezTo>
                      <a:pt x="487487" y="316010"/>
                      <a:pt x="484507" y="320160"/>
                      <a:pt x="481012" y="323850"/>
                    </a:cubicBezTo>
                    <a:cubicBezTo>
                      <a:pt x="470204" y="335258"/>
                      <a:pt x="461731" y="350158"/>
                      <a:pt x="447675" y="357187"/>
                    </a:cubicBezTo>
                    <a:cubicBezTo>
                      <a:pt x="421297" y="370378"/>
                      <a:pt x="458543" y="350921"/>
                      <a:pt x="426244" y="371475"/>
                    </a:cubicBezTo>
                    <a:cubicBezTo>
                      <a:pt x="421752" y="374334"/>
                      <a:pt x="416631" y="376069"/>
                      <a:pt x="411956" y="378619"/>
                    </a:cubicBezTo>
                    <a:cubicBezTo>
                      <a:pt x="407893" y="380835"/>
                      <a:pt x="404408" y="384205"/>
                      <a:pt x="400050" y="385762"/>
                    </a:cubicBezTo>
                    <a:cubicBezTo>
                      <a:pt x="393158" y="388223"/>
                      <a:pt x="385690" y="388639"/>
                      <a:pt x="378619" y="390525"/>
                    </a:cubicBezTo>
                    <a:cubicBezTo>
                      <a:pt x="361106" y="395195"/>
                      <a:pt x="365310" y="396887"/>
                      <a:pt x="345281" y="400050"/>
                    </a:cubicBezTo>
                    <a:cubicBezTo>
                      <a:pt x="336621" y="401417"/>
                      <a:pt x="327811" y="401559"/>
                      <a:pt x="319087" y="402431"/>
                    </a:cubicBezTo>
                    <a:cubicBezTo>
                      <a:pt x="273581" y="406981"/>
                      <a:pt x="323140" y="403537"/>
                      <a:pt x="250031" y="407194"/>
                    </a:cubicBezTo>
                    <a:cubicBezTo>
                      <a:pt x="226673" y="410530"/>
                      <a:pt x="232400" y="410081"/>
                      <a:pt x="202406" y="411956"/>
                    </a:cubicBezTo>
                    <a:lnTo>
                      <a:pt x="119062" y="416719"/>
                    </a:lnTo>
                    <a:cubicBezTo>
                      <a:pt x="109537" y="418306"/>
                      <a:pt x="99887" y="419269"/>
                      <a:pt x="90487" y="421481"/>
                    </a:cubicBezTo>
                    <a:cubicBezTo>
                      <a:pt x="86326" y="422460"/>
                      <a:pt x="82675" y="425016"/>
                      <a:pt x="78581" y="426244"/>
                    </a:cubicBezTo>
                    <a:cubicBezTo>
                      <a:pt x="74704" y="427407"/>
                      <a:pt x="70626" y="427747"/>
                      <a:pt x="66675" y="428625"/>
                    </a:cubicBezTo>
                    <a:cubicBezTo>
                      <a:pt x="63480" y="429335"/>
                      <a:pt x="60274" y="430030"/>
                      <a:pt x="57150" y="431006"/>
                    </a:cubicBezTo>
                    <a:cubicBezTo>
                      <a:pt x="47567" y="434001"/>
                      <a:pt x="38100" y="437356"/>
                      <a:pt x="28575" y="440531"/>
                    </a:cubicBezTo>
                    <a:lnTo>
                      <a:pt x="21431" y="442912"/>
                    </a:lnTo>
                    <a:cubicBezTo>
                      <a:pt x="19050" y="443706"/>
                      <a:pt x="16797" y="445294"/>
                      <a:pt x="14287" y="445294"/>
                    </a:cubicBezTo>
                    <a:lnTo>
                      <a:pt x="0" y="445294"/>
                    </a:lnTo>
                  </a:path>
                </a:pathLst>
              </a:custGeom>
              <a:noFill/>
              <a:ln w="12700">
                <a:solidFill>
                  <a:schemeClr val="bg1">
                    <a:lumMod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p:cNvSpPr txBox="1"/>
              <p:nvPr/>
            </p:nvSpPr>
            <p:spPr>
              <a:xfrm>
                <a:off x="7112794" y="3428941"/>
                <a:ext cx="2007281" cy="307777"/>
              </a:xfrm>
              <a:prstGeom prst="rect">
                <a:avLst/>
              </a:prstGeom>
              <a:noFill/>
            </p:spPr>
            <p:txBody>
              <a:bodyPr wrap="none" rtlCol="0">
                <a:spAutoFit/>
              </a:bodyPr>
              <a:lstStyle/>
              <a:p>
                <a:r>
                  <a:rPr lang="en-GB" dirty="0"/>
                  <a:t>Xử lý kết quả giao dịch</a:t>
                </a:r>
              </a:p>
            </p:txBody>
          </p:sp>
        </p:grpSp>
        <p:grpSp>
          <p:nvGrpSpPr>
            <p:cNvPr id="36" name="Google Shape;3004;p47"/>
            <p:cNvGrpSpPr/>
            <p:nvPr/>
          </p:nvGrpSpPr>
          <p:grpSpPr>
            <a:xfrm>
              <a:off x="7943525" y="4047239"/>
              <a:ext cx="368825" cy="295850"/>
              <a:chOff x="4422700" y="3862300"/>
              <a:chExt cx="368825" cy="295850"/>
            </a:xfrm>
          </p:grpSpPr>
          <p:sp>
            <p:nvSpPr>
              <p:cNvPr id="37" name="Google Shape;3005;p47"/>
              <p:cNvSpPr/>
              <p:nvPr/>
            </p:nvSpPr>
            <p:spPr>
              <a:xfrm>
                <a:off x="4516250" y="3862300"/>
                <a:ext cx="275275" cy="188800"/>
              </a:xfrm>
              <a:custGeom>
                <a:avLst/>
                <a:gdLst/>
                <a:ahLst/>
                <a:cxnLst/>
                <a:rect l="l" t="t" r="r" b="b"/>
                <a:pathLst>
                  <a:path w="11011" h="7552" extrusionOk="0">
                    <a:moveTo>
                      <a:pt x="9924" y="445"/>
                    </a:moveTo>
                    <a:cubicBezTo>
                      <a:pt x="10274" y="445"/>
                      <a:pt x="10567" y="738"/>
                      <a:pt x="10567" y="1097"/>
                    </a:cubicBezTo>
                    <a:lnTo>
                      <a:pt x="10567" y="1390"/>
                    </a:lnTo>
                    <a:lnTo>
                      <a:pt x="2288" y="1390"/>
                    </a:lnTo>
                    <a:cubicBezTo>
                      <a:pt x="1995" y="1390"/>
                      <a:pt x="1995" y="1825"/>
                      <a:pt x="2288" y="1825"/>
                    </a:cubicBezTo>
                    <a:lnTo>
                      <a:pt x="10567" y="1825"/>
                    </a:lnTo>
                    <a:lnTo>
                      <a:pt x="10567" y="2770"/>
                    </a:lnTo>
                    <a:lnTo>
                      <a:pt x="436" y="2770"/>
                    </a:lnTo>
                    <a:lnTo>
                      <a:pt x="436" y="1825"/>
                    </a:lnTo>
                    <a:lnTo>
                      <a:pt x="1711" y="1825"/>
                    </a:lnTo>
                    <a:cubicBezTo>
                      <a:pt x="1995" y="1825"/>
                      <a:pt x="1995" y="1390"/>
                      <a:pt x="1711" y="1390"/>
                    </a:cubicBezTo>
                    <a:lnTo>
                      <a:pt x="436" y="1390"/>
                    </a:lnTo>
                    <a:lnTo>
                      <a:pt x="436" y="1097"/>
                    </a:lnTo>
                    <a:cubicBezTo>
                      <a:pt x="436" y="738"/>
                      <a:pt x="729" y="445"/>
                      <a:pt x="1088" y="445"/>
                    </a:cubicBezTo>
                    <a:close/>
                    <a:moveTo>
                      <a:pt x="1078" y="1"/>
                    </a:moveTo>
                    <a:cubicBezTo>
                      <a:pt x="483" y="1"/>
                      <a:pt x="1" y="492"/>
                      <a:pt x="1" y="1088"/>
                    </a:cubicBezTo>
                    <a:lnTo>
                      <a:pt x="1" y="3554"/>
                    </a:lnTo>
                    <a:cubicBezTo>
                      <a:pt x="1" y="3701"/>
                      <a:pt x="109" y="3774"/>
                      <a:pt x="218" y="3774"/>
                    </a:cubicBezTo>
                    <a:cubicBezTo>
                      <a:pt x="327" y="3774"/>
                      <a:pt x="436" y="3701"/>
                      <a:pt x="436" y="3554"/>
                    </a:cubicBezTo>
                    <a:lnTo>
                      <a:pt x="436" y="3214"/>
                    </a:lnTo>
                    <a:lnTo>
                      <a:pt x="10567" y="3214"/>
                    </a:lnTo>
                    <a:lnTo>
                      <a:pt x="10567" y="6465"/>
                    </a:lnTo>
                    <a:cubicBezTo>
                      <a:pt x="10567" y="6824"/>
                      <a:pt x="10274" y="7117"/>
                      <a:pt x="9924" y="7117"/>
                    </a:cubicBezTo>
                    <a:lnTo>
                      <a:pt x="7911" y="7117"/>
                    </a:lnTo>
                    <a:cubicBezTo>
                      <a:pt x="7618" y="7117"/>
                      <a:pt x="7618" y="7552"/>
                      <a:pt x="7911" y="7552"/>
                    </a:cubicBezTo>
                    <a:lnTo>
                      <a:pt x="9924" y="7552"/>
                    </a:lnTo>
                    <a:cubicBezTo>
                      <a:pt x="10519" y="7552"/>
                      <a:pt x="11001" y="7070"/>
                      <a:pt x="11001" y="6465"/>
                    </a:cubicBezTo>
                    <a:lnTo>
                      <a:pt x="11001" y="1097"/>
                    </a:lnTo>
                    <a:cubicBezTo>
                      <a:pt x="11011" y="492"/>
                      <a:pt x="10519" y="1"/>
                      <a:pt x="9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06;p47"/>
              <p:cNvSpPr/>
              <p:nvPr/>
            </p:nvSpPr>
            <p:spPr>
              <a:xfrm>
                <a:off x="4422700" y="3969350"/>
                <a:ext cx="275275" cy="188800"/>
              </a:xfrm>
              <a:custGeom>
                <a:avLst/>
                <a:gdLst/>
                <a:ahLst/>
                <a:cxnLst/>
                <a:rect l="l" t="t" r="r" b="b"/>
                <a:pathLst>
                  <a:path w="11011" h="7552" extrusionOk="0">
                    <a:moveTo>
                      <a:pt x="1087" y="0"/>
                    </a:moveTo>
                    <a:cubicBezTo>
                      <a:pt x="492" y="0"/>
                      <a:pt x="0" y="482"/>
                      <a:pt x="0" y="1087"/>
                    </a:cubicBezTo>
                    <a:lnTo>
                      <a:pt x="0" y="6464"/>
                    </a:lnTo>
                    <a:cubicBezTo>
                      <a:pt x="0" y="7060"/>
                      <a:pt x="492" y="7551"/>
                      <a:pt x="1087" y="7551"/>
                    </a:cubicBezTo>
                    <a:lnTo>
                      <a:pt x="8166" y="7551"/>
                    </a:lnTo>
                    <a:cubicBezTo>
                      <a:pt x="8459" y="7551"/>
                      <a:pt x="8459" y="7107"/>
                      <a:pt x="8166" y="7107"/>
                    </a:cubicBezTo>
                    <a:lnTo>
                      <a:pt x="1087" y="7107"/>
                    </a:lnTo>
                    <a:cubicBezTo>
                      <a:pt x="728" y="7107"/>
                      <a:pt x="445" y="6823"/>
                      <a:pt x="445" y="6464"/>
                    </a:cubicBezTo>
                    <a:lnTo>
                      <a:pt x="445" y="1087"/>
                    </a:lnTo>
                    <a:cubicBezTo>
                      <a:pt x="445" y="728"/>
                      <a:pt x="728" y="444"/>
                      <a:pt x="1087" y="444"/>
                    </a:cubicBezTo>
                    <a:lnTo>
                      <a:pt x="9924" y="444"/>
                    </a:lnTo>
                    <a:cubicBezTo>
                      <a:pt x="10283" y="444"/>
                      <a:pt x="10576" y="728"/>
                      <a:pt x="10576" y="1087"/>
                    </a:cubicBezTo>
                    <a:lnTo>
                      <a:pt x="10576" y="6464"/>
                    </a:lnTo>
                    <a:cubicBezTo>
                      <a:pt x="10576" y="6823"/>
                      <a:pt x="10283" y="7116"/>
                      <a:pt x="9924" y="7116"/>
                    </a:cubicBezTo>
                    <a:lnTo>
                      <a:pt x="8893" y="7116"/>
                    </a:lnTo>
                    <a:cubicBezTo>
                      <a:pt x="8600" y="7116"/>
                      <a:pt x="8600" y="7551"/>
                      <a:pt x="8893" y="7551"/>
                    </a:cubicBezTo>
                    <a:lnTo>
                      <a:pt x="9924" y="7551"/>
                    </a:lnTo>
                    <a:cubicBezTo>
                      <a:pt x="10528" y="7551"/>
                      <a:pt x="11010" y="7069"/>
                      <a:pt x="11010" y="6474"/>
                    </a:cubicBezTo>
                    <a:lnTo>
                      <a:pt x="11010" y="1087"/>
                    </a:lnTo>
                    <a:cubicBezTo>
                      <a:pt x="11010" y="492"/>
                      <a:pt x="10528" y="0"/>
                      <a:pt x="99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07;p47"/>
              <p:cNvSpPr/>
              <p:nvPr/>
            </p:nvSpPr>
            <p:spPr>
              <a:xfrm>
                <a:off x="4449150" y="4058400"/>
                <a:ext cx="11125" cy="21125"/>
              </a:xfrm>
              <a:custGeom>
                <a:avLst/>
                <a:gdLst/>
                <a:ahLst/>
                <a:cxnLst/>
                <a:rect l="l" t="t" r="r" b="b"/>
                <a:pathLst>
                  <a:path w="445" h="845" extrusionOk="0">
                    <a:moveTo>
                      <a:pt x="234" y="0"/>
                    </a:moveTo>
                    <a:cubicBezTo>
                      <a:pt x="229" y="0"/>
                      <a:pt x="223" y="1"/>
                      <a:pt x="218" y="1"/>
                    </a:cubicBezTo>
                    <a:cubicBezTo>
                      <a:pt x="95" y="1"/>
                      <a:pt x="1" y="95"/>
                      <a:pt x="1" y="218"/>
                    </a:cubicBezTo>
                    <a:lnTo>
                      <a:pt x="1" y="625"/>
                    </a:lnTo>
                    <a:cubicBezTo>
                      <a:pt x="1" y="771"/>
                      <a:pt x="110" y="844"/>
                      <a:pt x="218" y="844"/>
                    </a:cubicBezTo>
                    <a:cubicBezTo>
                      <a:pt x="327" y="844"/>
                      <a:pt x="436" y="771"/>
                      <a:pt x="436" y="625"/>
                    </a:cubicBezTo>
                    <a:lnTo>
                      <a:pt x="436" y="218"/>
                    </a:lnTo>
                    <a:cubicBezTo>
                      <a:pt x="445" y="101"/>
                      <a:pt x="350"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08;p47"/>
              <p:cNvSpPr/>
              <p:nvPr/>
            </p:nvSpPr>
            <p:spPr>
              <a:xfrm>
                <a:off x="4483425" y="4058400"/>
                <a:ext cx="10875" cy="21125"/>
              </a:xfrm>
              <a:custGeom>
                <a:avLst/>
                <a:gdLst/>
                <a:ahLst/>
                <a:cxnLst/>
                <a:rect l="l" t="t" r="r" b="b"/>
                <a:pathLst>
                  <a:path w="435" h="845" extrusionOk="0">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09;p47"/>
              <p:cNvSpPr/>
              <p:nvPr/>
            </p:nvSpPr>
            <p:spPr>
              <a:xfrm>
                <a:off x="4466175" y="4058400"/>
                <a:ext cx="11125" cy="21125"/>
              </a:xfrm>
              <a:custGeom>
                <a:avLst/>
                <a:gdLst/>
                <a:ahLst/>
                <a:cxnLst/>
                <a:rect l="l" t="t" r="r" b="b"/>
                <a:pathLst>
                  <a:path w="445" h="845" extrusionOk="0">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10;p47"/>
              <p:cNvSpPr/>
              <p:nvPr/>
            </p:nvSpPr>
            <p:spPr>
              <a:xfrm>
                <a:off x="4500425" y="4058400"/>
                <a:ext cx="11125" cy="21125"/>
              </a:xfrm>
              <a:custGeom>
                <a:avLst/>
                <a:gdLst/>
                <a:ahLst/>
                <a:cxnLst/>
                <a:rect l="l" t="t" r="r" b="b"/>
                <a:pathLst>
                  <a:path w="445" h="845" extrusionOk="0">
                    <a:moveTo>
                      <a:pt x="234" y="0"/>
                    </a:moveTo>
                    <a:cubicBezTo>
                      <a:pt x="228"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49"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11;p47"/>
              <p:cNvSpPr/>
              <p:nvPr/>
            </p:nvSpPr>
            <p:spPr>
              <a:xfrm>
                <a:off x="4609350" y="4058400"/>
                <a:ext cx="10900" cy="21125"/>
              </a:xfrm>
              <a:custGeom>
                <a:avLst/>
                <a:gdLst/>
                <a:ahLst/>
                <a:cxnLst/>
                <a:rect l="l" t="t" r="r" b="b"/>
                <a:pathLst>
                  <a:path w="436" h="845" extrusionOk="0">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12;p47"/>
              <p:cNvSpPr/>
              <p:nvPr/>
            </p:nvSpPr>
            <p:spPr>
              <a:xfrm>
                <a:off x="4643600" y="4058400"/>
                <a:ext cx="10900" cy="21125"/>
              </a:xfrm>
              <a:custGeom>
                <a:avLst/>
                <a:gdLst/>
                <a:ahLst/>
                <a:cxnLst/>
                <a:rect l="l" t="t" r="r" b="b"/>
                <a:pathLst>
                  <a:path w="436" h="845" extrusionOk="0">
                    <a:moveTo>
                      <a:pt x="234"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13;p47"/>
              <p:cNvSpPr/>
              <p:nvPr/>
            </p:nvSpPr>
            <p:spPr>
              <a:xfrm>
                <a:off x="4626350" y="4058400"/>
                <a:ext cx="11125" cy="21125"/>
              </a:xfrm>
              <a:custGeom>
                <a:avLst/>
                <a:gdLst/>
                <a:ahLst/>
                <a:cxnLst/>
                <a:rect l="l" t="t" r="r" b="b"/>
                <a:pathLst>
                  <a:path w="445" h="845" extrusionOk="0">
                    <a:moveTo>
                      <a:pt x="234" y="0"/>
                    </a:moveTo>
                    <a:cubicBezTo>
                      <a:pt x="229"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50"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14;p47"/>
              <p:cNvSpPr/>
              <p:nvPr/>
            </p:nvSpPr>
            <p:spPr>
              <a:xfrm>
                <a:off x="4660625" y="4058400"/>
                <a:ext cx="11125" cy="21125"/>
              </a:xfrm>
              <a:custGeom>
                <a:avLst/>
                <a:gdLst/>
                <a:ahLst/>
                <a:cxnLst/>
                <a:rect l="l" t="t" r="r" b="b"/>
                <a:pathLst>
                  <a:path w="445" h="845" extrusionOk="0">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15;p47"/>
              <p:cNvSpPr/>
              <p:nvPr/>
            </p:nvSpPr>
            <p:spPr>
              <a:xfrm>
                <a:off x="4529250" y="4058400"/>
                <a:ext cx="10900" cy="21125"/>
              </a:xfrm>
              <a:custGeom>
                <a:avLst/>
                <a:gdLst/>
                <a:ahLst/>
                <a:cxnLst/>
                <a:rect l="l" t="t" r="r" b="b"/>
                <a:pathLst>
                  <a:path w="436" h="845" extrusionOk="0">
                    <a:moveTo>
                      <a:pt x="233"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16;p47"/>
              <p:cNvSpPr/>
              <p:nvPr/>
            </p:nvSpPr>
            <p:spPr>
              <a:xfrm>
                <a:off x="4563275" y="4058400"/>
                <a:ext cx="11125" cy="21125"/>
              </a:xfrm>
              <a:custGeom>
                <a:avLst/>
                <a:gdLst/>
                <a:ahLst/>
                <a:cxnLst/>
                <a:rect l="l" t="t" r="r" b="b"/>
                <a:pathLst>
                  <a:path w="445" h="845" extrusionOk="0">
                    <a:moveTo>
                      <a:pt x="242" y="0"/>
                    </a:moveTo>
                    <a:cubicBezTo>
                      <a:pt x="237" y="0"/>
                      <a:pt x="232" y="1"/>
                      <a:pt x="227" y="1"/>
                    </a:cubicBezTo>
                    <a:cubicBezTo>
                      <a:pt x="104" y="1"/>
                      <a:pt x="0" y="95"/>
                      <a:pt x="0" y="218"/>
                    </a:cubicBezTo>
                    <a:lnTo>
                      <a:pt x="0" y="625"/>
                    </a:lnTo>
                    <a:cubicBezTo>
                      <a:pt x="0" y="771"/>
                      <a:pt x="112" y="844"/>
                      <a:pt x="223" y="844"/>
                    </a:cubicBezTo>
                    <a:cubicBezTo>
                      <a:pt x="334" y="844"/>
                      <a:pt x="445" y="771"/>
                      <a:pt x="445" y="625"/>
                    </a:cubicBezTo>
                    <a:lnTo>
                      <a:pt x="445" y="218"/>
                    </a:lnTo>
                    <a:cubicBezTo>
                      <a:pt x="445" y="101"/>
                      <a:pt x="349"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17;p47"/>
              <p:cNvSpPr/>
              <p:nvPr/>
            </p:nvSpPr>
            <p:spPr>
              <a:xfrm>
                <a:off x="4546275" y="4058400"/>
                <a:ext cx="11125" cy="21125"/>
              </a:xfrm>
              <a:custGeom>
                <a:avLst/>
                <a:gdLst/>
                <a:ahLst/>
                <a:cxnLst/>
                <a:rect l="l" t="t" r="r" b="b"/>
                <a:pathLst>
                  <a:path w="445" h="845" extrusionOk="0">
                    <a:moveTo>
                      <a:pt x="241" y="0"/>
                    </a:moveTo>
                    <a:cubicBezTo>
                      <a:pt x="236" y="0"/>
                      <a:pt x="232" y="1"/>
                      <a:pt x="227"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18;p47"/>
              <p:cNvSpPr/>
              <p:nvPr/>
            </p:nvSpPr>
            <p:spPr>
              <a:xfrm>
                <a:off x="4580525" y="4058400"/>
                <a:ext cx="11125" cy="21350"/>
              </a:xfrm>
              <a:custGeom>
                <a:avLst/>
                <a:gdLst/>
                <a:ahLst/>
                <a:cxnLst/>
                <a:rect l="l" t="t" r="r" b="b"/>
                <a:pathLst>
                  <a:path w="445" h="854" extrusionOk="0">
                    <a:moveTo>
                      <a:pt x="233" y="0"/>
                    </a:moveTo>
                    <a:cubicBezTo>
                      <a:pt x="228" y="0"/>
                      <a:pt x="223" y="1"/>
                      <a:pt x="218" y="1"/>
                    </a:cubicBezTo>
                    <a:cubicBezTo>
                      <a:pt x="104" y="1"/>
                      <a:pt x="0" y="95"/>
                      <a:pt x="10" y="218"/>
                    </a:cubicBezTo>
                    <a:lnTo>
                      <a:pt x="10" y="634"/>
                    </a:lnTo>
                    <a:cubicBezTo>
                      <a:pt x="10" y="781"/>
                      <a:pt x="119" y="854"/>
                      <a:pt x="227" y="854"/>
                    </a:cubicBezTo>
                    <a:cubicBezTo>
                      <a:pt x="336" y="854"/>
                      <a:pt x="445" y="781"/>
                      <a:pt x="445" y="634"/>
                    </a:cubicBezTo>
                    <a:lnTo>
                      <a:pt x="445" y="218"/>
                    </a:lnTo>
                    <a:cubicBezTo>
                      <a:pt x="445"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19;p47"/>
              <p:cNvSpPr/>
              <p:nvPr/>
            </p:nvSpPr>
            <p:spPr>
              <a:xfrm>
                <a:off x="4449150" y="3999825"/>
                <a:ext cx="61925" cy="44675"/>
              </a:xfrm>
              <a:custGeom>
                <a:avLst/>
                <a:gdLst/>
                <a:ahLst/>
                <a:cxnLst/>
                <a:rect l="l" t="t" r="r" b="b"/>
                <a:pathLst>
                  <a:path w="2477" h="1787" extrusionOk="0">
                    <a:moveTo>
                      <a:pt x="1919" y="435"/>
                    </a:moveTo>
                    <a:cubicBezTo>
                      <a:pt x="1985" y="435"/>
                      <a:pt x="2033" y="492"/>
                      <a:pt x="2033" y="558"/>
                    </a:cubicBezTo>
                    <a:lnTo>
                      <a:pt x="2033" y="1229"/>
                    </a:lnTo>
                    <a:cubicBezTo>
                      <a:pt x="2033" y="1295"/>
                      <a:pt x="1985" y="1342"/>
                      <a:pt x="1919" y="1342"/>
                    </a:cubicBezTo>
                    <a:lnTo>
                      <a:pt x="558" y="1342"/>
                    </a:lnTo>
                    <a:cubicBezTo>
                      <a:pt x="492" y="1342"/>
                      <a:pt x="436" y="1295"/>
                      <a:pt x="436" y="1229"/>
                    </a:cubicBezTo>
                    <a:lnTo>
                      <a:pt x="436" y="558"/>
                    </a:lnTo>
                    <a:cubicBezTo>
                      <a:pt x="436" y="492"/>
                      <a:pt x="492" y="435"/>
                      <a:pt x="558" y="435"/>
                    </a:cubicBezTo>
                    <a:close/>
                    <a:moveTo>
                      <a:pt x="558" y="0"/>
                    </a:moveTo>
                    <a:cubicBezTo>
                      <a:pt x="247" y="0"/>
                      <a:pt x="1" y="255"/>
                      <a:pt x="1" y="558"/>
                    </a:cubicBezTo>
                    <a:lnTo>
                      <a:pt x="1" y="1229"/>
                    </a:lnTo>
                    <a:cubicBezTo>
                      <a:pt x="1" y="1531"/>
                      <a:pt x="247" y="1786"/>
                      <a:pt x="558" y="1786"/>
                    </a:cubicBezTo>
                    <a:lnTo>
                      <a:pt x="1919" y="1786"/>
                    </a:lnTo>
                    <a:cubicBezTo>
                      <a:pt x="2222" y="1786"/>
                      <a:pt x="2477" y="1531"/>
                      <a:pt x="2477" y="1229"/>
                    </a:cubicBezTo>
                    <a:lnTo>
                      <a:pt x="2477" y="558"/>
                    </a:lnTo>
                    <a:cubicBezTo>
                      <a:pt x="2467" y="246"/>
                      <a:pt x="2222" y="0"/>
                      <a:pt x="19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20;p47"/>
              <p:cNvSpPr/>
              <p:nvPr/>
            </p:nvSpPr>
            <p:spPr>
              <a:xfrm>
                <a:off x="4447275" y="4110150"/>
                <a:ext cx="44425" cy="10900"/>
              </a:xfrm>
              <a:custGeom>
                <a:avLst/>
                <a:gdLst/>
                <a:ahLst/>
                <a:cxnLst/>
                <a:rect l="l" t="t" r="r" b="b"/>
                <a:pathLst>
                  <a:path w="1777" h="436" extrusionOk="0">
                    <a:moveTo>
                      <a:pt x="293" y="1"/>
                    </a:moveTo>
                    <a:cubicBezTo>
                      <a:pt x="0" y="1"/>
                      <a:pt x="0" y="435"/>
                      <a:pt x="293" y="435"/>
                    </a:cubicBezTo>
                    <a:lnTo>
                      <a:pt x="1484" y="435"/>
                    </a:lnTo>
                    <a:cubicBezTo>
                      <a:pt x="1777" y="435"/>
                      <a:pt x="1777"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21;p47"/>
              <p:cNvSpPr/>
              <p:nvPr/>
            </p:nvSpPr>
            <p:spPr>
              <a:xfrm>
                <a:off x="4494525" y="4110150"/>
                <a:ext cx="62875" cy="10900"/>
              </a:xfrm>
              <a:custGeom>
                <a:avLst/>
                <a:gdLst/>
                <a:ahLst/>
                <a:cxnLst/>
                <a:rect l="l" t="t" r="r" b="b"/>
                <a:pathLst>
                  <a:path w="2515" h="436" extrusionOk="0">
                    <a:moveTo>
                      <a:pt x="293" y="1"/>
                    </a:moveTo>
                    <a:cubicBezTo>
                      <a:pt x="0" y="1"/>
                      <a:pt x="0" y="435"/>
                      <a:pt x="293" y="435"/>
                    </a:cubicBezTo>
                    <a:lnTo>
                      <a:pt x="2221" y="435"/>
                    </a:lnTo>
                    <a:cubicBezTo>
                      <a:pt x="2514" y="435"/>
                      <a:pt x="2514"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22;p47"/>
              <p:cNvSpPr/>
              <p:nvPr/>
            </p:nvSpPr>
            <p:spPr>
              <a:xfrm>
                <a:off x="4584075" y="4020375"/>
                <a:ext cx="89325" cy="10900"/>
              </a:xfrm>
              <a:custGeom>
                <a:avLst/>
                <a:gdLst/>
                <a:ahLst/>
                <a:cxnLst/>
                <a:rect l="l" t="t" r="r" b="b"/>
                <a:pathLst>
                  <a:path w="3573" h="436" extrusionOk="0">
                    <a:moveTo>
                      <a:pt x="293" y="0"/>
                    </a:moveTo>
                    <a:cubicBezTo>
                      <a:pt x="0" y="0"/>
                      <a:pt x="0" y="435"/>
                      <a:pt x="293" y="435"/>
                    </a:cubicBezTo>
                    <a:lnTo>
                      <a:pt x="3280" y="435"/>
                    </a:lnTo>
                    <a:cubicBezTo>
                      <a:pt x="3572" y="435"/>
                      <a:pt x="3572" y="0"/>
                      <a:pt x="32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23;p47"/>
              <p:cNvSpPr/>
              <p:nvPr/>
            </p:nvSpPr>
            <p:spPr>
              <a:xfrm>
                <a:off x="4605575" y="3999350"/>
                <a:ext cx="67825" cy="10900"/>
              </a:xfrm>
              <a:custGeom>
                <a:avLst/>
                <a:gdLst/>
                <a:ahLst/>
                <a:cxnLst/>
                <a:rect l="l" t="t" r="r" b="b"/>
                <a:pathLst>
                  <a:path w="2713" h="436" extrusionOk="0">
                    <a:moveTo>
                      <a:pt x="293" y="0"/>
                    </a:moveTo>
                    <a:cubicBezTo>
                      <a:pt x="0" y="0"/>
                      <a:pt x="0" y="435"/>
                      <a:pt x="293" y="435"/>
                    </a:cubicBezTo>
                    <a:lnTo>
                      <a:pt x="2420" y="435"/>
                    </a:lnTo>
                    <a:cubicBezTo>
                      <a:pt x="2712" y="435"/>
                      <a:pt x="2712" y="0"/>
                      <a:pt x="24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285352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nội địa xác thực OTP tại Napas</a:t>
            </a:r>
            <a:endParaRPr dirty="0">
              <a:latin typeface="UTM Akashi" panose="02040603050506020204" pitchFamily="18" charset="0"/>
            </a:endParaRPr>
          </a:p>
        </p:txBody>
      </p:sp>
      <p:sp>
        <p:nvSpPr>
          <p:cNvPr id="46" name="TextBox 45"/>
          <p:cNvSpPr txBox="1"/>
          <p:nvPr/>
        </p:nvSpPr>
        <p:spPr>
          <a:xfrm>
            <a:off x="597131" y="877540"/>
            <a:ext cx="6705600" cy="369332"/>
          </a:xfrm>
          <a:prstGeom prst="rect">
            <a:avLst/>
          </a:prstGeom>
          <a:noFill/>
        </p:spPr>
        <p:txBody>
          <a:bodyPr wrap="square" rtlCol="0">
            <a:spAutoFit/>
          </a:bodyPr>
          <a:lstStyle/>
          <a:p>
            <a:r>
              <a:rPr lang="en-GB" sz="1800" b="1" dirty="0" smtClean="0"/>
              <a:t>2. Request/Response</a:t>
            </a:r>
          </a:p>
        </p:txBody>
      </p:sp>
      <p:sp>
        <p:nvSpPr>
          <p:cNvPr id="47" name="Rectangle 46"/>
          <p:cNvSpPr/>
          <p:nvPr/>
        </p:nvSpPr>
        <p:spPr>
          <a:xfrm>
            <a:off x="652054" y="1391746"/>
            <a:ext cx="3225803" cy="2486694"/>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Request (PUT)</a:t>
            </a:r>
          </a:p>
          <a:p>
            <a:r>
              <a:rPr lang="en-GB" dirty="0">
                <a:solidFill>
                  <a:schemeClr val="tx1">
                    <a:lumMod val="10000"/>
                  </a:schemeClr>
                </a:solidFill>
              </a:rPr>
              <a:t>{ </a:t>
            </a:r>
            <a:r>
              <a:rPr lang="en-GB" dirty="0">
                <a:solidFill>
                  <a:srgbClr val="FF0000"/>
                </a:solidFill>
              </a:rPr>
              <a:t>"apiOperation</a:t>
            </a:r>
            <a:r>
              <a:rPr lang="en-GB" dirty="0" smtClean="0">
                <a:solidFill>
                  <a:srgbClr val="FF0000"/>
                </a:solidFill>
              </a:rPr>
              <a:t>": "</a:t>
            </a:r>
            <a:r>
              <a:rPr lang="en-GB" dirty="0">
                <a:solidFill>
                  <a:srgbClr val="FF0000"/>
                </a:solidFill>
              </a:rPr>
              <a:t>PURCHASE_OTP"</a:t>
            </a:r>
            <a:r>
              <a:rPr lang="en-GB" dirty="0">
                <a:solidFill>
                  <a:schemeClr val="tx1">
                    <a:lumMod val="10000"/>
                  </a:schemeClr>
                </a:solidFill>
              </a:rPr>
              <a:t>, </a:t>
            </a:r>
            <a:r>
              <a:rPr lang="en-GB" dirty="0" smtClean="0">
                <a:solidFill>
                  <a:schemeClr val="tx1">
                    <a:lumMod val="10000"/>
                  </a:schemeClr>
                </a:solidFill>
              </a:rPr>
              <a:t>           "</a:t>
            </a:r>
            <a:r>
              <a:rPr lang="en-GB" dirty="0">
                <a:solidFill>
                  <a:schemeClr val="tx1">
                    <a:lumMod val="10000"/>
                  </a:schemeClr>
                </a:solidFill>
              </a:rPr>
              <a:t>order": { </a:t>
            </a:r>
            <a:endParaRPr lang="en-GB" dirty="0" smtClean="0">
              <a:solidFill>
                <a:schemeClr val="tx1">
                  <a:lumMod val="10000"/>
                </a:schemeClr>
              </a:solidFill>
            </a:endParaRPr>
          </a:p>
          <a:p>
            <a:r>
              <a:rPr lang="en-GB" dirty="0" smtClean="0">
                <a:solidFill>
                  <a:schemeClr val="tx1">
                    <a:lumMod val="10000"/>
                  </a:schemeClr>
                </a:solidFill>
              </a:rPr>
              <a:t>"</a:t>
            </a:r>
            <a:r>
              <a:rPr lang="en-GB" dirty="0">
                <a:solidFill>
                  <a:schemeClr val="tx1">
                    <a:lumMod val="10000"/>
                  </a:schemeClr>
                </a:solidFill>
              </a:rPr>
              <a:t>amount": "20000", </a:t>
            </a:r>
            <a:endParaRPr lang="en-GB" dirty="0" smtClean="0">
              <a:solidFill>
                <a:schemeClr val="tx1">
                  <a:lumMod val="10000"/>
                </a:schemeClr>
              </a:solidFill>
            </a:endParaRPr>
          </a:p>
          <a:p>
            <a:r>
              <a:rPr lang="en-GB" dirty="0" smtClean="0">
                <a:solidFill>
                  <a:schemeClr val="tx1">
                    <a:lumMod val="10000"/>
                  </a:schemeClr>
                </a:solidFill>
              </a:rPr>
              <a:t>"</a:t>
            </a:r>
            <a:r>
              <a:rPr lang="en-GB" dirty="0">
                <a:solidFill>
                  <a:schemeClr val="tx1">
                    <a:lumMod val="10000"/>
                  </a:schemeClr>
                </a:solidFill>
              </a:rPr>
              <a:t>currency": "VND" </a:t>
            </a:r>
            <a:endParaRPr lang="en-GB" dirty="0" smtClean="0">
              <a:solidFill>
                <a:schemeClr val="tx1">
                  <a:lumMod val="10000"/>
                </a:schemeClr>
              </a:solidFill>
            </a:endParaRPr>
          </a:p>
          <a:p>
            <a:r>
              <a:rPr lang="en-GB" dirty="0" smtClean="0">
                <a:solidFill>
                  <a:schemeClr val="tx1">
                    <a:lumMod val="10000"/>
                  </a:schemeClr>
                </a:solidFill>
              </a:rPr>
              <a:t>}, </a:t>
            </a:r>
          </a:p>
          <a:p>
            <a:r>
              <a:rPr lang="en-GB" dirty="0" smtClean="0">
                <a:solidFill>
                  <a:schemeClr val="tx1">
                    <a:lumMod val="10000"/>
                  </a:schemeClr>
                </a:solidFill>
              </a:rPr>
              <a:t>"</a:t>
            </a:r>
            <a:r>
              <a:rPr lang="en-GB" dirty="0">
                <a:solidFill>
                  <a:schemeClr val="tx1">
                    <a:lumMod val="10000"/>
                  </a:schemeClr>
                </a:solidFill>
              </a:rPr>
              <a:t>sourceOfFunds": { </a:t>
            </a:r>
            <a:endParaRPr lang="en-GB" dirty="0" smtClean="0">
              <a:solidFill>
                <a:schemeClr val="tx1">
                  <a:lumMod val="10000"/>
                </a:schemeClr>
              </a:solidFill>
            </a:endParaRPr>
          </a:p>
          <a:p>
            <a:r>
              <a:rPr lang="en-GB" dirty="0" smtClean="0">
                <a:solidFill>
                  <a:schemeClr val="tx1">
                    <a:lumMod val="10000"/>
                  </a:schemeClr>
                </a:solidFill>
              </a:rPr>
              <a:t>"</a:t>
            </a:r>
            <a:r>
              <a:rPr lang="en-GB" dirty="0">
                <a:solidFill>
                  <a:schemeClr val="tx1">
                    <a:lumMod val="10000"/>
                  </a:schemeClr>
                </a:solidFill>
              </a:rPr>
              <a:t>type": "CARD", </a:t>
            </a:r>
            <a:endParaRPr lang="en-GB" dirty="0" smtClean="0">
              <a:solidFill>
                <a:schemeClr val="tx1">
                  <a:lumMod val="10000"/>
                </a:schemeClr>
              </a:solidFill>
            </a:endParaRPr>
          </a:p>
          <a:p>
            <a:r>
              <a:rPr lang="en-GB" dirty="0" smtClean="0">
                <a:solidFill>
                  <a:schemeClr val="tx1">
                    <a:lumMod val="10000"/>
                  </a:schemeClr>
                </a:solidFill>
              </a:rPr>
              <a:t>"</a:t>
            </a:r>
            <a:r>
              <a:rPr lang="en-GB" dirty="0">
                <a:solidFill>
                  <a:schemeClr val="tx1">
                    <a:lumMod val="10000"/>
                  </a:schemeClr>
                </a:solidFill>
              </a:rPr>
              <a:t>token": "970400F98RDR0018" </a:t>
            </a:r>
            <a:endParaRPr lang="en-GB" dirty="0" smtClean="0">
              <a:solidFill>
                <a:schemeClr val="tx1">
                  <a:lumMod val="10000"/>
                </a:schemeClr>
              </a:solidFill>
            </a:endParaRPr>
          </a:p>
          <a:p>
            <a:r>
              <a:rPr lang="en-GB" dirty="0" smtClean="0">
                <a:solidFill>
                  <a:schemeClr val="tx1">
                    <a:lumMod val="10000"/>
                  </a:schemeClr>
                </a:solidFill>
              </a:rPr>
              <a:t>}, …} </a:t>
            </a:r>
            <a:endParaRPr lang="en-GB" b="1" dirty="0" smtClean="0">
              <a:solidFill>
                <a:schemeClr val="tx1">
                  <a:lumMod val="10000"/>
                </a:schemeClr>
              </a:solidFill>
            </a:endParaRPr>
          </a:p>
        </p:txBody>
      </p:sp>
      <p:sp>
        <p:nvSpPr>
          <p:cNvPr id="48" name="Rectangle 47"/>
          <p:cNvSpPr/>
          <p:nvPr/>
        </p:nvSpPr>
        <p:spPr>
          <a:xfrm>
            <a:off x="4565326" y="1394320"/>
            <a:ext cx="3412273" cy="2484120"/>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GB" b="1" dirty="0" smtClean="0">
                <a:solidFill>
                  <a:schemeClr val="tx1">
                    <a:lumMod val="10000"/>
                  </a:schemeClr>
                </a:solidFill>
              </a:rPr>
              <a:t>Response</a:t>
            </a:r>
          </a:p>
          <a:p>
            <a:r>
              <a:rPr lang="en-GB" dirty="0" smtClean="0">
                <a:solidFill>
                  <a:schemeClr val="tx1">
                    <a:lumMod val="10000"/>
                  </a:schemeClr>
                </a:solidFill>
              </a:rPr>
              <a:t>{</a:t>
            </a:r>
          </a:p>
          <a:p>
            <a:r>
              <a:rPr lang="en-GB" dirty="0" smtClean="0">
                <a:solidFill>
                  <a:srgbClr val="FF0000"/>
                </a:solidFill>
              </a:rPr>
              <a:t>"</a:t>
            </a:r>
            <a:r>
              <a:rPr lang="en-GB" dirty="0">
                <a:solidFill>
                  <a:srgbClr val="FF0000"/>
                </a:solidFill>
              </a:rPr>
              <a:t>apiOperation": "PURCHASE_OTP</a:t>
            </a:r>
            <a:r>
              <a:rPr lang="en-GB" dirty="0" smtClean="0">
                <a:solidFill>
                  <a:srgbClr val="FF0000"/>
                </a:solidFill>
              </a:rPr>
              <a:t>"</a:t>
            </a:r>
            <a:r>
              <a:rPr lang="en-GB" dirty="0" smtClean="0">
                <a:solidFill>
                  <a:schemeClr val="tx1">
                    <a:lumMod val="10000"/>
                  </a:schemeClr>
                </a:solidFill>
              </a:rPr>
              <a:t>,    "</a:t>
            </a:r>
            <a:r>
              <a:rPr lang="en-GB" dirty="0">
                <a:solidFill>
                  <a:schemeClr val="tx1">
                    <a:lumMod val="10000"/>
                  </a:schemeClr>
                </a:solidFill>
              </a:rPr>
              <a:t>merchantId": "APITEST</a:t>
            </a:r>
            <a:r>
              <a:rPr lang="en-GB" dirty="0" smtClean="0">
                <a:solidFill>
                  <a:schemeClr val="tx1">
                    <a:lumMod val="10000"/>
                  </a:schemeClr>
                </a:solidFill>
              </a:rPr>
              <a:t>",</a:t>
            </a:r>
          </a:p>
          <a:p>
            <a:r>
              <a:rPr lang="en-GB" dirty="0" smtClean="0">
                <a:solidFill>
                  <a:schemeClr val="tx1">
                    <a:lumMod val="10000"/>
                  </a:schemeClr>
                </a:solidFill>
              </a:rPr>
              <a:t>…,</a:t>
            </a:r>
          </a:p>
          <a:p>
            <a:r>
              <a:rPr lang="en-GB" dirty="0">
                <a:solidFill>
                  <a:schemeClr val="tx1">
                    <a:lumMod val="10000"/>
                  </a:schemeClr>
                </a:solidFill>
              </a:rPr>
              <a:t>"result": "SUCCESS", </a:t>
            </a:r>
            <a:endParaRPr lang="en-GB" dirty="0" smtClean="0">
              <a:solidFill>
                <a:schemeClr val="tx1">
                  <a:lumMod val="10000"/>
                </a:schemeClr>
              </a:solidFill>
            </a:endParaRPr>
          </a:p>
          <a:p>
            <a:r>
              <a:rPr lang="en-GB" dirty="0" smtClean="0">
                <a:solidFill>
                  <a:schemeClr val="tx1">
                    <a:lumMod val="10000"/>
                  </a:schemeClr>
                </a:solidFill>
              </a:rPr>
              <a:t>…,</a:t>
            </a:r>
          </a:p>
          <a:p>
            <a:r>
              <a:rPr lang="en-GB" dirty="0">
                <a:solidFill>
                  <a:srgbClr val="FF0000"/>
                </a:solidFill>
              </a:rPr>
              <a:t>"dataKey": </a:t>
            </a:r>
            <a:r>
              <a:rPr lang="en-GB" dirty="0">
                <a:solidFill>
                  <a:schemeClr val="tx1">
                    <a:lumMod val="10000"/>
                  </a:schemeClr>
                </a:solidFill>
              </a:rPr>
              <a:t>"</a:t>
            </a:r>
            <a:r>
              <a:rPr lang="en-GB" dirty="0" smtClean="0">
                <a:solidFill>
                  <a:schemeClr val="tx1">
                    <a:lumMod val="10000"/>
                  </a:schemeClr>
                </a:solidFill>
              </a:rPr>
              <a:t>232BBF38F081EB…”</a:t>
            </a:r>
          </a:p>
          <a:p>
            <a:r>
              <a:rPr lang="en-GB" dirty="0">
                <a:solidFill>
                  <a:srgbClr val="FF0000"/>
                </a:solidFill>
              </a:rPr>
              <a:t>"napasKey</a:t>
            </a:r>
            <a:r>
              <a:rPr lang="en-GB" dirty="0" smtClean="0">
                <a:solidFill>
                  <a:srgbClr val="FF0000"/>
                </a:solidFill>
              </a:rPr>
              <a:t>":</a:t>
            </a:r>
            <a:r>
              <a:rPr lang="en-GB" dirty="0">
                <a:solidFill>
                  <a:srgbClr val="FF0000"/>
                </a:solidFill>
              </a:rPr>
              <a:t>"</a:t>
            </a:r>
            <a:r>
              <a:rPr lang="en-GB" dirty="0" smtClean="0">
                <a:solidFill>
                  <a:schemeClr val="tx1">
                    <a:lumMod val="10000"/>
                  </a:schemeClr>
                </a:solidFill>
              </a:rPr>
              <a:t>MIGfMA0GCSqGSIb3DQ..”,…}</a:t>
            </a:r>
            <a:endParaRPr lang="en-GB" dirty="0">
              <a:solidFill>
                <a:schemeClr val="tx1">
                  <a:lumMod val="10000"/>
                </a:schemeClr>
              </a:solidFill>
            </a:endParaRPr>
          </a:p>
        </p:txBody>
      </p:sp>
      <p:sp>
        <p:nvSpPr>
          <p:cNvPr id="49" name="TextBox 48"/>
          <p:cNvSpPr txBox="1"/>
          <p:nvPr/>
        </p:nvSpPr>
        <p:spPr>
          <a:xfrm>
            <a:off x="597131" y="4102832"/>
            <a:ext cx="5125489" cy="584775"/>
          </a:xfrm>
          <a:prstGeom prst="rect">
            <a:avLst/>
          </a:prstGeom>
          <a:noFill/>
        </p:spPr>
        <p:txBody>
          <a:bodyPr wrap="square" rtlCol="0">
            <a:spAutoFit/>
          </a:bodyPr>
          <a:lstStyle/>
          <a:p>
            <a:r>
              <a:rPr lang="en-GB" sz="1600" b="1" dirty="0" smtClean="0"/>
              <a:t>dataKey</a:t>
            </a:r>
            <a:r>
              <a:rPr lang="en-GB" sz="1600" dirty="0" smtClean="0"/>
              <a:t> và </a:t>
            </a:r>
            <a:r>
              <a:rPr lang="en-GB" sz="1600" b="1" dirty="0" smtClean="0"/>
              <a:t>napasKey </a:t>
            </a:r>
            <a:r>
              <a:rPr lang="en-GB" sz="1600" dirty="0" smtClean="0"/>
              <a:t>giúp ĐVCNT có thể sử dụng giao diện phía </a:t>
            </a:r>
            <a:r>
              <a:rPr lang="en-GB" sz="1600" b="1" dirty="0" smtClean="0"/>
              <a:t>NAPAS</a:t>
            </a:r>
            <a:endParaRPr lang="en-GB" sz="1600" b="1" dirty="0"/>
          </a:p>
        </p:txBody>
      </p:sp>
    </p:spTree>
    <p:extLst>
      <p:ext uri="{BB962C8B-B14F-4D97-AF65-F5344CB8AC3E}">
        <p14:creationId xmlns:p14="http://schemas.microsoft.com/office/powerpoint/2010/main" val="12022215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token - thẻ nội địa xác thực OTP tại Napas</a:t>
            </a:r>
            <a:endParaRPr dirty="0">
              <a:latin typeface="UTM Akashi" panose="02040603050506020204" pitchFamily="18" charset="0"/>
            </a:endParaRPr>
          </a:p>
        </p:txBody>
      </p:sp>
      <p:sp>
        <p:nvSpPr>
          <p:cNvPr id="46" name="TextBox 45"/>
          <p:cNvSpPr txBox="1"/>
          <p:nvPr/>
        </p:nvSpPr>
        <p:spPr>
          <a:xfrm>
            <a:off x="678180" y="3444295"/>
            <a:ext cx="6705600" cy="369332"/>
          </a:xfrm>
          <a:prstGeom prst="rect">
            <a:avLst/>
          </a:prstGeom>
          <a:noFill/>
        </p:spPr>
        <p:txBody>
          <a:bodyPr wrap="square" rtlCol="0">
            <a:spAutoFit/>
          </a:bodyPr>
          <a:lstStyle/>
          <a:p>
            <a:r>
              <a:rPr lang="en-GB" sz="1800" b="1" dirty="0" smtClean="0"/>
              <a:t>2. Kết quả trả về</a:t>
            </a:r>
          </a:p>
        </p:txBody>
      </p:sp>
      <p:sp>
        <p:nvSpPr>
          <p:cNvPr id="2" name="TextBox 1"/>
          <p:cNvSpPr txBox="1"/>
          <p:nvPr/>
        </p:nvSpPr>
        <p:spPr>
          <a:xfrm>
            <a:off x="861060" y="1148180"/>
            <a:ext cx="6713220" cy="2246769"/>
          </a:xfrm>
          <a:prstGeom prst="rect">
            <a:avLst/>
          </a:prstGeom>
          <a:noFill/>
        </p:spPr>
        <p:txBody>
          <a:bodyPr wrap="square" rtlCol="0">
            <a:spAutoFit/>
          </a:bodyPr>
          <a:lstStyle/>
          <a:p>
            <a:r>
              <a:rPr lang="vi-VN" dirty="0"/>
              <a:t>Sau khi nhận được trả lời từ Napas (bản chất mới là kết quả của bước xác thực thông tin thẻ, chưa có giá trị thanh toán): </a:t>
            </a:r>
            <a:endParaRPr lang="en-GB" dirty="0" smtClean="0"/>
          </a:p>
          <a:p>
            <a:r>
              <a:rPr lang="en-GB" dirty="0"/>
              <a:t>	</a:t>
            </a:r>
            <a:endParaRPr lang="vi-VN" dirty="0"/>
          </a:p>
          <a:p>
            <a:pPr marL="449263" lvl="2" indent="-285750">
              <a:buFont typeface="Wingdings" panose="05000000000000000000" pitchFamily="2" charset="2"/>
              <a:buChar char="Ø"/>
            </a:pPr>
            <a:r>
              <a:rPr lang="en-GB" dirty="0"/>
              <a:t>Nếu xác thực thông tin thẻ không thành công (</a:t>
            </a:r>
            <a:r>
              <a:rPr lang="en-GB" b="1" dirty="0"/>
              <a:t>result khác SUCCESS</a:t>
            </a:r>
            <a:r>
              <a:rPr lang="en-GB" dirty="0"/>
              <a:t>), ĐVCNT thông báo kết quả giao dịch không thành công cho khách hàng, kết thúc giao dịch, không tích </a:t>
            </a:r>
            <a:r>
              <a:rPr lang="en-GB" dirty="0" smtClean="0"/>
              <a:t>hợp </a:t>
            </a:r>
            <a:r>
              <a:rPr lang="en-GB" b="1" dirty="0" smtClean="0"/>
              <a:t>hosted form/payment page</a:t>
            </a:r>
            <a:r>
              <a:rPr lang="en-GB" dirty="0" smtClean="0"/>
              <a:t>. </a:t>
            </a:r>
          </a:p>
          <a:p>
            <a:pPr marL="163513" lvl="2"/>
            <a:endParaRPr lang="vi-VN" dirty="0"/>
          </a:p>
          <a:p>
            <a:pPr marL="449263" lvl="2" indent="-285750">
              <a:buFont typeface="Wingdings" panose="05000000000000000000" pitchFamily="2" charset="2"/>
              <a:buChar char="Ø"/>
            </a:pPr>
            <a:r>
              <a:rPr lang="vi-VN" dirty="0"/>
              <a:t>Nếu xác thực thông tin thẻ thành công (</a:t>
            </a:r>
            <a:r>
              <a:rPr lang="vi-VN" b="1" dirty="0"/>
              <a:t>result = SUCCESS</a:t>
            </a:r>
            <a:r>
              <a:rPr lang="vi-VN" dirty="0"/>
              <a:t>), Napas trả kèm 2 tham số </a:t>
            </a:r>
            <a:r>
              <a:rPr lang="vi-VN" b="1" dirty="0"/>
              <a:t>dataKey</a:t>
            </a:r>
            <a:r>
              <a:rPr lang="vi-VN" dirty="0"/>
              <a:t> và </a:t>
            </a:r>
            <a:r>
              <a:rPr lang="vi-VN" b="1" dirty="0"/>
              <a:t>napasKey</a:t>
            </a:r>
            <a:r>
              <a:rPr lang="vi-VN" dirty="0"/>
              <a:t>, ĐVCNT tạo đoạn HTML </a:t>
            </a:r>
            <a:r>
              <a:rPr lang="vi-VN" dirty="0" smtClean="0"/>
              <a:t>và </a:t>
            </a:r>
            <a:r>
              <a:rPr lang="vi-VN" dirty="0"/>
              <a:t>nhúng vào ứng dụng </a:t>
            </a:r>
            <a:r>
              <a:rPr lang="vi-VN" dirty="0" smtClean="0"/>
              <a:t>web/mobile</a:t>
            </a:r>
            <a:endParaRPr lang="en-GB" dirty="0"/>
          </a:p>
        </p:txBody>
      </p:sp>
      <p:sp>
        <p:nvSpPr>
          <p:cNvPr id="3" name="TextBox 2"/>
          <p:cNvSpPr txBox="1"/>
          <p:nvPr/>
        </p:nvSpPr>
        <p:spPr>
          <a:xfrm>
            <a:off x="1047750" y="3862973"/>
            <a:ext cx="6339840" cy="523220"/>
          </a:xfrm>
          <a:prstGeom prst="rect">
            <a:avLst/>
          </a:prstGeom>
          <a:noFill/>
        </p:spPr>
        <p:txBody>
          <a:bodyPr wrap="square" rtlCol="0">
            <a:spAutoFit/>
          </a:bodyPr>
          <a:lstStyle/>
          <a:p>
            <a:r>
              <a:rPr lang="en-GB" dirty="0" smtClean="0"/>
              <a:t>Kết quả trả về giống với </a:t>
            </a:r>
            <a:r>
              <a:rPr lang="en-GB" dirty="0">
                <a:latin typeface="UTM Akashi" panose="02040603050506020204" pitchFamily="18" charset="0"/>
              </a:rPr>
              <a:t>Thanh toán thẻ/Thanh toán thẻ kèm tạo Token /Tạo Token </a:t>
            </a:r>
            <a:r>
              <a:rPr lang="en-GB" dirty="0" smtClean="0"/>
              <a:t> </a:t>
            </a:r>
            <a:endParaRPr lang="en-GB" dirty="0"/>
          </a:p>
        </p:txBody>
      </p:sp>
    </p:spTree>
    <p:extLst>
      <p:ext uri="{BB962C8B-B14F-4D97-AF65-F5344CB8AC3E}">
        <p14:creationId xmlns:p14="http://schemas.microsoft.com/office/powerpoint/2010/main" val="3954042860"/>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Giao dịch AutoPay – chỉ áp dụng với Token thẻ Quốc tế</a:t>
            </a:r>
            <a:endParaRPr dirty="0">
              <a:latin typeface="UTM Akashi" panose="02040603050506020204" pitchFamily="18" charset="0"/>
            </a:endParaRPr>
          </a:p>
        </p:txBody>
      </p:sp>
      <p:sp>
        <p:nvSpPr>
          <p:cNvPr id="7" name="TextBox 6"/>
          <p:cNvSpPr txBox="1"/>
          <p:nvPr/>
        </p:nvSpPr>
        <p:spPr>
          <a:xfrm>
            <a:off x="541020" y="1158240"/>
            <a:ext cx="6705600" cy="369332"/>
          </a:xfrm>
          <a:prstGeom prst="rect">
            <a:avLst/>
          </a:prstGeom>
          <a:noFill/>
        </p:spPr>
        <p:txBody>
          <a:bodyPr wrap="square" rtlCol="0">
            <a:spAutoFit/>
          </a:bodyPr>
          <a:lstStyle/>
          <a:p>
            <a:r>
              <a:rPr lang="en-GB" sz="1800" b="1" dirty="0" smtClean="0"/>
              <a:t>1. Mô hình luồng xử lý</a:t>
            </a:r>
          </a:p>
        </p:txBody>
      </p:sp>
      <p:grpSp>
        <p:nvGrpSpPr>
          <p:cNvPr id="3" name="Group 2"/>
          <p:cNvGrpSpPr/>
          <p:nvPr/>
        </p:nvGrpSpPr>
        <p:grpSpPr>
          <a:xfrm>
            <a:off x="1379220" y="1527572"/>
            <a:ext cx="1714500" cy="1622822"/>
            <a:chOff x="1379220" y="1527572"/>
            <a:chExt cx="1714500" cy="1622822"/>
          </a:xfrm>
        </p:grpSpPr>
        <p:sp>
          <p:nvSpPr>
            <p:cNvPr id="21" name="Rectangle 20"/>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22" name="Rectangle 21"/>
            <p:cNvSpPr/>
            <p:nvPr/>
          </p:nvSpPr>
          <p:spPr>
            <a:xfrm>
              <a:off x="2179320" y="1930718"/>
              <a:ext cx="114300" cy="12196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3" name="Group 82"/>
          <p:cNvGrpSpPr/>
          <p:nvPr/>
        </p:nvGrpSpPr>
        <p:grpSpPr>
          <a:xfrm>
            <a:off x="2293620" y="2080856"/>
            <a:ext cx="4716378" cy="359628"/>
            <a:chOff x="2293620" y="2181404"/>
            <a:chExt cx="4716378" cy="359628"/>
          </a:xfrm>
        </p:grpSpPr>
        <p:cxnSp>
          <p:nvCxnSpPr>
            <p:cNvPr id="26" name="Straight Arrow Connector 25"/>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620" y="2181404"/>
              <a:ext cx="1571264" cy="307777"/>
            </a:xfrm>
            <a:prstGeom prst="rect">
              <a:avLst/>
            </a:prstGeom>
            <a:noFill/>
          </p:spPr>
          <p:txBody>
            <a:bodyPr wrap="none" rtlCol="0">
              <a:spAutoFit/>
            </a:bodyPr>
            <a:lstStyle/>
            <a:p>
              <a:r>
                <a:rPr lang="en-GB" dirty="0"/>
                <a:t>Gửi yêu cầu PAY</a:t>
              </a:r>
            </a:p>
          </p:txBody>
        </p:sp>
      </p:grpSp>
      <p:grpSp>
        <p:nvGrpSpPr>
          <p:cNvPr id="84" name="Group 83"/>
          <p:cNvGrpSpPr/>
          <p:nvPr/>
        </p:nvGrpSpPr>
        <p:grpSpPr>
          <a:xfrm>
            <a:off x="2293620" y="2676466"/>
            <a:ext cx="4716378" cy="317302"/>
            <a:chOff x="2293620" y="2676466"/>
            <a:chExt cx="4716378" cy="317302"/>
          </a:xfrm>
        </p:grpSpPr>
        <p:cxnSp>
          <p:nvCxnSpPr>
            <p:cNvPr id="28" name="Straight Arrow Connector 27"/>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9" name="TextBox 28"/>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2" name="Group 1"/>
          <p:cNvGrpSpPr/>
          <p:nvPr/>
        </p:nvGrpSpPr>
        <p:grpSpPr>
          <a:xfrm>
            <a:off x="6209898" y="1527572"/>
            <a:ext cx="1714500" cy="1622822"/>
            <a:chOff x="6209898" y="1527572"/>
            <a:chExt cx="1714500" cy="1622822"/>
          </a:xfrm>
        </p:grpSpPr>
        <p:sp>
          <p:nvSpPr>
            <p:cNvPr id="23" name="Rectangle 22"/>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30" name="Rectangle 29"/>
            <p:cNvSpPr/>
            <p:nvPr/>
          </p:nvSpPr>
          <p:spPr>
            <a:xfrm>
              <a:off x="7009998" y="1930718"/>
              <a:ext cx="114300" cy="12196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TextBox 3"/>
          <p:cNvSpPr txBox="1"/>
          <p:nvPr/>
        </p:nvSpPr>
        <p:spPr>
          <a:xfrm>
            <a:off x="1287780" y="3586252"/>
            <a:ext cx="6425837" cy="954107"/>
          </a:xfrm>
          <a:prstGeom prst="rect">
            <a:avLst/>
          </a:prstGeom>
          <a:noFill/>
        </p:spPr>
        <p:txBody>
          <a:bodyPr wrap="square" rtlCol="0">
            <a:spAutoFit/>
          </a:bodyPr>
          <a:lstStyle/>
          <a:p>
            <a:pPr algn="just"/>
            <a:r>
              <a:rPr lang="vi-VN" dirty="0"/>
              <a:t>Giao dịch chỉ áp dụng cho các đơn vị triển khai chức năng gia hạn tự động cho khách hàng, trong đó khách hàng không trực tiếp thực hiện giao dịch mà ủy quyền cho đơn vị. thực hiện. Đơn vị cần trao đổi kỹ với team Napas để được cấp phép sử dụng luồng thanh toán này</a:t>
            </a:r>
            <a:endParaRPr lang="en-GB" dirty="0"/>
          </a:p>
        </p:txBody>
      </p:sp>
    </p:spTree>
    <p:extLst>
      <p:ext uri="{BB962C8B-B14F-4D97-AF65-F5344CB8AC3E}">
        <p14:creationId xmlns:p14="http://schemas.microsoft.com/office/powerpoint/2010/main" val="1135939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3467100" y="396340"/>
            <a:ext cx="5418790" cy="481200"/>
          </a:xfrm>
          <a:prstGeom prst="rect">
            <a:avLst/>
          </a:prstGeom>
        </p:spPr>
        <p:txBody>
          <a:bodyPr spcFirstLastPara="1" wrap="square" lIns="91425" tIns="91425" rIns="91425" bIns="91425" anchor="ctr" anchorCtr="0">
            <a:noAutofit/>
          </a:bodyPr>
          <a:lstStyle/>
          <a:p>
            <a:pPr lvl="0" algn="r"/>
            <a:r>
              <a:rPr lang="en-GB" dirty="0">
                <a:latin typeface="UTM Akashi" panose="02040603050506020204" pitchFamily="18" charset="0"/>
              </a:rPr>
              <a:t>Thanh toán với thẻ - thẻ nội địa xác thực OTP tại Napas</a:t>
            </a:r>
            <a:endParaRPr dirty="0">
              <a:latin typeface="UTM Akashi" panose="02040603050506020204" pitchFamily="18" charset="0"/>
            </a:endParaRPr>
          </a:p>
        </p:txBody>
      </p:sp>
      <p:sp>
        <p:nvSpPr>
          <p:cNvPr id="7" name="TextBox 6"/>
          <p:cNvSpPr txBox="1"/>
          <p:nvPr/>
        </p:nvSpPr>
        <p:spPr>
          <a:xfrm>
            <a:off x="541020" y="1158240"/>
            <a:ext cx="6705600" cy="369332"/>
          </a:xfrm>
          <a:prstGeom prst="rect">
            <a:avLst/>
          </a:prstGeom>
          <a:noFill/>
        </p:spPr>
        <p:txBody>
          <a:bodyPr wrap="square" rtlCol="0">
            <a:spAutoFit/>
          </a:bodyPr>
          <a:lstStyle/>
          <a:p>
            <a:r>
              <a:rPr lang="en-GB" sz="1800" b="1" dirty="0" smtClean="0"/>
              <a:t>1. Mô hình luồng xử lý</a:t>
            </a:r>
          </a:p>
        </p:txBody>
      </p:sp>
      <p:sp>
        <p:nvSpPr>
          <p:cNvPr id="21" name="Rectangle 20"/>
          <p:cNvSpPr/>
          <p:nvPr/>
        </p:nvSpPr>
        <p:spPr>
          <a:xfrm>
            <a:off x="1379220" y="1527572"/>
            <a:ext cx="1714500" cy="3400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22" name="Rectangle 21"/>
          <p:cNvSpPr/>
          <p:nvPr/>
        </p:nvSpPr>
        <p:spPr>
          <a:xfrm>
            <a:off x="2179320" y="1799656"/>
            <a:ext cx="114300" cy="232423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grpSp>
        <p:nvGrpSpPr>
          <p:cNvPr id="83" name="Group 82"/>
          <p:cNvGrpSpPr/>
          <p:nvPr/>
        </p:nvGrpSpPr>
        <p:grpSpPr>
          <a:xfrm>
            <a:off x="2293620" y="2181404"/>
            <a:ext cx="4716378" cy="359628"/>
            <a:chOff x="2293620" y="2181404"/>
            <a:chExt cx="4716378" cy="359628"/>
          </a:xfrm>
        </p:grpSpPr>
        <p:cxnSp>
          <p:nvCxnSpPr>
            <p:cNvPr id="26" name="Straight Arrow Connector 25"/>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620" y="2181404"/>
              <a:ext cx="2678938" cy="307777"/>
            </a:xfrm>
            <a:prstGeom prst="rect">
              <a:avLst/>
            </a:prstGeom>
            <a:noFill/>
          </p:spPr>
          <p:txBody>
            <a:bodyPr wrap="none" rtlCol="0">
              <a:spAutoFit/>
            </a:bodyPr>
            <a:lstStyle/>
            <a:p>
              <a:r>
                <a:rPr lang="en-GB" dirty="0"/>
                <a:t>Gửi yêu cầu PURCHASE_OTP</a:t>
              </a:r>
            </a:p>
          </p:txBody>
        </p:sp>
      </p:grpSp>
      <p:grpSp>
        <p:nvGrpSpPr>
          <p:cNvPr id="84" name="Group 83"/>
          <p:cNvGrpSpPr/>
          <p:nvPr/>
        </p:nvGrpSpPr>
        <p:grpSpPr>
          <a:xfrm>
            <a:off x="2293620" y="2668906"/>
            <a:ext cx="4716378" cy="317302"/>
            <a:chOff x="2293620" y="2676466"/>
            <a:chExt cx="4716378" cy="317302"/>
          </a:xfrm>
        </p:grpSpPr>
        <p:cxnSp>
          <p:nvCxnSpPr>
            <p:cNvPr id="28" name="Straight Arrow Connector 27"/>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9" name="TextBox 28"/>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86" name="Group 85"/>
          <p:cNvGrpSpPr/>
          <p:nvPr/>
        </p:nvGrpSpPr>
        <p:grpSpPr>
          <a:xfrm>
            <a:off x="2293620" y="3677438"/>
            <a:ext cx="4716378" cy="317302"/>
            <a:chOff x="2293620" y="3924221"/>
            <a:chExt cx="4716378" cy="317302"/>
          </a:xfrm>
        </p:grpSpPr>
        <p:cxnSp>
          <p:nvCxnSpPr>
            <p:cNvPr id="38" name="Straight Arrow Connector 37"/>
            <p:cNvCxnSpPr/>
            <p:nvPr/>
          </p:nvCxnSpPr>
          <p:spPr>
            <a:xfrm flipH="1">
              <a:off x="2293620" y="4241523"/>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2293620" y="3924221"/>
              <a:ext cx="1317990" cy="307777"/>
            </a:xfrm>
            <a:prstGeom prst="rect">
              <a:avLst/>
            </a:prstGeom>
            <a:noFill/>
          </p:spPr>
          <p:txBody>
            <a:bodyPr wrap="none" rtlCol="0">
              <a:spAutoFit/>
            </a:bodyPr>
            <a:lstStyle/>
            <a:p>
              <a:r>
                <a:rPr lang="en-GB" dirty="0" smtClean="0"/>
                <a:t>Trả lại kết quả</a:t>
              </a:r>
              <a:endParaRPr lang="en-GB" dirty="0"/>
            </a:p>
          </p:txBody>
        </p:sp>
      </p:grpSp>
      <p:grpSp>
        <p:nvGrpSpPr>
          <p:cNvPr id="31" name="Group 30"/>
          <p:cNvGrpSpPr/>
          <p:nvPr/>
        </p:nvGrpSpPr>
        <p:grpSpPr>
          <a:xfrm>
            <a:off x="2293620" y="3202509"/>
            <a:ext cx="4716378" cy="359628"/>
            <a:chOff x="2293620" y="3429159"/>
            <a:chExt cx="4716378" cy="359628"/>
          </a:xfrm>
        </p:grpSpPr>
        <p:cxnSp>
          <p:nvCxnSpPr>
            <p:cNvPr id="34" name="Straight Arrow Connector 33"/>
            <p:cNvCxnSpPr/>
            <p:nvPr/>
          </p:nvCxnSpPr>
          <p:spPr>
            <a:xfrm>
              <a:off x="2293620" y="3788787"/>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93620" y="3429159"/>
              <a:ext cx="3903633" cy="307777"/>
            </a:xfrm>
            <a:prstGeom prst="rect">
              <a:avLst/>
            </a:prstGeom>
            <a:noFill/>
          </p:spPr>
          <p:txBody>
            <a:bodyPr wrap="none" rtlCol="0">
              <a:spAutoFit/>
            </a:bodyPr>
            <a:lstStyle/>
            <a:p>
              <a:r>
                <a:rPr lang="en-GB" dirty="0"/>
                <a:t>Tích hợp Napas Hosted Checkout lên web/app</a:t>
              </a:r>
            </a:p>
          </p:txBody>
        </p:sp>
      </p:grpSp>
      <p:grpSp>
        <p:nvGrpSpPr>
          <p:cNvPr id="3" name="Group 2"/>
          <p:cNvGrpSpPr/>
          <p:nvPr/>
        </p:nvGrpSpPr>
        <p:grpSpPr>
          <a:xfrm>
            <a:off x="7124298" y="3180293"/>
            <a:ext cx="1300356" cy="804922"/>
            <a:chOff x="7124298" y="3686038"/>
            <a:chExt cx="1300356" cy="804922"/>
          </a:xfrm>
        </p:grpSpPr>
        <p:grpSp>
          <p:nvGrpSpPr>
            <p:cNvPr id="2" name="Group 1"/>
            <p:cNvGrpSpPr/>
            <p:nvPr/>
          </p:nvGrpSpPr>
          <p:grpSpPr>
            <a:xfrm>
              <a:off x="7124298" y="3686038"/>
              <a:ext cx="1300356" cy="804922"/>
              <a:chOff x="7112794" y="3428941"/>
              <a:chExt cx="1300356" cy="804922"/>
            </a:xfrm>
          </p:grpSpPr>
          <p:sp>
            <p:nvSpPr>
              <p:cNvPr id="79" name="Freeform 78"/>
              <p:cNvSpPr/>
              <p:nvPr/>
            </p:nvSpPr>
            <p:spPr>
              <a:xfrm>
                <a:off x="7112794" y="3788569"/>
                <a:ext cx="516731" cy="445294"/>
              </a:xfrm>
              <a:custGeom>
                <a:avLst/>
                <a:gdLst>
                  <a:gd name="connsiteX0" fmla="*/ 14287 w 516731"/>
                  <a:gd name="connsiteY0" fmla="*/ 0 h 445294"/>
                  <a:gd name="connsiteX1" fmla="*/ 69056 w 516731"/>
                  <a:gd name="connsiteY1" fmla="*/ 4762 h 445294"/>
                  <a:gd name="connsiteX2" fmla="*/ 83344 w 516731"/>
                  <a:gd name="connsiteY2" fmla="*/ 9525 h 445294"/>
                  <a:gd name="connsiteX3" fmla="*/ 126206 w 516731"/>
                  <a:gd name="connsiteY3" fmla="*/ 11906 h 445294"/>
                  <a:gd name="connsiteX4" fmla="*/ 145256 w 516731"/>
                  <a:gd name="connsiteY4" fmla="*/ 14287 h 445294"/>
                  <a:gd name="connsiteX5" fmla="*/ 178594 w 516731"/>
                  <a:gd name="connsiteY5" fmla="*/ 19050 h 445294"/>
                  <a:gd name="connsiteX6" fmla="*/ 192881 w 516731"/>
                  <a:gd name="connsiteY6" fmla="*/ 23812 h 445294"/>
                  <a:gd name="connsiteX7" fmla="*/ 209550 w 516731"/>
                  <a:gd name="connsiteY7" fmla="*/ 26194 h 445294"/>
                  <a:gd name="connsiteX8" fmla="*/ 233362 w 516731"/>
                  <a:gd name="connsiteY8" fmla="*/ 30956 h 445294"/>
                  <a:gd name="connsiteX9" fmla="*/ 278606 w 516731"/>
                  <a:gd name="connsiteY9" fmla="*/ 38100 h 445294"/>
                  <a:gd name="connsiteX10" fmla="*/ 323850 w 516731"/>
                  <a:gd name="connsiteY10" fmla="*/ 50006 h 445294"/>
                  <a:gd name="connsiteX11" fmla="*/ 347662 w 516731"/>
                  <a:gd name="connsiteY11" fmla="*/ 57150 h 445294"/>
                  <a:gd name="connsiteX12" fmla="*/ 419100 w 516731"/>
                  <a:gd name="connsiteY12" fmla="*/ 90487 h 445294"/>
                  <a:gd name="connsiteX13" fmla="*/ 431006 w 516731"/>
                  <a:gd name="connsiteY13" fmla="*/ 100012 h 445294"/>
                  <a:gd name="connsiteX14" fmla="*/ 464344 w 516731"/>
                  <a:gd name="connsiteY14" fmla="*/ 123825 h 445294"/>
                  <a:gd name="connsiteX15" fmla="*/ 478631 w 516731"/>
                  <a:gd name="connsiteY15" fmla="*/ 133350 h 445294"/>
                  <a:gd name="connsiteX16" fmla="*/ 504825 w 516731"/>
                  <a:gd name="connsiteY16" fmla="*/ 157162 h 445294"/>
                  <a:gd name="connsiteX17" fmla="*/ 514350 w 516731"/>
                  <a:gd name="connsiteY17" fmla="*/ 178594 h 445294"/>
                  <a:gd name="connsiteX18" fmla="*/ 516731 w 516731"/>
                  <a:gd name="connsiteY18" fmla="*/ 188119 h 445294"/>
                  <a:gd name="connsiteX19" fmla="*/ 511969 w 516731"/>
                  <a:gd name="connsiteY19" fmla="*/ 271462 h 445294"/>
                  <a:gd name="connsiteX20" fmla="*/ 509587 w 516731"/>
                  <a:gd name="connsiteY20" fmla="*/ 280987 h 445294"/>
                  <a:gd name="connsiteX21" fmla="*/ 490537 w 516731"/>
                  <a:gd name="connsiteY21" fmla="*/ 311944 h 445294"/>
                  <a:gd name="connsiteX22" fmla="*/ 481012 w 516731"/>
                  <a:gd name="connsiteY22" fmla="*/ 323850 h 445294"/>
                  <a:gd name="connsiteX23" fmla="*/ 447675 w 516731"/>
                  <a:gd name="connsiteY23" fmla="*/ 357187 h 445294"/>
                  <a:gd name="connsiteX24" fmla="*/ 426244 w 516731"/>
                  <a:gd name="connsiteY24" fmla="*/ 371475 h 445294"/>
                  <a:gd name="connsiteX25" fmla="*/ 411956 w 516731"/>
                  <a:gd name="connsiteY25" fmla="*/ 378619 h 445294"/>
                  <a:gd name="connsiteX26" fmla="*/ 400050 w 516731"/>
                  <a:gd name="connsiteY26" fmla="*/ 385762 h 445294"/>
                  <a:gd name="connsiteX27" fmla="*/ 378619 w 516731"/>
                  <a:gd name="connsiteY27" fmla="*/ 390525 h 445294"/>
                  <a:gd name="connsiteX28" fmla="*/ 345281 w 516731"/>
                  <a:gd name="connsiteY28" fmla="*/ 400050 h 445294"/>
                  <a:gd name="connsiteX29" fmla="*/ 319087 w 516731"/>
                  <a:gd name="connsiteY29" fmla="*/ 402431 h 445294"/>
                  <a:gd name="connsiteX30" fmla="*/ 250031 w 516731"/>
                  <a:gd name="connsiteY30" fmla="*/ 407194 h 445294"/>
                  <a:gd name="connsiteX31" fmla="*/ 202406 w 516731"/>
                  <a:gd name="connsiteY31" fmla="*/ 411956 h 445294"/>
                  <a:gd name="connsiteX32" fmla="*/ 119062 w 516731"/>
                  <a:gd name="connsiteY32" fmla="*/ 416719 h 445294"/>
                  <a:gd name="connsiteX33" fmla="*/ 90487 w 516731"/>
                  <a:gd name="connsiteY33" fmla="*/ 421481 h 445294"/>
                  <a:gd name="connsiteX34" fmla="*/ 78581 w 516731"/>
                  <a:gd name="connsiteY34" fmla="*/ 426244 h 445294"/>
                  <a:gd name="connsiteX35" fmla="*/ 66675 w 516731"/>
                  <a:gd name="connsiteY35" fmla="*/ 428625 h 445294"/>
                  <a:gd name="connsiteX36" fmla="*/ 57150 w 516731"/>
                  <a:gd name="connsiteY36" fmla="*/ 431006 h 445294"/>
                  <a:gd name="connsiteX37" fmla="*/ 28575 w 516731"/>
                  <a:gd name="connsiteY37" fmla="*/ 440531 h 445294"/>
                  <a:gd name="connsiteX38" fmla="*/ 21431 w 516731"/>
                  <a:gd name="connsiteY38" fmla="*/ 442912 h 445294"/>
                  <a:gd name="connsiteX39" fmla="*/ 14287 w 516731"/>
                  <a:gd name="connsiteY39" fmla="*/ 445294 h 445294"/>
                  <a:gd name="connsiteX40" fmla="*/ 0 w 516731"/>
                  <a:gd name="connsiteY40" fmla="*/ 445294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731" h="445294">
                    <a:moveTo>
                      <a:pt x="14287" y="0"/>
                    </a:moveTo>
                    <a:cubicBezTo>
                      <a:pt x="21548" y="484"/>
                      <a:pt x="56851" y="2147"/>
                      <a:pt x="69056" y="4762"/>
                    </a:cubicBezTo>
                    <a:cubicBezTo>
                      <a:pt x="73965" y="5814"/>
                      <a:pt x="78362" y="8902"/>
                      <a:pt x="83344" y="9525"/>
                    </a:cubicBezTo>
                    <a:cubicBezTo>
                      <a:pt x="97543" y="11300"/>
                      <a:pt x="111919" y="11112"/>
                      <a:pt x="126206" y="11906"/>
                    </a:cubicBezTo>
                    <a:lnTo>
                      <a:pt x="145256" y="14287"/>
                    </a:lnTo>
                    <a:lnTo>
                      <a:pt x="178594" y="19050"/>
                    </a:lnTo>
                    <a:cubicBezTo>
                      <a:pt x="183356" y="20637"/>
                      <a:pt x="187990" y="22683"/>
                      <a:pt x="192881" y="23812"/>
                    </a:cubicBezTo>
                    <a:cubicBezTo>
                      <a:pt x="198350" y="25074"/>
                      <a:pt x="204028" y="25190"/>
                      <a:pt x="209550" y="26194"/>
                    </a:cubicBezTo>
                    <a:cubicBezTo>
                      <a:pt x="252894" y="34076"/>
                      <a:pt x="172865" y="21650"/>
                      <a:pt x="233362" y="30956"/>
                    </a:cubicBezTo>
                    <a:cubicBezTo>
                      <a:pt x="247309" y="33101"/>
                      <a:pt x="265624" y="35169"/>
                      <a:pt x="278606" y="38100"/>
                    </a:cubicBezTo>
                    <a:cubicBezTo>
                      <a:pt x="293818" y="41535"/>
                      <a:pt x="308913" y="45525"/>
                      <a:pt x="323850" y="50006"/>
                    </a:cubicBezTo>
                    <a:cubicBezTo>
                      <a:pt x="331787" y="52387"/>
                      <a:pt x="339914" y="54211"/>
                      <a:pt x="347662" y="57150"/>
                    </a:cubicBezTo>
                    <a:cubicBezTo>
                      <a:pt x="371219" y="66085"/>
                      <a:pt x="397293" y="76858"/>
                      <a:pt x="419100" y="90487"/>
                    </a:cubicBezTo>
                    <a:cubicBezTo>
                      <a:pt x="423410" y="93181"/>
                      <a:pt x="426777" y="97193"/>
                      <a:pt x="431006" y="100012"/>
                    </a:cubicBezTo>
                    <a:cubicBezTo>
                      <a:pt x="491536" y="140365"/>
                      <a:pt x="399924" y="74270"/>
                      <a:pt x="464344" y="123825"/>
                    </a:cubicBezTo>
                    <a:cubicBezTo>
                      <a:pt x="468881" y="127315"/>
                      <a:pt x="474094" y="129860"/>
                      <a:pt x="478631" y="133350"/>
                    </a:cubicBezTo>
                    <a:cubicBezTo>
                      <a:pt x="491064" y="142913"/>
                      <a:pt x="494817" y="147154"/>
                      <a:pt x="504825" y="157162"/>
                    </a:cubicBezTo>
                    <a:cubicBezTo>
                      <a:pt x="508973" y="165458"/>
                      <a:pt x="511311" y="169476"/>
                      <a:pt x="514350" y="178594"/>
                    </a:cubicBezTo>
                    <a:cubicBezTo>
                      <a:pt x="515385" y="181699"/>
                      <a:pt x="515937" y="184944"/>
                      <a:pt x="516731" y="188119"/>
                    </a:cubicBezTo>
                    <a:cubicBezTo>
                      <a:pt x="515144" y="215900"/>
                      <a:pt x="514103" y="243718"/>
                      <a:pt x="511969" y="271462"/>
                    </a:cubicBezTo>
                    <a:cubicBezTo>
                      <a:pt x="511718" y="274725"/>
                      <a:pt x="510802" y="277948"/>
                      <a:pt x="509587" y="280987"/>
                    </a:cubicBezTo>
                    <a:cubicBezTo>
                      <a:pt x="504426" y="293889"/>
                      <a:pt x="499081" y="300552"/>
                      <a:pt x="490537" y="311944"/>
                    </a:cubicBezTo>
                    <a:cubicBezTo>
                      <a:pt x="487487" y="316010"/>
                      <a:pt x="484507" y="320160"/>
                      <a:pt x="481012" y="323850"/>
                    </a:cubicBezTo>
                    <a:cubicBezTo>
                      <a:pt x="470204" y="335258"/>
                      <a:pt x="461731" y="350158"/>
                      <a:pt x="447675" y="357187"/>
                    </a:cubicBezTo>
                    <a:cubicBezTo>
                      <a:pt x="421297" y="370378"/>
                      <a:pt x="458543" y="350921"/>
                      <a:pt x="426244" y="371475"/>
                    </a:cubicBezTo>
                    <a:cubicBezTo>
                      <a:pt x="421752" y="374334"/>
                      <a:pt x="416631" y="376069"/>
                      <a:pt x="411956" y="378619"/>
                    </a:cubicBezTo>
                    <a:cubicBezTo>
                      <a:pt x="407893" y="380835"/>
                      <a:pt x="404408" y="384205"/>
                      <a:pt x="400050" y="385762"/>
                    </a:cubicBezTo>
                    <a:cubicBezTo>
                      <a:pt x="393158" y="388223"/>
                      <a:pt x="385690" y="388639"/>
                      <a:pt x="378619" y="390525"/>
                    </a:cubicBezTo>
                    <a:cubicBezTo>
                      <a:pt x="361106" y="395195"/>
                      <a:pt x="365310" y="396887"/>
                      <a:pt x="345281" y="400050"/>
                    </a:cubicBezTo>
                    <a:cubicBezTo>
                      <a:pt x="336621" y="401417"/>
                      <a:pt x="327811" y="401559"/>
                      <a:pt x="319087" y="402431"/>
                    </a:cubicBezTo>
                    <a:cubicBezTo>
                      <a:pt x="273581" y="406981"/>
                      <a:pt x="323140" y="403537"/>
                      <a:pt x="250031" y="407194"/>
                    </a:cubicBezTo>
                    <a:cubicBezTo>
                      <a:pt x="226673" y="410530"/>
                      <a:pt x="232400" y="410081"/>
                      <a:pt x="202406" y="411956"/>
                    </a:cubicBezTo>
                    <a:lnTo>
                      <a:pt x="119062" y="416719"/>
                    </a:lnTo>
                    <a:cubicBezTo>
                      <a:pt x="109537" y="418306"/>
                      <a:pt x="99887" y="419269"/>
                      <a:pt x="90487" y="421481"/>
                    </a:cubicBezTo>
                    <a:cubicBezTo>
                      <a:pt x="86326" y="422460"/>
                      <a:pt x="82675" y="425016"/>
                      <a:pt x="78581" y="426244"/>
                    </a:cubicBezTo>
                    <a:cubicBezTo>
                      <a:pt x="74704" y="427407"/>
                      <a:pt x="70626" y="427747"/>
                      <a:pt x="66675" y="428625"/>
                    </a:cubicBezTo>
                    <a:cubicBezTo>
                      <a:pt x="63480" y="429335"/>
                      <a:pt x="60274" y="430030"/>
                      <a:pt x="57150" y="431006"/>
                    </a:cubicBezTo>
                    <a:cubicBezTo>
                      <a:pt x="47567" y="434001"/>
                      <a:pt x="38100" y="437356"/>
                      <a:pt x="28575" y="440531"/>
                    </a:cubicBezTo>
                    <a:lnTo>
                      <a:pt x="21431" y="442912"/>
                    </a:lnTo>
                    <a:cubicBezTo>
                      <a:pt x="19050" y="443706"/>
                      <a:pt x="16797" y="445294"/>
                      <a:pt x="14287" y="445294"/>
                    </a:cubicBezTo>
                    <a:lnTo>
                      <a:pt x="0" y="445294"/>
                    </a:lnTo>
                  </a:path>
                </a:pathLst>
              </a:custGeom>
              <a:noFill/>
              <a:ln w="12700">
                <a:solidFill>
                  <a:schemeClr val="bg1">
                    <a:lumMod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p:cNvSpPr txBox="1"/>
              <p:nvPr/>
            </p:nvSpPr>
            <p:spPr>
              <a:xfrm>
                <a:off x="7112794" y="3428941"/>
                <a:ext cx="1300356" cy="307777"/>
              </a:xfrm>
              <a:prstGeom prst="rect">
                <a:avLst/>
              </a:prstGeom>
              <a:noFill/>
            </p:spPr>
            <p:txBody>
              <a:bodyPr wrap="none" rtlCol="0">
                <a:spAutoFit/>
              </a:bodyPr>
              <a:lstStyle/>
              <a:p>
                <a:r>
                  <a:rPr lang="en-GB" dirty="0"/>
                  <a:t>KH nhập OTP</a:t>
                </a:r>
                <a:endParaRPr lang="en-GB" dirty="0"/>
              </a:p>
            </p:txBody>
          </p:sp>
        </p:grpSp>
        <p:grpSp>
          <p:nvGrpSpPr>
            <p:cNvPr id="30" name="Google Shape;3004;p47"/>
            <p:cNvGrpSpPr/>
            <p:nvPr/>
          </p:nvGrpSpPr>
          <p:grpSpPr>
            <a:xfrm>
              <a:off x="7943525" y="4016842"/>
              <a:ext cx="368825" cy="295850"/>
              <a:chOff x="4422700" y="3862300"/>
              <a:chExt cx="368825" cy="295850"/>
            </a:xfrm>
          </p:grpSpPr>
          <p:sp>
            <p:nvSpPr>
              <p:cNvPr id="32" name="Google Shape;3005;p47"/>
              <p:cNvSpPr/>
              <p:nvPr/>
            </p:nvSpPr>
            <p:spPr>
              <a:xfrm>
                <a:off x="4516250" y="3862300"/>
                <a:ext cx="275275" cy="188800"/>
              </a:xfrm>
              <a:custGeom>
                <a:avLst/>
                <a:gdLst/>
                <a:ahLst/>
                <a:cxnLst/>
                <a:rect l="l" t="t" r="r" b="b"/>
                <a:pathLst>
                  <a:path w="11011" h="7552" extrusionOk="0">
                    <a:moveTo>
                      <a:pt x="9924" y="445"/>
                    </a:moveTo>
                    <a:cubicBezTo>
                      <a:pt x="10274" y="445"/>
                      <a:pt x="10567" y="738"/>
                      <a:pt x="10567" y="1097"/>
                    </a:cubicBezTo>
                    <a:lnTo>
                      <a:pt x="10567" y="1390"/>
                    </a:lnTo>
                    <a:lnTo>
                      <a:pt x="2288" y="1390"/>
                    </a:lnTo>
                    <a:cubicBezTo>
                      <a:pt x="1995" y="1390"/>
                      <a:pt x="1995" y="1825"/>
                      <a:pt x="2288" y="1825"/>
                    </a:cubicBezTo>
                    <a:lnTo>
                      <a:pt x="10567" y="1825"/>
                    </a:lnTo>
                    <a:lnTo>
                      <a:pt x="10567" y="2770"/>
                    </a:lnTo>
                    <a:lnTo>
                      <a:pt x="436" y="2770"/>
                    </a:lnTo>
                    <a:lnTo>
                      <a:pt x="436" y="1825"/>
                    </a:lnTo>
                    <a:lnTo>
                      <a:pt x="1711" y="1825"/>
                    </a:lnTo>
                    <a:cubicBezTo>
                      <a:pt x="1995" y="1825"/>
                      <a:pt x="1995" y="1390"/>
                      <a:pt x="1711" y="1390"/>
                    </a:cubicBezTo>
                    <a:lnTo>
                      <a:pt x="436" y="1390"/>
                    </a:lnTo>
                    <a:lnTo>
                      <a:pt x="436" y="1097"/>
                    </a:lnTo>
                    <a:cubicBezTo>
                      <a:pt x="436" y="738"/>
                      <a:pt x="729" y="445"/>
                      <a:pt x="1088" y="445"/>
                    </a:cubicBezTo>
                    <a:close/>
                    <a:moveTo>
                      <a:pt x="1078" y="1"/>
                    </a:moveTo>
                    <a:cubicBezTo>
                      <a:pt x="483" y="1"/>
                      <a:pt x="1" y="492"/>
                      <a:pt x="1" y="1088"/>
                    </a:cubicBezTo>
                    <a:lnTo>
                      <a:pt x="1" y="3554"/>
                    </a:lnTo>
                    <a:cubicBezTo>
                      <a:pt x="1" y="3701"/>
                      <a:pt x="109" y="3774"/>
                      <a:pt x="218" y="3774"/>
                    </a:cubicBezTo>
                    <a:cubicBezTo>
                      <a:pt x="327" y="3774"/>
                      <a:pt x="436" y="3701"/>
                      <a:pt x="436" y="3554"/>
                    </a:cubicBezTo>
                    <a:lnTo>
                      <a:pt x="436" y="3214"/>
                    </a:lnTo>
                    <a:lnTo>
                      <a:pt x="10567" y="3214"/>
                    </a:lnTo>
                    <a:lnTo>
                      <a:pt x="10567" y="6465"/>
                    </a:lnTo>
                    <a:cubicBezTo>
                      <a:pt x="10567" y="6824"/>
                      <a:pt x="10274" y="7117"/>
                      <a:pt x="9924" y="7117"/>
                    </a:cubicBezTo>
                    <a:lnTo>
                      <a:pt x="7911" y="7117"/>
                    </a:lnTo>
                    <a:cubicBezTo>
                      <a:pt x="7618" y="7117"/>
                      <a:pt x="7618" y="7552"/>
                      <a:pt x="7911" y="7552"/>
                    </a:cubicBezTo>
                    <a:lnTo>
                      <a:pt x="9924" y="7552"/>
                    </a:lnTo>
                    <a:cubicBezTo>
                      <a:pt x="10519" y="7552"/>
                      <a:pt x="11001" y="7070"/>
                      <a:pt x="11001" y="6465"/>
                    </a:cubicBezTo>
                    <a:lnTo>
                      <a:pt x="11001" y="1097"/>
                    </a:lnTo>
                    <a:cubicBezTo>
                      <a:pt x="11011" y="492"/>
                      <a:pt x="10519" y="1"/>
                      <a:pt x="9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06;p47"/>
              <p:cNvSpPr/>
              <p:nvPr/>
            </p:nvSpPr>
            <p:spPr>
              <a:xfrm>
                <a:off x="4422700" y="3969350"/>
                <a:ext cx="275275" cy="188800"/>
              </a:xfrm>
              <a:custGeom>
                <a:avLst/>
                <a:gdLst/>
                <a:ahLst/>
                <a:cxnLst/>
                <a:rect l="l" t="t" r="r" b="b"/>
                <a:pathLst>
                  <a:path w="11011" h="7552" extrusionOk="0">
                    <a:moveTo>
                      <a:pt x="1087" y="0"/>
                    </a:moveTo>
                    <a:cubicBezTo>
                      <a:pt x="492" y="0"/>
                      <a:pt x="0" y="482"/>
                      <a:pt x="0" y="1087"/>
                    </a:cubicBezTo>
                    <a:lnTo>
                      <a:pt x="0" y="6464"/>
                    </a:lnTo>
                    <a:cubicBezTo>
                      <a:pt x="0" y="7060"/>
                      <a:pt x="492" y="7551"/>
                      <a:pt x="1087" y="7551"/>
                    </a:cubicBezTo>
                    <a:lnTo>
                      <a:pt x="8166" y="7551"/>
                    </a:lnTo>
                    <a:cubicBezTo>
                      <a:pt x="8459" y="7551"/>
                      <a:pt x="8459" y="7107"/>
                      <a:pt x="8166" y="7107"/>
                    </a:cubicBezTo>
                    <a:lnTo>
                      <a:pt x="1087" y="7107"/>
                    </a:lnTo>
                    <a:cubicBezTo>
                      <a:pt x="728" y="7107"/>
                      <a:pt x="445" y="6823"/>
                      <a:pt x="445" y="6464"/>
                    </a:cubicBezTo>
                    <a:lnTo>
                      <a:pt x="445" y="1087"/>
                    </a:lnTo>
                    <a:cubicBezTo>
                      <a:pt x="445" y="728"/>
                      <a:pt x="728" y="444"/>
                      <a:pt x="1087" y="444"/>
                    </a:cubicBezTo>
                    <a:lnTo>
                      <a:pt x="9924" y="444"/>
                    </a:lnTo>
                    <a:cubicBezTo>
                      <a:pt x="10283" y="444"/>
                      <a:pt x="10576" y="728"/>
                      <a:pt x="10576" y="1087"/>
                    </a:cubicBezTo>
                    <a:lnTo>
                      <a:pt x="10576" y="6464"/>
                    </a:lnTo>
                    <a:cubicBezTo>
                      <a:pt x="10576" y="6823"/>
                      <a:pt x="10283" y="7116"/>
                      <a:pt x="9924" y="7116"/>
                    </a:cubicBezTo>
                    <a:lnTo>
                      <a:pt x="8893" y="7116"/>
                    </a:lnTo>
                    <a:cubicBezTo>
                      <a:pt x="8600" y="7116"/>
                      <a:pt x="8600" y="7551"/>
                      <a:pt x="8893" y="7551"/>
                    </a:cubicBezTo>
                    <a:lnTo>
                      <a:pt x="9924" y="7551"/>
                    </a:lnTo>
                    <a:cubicBezTo>
                      <a:pt x="10528" y="7551"/>
                      <a:pt x="11010" y="7069"/>
                      <a:pt x="11010" y="6474"/>
                    </a:cubicBezTo>
                    <a:lnTo>
                      <a:pt x="11010" y="1087"/>
                    </a:lnTo>
                    <a:cubicBezTo>
                      <a:pt x="11010" y="492"/>
                      <a:pt x="10528" y="0"/>
                      <a:pt x="99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07;p47"/>
              <p:cNvSpPr/>
              <p:nvPr/>
            </p:nvSpPr>
            <p:spPr>
              <a:xfrm>
                <a:off x="4449150" y="4058400"/>
                <a:ext cx="11125" cy="21125"/>
              </a:xfrm>
              <a:custGeom>
                <a:avLst/>
                <a:gdLst/>
                <a:ahLst/>
                <a:cxnLst/>
                <a:rect l="l" t="t" r="r" b="b"/>
                <a:pathLst>
                  <a:path w="445" h="845" extrusionOk="0">
                    <a:moveTo>
                      <a:pt x="234" y="0"/>
                    </a:moveTo>
                    <a:cubicBezTo>
                      <a:pt x="229" y="0"/>
                      <a:pt x="223" y="1"/>
                      <a:pt x="218" y="1"/>
                    </a:cubicBezTo>
                    <a:cubicBezTo>
                      <a:pt x="95" y="1"/>
                      <a:pt x="1" y="95"/>
                      <a:pt x="1" y="218"/>
                    </a:cubicBezTo>
                    <a:lnTo>
                      <a:pt x="1" y="625"/>
                    </a:lnTo>
                    <a:cubicBezTo>
                      <a:pt x="1" y="771"/>
                      <a:pt x="110" y="844"/>
                      <a:pt x="218" y="844"/>
                    </a:cubicBezTo>
                    <a:cubicBezTo>
                      <a:pt x="327" y="844"/>
                      <a:pt x="436" y="771"/>
                      <a:pt x="436" y="625"/>
                    </a:cubicBezTo>
                    <a:lnTo>
                      <a:pt x="436" y="218"/>
                    </a:lnTo>
                    <a:cubicBezTo>
                      <a:pt x="445" y="101"/>
                      <a:pt x="350"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08;p47"/>
              <p:cNvSpPr/>
              <p:nvPr/>
            </p:nvSpPr>
            <p:spPr>
              <a:xfrm>
                <a:off x="4483425" y="4058400"/>
                <a:ext cx="10875" cy="21125"/>
              </a:xfrm>
              <a:custGeom>
                <a:avLst/>
                <a:gdLst/>
                <a:ahLst/>
                <a:cxnLst/>
                <a:rect l="l" t="t" r="r" b="b"/>
                <a:pathLst>
                  <a:path w="435" h="845" extrusionOk="0">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09;p47"/>
              <p:cNvSpPr/>
              <p:nvPr/>
            </p:nvSpPr>
            <p:spPr>
              <a:xfrm>
                <a:off x="4466175" y="4058400"/>
                <a:ext cx="11125" cy="21125"/>
              </a:xfrm>
              <a:custGeom>
                <a:avLst/>
                <a:gdLst/>
                <a:ahLst/>
                <a:cxnLst/>
                <a:rect l="l" t="t" r="r" b="b"/>
                <a:pathLst>
                  <a:path w="445" h="845" extrusionOk="0">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10;p47"/>
              <p:cNvSpPr/>
              <p:nvPr/>
            </p:nvSpPr>
            <p:spPr>
              <a:xfrm>
                <a:off x="4500425" y="4058400"/>
                <a:ext cx="11125" cy="21125"/>
              </a:xfrm>
              <a:custGeom>
                <a:avLst/>
                <a:gdLst/>
                <a:ahLst/>
                <a:cxnLst/>
                <a:rect l="l" t="t" r="r" b="b"/>
                <a:pathLst>
                  <a:path w="445" h="845" extrusionOk="0">
                    <a:moveTo>
                      <a:pt x="234" y="0"/>
                    </a:moveTo>
                    <a:cubicBezTo>
                      <a:pt x="228"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49"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11;p47"/>
              <p:cNvSpPr/>
              <p:nvPr/>
            </p:nvSpPr>
            <p:spPr>
              <a:xfrm>
                <a:off x="4609350" y="4058400"/>
                <a:ext cx="10900" cy="21125"/>
              </a:xfrm>
              <a:custGeom>
                <a:avLst/>
                <a:gdLst/>
                <a:ahLst/>
                <a:cxnLst/>
                <a:rect l="l" t="t" r="r" b="b"/>
                <a:pathLst>
                  <a:path w="436" h="845" extrusionOk="0">
                    <a:moveTo>
                      <a:pt x="233" y="0"/>
                    </a:moveTo>
                    <a:cubicBezTo>
                      <a:pt x="228" y="0"/>
                      <a:pt x="223" y="1"/>
                      <a:pt x="218" y="1"/>
                    </a:cubicBezTo>
                    <a:cubicBezTo>
                      <a:pt x="95" y="1"/>
                      <a:pt x="0" y="95"/>
                      <a:pt x="0" y="218"/>
                    </a:cubicBezTo>
                    <a:lnTo>
                      <a:pt x="0" y="625"/>
                    </a:lnTo>
                    <a:cubicBezTo>
                      <a:pt x="0" y="771"/>
                      <a:pt x="109" y="844"/>
                      <a:pt x="218" y="844"/>
                    </a:cubicBezTo>
                    <a:cubicBezTo>
                      <a:pt x="326" y="844"/>
                      <a:pt x="435" y="771"/>
                      <a:pt x="435" y="625"/>
                    </a:cubicBezTo>
                    <a:lnTo>
                      <a:pt x="435" y="218"/>
                    </a:lnTo>
                    <a:cubicBezTo>
                      <a:pt x="435" y="101"/>
                      <a:pt x="348"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12;p47"/>
              <p:cNvSpPr/>
              <p:nvPr/>
            </p:nvSpPr>
            <p:spPr>
              <a:xfrm>
                <a:off x="4643600" y="4058400"/>
                <a:ext cx="10900" cy="21125"/>
              </a:xfrm>
              <a:custGeom>
                <a:avLst/>
                <a:gdLst/>
                <a:ahLst/>
                <a:cxnLst/>
                <a:rect l="l" t="t" r="r" b="b"/>
                <a:pathLst>
                  <a:path w="436" h="845" extrusionOk="0">
                    <a:moveTo>
                      <a:pt x="234"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13;p47"/>
              <p:cNvSpPr/>
              <p:nvPr/>
            </p:nvSpPr>
            <p:spPr>
              <a:xfrm>
                <a:off x="4626350" y="4058400"/>
                <a:ext cx="11125" cy="21125"/>
              </a:xfrm>
              <a:custGeom>
                <a:avLst/>
                <a:gdLst/>
                <a:ahLst/>
                <a:cxnLst/>
                <a:rect l="l" t="t" r="r" b="b"/>
                <a:pathLst>
                  <a:path w="445" h="845" extrusionOk="0">
                    <a:moveTo>
                      <a:pt x="234" y="0"/>
                    </a:moveTo>
                    <a:cubicBezTo>
                      <a:pt x="229" y="0"/>
                      <a:pt x="223" y="1"/>
                      <a:pt x="218" y="1"/>
                    </a:cubicBezTo>
                    <a:cubicBezTo>
                      <a:pt x="105" y="1"/>
                      <a:pt x="1" y="95"/>
                      <a:pt x="1" y="218"/>
                    </a:cubicBezTo>
                    <a:lnTo>
                      <a:pt x="1" y="625"/>
                    </a:lnTo>
                    <a:cubicBezTo>
                      <a:pt x="1" y="771"/>
                      <a:pt x="112" y="844"/>
                      <a:pt x="223" y="844"/>
                    </a:cubicBezTo>
                    <a:cubicBezTo>
                      <a:pt x="334" y="844"/>
                      <a:pt x="445" y="771"/>
                      <a:pt x="445" y="625"/>
                    </a:cubicBezTo>
                    <a:lnTo>
                      <a:pt x="445" y="218"/>
                    </a:lnTo>
                    <a:cubicBezTo>
                      <a:pt x="445" y="101"/>
                      <a:pt x="350"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14;p47"/>
              <p:cNvSpPr/>
              <p:nvPr/>
            </p:nvSpPr>
            <p:spPr>
              <a:xfrm>
                <a:off x="4660625" y="4058400"/>
                <a:ext cx="11125" cy="21125"/>
              </a:xfrm>
              <a:custGeom>
                <a:avLst/>
                <a:gdLst/>
                <a:ahLst/>
                <a:cxnLst/>
                <a:rect l="l" t="t" r="r" b="b"/>
                <a:pathLst>
                  <a:path w="445" h="845" extrusionOk="0">
                    <a:moveTo>
                      <a:pt x="233" y="0"/>
                    </a:moveTo>
                    <a:cubicBezTo>
                      <a:pt x="228" y="0"/>
                      <a:pt x="223" y="1"/>
                      <a:pt x="218"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15;p47"/>
              <p:cNvSpPr/>
              <p:nvPr/>
            </p:nvSpPr>
            <p:spPr>
              <a:xfrm>
                <a:off x="4529250" y="4058400"/>
                <a:ext cx="10900" cy="21125"/>
              </a:xfrm>
              <a:custGeom>
                <a:avLst/>
                <a:gdLst/>
                <a:ahLst/>
                <a:cxnLst/>
                <a:rect l="l" t="t" r="r" b="b"/>
                <a:pathLst>
                  <a:path w="436" h="845" extrusionOk="0">
                    <a:moveTo>
                      <a:pt x="233" y="0"/>
                    </a:moveTo>
                    <a:cubicBezTo>
                      <a:pt x="228" y="0"/>
                      <a:pt x="223" y="1"/>
                      <a:pt x="218" y="1"/>
                    </a:cubicBezTo>
                    <a:cubicBezTo>
                      <a:pt x="95" y="1"/>
                      <a:pt x="1" y="95"/>
                      <a:pt x="1" y="218"/>
                    </a:cubicBezTo>
                    <a:lnTo>
                      <a:pt x="1" y="625"/>
                    </a:lnTo>
                    <a:cubicBezTo>
                      <a:pt x="1" y="771"/>
                      <a:pt x="109" y="844"/>
                      <a:pt x="218" y="844"/>
                    </a:cubicBezTo>
                    <a:cubicBezTo>
                      <a:pt x="327" y="844"/>
                      <a:pt x="435" y="771"/>
                      <a:pt x="435" y="625"/>
                    </a:cubicBezTo>
                    <a:lnTo>
                      <a:pt x="435" y="218"/>
                    </a:lnTo>
                    <a:cubicBezTo>
                      <a:pt x="435"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16;p47"/>
              <p:cNvSpPr/>
              <p:nvPr/>
            </p:nvSpPr>
            <p:spPr>
              <a:xfrm>
                <a:off x="4563275" y="4058400"/>
                <a:ext cx="11125" cy="21125"/>
              </a:xfrm>
              <a:custGeom>
                <a:avLst/>
                <a:gdLst/>
                <a:ahLst/>
                <a:cxnLst/>
                <a:rect l="l" t="t" r="r" b="b"/>
                <a:pathLst>
                  <a:path w="445" h="845" extrusionOk="0">
                    <a:moveTo>
                      <a:pt x="242" y="0"/>
                    </a:moveTo>
                    <a:cubicBezTo>
                      <a:pt x="237" y="0"/>
                      <a:pt x="232" y="1"/>
                      <a:pt x="227" y="1"/>
                    </a:cubicBezTo>
                    <a:cubicBezTo>
                      <a:pt x="104" y="1"/>
                      <a:pt x="0" y="95"/>
                      <a:pt x="0" y="218"/>
                    </a:cubicBezTo>
                    <a:lnTo>
                      <a:pt x="0" y="625"/>
                    </a:lnTo>
                    <a:cubicBezTo>
                      <a:pt x="0" y="771"/>
                      <a:pt x="112" y="844"/>
                      <a:pt x="223" y="844"/>
                    </a:cubicBezTo>
                    <a:cubicBezTo>
                      <a:pt x="334" y="844"/>
                      <a:pt x="445" y="771"/>
                      <a:pt x="445" y="625"/>
                    </a:cubicBezTo>
                    <a:lnTo>
                      <a:pt x="445" y="218"/>
                    </a:lnTo>
                    <a:cubicBezTo>
                      <a:pt x="445" y="101"/>
                      <a:pt x="349" y="0"/>
                      <a:pt x="2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17;p47"/>
              <p:cNvSpPr/>
              <p:nvPr/>
            </p:nvSpPr>
            <p:spPr>
              <a:xfrm>
                <a:off x="4546275" y="4058400"/>
                <a:ext cx="11125" cy="21125"/>
              </a:xfrm>
              <a:custGeom>
                <a:avLst/>
                <a:gdLst/>
                <a:ahLst/>
                <a:cxnLst/>
                <a:rect l="l" t="t" r="r" b="b"/>
                <a:pathLst>
                  <a:path w="445" h="845" extrusionOk="0">
                    <a:moveTo>
                      <a:pt x="241" y="0"/>
                    </a:moveTo>
                    <a:cubicBezTo>
                      <a:pt x="236" y="0"/>
                      <a:pt x="232" y="1"/>
                      <a:pt x="227" y="1"/>
                    </a:cubicBezTo>
                    <a:cubicBezTo>
                      <a:pt x="104" y="1"/>
                      <a:pt x="0" y="95"/>
                      <a:pt x="0" y="218"/>
                    </a:cubicBezTo>
                    <a:lnTo>
                      <a:pt x="0" y="625"/>
                    </a:lnTo>
                    <a:cubicBezTo>
                      <a:pt x="0" y="771"/>
                      <a:pt x="111" y="844"/>
                      <a:pt x="222" y="844"/>
                    </a:cubicBezTo>
                    <a:cubicBezTo>
                      <a:pt x="333" y="844"/>
                      <a:pt x="444" y="771"/>
                      <a:pt x="444" y="625"/>
                    </a:cubicBezTo>
                    <a:lnTo>
                      <a:pt x="444" y="218"/>
                    </a:lnTo>
                    <a:cubicBezTo>
                      <a:pt x="444" y="101"/>
                      <a:pt x="349" y="0"/>
                      <a:pt x="2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18;p47"/>
              <p:cNvSpPr/>
              <p:nvPr/>
            </p:nvSpPr>
            <p:spPr>
              <a:xfrm>
                <a:off x="4580525" y="4058400"/>
                <a:ext cx="11125" cy="21350"/>
              </a:xfrm>
              <a:custGeom>
                <a:avLst/>
                <a:gdLst/>
                <a:ahLst/>
                <a:cxnLst/>
                <a:rect l="l" t="t" r="r" b="b"/>
                <a:pathLst>
                  <a:path w="445" h="854" extrusionOk="0">
                    <a:moveTo>
                      <a:pt x="233" y="0"/>
                    </a:moveTo>
                    <a:cubicBezTo>
                      <a:pt x="228" y="0"/>
                      <a:pt x="223" y="1"/>
                      <a:pt x="218" y="1"/>
                    </a:cubicBezTo>
                    <a:cubicBezTo>
                      <a:pt x="104" y="1"/>
                      <a:pt x="0" y="95"/>
                      <a:pt x="10" y="218"/>
                    </a:cubicBezTo>
                    <a:lnTo>
                      <a:pt x="10" y="634"/>
                    </a:lnTo>
                    <a:cubicBezTo>
                      <a:pt x="10" y="781"/>
                      <a:pt x="119" y="854"/>
                      <a:pt x="227" y="854"/>
                    </a:cubicBezTo>
                    <a:cubicBezTo>
                      <a:pt x="336" y="854"/>
                      <a:pt x="445" y="781"/>
                      <a:pt x="445" y="634"/>
                    </a:cubicBezTo>
                    <a:lnTo>
                      <a:pt x="445" y="218"/>
                    </a:lnTo>
                    <a:cubicBezTo>
                      <a:pt x="445" y="101"/>
                      <a:pt x="349"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19;p47"/>
              <p:cNvSpPr/>
              <p:nvPr/>
            </p:nvSpPr>
            <p:spPr>
              <a:xfrm>
                <a:off x="4449150" y="3999825"/>
                <a:ext cx="61925" cy="44675"/>
              </a:xfrm>
              <a:custGeom>
                <a:avLst/>
                <a:gdLst/>
                <a:ahLst/>
                <a:cxnLst/>
                <a:rect l="l" t="t" r="r" b="b"/>
                <a:pathLst>
                  <a:path w="2477" h="1787" extrusionOk="0">
                    <a:moveTo>
                      <a:pt x="1919" y="435"/>
                    </a:moveTo>
                    <a:cubicBezTo>
                      <a:pt x="1985" y="435"/>
                      <a:pt x="2033" y="492"/>
                      <a:pt x="2033" y="558"/>
                    </a:cubicBezTo>
                    <a:lnTo>
                      <a:pt x="2033" y="1229"/>
                    </a:lnTo>
                    <a:cubicBezTo>
                      <a:pt x="2033" y="1295"/>
                      <a:pt x="1985" y="1342"/>
                      <a:pt x="1919" y="1342"/>
                    </a:cubicBezTo>
                    <a:lnTo>
                      <a:pt x="558" y="1342"/>
                    </a:lnTo>
                    <a:cubicBezTo>
                      <a:pt x="492" y="1342"/>
                      <a:pt x="436" y="1295"/>
                      <a:pt x="436" y="1229"/>
                    </a:cubicBezTo>
                    <a:lnTo>
                      <a:pt x="436" y="558"/>
                    </a:lnTo>
                    <a:cubicBezTo>
                      <a:pt x="436" y="492"/>
                      <a:pt x="492" y="435"/>
                      <a:pt x="558" y="435"/>
                    </a:cubicBezTo>
                    <a:close/>
                    <a:moveTo>
                      <a:pt x="558" y="0"/>
                    </a:moveTo>
                    <a:cubicBezTo>
                      <a:pt x="247" y="0"/>
                      <a:pt x="1" y="255"/>
                      <a:pt x="1" y="558"/>
                    </a:cubicBezTo>
                    <a:lnTo>
                      <a:pt x="1" y="1229"/>
                    </a:lnTo>
                    <a:cubicBezTo>
                      <a:pt x="1" y="1531"/>
                      <a:pt x="247" y="1786"/>
                      <a:pt x="558" y="1786"/>
                    </a:cubicBezTo>
                    <a:lnTo>
                      <a:pt x="1919" y="1786"/>
                    </a:lnTo>
                    <a:cubicBezTo>
                      <a:pt x="2222" y="1786"/>
                      <a:pt x="2477" y="1531"/>
                      <a:pt x="2477" y="1229"/>
                    </a:cubicBezTo>
                    <a:lnTo>
                      <a:pt x="2477" y="558"/>
                    </a:lnTo>
                    <a:cubicBezTo>
                      <a:pt x="2467" y="246"/>
                      <a:pt x="2222" y="0"/>
                      <a:pt x="19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20;p47"/>
              <p:cNvSpPr/>
              <p:nvPr/>
            </p:nvSpPr>
            <p:spPr>
              <a:xfrm>
                <a:off x="4447275" y="4110150"/>
                <a:ext cx="44425" cy="10900"/>
              </a:xfrm>
              <a:custGeom>
                <a:avLst/>
                <a:gdLst/>
                <a:ahLst/>
                <a:cxnLst/>
                <a:rect l="l" t="t" r="r" b="b"/>
                <a:pathLst>
                  <a:path w="1777" h="436" extrusionOk="0">
                    <a:moveTo>
                      <a:pt x="293" y="1"/>
                    </a:moveTo>
                    <a:cubicBezTo>
                      <a:pt x="0" y="1"/>
                      <a:pt x="0" y="435"/>
                      <a:pt x="293" y="435"/>
                    </a:cubicBezTo>
                    <a:lnTo>
                      <a:pt x="1484" y="435"/>
                    </a:lnTo>
                    <a:cubicBezTo>
                      <a:pt x="1777" y="435"/>
                      <a:pt x="1777" y="1"/>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21;p47"/>
              <p:cNvSpPr/>
              <p:nvPr/>
            </p:nvSpPr>
            <p:spPr>
              <a:xfrm>
                <a:off x="4494525" y="4110150"/>
                <a:ext cx="62875" cy="10900"/>
              </a:xfrm>
              <a:custGeom>
                <a:avLst/>
                <a:gdLst/>
                <a:ahLst/>
                <a:cxnLst/>
                <a:rect l="l" t="t" r="r" b="b"/>
                <a:pathLst>
                  <a:path w="2515" h="436" extrusionOk="0">
                    <a:moveTo>
                      <a:pt x="293" y="1"/>
                    </a:moveTo>
                    <a:cubicBezTo>
                      <a:pt x="0" y="1"/>
                      <a:pt x="0" y="435"/>
                      <a:pt x="293" y="435"/>
                    </a:cubicBezTo>
                    <a:lnTo>
                      <a:pt x="2221" y="435"/>
                    </a:lnTo>
                    <a:cubicBezTo>
                      <a:pt x="2514" y="435"/>
                      <a:pt x="2514"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22;p47"/>
              <p:cNvSpPr/>
              <p:nvPr/>
            </p:nvSpPr>
            <p:spPr>
              <a:xfrm>
                <a:off x="4584075" y="4020375"/>
                <a:ext cx="89325" cy="10900"/>
              </a:xfrm>
              <a:custGeom>
                <a:avLst/>
                <a:gdLst/>
                <a:ahLst/>
                <a:cxnLst/>
                <a:rect l="l" t="t" r="r" b="b"/>
                <a:pathLst>
                  <a:path w="3573" h="436" extrusionOk="0">
                    <a:moveTo>
                      <a:pt x="293" y="0"/>
                    </a:moveTo>
                    <a:cubicBezTo>
                      <a:pt x="0" y="0"/>
                      <a:pt x="0" y="435"/>
                      <a:pt x="293" y="435"/>
                    </a:cubicBezTo>
                    <a:lnTo>
                      <a:pt x="3280" y="435"/>
                    </a:lnTo>
                    <a:cubicBezTo>
                      <a:pt x="3572" y="435"/>
                      <a:pt x="3572" y="0"/>
                      <a:pt x="32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23;p47"/>
              <p:cNvSpPr/>
              <p:nvPr/>
            </p:nvSpPr>
            <p:spPr>
              <a:xfrm>
                <a:off x="4605575" y="3999350"/>
                <a:ext cx="67825" cy="10900"/>
              </a:xfrm>
              <a:custGeom>
                <a:avLst/>
                <a:gdLst/>
                <a:ahLst/>
                <a:cxnLst/>
                <a:rect l="l" t="t" r="r" b="b"/>
                <a:pathLst>
                  <a:path w="2713" h="436" extrusionOk="0">
                    <a:moveTo>
                      <a:pt x="293" y="0"/>
                    </a:moveTo>
                    <a:cubicBezTo>
                      <a:pt x="0" y="0"/>
                      <a:pt x="0" y="435"/>
                      <a:pt x="293" y="435"/>
                    </a:cubicBezTo>
                    <a:lnTo>
                      <a:pt x="2420" y="435"/>
                    </a:lnTo>
                    <a:cubicBezTo>
                      <a:pt x="2712" y="435"/>
                      <a:pt x="2712" y="0"/>
                      <a:pt x="24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Rectangle 54"/>
          <p:cNvSpPr/>
          <p:nvPr/>
        </p:nvSpPr>
        <p:spPr>
          <a:xfrm>
            <a:off x="7009998" y="1939052"/>
            <a:ext cx="114300" cy="21848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371742" y="4294884"/>
            <a:ext cx="5695406" cy="523220"/>
          </a:xfrm>
          <a:prstGeom prst="rect">
            <a:avLst/>
          </a:prstGeom>
          <a:noFill/>
        </p:spPr>
        <p:txBody>
          <a:bodyPr wrap="square" rtlCol="0">
            <a:spAutoFit/>
          </a:bodyPr>
          <a:lstStyle/>
          <a:p>
            <a:pPr algn="just"/>
            <a:r>
              <a:rPr lang="en-GB" dirty="0"/>
              <a:t>Giao dịch chỉ áp dụng cho </a:t>
            </a:r>
            <a:r>
              <a:rPr lang="en-GB" b="1" dirty="0"/>
              <a:t>TGTT/TCTT</a:t>
            </a:r>
            <a:r>
              <a:rPr lang="en-GB" dirty="0"/>
              <a:t> có đăng ký sử dụng dịch vụ </a:t>
            </a:r>
            <a:r>
              <a:rPr lang="en-GB" b="1" dirty="0"/>
              <a:t>Whitelabel</a:t>
            </a:r>
            <a:r>
              <a:rPr lang="en-GB" dirty="0"/>
              <a:t> hoặc </a:t>
            </a:r>
            <a:r>
              <a:rPr lang="en-GB" b="1" dirty="0"/>
              <a:t>Cashin</a:t>
            </a:r>
            <a:r>
              <a:rPr lang="en-GB" dirty="0"/>
              <a:t>.</a:t>
            </a:r>
          </a:p>
        </p:txBody>
      </p:sp>
    </p:spTree>
    <p:extLst>
      <p:ext uri="{BB962C8B-B14F-4D97-AF65-F5344CB8AC3E}">
        <p14:creationId xmlns:p14="http://schemas.microsoft.com/office/powerpoint/2010/main" val="39537709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514850" y="457300"/>
            <a:ext cx="3860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MÔ HÌNH GIAO TIẾP</a:t>
            </a:r>
            <a:endParaRPr dirty="0">
              <a:latin typeface="UTM Akashi" panose="02040603050506020204" pitchFamily="18" charset="0"/>
            </a:endParaRPr>
          </a:p>
        </p:txBody>
      </p:sp>
      <p:sp>
        <p:nvSpPr>
          <p:cNvPr id="3" name="Rectangle 2"/>
          <p:cNvSpPr/>
          <p:nvPr/>
        </p:nvSpPr>
        <p:spPr>
          <a:xfrm>
            <a:off x="1403350" y="1485900"/>
            <a:ext cx="1733550" cy="1574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DVCNT</a:t>
            </a:r>
            <a:endParaRPr lang="en-GB" sz="2000" b="1" dirty="0"/>
          </a:p>
        </p:txBody>
      </p:sp>
      <p:sp>
        <p:nvSpPr>
          <p:cNvPr id="8" name="Rectangle 7"/>
          <p:cNvSpPr/>
          <p:nvPr/>
        </p:nvSpPr>
        <p:spPr>
          <a:xfrm>
            <a:off x="5715000" y="1485900"/>
            <a:ext cx="1733550" cy="1574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cxnSp>
        <p:nvCxnSpPr>
          <p:cNvPr id="5" name="Straight Arrow Connector 4"/>
          <p:cNvCxnSpPr/>
          <p:nvPr/>
        </p:nvCxnSpPr>
        <p:spPr>
          <a:xfrm>
            <a:off x="3346450" y="1505527"/>
            <a:ext cx="220980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6450" y="3034145"/>
            <a:ext cx="2209800" cy="0"/>
          </a:xfrm>
          <a:prstGeom prst="straightConnector1">
            <a:avLst/>
          </a:prstGeom>
          <a:ln w="31750">
            <a:solidFill>
              <a:schemeClr val="accent1">
                <a:shade val="95000"/>
                <a:satMod val="10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46450" y="1656772"/>
            <a:ext cx="2209800" cy="123305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524500" y="1711202"/>
            <a:ext cx="1768433" cy="307777"/>
          </a:xfrm>
          <a:prstGeom prst="rect">
            <a:avLst/>
          </a:prstGeom>
          <a:noFill/>
        </p:spPr>
        <p:txBody>
          <a:bodyPr wrap="none" rtlCol="0">
            <a:spAutoFit/>
          </a:bodyPr>
          <a:lstStyle/>
          <a:p>
            <a:r>
              <a:rPr lang="en-GB" dirty="0" smtClean="0"/>
              <a:t>Restfull Webservice</a:t>
            </a:r>
            <a:endParaRPr lang="en-GB" dirty="0"/>
          </a:p>
        </p:txBody>
      </p:sp>
      <p:sp>
        <p:nvSpPr>
          <p:cNvPr id="15" name="TextBox 14"/>
          <p:cNvSpPr txBox="1"/>
          <p:nvPr/>
        </p:nvSpPr>
        <p:spPr>
          <a:xfrm>
            <a:off x="3524500" y="1990592"/>
            <a:ext cx="1399742" cy="307777"/>
          </a:xfrm>
          <a:prstGeom prst="rect">
            <a:avLst/>
          </a:prstGeom>
          <a:noFill/>
        </p:spPr>
        <p:txBody>
          <a:bodyPr wrap="none" rtlCol="0">
            <a:spAutoFit/>
          </a:bodyPr>
          <a:lstStyle/>
          <a:p>
            <a:r>
              <a:rPr lang="en-GB" dirty="0" smtClean="0"/>
              <a:t>JSON datatype</a:t>
            </a:r>
            <a:endParaRPr lang="en-GB" dirty="0"/>
          </a:p>
        </p:txBody>
      </p:sp>
      <p:sp>
        <p:nvSpPr>
          <p:cNvPr id="16" name="TextBox 15"/>
          <p:cNvSpPr txBox="1"/>
          <p:nvPr/>
        </p:nvSpPr>
        <p:spPr>
          <a:xfrm>
            <a:off x="3524500" y="2269982"/>
            <a:ext cx="1955985" cy="307777"/>
          </a:xfrm>
          <a:prstGeom prst="rect">
            <a:avLst/>
          </a:prstGeom>
          <a:noFill/>
        </p:spPr>
        <p:txBody>
          <a:bodyPr wrap="none" rtlCol="0">
            <a:spAutoFit/>
          </a:bodyPr>
          <a:lstStyle/>
          <a:p>
            <a:r>
              <a:rPr lang="en-GB" dirty="0" smtClean="0"/>
              <a:t>OAuth2 authentication</a:t>
            </a:r>
            <a:endParaRPr lang="en-GB" dirty="0"/>
          </a:p>
        </p:txBody>
      </p:sp>
      <p:sp>
        <p:nvSpPr>
          <p:cNvPr id="17" name="TextBox 16"/>
          <p:cNvSpPr txBox="1"/>
          <p:nvPr/>
        </p:nvSpPr>
        <p:spPr>
          <a:xfrm>
            <a:off x="3524500" y="2549372"/>
            <a:ext cx="1688283" cy="307777"/>
          </a:xfrm>
          <a:prstGeom prst="rect">
            <a:avLst/>
          </a:prstGeom>
          <a:noFill/>
        </p:spPr>
        <p:txBody>
          <a:bodyPr wrap="none" rtlCol="0">
            <a:spAutoFit/>
          </a:bodyPr>
          <a:lstStyle/>
          <a:p>
            <a:r>
              <a:rPr lang="en-GB" dirty="0" smtClean="0"/>
              <a:t>HTTPS connection</a:t>
            </a:r>
            <a:endParaRPr lang="en-GB" dirty="0"/>
          </a:p>
        </p:txBody>
      </p:sp>
      <p:sp>
        <p:nvSpPr>
          <p:cNvPr id="12" name="TextBox 11"/>
          <p:cNvSpPr txBox="1"/>
          <p:nvPr/>
        </p:nvSpPr>
        <p:spPr>
          <a:xfrm>
            <a:off x="1403350" y="3340090"/>
            <a:ext cx="6045200" cy="1426031"/>
          </a:xfrm>
          <a:prstGeom prst="rect">
            <a:avLst/>
          </a:prstGeom>
          <a:noFill/>
        </p:spPr>
        <p:txBody>
          <a:bodyPr wrap="square" rtlCol="0">
            <a:spAutoFit/>
          </a:bodyPr>
          <a:lstStyle/>
          <a:p>
            <a:pPr marL="285750" indent="-285750" algn="just">
              <a:spcBef>
                <a:spcPts val="400"/>
              </a:spcBef>
              <a:buFont typeface="Wingdings" panose="05000000000000000000" pitchFamily="2" charset="2"/>
              <a:buChar char="Ø"/>
            </a:pPr>
            <a:r>
              <a:rPr lang="en-GB" sz="1600" dirty="0"/>
              <a:t>Napas sử dụng chuẩn kết nối </a:t>
            </a:r>
            <a:r>
              <a:rPr lang="en-GB" sz="1600" dirty="0" smtClean="0"/>
              <a:t>HTTPS/TLS1.2</a:t>
            </a:r>
          </a:p>
          <a:p>
            <a:pPr marL="285750" indent="-285750" algn="just">
              <a:spcBef>
                <a:spcPts val="400"/>
              </a:spcBef>
              <a:buFont typeface="Wingdings" panose="05000000000000000000" pitchFamily="2" charset="2"/>
              <a:buChar char="Ø"/>
            </a:pPr>
            <a:r>
              <a:rPr lang="vi-VN" sz="1600" dirty="0"/>
              <a:t>Mọi request gửi từ ĐVCNT đều phải được xác thực bởi giải pháp </a:t>
            </a:r>
            <a:r>
              <a:rPr lang="vi-VN" sz="1600" dirty="0" smtClean="0"/>
              <a:t>OAuth2</a:t>
            </a:r>
            <a:endParaRPr lang="en-GB" sz="1600" dirty="0" smtClean="0"/>
          </a:p>
          <a:p>
            <a:pPr marL="285750" indent="-285750" algn="just">
              <a:spcBef>
                <a:spcPts val="400"/>
              </a:spcBef>
              <a:buFont typeface="Wingdings" panose="05000000000000000000" pitchFamily="2" charset="2"/>
              <a:buChar char="Ø"/>
            </a:pPr>
            <a:r>
              <a:rPr lang="en-GB" sz="1600" dirty="0"/>
              <a:t>Napas cung cấp các API theo chuẩn Restful Webservice, dữ liệu truyền nhận </a:t>
            </a:r>
            <a:r>
              <a:rPr lang="en-GB" sz="1600" dirty="0" smtClean="0"/>
              <a:t>ở dangj JSON</a:t>
            </a:r>
            <a:endParaRPr lang="en-GB" sz="1600" dirty="0"/>
          </a:p>
        </p:txBody>
      </p:sp>
    </p:spTree>
    <p:extLst>
      <p:ext uri="{BB962C8B-B14F-4D97-AF65-F5344CB8AC3E}">
        <p14:creationId xmlns:p14="http://schemas.microsoft.com/office/powerpoint/2010/main" val="1744026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514850" y="457300"/>
            <a:ext cx="3860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LUỒNG XỬ LÝ OAuth2</a:t>
            </a:r>
            <a:endParaRPr dirty="0">
              <a:latin typeface="UTM Akashi" panose="02040603050506020204" pitchFamily="18" charset="0"/>
            </a:endParaRPr>
          </a:p>
        </p:txBody>
      </p:sp>
      <p:sp>
        <p:nvSpPr>
          <p:cNvPr id="4" name="Rectangle 3"/>
          <p:cNvSpPr/>
          <p:nvPr/>
        </p:nvSpPr>
        <p:spPr>
          <a:xfrm>
            <a:off x="1341120" y="1318260"/>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7" name="Rectangle 6"/>
          <p:cNvSpPr/>
          <p:nvPr/>
        </p:nvSpPr>
        <p:spPr>
          <a:xfrm>
            <a:off x="2141220" y="1729740"/>
            <a:ext cx="114300" cy="12865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777740" y="1318260"/>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grpSp>
        <p:nvGrpSpPr>
          <p:cNvPr id="28" name="Group 27"/>
          <p:cNvGrpSpPr/>
          <p:nvPr/>
        </p:nvGrpSpPr>
        <p:grpSpPr>
          <a:xfrm>
            <a:off x="2274168" y="1952792"/>
            <a:ext cx="3303672" cy="378928"/>
            <a:chOff x="2274168" y="1952792"/>
            <a:chExt cx="3303672" cy="378928"/>
          </a:xfrm>
        </p:grpSpPr>
        <p:cxnSp>
          <p:nvCxnSpPr>
            <p:cNvPr id="14" name="Straight Arrow Connector 13"/>
            <p:cNvCxnSpPr/>
            <p:nvPr/>
          </p:nvCxnSpPr>
          <p:spPr>
            <a:xfrm>
              <a:off x="2274168" y="2331720"/>
              <a:ext cx="3303672"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74168" y="1952792"/>
              <a:ext cx="2555508" cy="307777"/>
            </a:xfrm>
            <a:prstGeom prst="rect">
              <a:avLst/>
            </a:prstGeom>
            <a:noFill/>
          </p:spPr>
          <p:txBody>
            <a:bodyPr wrap="none" rtlCol="0">
              <a:spAutoFit/>
            </a:bodyPr>
            <a:lstStyle/>
            <a:p>
              <a:r>
                <a:rPr lang="en-GB" dirty="0"/>
                <a:t>Gửi yêu cầu xác thực OAuth2</a:t>
              </a:r>
            </a:p>
          </p:txBody>
        </p:sp>
      </p:grpSp>
      <p:grpSp>
        <p:nvGrpSpPr>
          <p:cNvPr id="29" name="Group 28"/>
          <p:cNvGrpSpPr/>
          <p:nvPr/>
        </p:nvGrpSpPr>
        <p:grpSpPr>
          <a:xfrm>
            <a:off x="2255520" y="2545247"/>
            <a:ext cx="3322320" cy="317302"/>
            <a:chOff x="2255520" y="3072931"/>
            <a:chExt cx="3322320" cy="317302"/>
          </a:xfrm>
        </p:grpSpPr>
        <p:cxnSp>
          <p:nvCxnSpPr>
            <p:cNvPr id="22" name="Straight Arrow Connector 21"/>
            <p:cNvCxnSpPr/>
            <p:nvPr/>
          </p:nvCxnSpPr>
          <p:spPr>
            <a:xfrm flipH="1">
              <a:off x="2255520" y="3390233"/>
              <a:ext cx="3322320"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2274168" y="3072931"/>
              <a:ext cx="1375698" cy="307777"/>
            </a:xfrm>
            <a:prstGeom prst="rect">
              <a:avLst/>
            </a:prstGeom>
            <a:noFill/>
          </p:spPr>
          <p:txBody>
            <a:bodyPr wrap="none" rtlCol="0">
              <a:spAutoFit/>
            </a:bodyPr>
            <a:lstStyle/>
            <a:p>
              <a:r>
                <a:rPr lang="en-GB" dirty="0" smtClean="0"/>
                <a:t>Trả lời yêu cầu</a:t>
              </a:r>
              <a:endParaRPr lang="en-GB" dirty="0"/>
            </a:p>
          </p:txBody>
        </p:sp>
      </p:grpSp>
      <p:sp>
        <p:nvSpPr>
          <p:cNvPr id="31" name="Rectangle 30"/>
          <p:cNvSpPr/>
          <p:nvPr/>
        </p:nvSpPr>
        <p:spPr>
          <a:xfrm>
            <a:off x="5577840" y="1729740"/>
            <a:ext cx="114300" cy="12865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120140" y="3406140"/>
            <a:ext cx="6286500" cy="1169551"/>
          </a:xfrm>
          <a:prstGeom prst="rect">
            <a:avLst/>
          </a:prstGeom>
          <a:noFill/>
        </p:spPr>
        <p:txBody>
          <a:bodyPr wrap="square" rtlCol="0">
            <a:spAutoFit/>
          </a:bodyPr>
          <a:lstStyle/>
          <a:p>
            <a:r>
              <a:rPr lang="en-GB" dirty="0" smtClean="0"/>
              <a:t>Mục đích: Lấy được </a:t>
            </a:r>
            <a:r>
              <a:rPr lang="en-GB" b="1" dirty="0" smtClean="0"/>
              <a:t>access_token</a:t>
            </a:r>
          </a:p>
          <a:p>
            <a:endParaRPr lang="en-GB" dirty="0"/>
          </a:p>
          <a:p>
            <a:r>
              <a:rPr lang="en-GB" b="1" dirty="0" smtClean="0"/>
              <a:t>Access_token </a:t>
            </a:r>
            <a:r>
              <a:rPr lang="en-GB" dirty="0" smtClean="0"/>
              <a:t>được coi là chìa khóa cho các luồng xử lý tiếp </a:t>
            </a:r>
            <a:r>
              <a:rPr lang="en-GB" dirty="0" smtClean="0"/>
              <a:t>theo</a:t>
            </a:r>
          </a:p>
          <a:p>
            <a:endParaRPr lang="en-GB" dirty="0"/>
          </a:p>
          <a:p>
            <a:r>
              <a:rPr lang="en-GB" dirty="0" smtClean="0"/>
              <a:t>Access_token gắn trên </a:t>
            </a:r>
            <a:r>
              <a:rPr lang="en-GB" b="1" dirty="0" smtClean="0"/>
              <a:t>HTTP header </a:t>
            </a:r>
            <a:r>
              <a:rPr lang="en-GB" dirty="0" smtClean="0"/>
              <a:t>hoặc gắn trực tiêp trên </a:t>
            </a:r>
            <a:r>
              <a:rPr lang="en-GB" b="1" dirty="0" smtClean="0"/>
              <a:t>URL</a:t>
            </a:r>
            <a:r>
              <a:rPr lang="en-GB" dirty="0" smtClean="0"/>
              <a:t> </a:t>
            </a:r>
            <a:endParaRPr lang="en-GB" dirty="0"/>
          </a:p>
        </p:txBody>
      </p:sp>
    </p:spTree>
    <p:extLst>
      <p:ext uri="{BB962C8B-B14F-4D97-AF65-F5344CB8AC3E}">
        <p14:creationId xmlns:p14="http://schemas.microsoft.com/office/powerpoint/2010/main" val="780771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6"/>
        <p:cNvGrpSpPr/>
        <p:nvPr/>
      </p:nvGrpSpPr>
      <p:grpSpPr>
        <a:xfrm>
          <a:off x="0" y="0"/>
          <a:ext cx="0" cy="0"/>
          <a:chOff x="0" y="0"/>
          <a:chExt cx="0" cy="0"/>
        </a:xfrm>
      </p:grpSpPr>
      <p:sp>
        <p:nvSpPr>
          <p:cNvPr id="429" name="Google Shape;429;p28"/>
          <p:cNvSpPr/>
          <p:nvPr/>
        </p:nvSpPr>
        <p:spPr>
          <a:xfrm>
            <a:off x="3711525" y="2206299"/>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37115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txBox="1">
            <a:spLocks noGrp="1"/>
          </p:cNvSpPr>
          <p:nvPr>
            <p:ph type="ctrTitle"/>
          </p:nvPr>
        </p:nvSpPr>
        <p:spPr>
          <a:xfrm>
            <a:off x="3782800" y="1142003"/>
            <a:ext cx="4241060" cy="8360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latin typeface="UTM Akashi" panose="02040603050506020204" pitchFamily="18" charset="0"/>
              </a:rPr>
              <a:t>01</a:t>
            </a:r>
            <a:br>
              <a:rPr lang="en-GB" dirty="0" smtClean="0">
                <a:latin typeface="UTM Akashi" panose="02040603050506020204" pitchFamily="18" charset="0"/>
              </a:rPr>
            </a:br>
            <a:r>
              <a:rPr lang="en-GB" dirty="0" smtClean="0">
                <a:latin typeface="UTM Akashi" panose="02040603050506020204" pitchFamily="18" charset="0"/>
              </a:rPr>
              <a:t>CÁC LUỒNG THANH TOÁN</a:t>
            </a:r>
            <a:endParaRPr dirty="0">
              <a:latin typeface="UTM Akashi" panose="02040603050506020204" pitchFamily="18" charset="0"/>
            </a:endParaRPr>
          </a:p>
        </p:txBody>
      </p:sp>
      <p:sp>
        <p:nvSpPr>
          <p:cNvPr id="433" name="Google Shape;433;p28"/>
          <p:cNvSpPr txBox="1">
            <a:spLocks noGrp="1"/>
          </p:cNvSpPr>
          <p:nvPr>
            <p:ph type="ctrTitle" idx="2"/>
          </p:nvPr>
        </p:nvSpPr>
        <p:spPr>
          <a:xfrm>
            <a:off x="3782800" y="2248360"/>
            <a:ext cx="4370600" cy="8232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latin typeface="UTM Akashi" panose="02040603050506020204" pitchFamily="18" charset="0"/>
              </a:rPr>
              <a:t>02</a:t>
            </a:r>
            <a:br>
              <a:rPr lang="en-GB" dirty="0" smtClean="0">
                <a:latin typeface="UTM Akashi" panose="02040603050506020204" pitchFamily="18" charset="0"/>
              </a:rPr>
            </a:br>
            <a:r>
              <a:rPr lang="en-GB" dirty="0" smtClean="0">
                <a:latin typeface="UTM Akashi" panose="02040603050506020204" pitchFamily="18" charset="0"/>
              </a:rPr>
              <a:t>CHẠY DEMO CHƯƠNG TRÌNH</a:t>
            </a:r>
            <a:endParaRPr dirty="0">
              <a:latin typeface="UTM Akashi" panose="02040603050506020204" pitchFamily="18" charset="0"/>
            </a:endParaRPr>
          </a:p>
        </p:txBody>
      </p:sp>
      <p:grpSp>
        <p:nvGrpSpPr>
          <p:cNvPr id="439" name="Google Shape;439;p28"/>
          <p:cNvGrpSpPr/>
          <p:nvPr/>
        </p:nvGrpSpPr>
        <p:grpSpPr>
          <a:xfrm>
            <a:off x="0" y="982900"/>
            <a:ext cx="4600713" cy="3725949"/>
            <a:chOff x="0" y="982900"/>
            <a:chExt cx="4600713" cy="3725949"/>
          </a:xfrm>
        </p:grpSpPr>
        <p:grpSp>
          <p:nvGrpSpPr>
            <p:cNvPr id="440" name="Google Shape;440;p28"/>
            <p:cNvGrpSpPr/>
            <p:nvPr/>
          </p:nvGrpSpPr>
          <p:grpSpPr>
            <a:xfrm>
              <a:off x="411575" y="982900"/>
              <a:ext cx="2214990" cy="3181003"/>
              <a:chOff x="624596" y="982906"/>
              <a:chExt cx="2001980" cy="3181003"/>
            </a:xfrm>
          </p:grpSpPr>
          <p:sp>
            <p:nvSpPr>
              <p:cNvPr id="441" name="Google Shape;441;p28"/>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28"/>
            <p:cNvGrpSpPr/>
            <p:nvPr/>
          </p:nvGrpSpPr>
          <p:grpSpPr>
            <a:xfrm>
              <a:off x="0" y="4397412"/>
              <a:ext cx="4600713" cy="150450"/>
              <a:chOff x="0" y="4397412"/>
              <a:chExt cx="4600713" cy="150450"/>
            </a:xfrm>
          </p:grpSpPr>
          <p:sp>
            <p:nvSpPr>
              <p:cNvPr id="44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8"/>
            <p:cNvGrpSpPr/>
            <p:nvPr/>
          </p:nvGrpSpPr>
          <p:grpSpPr>
            <a:xfrm>
              <a:off x="2072827" y="1904259"/>
              <a:ext cx="1418990" cy="2804590"/>
              <a:chOff x="2072827" y="1904259"/>
              <a:chExt cx="1418990" cy="2804590"/>
            </a:xfrm>
          </p:grpSpPr>
          <p:sp>
            <p:nvSpPr>
              <p:cNvPr id="450"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429;p28"/>
          <p:cNvSpPr/>
          <p:nvPr/>
        </p:nvSpPr>
        <p:spPr>
          <a:xfrm>
            <a:off x="3711525" y="3304017"/>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3;p28"/>
          <p:cNvSpPr txBox="1">
            <a:spLocks noGrp="1"/>
          </p:cNvSpPr>
          <p:nvPr>
            <p:ph type="ctrTitle" idx="2"/>
          </p:nvPr>
        </p:nvSpPr>
        <p:spPr>
          <a:xfrm>
            <a:off x="3782800" y="3346078"/>
            <a:ext cx="4843040" cy="8232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latin typeface="UTM Akashi" panose="02040603050506020204" pitchFamily="18" charset="0"/>
              </a:rPr>
              <a:t>03</a:t>
            </a:r>
            <a:br>
              <a:rPr lang="en-GB" dirty="0" smtClean="0">
                <a:latin typeface="UTM Akashi" panose="02040603050506020204" pitchFamily="18" charset="0"/>
              </a:rPr>
            </a:br>
            <a:r>
              <a:rPr lang="en-GB" dirty="0" smtClean="0">
                <a:latin typeface="UTM Akashi" panose="02040603050506020204" pitchFamily="18" charset="0"/>
              </a:rPr>
              <a:t>GIẢI PHÁP TIẾN TRÌNH JETPAY</a:t>
            </a:r>
            <a:endParaRPr dirty="0">
              <a:latin typeface="UTM Akashi" panose="02040603050506020204" pitchFamily="18" charset="0"/>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215723" y="1329593"/>
            <a:ext cx="3081703" cy="2757573"/>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710406" y="1665960"/>
            <a:ext cx="3380414" cy="2313100"/>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262046" y="2085203"/>
            <a:ext cx="1054922" cy="2623643"/>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431;p28"/>
          <p:cNvSpPr txBox="1">
            <a:spLocks noGrp="1"/>
          </p:cNvSpPr>
          <p:nvPr>
            <p:ph type="ctrTitle"/>
          </p:nvPr>
        </p:nvSpPr>
        <p:spPr>
          <a:xfrm>
            <a:off x="1010812" y="1502714"/>
            <a:ext cx="2584158" cy="17625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dirty="0" smtClean="0">
                <a:latin typeface="UTM Akashi" panose="02040603050506020204" pitchFamily="18" charset="0"/>
              </a:rPr>
              <a:t>01</a:t>
            </a:r>
            <a:br>
              <a:rPr lang="en-GB" sz="2800" dirty="0" smtClean="0">
                <a:latin typeface="UTM Akashi" panose="02040603050506020204" pitchFamily="18" charset="0"/>
              </a:rPr>
            </a:br>
            <a:r>
              <a:rPr lang="en-GB" sz="2800" dirty="0" smtClean="0">
                <a:latin typeface="UTM Akashi" panose="02040603050506020204" pitchFamily="18" charset="0"/>
              </a:rPr>
              <a:t>CÁC LUỒNG THANH TOÁN</a:t>
            </a:r>
            <a:endParaRPr sz="2800" dirty="0">
              <a:latin typeface="UTM Akashi" panose="02040603050506020204" pitchFamily="18" charset="0"/>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4514850" y="457300"/>
            <a:ext cx="3860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CÁC LUỒNG THANH TOÁN</a:t>
            </a:r>
            <a:endParaRPr dirty="0">
              <a:latin typeface="UTM Akashi" panose="02040603050506020204" pitchFamily="18" charset="0"/>
            </a:endParaRPr>
          </a:p>
        </p:txBody>
      </p:sp>
      <p:sp>
        <p:nvSpPr>
          <p:cNvPr id="7" name="TextBox 6"/>
          <p:cNvSpPr txBox="1"/>
          <p:nvPr/>
        </p:nvSpPr>
        <p:spPr>
          <a:xfrm>
            <a:off x="640080" y="1470660"/>
            <a:ext cx="6705600" cy="1869743"/>
          </a:xfrm>
          <a:prstGeom prst="rect">
            <a:avLst/>
          </a:prstGeom>
          <a:noFill/>
        </p:spPr>
        <p:txBody>
          <a:bodyPr wrap="square" rtlCol="0">
            <a:spAutoFit/>
          </a:bodyPr>
          <a:lstStyle/>
          <a:p>
            <a:pPr>
              <a:spcBef>
                <a:spcPts val="300"/>
              </a:spcBef>
            </a:pPr>
            <a:r>
              <a:rPr lang="en-GB" sz="1800" dirty="0" smtClean="0"/>
              <a:t>NAPAS cung cấp </a:t>
            </a:r>
            <a:r>
              <a:rPr lang="en-GB" sz="1800" b="1" u="sng" dirty="0" smtClean="0"/>
              <a:t>3</a:t>
            </a:r>
            <a:r>
              <a:rPr lang="en-GB" sz="1800" dirty="0" smtClean="0"/>
              <a:t> luồng thanh toán:</a:t>
            </a:r>
          </a:p>
          <a:p>
            <a:pPr marL="342900" indent="-342900">
              <a:spcBef>
                <a:spcPts val="300"/>
              </a:spcBef>
              <a:buFont typeface="+mj-lt"/>
              <a:buAutoNum type="arabicPeriod"/>
            </a:pPr>
            <a:r>
              <a:rPr lang="en-GB" sz="1800" dirty="0" smtClean="0"/>
              <a:t>Thanh toán sử dụng </a:t>
            </a:r>
            <a:r>
              <a:rPr lang="en-GB" sz="1800" b="1" dirty="0" smtClean="0"/>
              <a:t>thông tin thẻ</a:t>
            </a:r>
          </a:p>
          <a:p>
            <a:pPr marL="342900" indent="-342900">
              <a:spcBef>
                <a:spcPts val="300"/>
              </a:spcBef>
              <a:buFont typeface="+mj-lt"/>
              <a:buAutoNum type="arabicPeriod"/>
            </a:pPr>
            <a:r>
              <a:rPr lang="en-GB" sz="1800" dirty="0" smtClean="0"/>
              <a:t>Thanh toán </a:t>
            </a:r>
            <a:r>
              <a:rPr lang="en-GB" sz="1800" b="1" dirty="0" smtClean="0"/>
              <a:t>lần đầu tạo Token</a:t>
            </a:r>
            <a:r>
              <a:rPr lang="en-GB" sz="1800" dirty="0" smtClean="0"/>
              <a:t>, </a:t>
            </a:r>
            <a:r>
              <a:rPr lang="en-GB" sz="1800" b="1" dirty="0" smtClean="0"/>
              <a:t>sử dụng Token</a:t>
            </a:r>
            <a:r>
              <a:rPr lang="en-GB" sz="1800" dirty="0" smtClean="0"/>
              <a:t> cho lần thanh toán tiếp theo</a:t>
            </a:r>
          </a:p>
          <a:p>
            <a:pPr marL="342900" indent="-342900">
              <a:spcBef>
                <a:spcPts val="300"/>
              </a:spcBef>
              <a:buFont typeface="+mj-lt"/>
              <a:buAutoNum type="arabicPeriod"/>
            </a:pPr>
            <a:r>
              <a:rPr lang="en-GB" sz="1800" b="1" dirty="0" smtClean="0"/>
              <a:t>Tạo Token và sử dụng Token</a:t>
            </a:r>
            <a:r>
              <a:rPr lang="en-GB" sz="1800" dirty="0" smtClean="0"/>
              <a:t> để thanh toán </a:t>
            </a:r>
            <a:r>
              <a:rPr lang="en-GB" sz="1800" b="1" dirty="0" smtClean="0"/>
              <a:t>(International card)</a:t>
            </a: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4239491" y="457300"/>
            <a:ext cx="413585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CÁC LUỒNG THANH TOÁN</a:t>
            </a:r>
            <a:endParaRPr dirty="0">
              <a:latin typeface="UTM Akashi" panose="02040603050506020204" pitchFamily="18" charset="0"/>
            </a:endParaRPr>
          </a:p>
        </p:txBody>
      </p:sp>
      <p:grpSp>
        <p:nvGrpSpPr>
          <p:cNvPr id="2" name="Group 1"/>
          <p:cNvGrpSpPr/>
          <p:nvPr/>
        </p:nvGrpSpPr>
        <p:grpSpPr>
          <a:xfrm>
            <a:off x="527012" y="1117369"/>
            <a:ext cx="7065279" cy="369332"/>
            <a:chOff x="527012" y="1117369"/>
            <a:chExt cx="7065279" cy="369332"/>
          </a:xfrm>
        </p:grpSpPr>
        <p:sp>
          <p:nvSpPr>
            <p:cNvPr id="7" name="TextBox 6"/>
            <p:cNvSpPr txBox="1"/>
            <p:nvPr/>
          </p:nvSpPr>
          <p:spPr>
            <a:xfrm>
              <a:off x="886691" y="1117369"/>
              <a:ext cx="6705600" cy="369332"/>
            </a:xfrm>
            <a:prstGeom prst="rect">
              <a:avLst/>
            </a:prstGeom>
            <a:noFill/>
          </p:spPr>
          <p:txBody>
            <a:bodyPr wrap="square" rtlCol="0">
              <a:spAutoFit/>
            </a:bodyPr>
            <a:lstStyle/>
            <a:p>
              <a:r>
                <a:rPr lang="en-GB" sz="1800" b="1" dirty="0"/>
                <a:t>Thanh toán sử dụng thông tin </a:t>
              </a:r>
              <a:r>
                <a:rPr lang="en-GB" sz="1800" b="1" dirty="0" smtClean="0"/>
                <a:t>thẻ</a:t>
              </a:r>
              <a:endParaRPr lang="en-GB" sz="1800" b="1" dirty="0"/>
            </a:p>
          </p:txBody>
        </p:sp>
        <p:grpSp>
          <p:nvGrpSpPr>
            <p:cNvPr id="16" name="Google Shape;11276;p61"/>
            <p:cNvGrpSpPr/>
            <p:nvPr/>
          </p:nvGrpSpPr>
          <p:grpSpPr>
            <a:xfrm>
              <a:off x="527012" y="1141118"/>
              <a:ext cx="359679" cy="321833"/>
              <a:chOff x="4670239" y="1541599"/>
              <a:chExt cx="359679" cy="321833"/>
            </a:xfrm>
          </p:grpSpPr>
          <p:sp>
            <p:nvSpPr>
              <p:cNvPr id="17" name="Google Shape;11277;p61"/>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78;p61"/>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79;p61"/>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80;p61"/>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81;p61"/>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roup 21"/>
          <p:cNvGrpSpPr/>
          <p:nvPr/>
        </p:nvGrpSpPr>
        <p:grpSpPr>
          <a:xfrm>
            <a:off x="1379220" y="1527572"/>
            <a:ext cx="1714500" cy="1622822"/>
            <a:chOff x="1379220" y="1527572"/>
            <a:chExt cx="1714500" cy="1622822"/>
          </a:xfrm>
        </p:grpSpPr>
        <p:sp>
          <p:nvSpPr>
            <p:cNvPr id="23" name="Rectangle 22"/>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24" name="Rectangle 23"/>
            <p:cNvSpPr/>
            <p:nvPr/>
          </p:nvSpPr>
          <p:spPr>
            <a:xfrm>
              <a:off x="2179320" y="1930718"/>
              <a:ext cx="114300" cy="12196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p:cNvGrpSpPr/>
          <p:nvPr/>
        </p:nvGrpSpPr>
        <p:grpSpPr>
          <a:xfrm>
            <a:off x="2293620" y="2080856"/>
            <a:ext cx="4716378" cy="359628"/>
            <a:chOff x="2293620" y="2181404"/>
            <a:chExt cx="4716378" cy="359628"/>
          </a:xfrm>
        </p:grpSpPr>
        <p:cxnSp>
          <p:nvCxnSpPr>
            <p:cNvPr id="27" name="Straight Arrow Connector 26"/>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93620" y="2181404"/>
              <a:ext cx="4360489" cy="307777"/>
            </a:xfrm>
            <a:prstGeom prst="rect">
              <a:avLst/>
            </a:prstGeom>
            <a:noFill/>
          </p:spPr>
          <p:txBody>
            <a:bodyPr wrap="none" rtlCol="0">
              <a:spAutoFit/>
            </a:bodyPr>
            <a:lstStyle/>
            <a:p>
              <a:r>
                <a:rPr lang="en-GB" dirty="0"/>
                <a:t>Gửi yêu cầu Thanh toán (tích hợp Hosted Checkout)</a:t>
              </a:r>
            </a:p>
          </p:txBody>
        </p:sp>
      </p:grpSp>
      <p:grpSp>
        <p:nvGrpSpPr>
          <p:cNvPr id="29" name="Group 28"/>
          <p:cNvGrpSpPr/>
          <p:nvPr/>
        </p:nvGrpSpPr>
        <p:grpSpPr>
          <a:xfrm>
            <a:off x="2293620" y="2676466"/>
            <a:ext cx="4716378" cy="317302"/>
            <a:chOff x="2293620" y="2676466"/>
            <a:chExt cx="4716378" cy="317302"/>
          </a:xfrm>
        </p:grpSpPr>
        <p:cxnSp>
          <p:nvCxnSpPr>
            <p:cNvPr id="30" name="Straight Arrow Connector 29"/>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1" name="TextBox 30"/>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32" name="Group 31"/>
          <p:cNvGrpSpPr/>
          <p:nvPr/>
        </p:nvGrpSpPr>
        <p:grpSpPr>
          <a:xfrm>
            <a:off x="6209898" y="1527572"/>
            <a:ext cx="1714500" cy="1622822"/>
            <a:chOff x="6209898" y="1527572"/>
            <a:chExt cx="1714500" cy="1622822"/>
          </a:xfrm>
        </p:grpSpPr>
        <p:sp>
          <p:nvSpPr>
            <p:cNvPr id="33" name="Rectangle 32"/>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34" name="Rectangle 33"/>
            <p:cNvSpPr/>
            <p:nvPr/>
          </p:nvSpPr>
          <p:spPr>
            <a:xfrm>
              <a:off x="7009998" y="1930718"/>
              <a:ext cx="114300" cy="12196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70347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25" name="Google Shape;421;p27"/>
          <p:cNvSpPr txBox="1">
            <a:spLocks noGrp="1"/>
          </p:cNvSpPr>
          <p:nvPr>
            <p:ph type="ctrTitle"/>
          </p:nvPr>
        </p:nvSpPr>
        <p:spPr>
          <a:xfrm>
            <a:off x="4239491" y="457300"/>
            <a:ext cx="413585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latin typeface="UTM Akashi" panose="02040603050506020204" pitchFamily="18" charset="0"/>
              </a:rPr>
              <a:t>CÁC LUỒNG THANH TOÁN</a:t>
            </a:r>
            <a:endParaRPr dirty="0">
              <a:latin typeface="UTM Akashi" panose="02040603050506020204" pitchFamily="18" charset="0"/>
            </a:endParaRPr>
          </a:p>
        </p:txBody>
      </p:sp>
      <p:grpSp>
        <p:nvGrpSpPr>
          <p:cNvPr id="2" name="Group 1"/>
          <p:cNvGrpSpPr/>
          <p:nvPr/>
        </p:nvGrpSpPr>
        <p:grpSpPr>
          <a:xfrm>
            <a:off x="527012" y="1117369"/>
            <a:ext cx="7065279" cy="369332"/>
            <a:chOff x="527012" y="1117369"/>
            <a:chExt cx="7065279" cy="369332"/>
          </a:xfrm>
        </p:grpSpPr>
        <p:sp>
          <p:nvSpPr>
            <p:cNvPr id="7" name="TextBox 6"/>
            <p:cNvSpPr txBox="1"/>
            <p:nvPr/>
          </p:nvSpPr>
          <p:spPr>
            <a:xfrm>
              <a:off x="886691" y="1117369"/>
              <a:ext cx="6705600" cy="369332"/>
            </a:xfrm>
            <a:prstGeom prst="rect">
              <a:avLst/>
            </a:prstGeom>
            <a:noFill/>
          </p:spPr>
          <p:txBody>
            <a:bodyPr wrap="square" rtlCol="0">
              <a:spAutoFit/>
            </a:bodyPr>
            <a:lstStyle/>
            <a:p>
              <a:r>
                <a:rPr lang="en-GB" sz="1800" b="1" dirty="0" smtClean="0"/>
                <a:t>TT lần đầu kèm tạo Token, sử dụng lại Token</a:t>
              </a:r>
              <a:endParaRPr lang="en-GB" sz="1800" b="1" dirty="0"/>
            </a:p>
          </p:txBody>
        </p:sp>
        <p:grpSp>
          <p:nvGrpSpPr>
            <p:cNvPr id="16" name="Google Shape;11276;p61"/>
            <p:cNvGrpSpPr/>
            <p:nvPr/>
          </p:nvGrpSpPr>
          <p:grpSpPr>
            <a:xfrm>
              <a:off x="527012" y="1141118"/>
              <a:ext cx="359679" cy="321833"/>
              <a:chOff x="4670239" y="1541599"/>
              <a:chExt cx="359679" cy="321833"/>
            </a:xfrm>
          </p:grpSpPr>
          <p:sp>
            <p:nvSpPr>
              <p:cNvPr id="17" name="Google Shape;11277;p61"/>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78;p61"/>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79;p61"/>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80;p61"/>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81;p61"/>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roup 34"/>
          <p:cNvGrpSpPr/>
          <p:nvPr/>
        </p:nvGrpSpPr>
        <p:grpSpPr>
          <a:xfrm>
            <a:off x="1379220" y="1527572"/>
            <a:ext cx="1714500" cy="3055620"/>
            <a:chOff x="1379220" y="1527572"/>
            <a:chExt cx="1714500" cy="3055620"/>
          </a:xfrm>
        </p:grpSpPr>
        <p:sp>
          <p:nvSpPr>
            <p:cNvPr id="36" name="Rectangle 35"/>
            <p:cNvSpPr/>
            <p:nvPr/>
          </p:nvSpPr>
          <p:spPr>
            <a:xfrm>
              <a:off x="1379220"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DNCNT</a:t>
              </a:r>
              <a:endParaRPr lang="en-GB" sz="2000" b="1" dirty="0"/>
            </a:p>
          </p:txBody>
        </p:sp>
        <p:sp>
          <p:nvSpPr>
            <p:cNvPr id="37" name="Rectangle 36"/>
            <p:cNvSpPr/>
            <p:nvPr/>
          </p:nvSpPr>
          <p:spPr>
            <a:xfrm>
              <a:off x="2179320"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p:cNvGrpSpPr/>
          <p:nvPr/>
        </p:nvGrpSpPr>
        <p:grpSpPr>
          <a:xfrm>
            <a:off x="6209898" y="1527572"/>
            <a:ext cx="1714500" cy="3055620"/>
            <a:chOff x="6209898" y="1527572"/>
            <a:chExt cx="1714500" cy="3055620"/>
          </a:xfrm>
        </p:grpSpPr>
        <p:sp>
          <p:nvSpPr>
            <p:cNvPr id="39" name="Rectangle 38"/>
            <p:cNvSpPr/>
            <p:nvPr/>
          </p:nvSpPr>
          <p:spPr>
            <a:xfrm>
              <a:off x="6209898" y="1527572"/>
              <a:ext cx="1714500" cy="4114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NAPAS</a:t>
              </a:r>
              <a:endParaRPr lang="en-GB" sz="2000" b="1" dirty="0"/>
            </a:p>
          </p:txBody>
        </p:sp>
        <p:sp>
          <p:nvSpPr>
            <p:cNvPr id="40" name="Rectangle 39"/>
            <p:cNvSpPr/>
            <p:nvPr/>
          </p:nvSpPr>
          <p:spPr>
            <a:xfrm>
              <a:off x="7009998" y="1939052"/>
              <a:ext cx="114300" cy="2644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2293620" y="2017812"/>
            <a:ext cx="4786888" cy="523220"/>
            <a:chOff x="2293620" y="2017812"/>
            <a:chExt cx="4786888" cy="523220"/>
          </a:xfrm>
        </p:grpSpPr>
        <p:cxnSp>
          <p:nvCxnSpPr>
            <p:cNvPr id="42" name="Straight Arrow Connector 41"/>
            <p:cNvCxnSpPr/>
            <p:nvPr/>
          </p:nvCxnSpPr>
          <p:spPr>
            <a:xfrm>
              <a:off x="2293620" y="2541032"/>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93620" y="2017812"/>
              <a:ext cx="4786888" cy="523220"/>
            </a:xfrm>
            <a:prstGeom prst="rect">
              <a:avLst/>
            </a:prstGeom>
            <a:noFill/>
          </p:spPr>
          <p:txBody>
            <a:bodyPr wrap="none" rtlCol="0">
              <a:spAutoFit/>
            </a:bodyPr>
            <a:lstStyle/>
            <a:p>
              <a:r>
                <a:rPr lang="en-GB" dirty="0"/>
                <a:t>Gửi yêu cầu Thanh toán kèm Tạo Token (tích hợp Hosted</a:t>
              </a:r>
            </a:p>
            <a:p>
              <a:r>
                <a:rPr lang="en-GB" dirty="0"/>
                <a:t>Checkout)</a:t>
              </a:r>
            </a:p>
          </p:txBody>
        </p:sp>
      </p:grpSp>
      <p:grpSp>
        <p:nvGrpSpPr>
          <p:cNvPr id="44" name="Group 43"/>
          <p:cNvGrpSpPr/>
          <p:nvPr/>
        </p:nvGrpSpPr>
        <p:grpSpPr>
          <a:xfrm>
            <a:off x="2293620" y="2676466"/>
            <a:ext cx="4716378" cy="317302"/>
            <a:chOff x="2293620" y="2676466"/>
            <a:chExt cx="4716378" cy="317302"/>
          </a:xfrm>
        </p:grpSpPr>
        <p:cxnSp>
          <p:nvCxnSpPr>
            <p:cNvPr id="45" name="Straight Arrow Connector 44"/>
            <p:cNvCxnSpPr/>
            <p:nvPr/>
          </p:nvCxnSpPr>
          <p:spPr>
            <a:xfrm flipH="1">
              <a:off x="2293620" y="2993768"/>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a:off x="2293620" y="2676466"/>
              <a:ext cx="1375698" cy="307777"/>
            </a:xfrm>
            <a:prstGeom prst="rect">
              <a:avLst/>
            </a:prstGeom>
            <a:noFill/>
          </p:spPr>
          <p:txBody>
            <a:bodyPr wrap="none" rtlCol="0">
              <a:spAutoFit/>
            </a:bodyPr>
            <a:lstStyle/>
            <a:p>
              <a:r>
                <a:rPr lang="en-GB" dirty="0" smtClean="0"/>
                <a:t>Trả lời yêu cầu</a:t>
              </a:r>
              <a:endParaRPr lang="en-GB" dirty="0"/>
            </a:p>
          </p:txBody>
        </p:sp>
      </p:grpSp>
      <p:grpSp>
        <p:nvGrpSpPr>
          <p:cNvPr id="47" name="Group 46"/>
          <p:cNvGrpSpPr/>
          <p:nvPr/>
        </p:nvGrpSpPr>
        <p:grpSpPr>
          <a:xfrm>
            <a:off x="2293620" y="4183183"/>
            <a:ext cx="4716378" cy="317302"/>
            <a:chOff x="2293620" y="3924221"/>
            <a:chExt cx="4716378" cy="317302"/>
          </a:xfrm>
        </p:grpSpPr>
        <p:cxnSp>
          <p:nvCxnSpPr>
            <p:cNvPr id="48" name="Straight Arrow Connector 47"/>
            <p:cNvCxnSpPr/>
            <p:nvPr/>
          </p:nvCxnSpPr>
          <p:spPr>
            <a:xfrm flipH="1">
              <a:off x="2293620" y="4241523"/>
              <a:ext cx="4716378" cy="0"/>
            </a:xfrm>
            <a:prstGeom prst="straightConnector1">
              <a:avLst/>
            </a:prstGeom>
            <a:ln w="12700">
              <a:solidFill>
                <a:schemeClr val="bg1">
                  <a:lumMod val="2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2293620" y="3924221"/>
              <a:ext cx="1317990" cy="307777"/>
            </a:xfrm>
            <a:prstGeom prst="rect">
              <a:avLst/>
            </a:prstGeom>
            <a:noFill/>
          </p:spPr>
          <p:txBody>
            <a:bodyPr wrap="none" rtlCol="0">
              <a:spAutoFit/>
            </a:bodyPr>
            <a:lstStyle/>
            <a:p>
              <a:r>
                <a:rPr lang="en-GB" dirty="0" smtClean="0"/>
                <a:t>Trả lại kết quả</a:t>
              </a:r>
              <a:endParaRPr lang="en-GB" dirty="0"/>
            </a:p>
          </p:txBody>
        </p:sp>
      </p:grpSp>
      <p:grpSp>
        <p:nvGrpSpPr>
          <p:cNvPr id="50" name="Group 49"/>
          <p:cNvGrpSpPr/>
          <p:nvPr/>
        </p:nvGrpSpPr>
        <p:grpSpPr>
          <a:xfrm>
            <a:off x="2293620" y="3708254"/>
            <a:ext cx="4716378" cy="359628"/>
            <a:chOff x="2293620" y="3429159"/>
            <a:chExt cx="4716378" cy="359628"/>
          </a:xfrm>
        </p:grpSpPr>
        <p:cxnSp>
          <p:nvCxnSpPr>
            <p:cNvPr id="51" name="Straight Arrow Connector 50"/>
            <p:cNvCxnSpPr/>
            <p:nvPr/>
          </p:nvCxnSpPr>
          <p:spPr>
            <a:xfrm>
              <a:off x="2293620" y="3788787"/>
              <a:ext cx="4716378" cy="0"/>
            </a:xfrm>
            <a:prstGeom prst="straightConnector1">
              <a:avLst/>
            </a:prstGeom>
            <a:ln w="12700">
              <a:solidFill>
                <a:schemeClr val="bg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93620" y="3429159"/>
              <a:ext cx="4637808" cy="307777"/>
            </a:xfrm>
            <a:prstGeom prst="rect">
              <a:avLst/>
            </a:prstGeom>
            <a:noFill/>
          </p:spPr>
          <p:txBody>
            <a:bodyPr wrap="none" rtlCol="0">
              <a:spAutoFit/>
            </a:bodyPr>
            <a:lstStyle/>
            <a:p>
              <a:r>
                <a:rPr lang="en-GB" dirty="0"/>
                <a:t>Gửi yêu cầu Thanh toán với Token (tích hợp Direct API)</a:t>
              </a:r>
            </a:p>
          </p:txBody>
        </p:sp>
      </p:grpSp>
    </p:spTree>
    <p:extLst>
      <p:ext uri="{BB962C8B-B14F-4D97-AF65-F5344CB8AC3E}">
        <p14:creationId xmlns:p14="http://schemas.microsoft.com/office/powerpoint/2010/main" val="1975932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TotalTime>
  <Words>1750</Words>
  <Application>Microsoft Office PowerPoint</Application>
  <PresentationFormat>On-screen Show (16:9)</PresentationFormat>
  <Paragraphs>291</Paragraphs>
  <Slides>26</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Arial</vt:lpstr>
      <vt:lpstr>UTM Helve</vt:lpstr>
      <vt:lpstr>Anton</vt:lpstr>
      <vt:lpstr>Josefin Slab Thin</vt:lpstr>
      <vt:lpstr>Anaheim</vt:lpstr>
      <vt:lpstr>Josefin Slab</vt:lpstr>
      <vt:lpstr>Unica One</vt:lpstr>
      <vt:lpstr>Staatliches</vt:lpstr>
      <vt:lpstr>Courier New</vt:lpstr>
      <vt:lpstr>Josefin Sans</vt:lpstr>
      <vt:lpstr>UTM Akashi</vt:lpstr>
      <vt:lpstr>Abel</vt:lpstr>
      <vt:lpstr>Wingdings</vt:lpstr>
      <vt:lpstr>Economy Thesis by Slidesgo</vt:lpstr>
      <vt:lpstr>CỔNG THANH  TOÁN NAPAS</vt:lpstr>
      <vt:lpstr>GIỚI THIỆU CỔNG THANH TOÁN</vt:lpstr>
      <vt:lpstr>MÔ HÌNH GIAO TIẾP</vt:lpstr>
      <vt:lpstr>LUỒNG XỬ LÝ OAuth2</vt:lpstr>
      <vt:lpstr>01 CÁC LUỒNG THANH TOÁN</vt:lpstr>
      <vt:lpstr>01 CÁC LUỒNG THANH TOÁN</vt:lpstr>
      <vt:lpstr>CÁC LUỒNG THANH TOÁN</vt:lpstr>
      <vt:lpstr>CÁC LUỒNG THANH TOÁN</vt:lpstr>
      <vt:lpstr>CÁC LUỒNG THANH TOÁN</vt:lpstr>
      <vt:lpstr>CÁC LUỒNG THANH TOÁN</vt:lpstr>
      <vt:lpstr>SO SÁNH CÁC LUÔNG THANH TOÁN</vt:lpstr>
      <vt:lpstr>Thanh toán thẻ/Thanh toán thẻ kèm tạo Token /Tạo Token </vt:lpstr>
      <vt:lpstr>Thanh toán thẻ/Thanh toán thẻ kèm tạo Token /Tạo Token </vt:lpstr>
      <vt:lpstr>Thanh toán thẻ/Thanh toán thẻ kèm tạo Token /Tạo Token </vt:lpstr>
      <vt:lpstr>Thanh toán với Token - thẻ quốc tế không sử dụng 3DSecure</vt:lpstr>
      <vt:lpstr>Thanh toán với Token - thẻ quốc tế không sử dụng 3DSecure</vt:lpstr>
      <vt:lpstr>Thanh toán với Token - thẻ quốc tế không sử dụng 3DSecure</vt:lpstr>
      <vt:lpstr>Thanh toán với Token - thẻ quốc tế sử dụng 3DSecure</vt:lpstr>
      <vt:lpstr>Thanh toán với Token - thẻ quốc tế sử dụng 3DSecure</vt:lpstr>
      <vt:lpstr>Thanh toán với Token - thẻ quốc tế sử dụng 3DSecure</vt:lpstr>
      <vt:lpstr>Thanh toán với Token - thẻ quốc tế sử dụng 3DSecure</vt:lpstr>
      <vt:lpstr>Thanh toán với token - thẻ nội địa xác thực OTP tại Napas</vt:lpstr>
      <vt:lpstr>Thanh toán với token - thẻ nội địa xác thực OTP tại Napas</vt:lpstr>
      <vt:lpstr>Thanh toán với token - thẻ nội địa xác thực OTP tại Napas</vt:lpstr>
      <vt:lpstr>Giao dịch AutoPay – chỉ áp dụng với Token thẻ Quốc tế</vt:lpstr>
      <vt:lpstr>Thanh toán với thẻ - thẻ nội địa xác thực OTP tại Napas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CỔNG THANH  TOÁN NAPAS</dc:title>
  <dc:creator>Hà Bùi</dc:creator>
  <cp:lastModifiedBy>Hà Bùi</cp:lastModifiedBy>
  <cp:revision>41</cp:revision>
  <dcterms:modified xsi:type="dcterms:W3CDTF">2021-02-28T08:41:44Z</dcterms:modified>
</cp:coreProperties>
</file>