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78" r:id="rId5"/>
    <p:sldId id="287" r:id="rId6"/>
    <p:sldId id="303" r:id="rId7"/>
    <p:sldId id="304" r:id="rId8"/>
    <p:sldId id="305" r:id="rId9"/>
    <p:sldId id="291" r:id="rId10"/>
    <p:sldId id="294" r:id="rId11"/>
    <p:sldId id="295" r:id="rId12"/>
    <p:sldId id="307" r:id="rId13"/>
    <p:sldId id="308" r:id="rId14"/>
    <p:sldId id="309" r:id="rId15"/>
    <p:sldId id="310" r:id="rId16"/>
    <p:sldId id="311" r:id="rId17"/>
    <p:sldId id="292" r:id="rId18"/>
    <p:sldId id="286"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553966-4FA6-0533-B579-DA355F3C73C3}" name="Vu Thi Yen 20173605" initials="VTY2" userId="Vu Thi Yen 20173605"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d0d1ecd9293ce2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a:srgbClr val="54A82A"/>
    <a:srgbClr val="66CC33"/>
    <a:srgbClr val="178357"/>
    <a:srgbClr val="1EAE74"/>
    <a:srgbClr val="0091C4"/>
    <a:srgbClr val="00B3F2"/>
    <a:srgbClr val="00CC33"/>
    <a:srgbClr val="33CC33"/>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132" d="100"/>
          <a:sy n="132" d="100"/>
        </p:scale>
        <p:origin x="106" y="336"/>
      </p:cViewPr>
      <p:guideLst/>
    </p:cSldViewPr>
  </p:slideViewPr>
  <p:notesTextViewPr>
    <p:cViewPr>
      <p:scale>
        <a:sx n="300" d="100"/>
        <a:sy n="300" d="100"/>
      </p:scale>
      <p:origin x="0" y="0"/>
    </p:cViewPr>
  </p:notesTextViewPr>
  <p:notesViewPr>
    <p:cSldViewPr snapToGrid="0">
      <p:cViewPr varScale="1">
        <p:scale>
          <a:sx n="89" d="100"/>
          <a:sy n="89" d="100"/>
        </p:scale>
        <p:origin x="314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DC3F5-FFCF-4628-9C49-0CF955A63F71}"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BC66DEFF-1632-4D08-83DB-4DEA7ED479F9}">
      <dgm:prSet phldrT="[Text]" custT="1"/>
      <dgm:spPr/>
      <dgm:t>
        <a:bodyPr/>
        <a:lstStyle/>
        <a:p>
          <a:r>
            <a:rPr lang="en-US" sz="2000">
              <a:latin typeface="Times New Roman" panose="02020603050405020304" pitchFamily="18" charset="0"/>
              <a:cs typeface="Times New Roman" panose="02020603050405020304" pitchFamily="18" charset="0"/>
            </a:rPr>
            <a:t>Quan hệ giữa các bảng</a:t>
          </a:r>
        </a:p>
      </dgm:t>
    </dgm:pt>
    <dgm:pt modelId="{99C06F38-2E27-40F1-AA13-ED66652615BB}" type="par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355B4E47-D6C8-4AE5-8226-99075ACB659C}" type="sib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A23DB97D-8168-4237-B77D-2B68BE8E1E53}">
      <dgm:prSet phldrT="[Text]" custT="1"/>
      <dgm:spPr/>
      <dgm:t>
        <a:bodyPr/>
        <a:lstStyle/>
        <a:p>
          <a:r>
            <a:rPr lang="en-US" sz="2000" b="0" i="0"/>
            <a:t>Chuẩn hóa cơ sở dữ liệu (1NF, 2NF, 3NF)</a:t>
          </a:r>
        </a:p>
      </dgm:t>
    </dgm:pt>
    <dgm:pt modelId="{889D7198-6B40-4188-BA2A-94A206DE4A95}" type="parTrans" cxnId="{B1F57972-A667-4B6F-A144-2528173A1842}">
      <dgm:prSet/>
      <dgm:spPr/>
      <dgm:t>
        <a:bodyPr/>
        <a:lstStyle/>
        <a:p>
          <a:endParaRPr lang="en-US" sz="2000"/>
        </a:p>
      </dgm:t>
    </dgm:pt>
    <dgm:pt modelId="{2897863A-3112-4C49-8696-137A93B4D190}" type="sibTrans" cxnId="{B1F57972-A667-4B6F-A144-2528173A1842}">
      <dgm:prSet/>
      <dgm:spPr/>
      <dgm:t>
        <a:bodyPr/>
        <a:lstStyle/>
        <a:p>
          <a:endParaRPr lang="en-US" sz="2000"/>
        </a:p>
      </dgm:t>
    </dgm:pt>
    <dgm:pt modelId="{29D6C205-D105-490B-872B-68F1AA5200E0}">
      <dgm:prSet custT="1"/>
      <dgm:spPr/>
      <dgm:t>
        <a:bodyPr/>
        <a:lstStyle/>
        <a:p>
          <a:endParaRPr lang="en-US" sz="2000" b="0" i="0"/>
        </a:p>
      </dgm:t>
    </dgm:pt>
    <dgm:pt modelId="{1E2B58CA-F337-4C65-9736-F6091182686A}" type="sibTrans" cxnId="{88861561-0BF2-45A0-8F02-4D839A93B60E}">
      <dgm:prSet/>
      <dgm:spPr/>
      <dgm:t>
        <a:bodyPr/>
        <a:lstStyle/>
        <a:p>
          <a:endParaRPr lang="en-US" sz="2000"/>
        </a:p>
      </dgm:t>
    </dgm:pt>
    <dgm:pt modelId="{C201B5FF-949F-4C2D-8121-DB69D8EEC209}" type="parTrans" cxnId="{88861561-0BF2-45A0-8F02-4D839A93B60E}">
      <dgm:prSet/>
      <dgm:spPr/>
      <dgm:t>
        <a:bodyPr/>
        <a:lstStyle/>
        <a:p>
          <a:endParaRPr lang="en-US" sz="2000"/>
        </a:p>
      </dgm:t>
    </dgm:pt>
    <dgm:pt modelId="{D4E318DB-1616-401D-B649-9A806286354F}">
      <dgm:prSet phldrT="[Text]" custT="1"/>
      <dgm:spPr/>
      <dgm:t>
        <a:bodyPr/>
        <a:lstStyle/>
        <a:p>
          <a:endParaRPr lang="en-US" sz="2000" b="0" i="0"/>
        </a:p>
      </dgm:t>
    </dgm:pt>
    <dgm:pt modelId="{953C7784-553E-4A72-9E79-BF7F847B12A8}" type="parTrans" cxnId="{0930ED40-DA98-4ADF-B9A9-F499DF49328A}">
      <dgm:prSet/>
      <dgm:spPr/>
      <dgm:t>
        <a:bodyPr/>
        <a:lstStyle/>
        <a:p>
          <a:endParaRPr lang="en-US" sz="2000"/>
        </a:p>
      </dgm:t>
    </dgm:pt>
    <dgm:pt modelId="{6E4EE620-6341-42D1-84EA-A99D5B036816}" type="sibTrans" cxnId="{0930ED40-DA98-4ADF-B9A9-F499DF49328A}">
      <dgm:prSet/>
      <dgm:spPr/>
      <dgm:t>
        <a:bodyPr/>
        <a:lstStyle/>
        <a:p>
          <a:endParaRPr lang="en-US" sz="2000"/>
        </a:p>
      </dgm:t>
    </dgm:pt>
    <dgm:pt modelId="{765ED42D-701B-49CE-A54B-03B6F5118205}">
      <dgm:prSet phldrT="[Text]" custT="1"/>
      <dgm:spPr/>
      <dgm:t>
        <a:bodyPr/>
        <a:lstStyle/>
        <a:p>
          <a:endParaRPr lang="en-US" sz="2000" b="0" i="0"/>
        </a:p>
      </dgm:t>
    </dgm:pt>
    <dgm:pt modelId="{57D2E565-3F8F-4DCE-9909-5F215F4394FC}" type="sib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955491FC-30DA-446B-9D13-F2828EF4E5C0}" type="par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AA4E2953-23A4-45F6-B1CC-4653EA33C191}">
      <dgm:prSet phldrT="[Text]" custT="1"/>
      <dgm:spPr/>
      <dgm:t>
        <a:bodyPr/>
        <a:lstStyle/>
        <a:p>
          <a:r>
            <a:rPr lang="en-GB" sz="2000" b="0" i="0"/>
            <a:t>Thực hành thiết kế cơ sở dữ liệu</a:t>
          </a:r>
          <a:endParaRPr lang="en-US" sz="2000" b="0" i="0"/>
        </a:p>
      </dgm:t>
    </dgm:pt>
    <dgm:pt modelId="{E9031591-99CF-4ABC-88AD-52690EA660E1}" type="sibTrans" cxnId="{26819F73-6E66-4888-8355-C754160AF8C5}">
      <dgm:prSet/>
      <dgm:spPr/>
      <dgm:t>
        <a:bodyPr/>
        <a:lstStyle/>
        <a:p>
          <a:endParaRPr lang="en-US" sz="2000"/>
        </a:p>
      </dgm:t>
    </dgm:pt>
    <dgm:pt modelId="{011CF3D5-6301-47D1-879F-36E31B0ED589}" type="parTrans" cxnId="{26819F73-6E66-4888-8355-C754160AF8C5}">
      <dgm:prSet/>
      <dgm:spPr/>
      <dgm:t>
        <a:bodyPr/>
        <a:lstStyle/>
        <a:p>
          <a:endParaRPr lang="en-US" sz="2000"/>
        </a:p>
      </dgm:t>
    </dgm:pt>
    <dgm:pt modelId="{8682E217-6054-4191-8FBA-E4AE2F5B596E}" type="pres">
      <dgm:prSet presAssocID="{969DC3F5-FFCF-4628-9C49-0CF955A63F71}" presName="Name0" presStyleCnt="0">
        <dgm:presLayoutVars>
          <dgm:chMax val="7"/>
          <dgm:chPref val="7"/>
          <dgm:dir/>
        </dgm:presLayoutVars>
      </dgm:prSet>
      <dgm:spPr/>
      <dgm:t>
        <a:bodyPr/>
        <a:lstStyle/>
        <a:p>
          <a:endParaRPr lang="en-US"/>
        </a:p>
      </dgm:t>
    </dgm:pt>
    <dgm:pt modelId="{D71FD251-9640-4FA4-990A-E75F68114323}" type="pres">
      <dgm:prSet presAssocID="{969DC3F5-FFCF-4628-9C49-0CF955A63F71}" presName="Name1" presStyleCnt="0"/>
      <dgm:spPr/>
    </dgm:pt>
    <dgm:pt modelId="{1A081858-C8CE-4B79-90ED-6E73C827DAEB}" type="pres">
      <dgm:prSet presAssocID="{969DC3F5-FFCF-4628-9C49-0CF955A63F71}" presName="cycle" presStyleCnt="0"/>
      <dgm:spPr/>
    </dgm:pt>
    <dgm:pt modelId="{4D718AE4-54E6-4514-AE0F-4DEC0E8228AF}" type="pres">
      <dgm:prSet presAssocID="{969DC3F5-FFCF-4628-9C49-0CF955A63F71}" presName="srcNode" presStyleLbl="node1" presStyleIdx="0" presStyleCnt="6"/>
      <dgm:spPr/>
    </dgm:pt>
    <dgm:pt modelId="{ED28BA54-AC82-4A6F-BE30-AA25E7B1C5B8}" type="pres">
      <dgm:prSet presAssocID="{969DC3F5-FFCF-4628-9C49-0CF955A63F71}" presName="conn" presStyleLbl="parChTrans1D2" presStyleIdx="0" presStyleCnt="1"/>
      <dgm:spPr/>
      <dgm:t>
        <a:bodyPr/>
        <a:lstStyle/>
        <a:p>
          <a:endParaRPr lang="en-US"/>
        </a:p>
      </dgm:t>
    </dgm:pt>
    <dgm:pt modelId="{C7A88F8A-87E5-4AF1-BED3-AD3618CA6642}" type="pres">
      <dgm:prSet presAssocID="{969DC3F5-FFCF-4628-9C49-0CF955A63F71}" presName="extraNode" presStyleLbl="node1" presStyleIdx="0" presStyleCnt="6"/>
      <dgm:spPr/>
    </dgm:pt>
    <dgm:pt modelId="{AD582617-7393-40D4-8C9D-A59374BBB319}" type="pres">
      <dgm:prSet presAssocID="{969DC3F5-FFCF-4628-9C49-0CF955A63F71}" presName="dstNode" presStyleLbl="node1" presStyleIdx="0" presStyleCnt="6"/>
      <dgm:spPr/>
    </dgm:pt>
    <dgm:pt modelId="{8BE70C21-E52A-4CDF-86A7-9778EE69EFB1}" type="pres">
      <dgm:prSet presAssocID="{BC66DEFF-1632-4D08-83DB-4DEA7ED479F9}" presName="text_1" presStyleLbl="node1" presStyleIdx="0" presStyleCnt="6">
        <dgm:presLayoutVars>
          <dgm:bulletEnabled val="1"/>
        </dgm:presLayoutVars>
      </dgm:prSet>
      <dgm:spPr/>
      <dgm:t>
        <a:bodyPr/>
        <a:lstStyle/>
        <a:p>
          <a:endParaRPr lang="en-US"/>
        </a:p>
      </dgm:t>
    </dgm:pt>
    <dgm:pt modelId="{67E34ED1-7213-40B7-A6E6-B178976DA9EA}" type="pres">
      <dgm:prSet presAssocID="{BC66DEFF-1632-4D08-83DB-4DEA7ED479F9}" presName="accent_1" presStyleCnt="0"/>
      <dgm:spPr/>
    </dgm:pt>
    <dgm:pt modelId="{34F9CDC6-485D-41F7-84C7-A306A8ED9888}" type="pres">
      <dgm:prSet presAssocID="{BC66DEFF-1632-4D08-83DB-4DEA7ED479F9}" presName="accentRepeatNode" presStyleLbl="solidFgAcc1" presStyleIdx="0" presStyleCnt="6"/>
      <dgm:spPr/>
    </dgm:pt>
    <dgm:pt modelId="{3864E7E4-4648-4526-A980-83FE5FE0F45E}" type="pres">
      <dgm:prSet presAssocID="{A23DB97D-8168-4237-B77D-2B68BE8E1E53}" presName="text_2" presStyleLbl="node1" presStyleIdx="1" presStyleCnt="6">
        <dgm:presLayoutVars>
          <dgm:bulletEnabled val="1"/>
        </dgm:presLayoutVars>
      </dgm:prSet>
      <dgm:spPr/>
      <dgm:t>
        <a:bodyPr/>
        <a:lstStyle/>
        <a:p>
          <a:endParaRPr lang="en-US"/>
        </a:p>
      </dgm:t>
    </dgm:pt>
    <dgm:pt modelId="{682F9A7C-2442-4917-8966-998999D88A16}" type="pres">
      <dgm:prSet presAssocID="{A23DB97D-8168-4237-B77D-2B68BE8E1E53}" presName="accent_2" presStyleCnt="0"/>
      <dgm:spPr/>
    </dgm:pt>
    <dgm:pt modelId="{67A0D5C6-9593-4056-AC03-682FA5BAA012}" type="pres">
      <dgm:prSet presAssocID="{A23DB97D-8168-4237-B77D-2B68BE8E1E53}" presName="accentRepeatNode" presStyleLbl="solidFgAcc1" presStyleIdx="1" presStyleCnt="6"/>
      <dgm:spPr/>
    </dgm:pt>
    <dgm:pt modelId="{DCB34D92-A3CA-438F-A80D-0FE4FA1C86E4}" type="pres">
      <dgm:prSet presAssocID="{AA4E2953-23A4-45F6-B1CC-4653EA33C191}" presName="text_3" presStyleLbl="node1" presStyleIdx="2" presStyleCnt="6">
        <dgm:presLayoutVars>
          <dgm:bulletEnabled val="1"/>
        </dgm:presLayoutVars>
      </dgm:prSet>
      <dgm:spPr/>
      <dgm:t>
        <a:bodyPr/>
        <a:lstStyle/>
        <a:p>
          <a:endParaRPr lang="en-US"/>
        </a:p>
      </dgm:t>
    </dgm:pt>
    <dgm:pt modelId="{B5257AC4-2DE0-4FF5-B9D9-4F36A072C7B0}" type="pres">
      <dgm:prSet presAssocID="{AA4E2953-23A4-45F6-B1CC-4653EA33C191}" presName="accent_3" presStyleCnt="0"/>
      <dgm:spPr/>
    </dgm:pt>
    <dgm:pt modelId="{B3A1DA42-E389-4131-A0C7-889016ABBF7E}" type="pres">
      <dgm:prSet presAssocID="{AA4E2953-23A4-45F6-B1CC-4653EA33C191}" presName="accentRepeatNode" presStyleLbl="solidFgAcc1" presStyleIdx="2" presStyleCnt="6"/>
      <dgm:spPr/>
    </dgm:pt>
    <dgm:pt modelId="{CA7D4260-CAC7-4EA8-A1FB-2A6BA3AB2FF5}" type="pres">
      <dgm:prSet presAssocID="{765ED42D-701B-49CE-A54B-03B6F5118205}" presName="text_4" presStyleLbl="node1" presStyleIdx="3" presStyleCnt="6">
        <dgm:presLayoutVars>
          <dgm:bulletEnabled val="1"/>
        </dgm:presLayoutVars>
      </dgm:prSet>
      <dgm:spPr/>
      <dgm:t>
        <a:bodyPr/>
        <a:lstStyle/>
        <a:p>
          <a:endParaRPr lang="en-US"/>
        </a:p>
      </dgm:t>
    </dgm:pt>
    <dgm:pt modelId="{41A7B703-E148-4832-9E8F-B62BBF026BA6}" type="pres">
      <dgm:prSet presAssocID="{765ED42D-701B-49CE-A54B-03B6F5118205}" presName="accent_4" presStyleCnt="0"/>
      <dgm:spPr/>
    </dgm:pt>
    <dgm:pt modelId="{6445F65C-926F-4C72-9586-829AF4A95DC8}" type="pres">
      <dgm:prSet presAssocID="{765ED42D-701B-49CE-A54B-03B6F5118205}" presName="accentRepeatNode" presStyleLbl="solidFgAcc1" presStyleIdx="3" presStyleCnt="6"/>
      <dgm:spPr/>
    </dgm:pt>
    <dgm:pt modelId="{3A74C5E7-2882-4C4E-BA28-BCC9A7CB04B8}" type="pres">
      <dgm:prSet presAssocID="{D4E318DB-1616-401D-B649-9A806286354F}" presName="text_5" presStyleLbl="node1" presStyleIdx="4" presStyleCnt="6">
        <dgm:presLayoutVars>
          <dgm:bulletEnabled val="1"/>
        </dgm:presLayoutVars>
      </dgm:prSet>
      <dgm:spPr/>
      <dgm:t>
        <a:bodyPr/>
        <a:lstStyle/>
        <a:p>
          <a:endParaRPr lang="en-US"/>
        </a:p>
      </dgm:t>
    </dgm:pt>
    <dgm:pt modelId="{3E2D4D34-2041-4B09-A12E-EB2F0D781979}" type="pres">
      <dgm:prSet presAssocID="{D4E318DB-1616-401D-B649-9A806286354F}" presName="accent_5" presStyleCnt="0"/>
      <dgm:spPr/>
    </dgm:pt>
    <dgm:pt modelId="{746CCD20-C2FF-401A-BE0F-A9DAA073E3AF}" type="pres">
      <dgm:prSet presAssocID="{D4E318DB-1616-401D-B649-9A806286354F}" presName="accentRepeatNode" presStyleLbl="solidFgAcc1" presStyleIdx="4" presStyleCnt="6"/>
      <dgm:spPr/>
    </dgm:pt>
    <dgm:pt modelId="{5D93CB12-78F9-4337-82D5-52C5DB94AD2E}" type="pres">
      <dgm:prSet presAssocID="{29D6C205-D105-490B-872B-68F1AA5200E0}" presName="text_6" presStyleLbl="node1" presStyleIdx="5" presStyleCnt="6">
        <dgm:presLayoutVars>
          <dgm:bulletEnabled val="1"/>
        </dgm:presLayoutVars>
      </dgm:prSet>
      <dgm:spPr/>
      <dgm:t>
        <a:bodyPr/>
        <a:lstStyle/>
        <a:p>
          <a:endParaRPr lang="en-US"/>
        </a:p>
      </dgm:t>
    </dgm:pt>
    <dgm:pt modelId="{A3F75BF3-425E-44B2-A0C7-07F108B54737}" type="pres">
      <dgm:prSet presAssocID="{29D6C205-D105-490B-872B-68F1AA5200E0}" presName="accent_6" presStyleCnt="0"/>
      <dgm:spPr/>
    </dgm:pt>
    <dgm:pt modelId="{82597C93-E04D-4746-BEAA-85966723F6A8}" type="pres">
      <dgm:prSet presAssocID="{29D6C205-D105-490B-872B-68F1AA5200E0}" presName="accentRepeatNode" presStyleLbl="solidFgAcc1" presStyleIdx="5" presStyleCnt="6"/>
      <dgm:spPr/>
    </dgm:pt>
  </dgm:ptLst>
  <dgm:cxnLst>
    <dgm:cxn modelId="{F5E3DE25-B577-408D-9643-D80D7990DE95}" type="presOf" srcId="{D4E318DB-1616-401D-B649-9A806286354F}" destId="{3A74C5E7-2882-4C4E-BA28-BCC9A7CB04B8}" srcOrd="0" destOrd="0" presId="urn:microsoft.com/office/officeart/2008/layout/VerticalCurvedList"/>
    <dgm:cxn modelId="{38D2AC54-3159-45C2-990A-F1AC745040EE}" srcId="{969DC3F5-FFCF-4628-9C49-0CF955A63F71}" destId="{765ED42D-701B-49CE-A54B-03B6F5118205}" srcOrd="3" destOrd="0" parTransId="{955491FC-30DA-446B-9D13-F2828EF4E5C0}" sibTransId="{57D2E565-3F8F-4DCE-9909-5F215F4394FC}"/>
    <dgm:cxn modelId="{5499DFFE-1B72-4B24-8570-2F1BBAFB8DC3}" type="presOf" srcId="{A23DB97D-8168-4237-B77D-2B68BE8E1E53}" destId="{3864E7E4-4648-4526-A980-83FE5FE0F45E}" srcOrd="0" destOrd="0" presId="urn:microsoft.com/office/officeart/2008/layout/VerticalCurvedList"/>
    <dgm:cxn modelId="{26819F73-6E66-4888-8355-C754160AF8C5}" srcId="{969DC3F5-FFCF-4628-9C49-0CF955A63F71}" destId="{AA4E2953-23A4-45F6-B1CC-4653EA33C191}" srcOrd="2" destOrd="0" parTransId="{011CF3D5-6301-47D1-879F-36E31B0ED589}" sibTransId="{E9031591-99CF-4ABC-88AD-52690EA660E1}"/>
    <dgm:cxn modelId="{0930ED40-DA98-4ADF-B9A9-F499DF49328A}" srcId="{969DC3F5-FFCF-4628-9C49-0CF955A63F71}" destId="{D4E318DB-1616-401D-B649-9A806286354F}" srcOrd="4" destOrd="0" parTransId="{953C7784-553E-4A72-9E79-BF7F847B12A8}" sibTransId="{6E4EE620-6341-42D1-84EA-A99D5B036816}"/>
    <dgm:cxn modelId="{88861561-0BF2-45A0-8F02-4D839A93B60E}" srcId="{969DC3F5-FFCF-4628-9C49-0CF955A63F71}" destId="{29D6C205-D105-490B-872B-68F1AA5200E0}" srcOrd="5" destOrd="0" parTransId="{C201B5FF-949F-4C2D-8121-DB69D8EEC209}" sibTransId="{1E2B58CA-F337-4C65-9736-F6091182686A}"/>
    <dgm:cxn modelId="{D2F3517A-F645-4E11-BCD8-1B549323F7DD}" type="presOf" srcId="{29D6C205-D105-490B-872B-68F1AA5200E0}" destId="{5D93CB12-78F9-4337-82D5-52C5DB94AD2E}" srcOrd="0" destOrd="0" presId="urn:microsoft.com/office/officeart/2008/layout/VerticalCurvedList"/>
    <dgm:cxn modelId="{3C96C6B1-4E87-4DD6-89AE-B6306E188548}" srcId="{969DC3F5-FFCF-4628-9C49-0CF955A63F71}" destId="{BC66DEFF-1632-4D08-83DB-4DEA7ED479F9}" srcOrd="0" destOrd="0" parTransId="{99C06F38-2E27-40F1-AA13-ED66652615BB}" sibTransId="{355B4E47-D6C8-4AE5-8226-99075ACB659C}"/>
    <dgm:cxn modelId="{4B50EEBB-E66F-4C2D-9818-FAACE5BED0B0}" type="presOf" srcId="{AA4E2953-23A4-45F6-B1CC-4653EA33C191}" destId="{DCB34D92-A3CA-438F-A80D-0FE4FA1C86E4}" srcOrd="0" destOrd="0" presId="urn:microsoft.com/office/officeart/2008/layout/VerticalCurvedList"/>
    <dgm:cxn modelId="{C411B2D8-E6FA-43D7-9396-C2EA8B5B83E7}" type="presOf" srcId="{355B4E47-D6C8-4AE5-8226-99075ACB659C}" destId="{ED28BA54-AC82-4A6F-BE30-AA25E7B1C5B8}" srcOrd="0" destOrd="0" presId="urn:microsoft.com/office/officeart/2008/layout/VerticalCurvedList"/>
    <dgm:cxn modelId="{B1F57972-A667-4B6F-A144-2528173A1842}" srcId="{969DC3F5-FFCF-4628-9C49-0CF955A63F71}" destId="{A23DB97D-8168-4237-B77D-2B68BE8E1E53}" srcOrd="1" destOrd="0" parTransId="{889D7198-6B40-4188-BA2A-94A206DE4A95}" sibTransId="{2897863A-3112-4C49-8696-137A93B4D190}"/>
    <dgm:cxn modelId="{E1A1B5B5-C2A0-4539-ABC4-831C539086C0}" type="presOf" srcId="{969DC3F5-FFCF-4628-9C49-0CF955A63F71}" destId="{8682E217-6054-4191-8FBA-E4AE2F5B596E}" srcOrd="0" destOrd="0" presId="urn:microsoft.com/office/officeart/2008/layout/VerticalCurvedList"/>
    <dgm:cxn modelId="{6538795D-902F-424B-AF5C-7CB81B5535F1}" type="presOf" srcId="{765ED42D-701B-49CE-A54B-03B6F5118205}" destId="{CA7D4260-CAC7-4EA8-A1FB-2A6BA3AB2FF5}" srcOrd="0" destOrd="0" presId="urn:microsoft.com/office/officeart/2008/layout/VerticalCurvedList"/>
    <dgm:cxn modelId="{0634EA87-F80C-4C05-B52A-69ADCF3715F0}" type="presOf" srcId="{BC66DEFF-1632-4D08-83DB-4DEA7ED479F9}" destId="{8BE70C21-E52A-4CDF-86A7-9778EE69EFB1}" srcOrd="0" destOrd="0" presId="urn:microsoft.com/office/officeart/2008/layout/VerticalCurvedList"/>
    <dgm:cxn modelId="{F911E667-702D-459F-BB60-112F8E74F9F7}" type="presParOf" srcId="{8682E217-6054-4191-8FBA-E4AE2F5B596E}" destId="{D71FD251-9640-4FA4-990A-E75F68114323}" srcOrd="0" destOrd="0" presId="urn:microsoft.com/office/officeart/2008/layout/VerticalCurvedList"/>
    <dgm:cxn modelId="{9D4BB597-89B2-4270-B54D-25F8453F9325}" type="presParOf" srcId="{D71FD251-9640-4FA4-990A-E75F68114323}" destId="{1A081858-C8CE-4B79-90ED-6E73C827DAEB}" srcOrd="0" destOrd="0" presId="urn:microsoft.com/office/officeart/2008/layout/VerticalCurvedList"/>
    <dgm:cxn modelId="{B781E249-9A20-42E2-9127-E76A5C19DD9B}" type="presParOf" srcId="{1A081858-C8CE-4B79-90ED-6E73C827DAEB}" destId="{4D718AE4-54E6-4514-AE0F-4DEC0E8228AF}" srcOrd="0" destOrd="0" presId="urn:microsoft.com/office/officeart/2008/layout/VerticalCurvedList"/>
    <dgm:cxn modelId="{B4F34F9A-9328-4594-BBCE-74BFB97C630D}" type="presParOf" srcId="{1A081858-C8CE-4B79-90ED-6E73C827DAEB}" destId="{ED28BA54-AC82-4A6F-BE30-AA25E7B1C5B8}" srcOrd="1" destOrd="0" presId="urn:microsoft.com/office/officeart/2008/layout/VerticalCurvedList"/>
    <dgm:cxn modelId="{94BEC77D-15B9-43E5-AB73-2BE21E72DB29}" type="presParOf" srcId="{1A081858-C8CE-4B79-90ED-6E73C827DAEB}" destId="{C7A88F8A-87E5-4AF1-BED3-AD3618CA6642}" srcOrd="2" destOrd="0" presId="urn:microsoft.com/office/officeart/2008/layout/VerticalCurvedList"/>
    <dgm:cxn modelId="{9ACEDE79-BDE6-44E0-8F62-E4E7DF0FA1ED}" type="presParOf" srcId="{1A081858-C8CE-4B79-90ED-6E73C827DAEB}" destId="{AD582617-7393-40D4-8C9D-A59374BBB319}" srcOrd="3" destOrd="0" presId="urn:microsoft.com/office/officeart/2008/layout/VerticalCurvedList"/>
    <dgm:cxn modelId="{701350A0-2B76-494C-A19F-2900D3AF9738}" type="presParOf" srcId="{D71FD251-9640-4FA4-990A-E75F68114323}" destId="{8BE70C21-E52A-4CDF-86A7-9778EE69EFB1}" srcOrd="1" destOrd="0" presId="urn:microsoft.com/office/officeart/2008/layout/VerticalCurvedList"/>
    <dgm:cxn modelId="{CBA8C130-56FA-4D0D-A0F0-7F853DDD969F}" type="presParOf" srcId="{D71FD251-9640-4FA4-990A-E75F68114323}" destId="{67E34ED1-7213-40B7-A6E6-B178976DA9EA}" srcOrd="2" destOrd="0" presId="urn:microsoft.com/office/officeart/2008/layout/VerticalCurvedList"/>
    <dgm:cxn modelId="{55FBA083-1F60-4EA2-89BC-ACECF63A95C8}" type="presParOf" srcId="{67E34ED1-7213-40B7-A6E6-B178976DA9EA}" destId="{34F9CDC6-485D-41F7-84C7-A306A8ED9888}" srcOrd="0" destOrd="0" presId="urn:microsoft.com/office/officeart/2008/layout/VerticalCurvedList"/>
    <dgm:cxn modelId="{D54B2A5C-0BF5-486B-BEEF-6C374E10250C}" type="presParOf" srcId="{D71FD251-9640-4FA4-990A-E75F68114323}" destId="{3864E7E4-4648-4526-A980-83FE5FE0F45E}" srcOrd="3" destOrd="0" presId="urn:microsoft.com/office/officeart/2008/layout/VerticalCurvedList"/>
    <dgm:cxn modelId="{5AD63224-8C42-4916-8094-A7A0F277B2E6}" type="presParOf" srcId="{D71FD251-9640-4FA4-990A-E75F68114323}" destId="{682F9A7C-2442-4917-8966-998999D88A16}" srcOrd="4" destOrd="0" presId="urn:microsoft.com/office/officeart/2008/layout/VerticalCurvedList"/>
    <dgm:cxn modelId="{C0AAE41A-7D36-4366-BFC7-60EEBC036BF3}" type="presParOf" srcId="{682F9A7C-2442-4917-8966-998999D88A16}" destId="{67A0D5C6-9593-4056-AC03-682FA5BAA012}" srcOrd="0" destOrd="0" presId="urn:microsoft.com/office/officeart/2008/layout/VerticalCurvedList"/>
    <dgm:cxn modelId="{0BE8F287-B041-41A1-84E9-66A589B65F9A}" type="presParOf" srcId="{D71FD251-9640-4FA4-990A-E75F68114323}" destId="{DCB34D92-A3CA-438F-A80D-0FE4FA1C86E4}" srcOrd="5" destOrd="0" presId="urn:microsoft.com/office/officeart/2008/layout/VerticalCurvedList"/>
    <dgm:cxn modelId="{4832D803-DC1A-4E22-9F73-874272E9DD97}" type="presParOf" srcId="{D71FD251-9640-4FA4-990A-E75F68114323}" destId="{B5257AC4-2DE0-4FF5-B9D9-4F36A072C7B0}" srcOrd="6" destOrd="0" presId="urn:microsoft.com/office/officeart/2008/layout/VerticalCurvedList"/>
    <dgm:cxn modelId="{F0944D88-1300-4BC2-9AAC-DF0943717279}" type="presParOf" srcId="{B5257AC4-2DE0-4FF5-B9D9-4F36A072C7B0}" destId="{B3A1DA42-E389-4131-A0C7-889016ABBF7E}" srcOrd="0" destOrd="0" presId="urn:microsoft.com/office/officeart/2008/layout/VerticalCurvedList"/>
    <dgm:cxn modelId="{E870C1E1-0538-4974-9DDB-E34FDDA4689F}" type="presParOf" srcId="{D71FD251-9640-4FA4-990A-E75F68114323}" destId="{CA7D4260-CAC7-4EA8-A1FB-2A6BA3AB2FF5}" srcOrd="7" destOrd="0" presId="urn:microsoft.com/office/officeart/2008/layout/VerticalCurvedList"/>
    <dgm:cxn modelId="{C288AEA3-A6D4-4FB3-83ED-E9B742835239}" type="presParOf" srcId="{D71FD251-9640-4FA4-990A-E75F68114323}" destId="{41A7B703-E148-4832-9E8F-B62BBF026BA6}" srcOrd="8" destOrd="0" presId="urn:microsoft.com/office/officeart/2008/layout/VerticalCurvedList"/>
    <dgm:cxn modelId="{A6D608CA-DE40-4488-8537-7D02A9361D85}" type="presParOf" srcId="{41A7B703-E148-4832-9E8F-B62BBF026BA6}" destId="{6445F65C-926F-4C72-9586-829AF4A95DC8}" srcOrd="0" destOrd="0" presId="urn:microsoft.com/office/officeart/2008/layout/VerticalCurvedList"/>
    <dgm:cxn modelId="{24B38832-AB49-421A-A9CC-D6E3BF8E60F1}" type="presParOf" srcId="{D71FD251-9640-4FA4-990A-E75F68114323}" destId="{3A74C5E7-2882-4C4E-BA28-BCC9A7CB04B8}" srcOrd="9" destOrd="0" presId="urn:microsoft.com/office/officeart/2008/layout/VerticalCurvedList"/>
    <dgm:cxn modelId="{2358E6C1-FD09-4EFE-8E9C-80C5F3AC064B}" type="presParOf" srcId="{D71FD251-9640-4FA4-990A-E75F68114323}" destId="{3E2D4D34-2041-4B09-A12E-EB2F0D781979}" srcOrd="10" destOrd="0" presId="urn:microsoft.com/office/officeart/2008/layout/VerticalCurvedList"/>
    <dgm:cxn modelId="{65B57E75-6183-4168-85C2-1491C4B17048}" type="presParOf" srcId="{3E2D4D34-2041-4B09-A12E-EB2F0D781979}" destId="{746CCD20-C2FF-401A-BE0F-A9DAA073E3AF}" srcOrd="0" destOrd="0" presId="urn:microsoft.com/office/officeart/2008/layout/VerticalCurvedList"/>
    <dgm:cxn modelId="{D2E10ED7-D46B-42BE-AA9B-64726799B7CC}" type="presParOf" srcId="{D71FD251-9640-4FA4-990A-E75F68114323}" destId="{5D93CB12-78F9-4337-82D5-52C5DB94AD2E}" srcOrd="11" destOrd="0" presId="urn:microsoft.com/office/officeart/2008/layout/VerticalCurvedList"/>
    <dgm:cxn modelId="{5C6B5777-A089-4695-A335-FB2DDB6B442A}" type="presParOf" srcId="{D71FD251-9640-4FA4-990A-E75F68114323}" destId="{A3F75BF3-425E-44B2-A0C7-07F108B54737}" srcOrd="12" destOrd="0" presId="urn:microsoft.com/office/officeart/2008/layout/VerticalCurvedList"/>
    <dgm:cxn modelId="{3CED204A-A1B5-4339-B30F-C4EB07D0007F}" type="presParOf" srcId="{A3F75BF3-425E-44B2-A0C7-07F108B54737}" destId="{82597C93-E04D-4746-BEAA-85966723F6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BA54-AC82-4A6F-BE30-AA25E7B1C5B8}">
      <dsp:nvSpPr>
        <dsp:cNvPr id="0" name=""/>
        <dsp:cNvSpPr/>
      </dsp:nvSpPr>
      <dsp:spPr>
        <a:xfrm>
          <a:off x="-5757563" y="-881249"/>
          <a:ext cx="6854646" cy="6854646"/>
        </a:xfrm>
        <a:prstGeom prst="blockArc">
          <a:avLst>
            <a:gd name="adj1" fmla="val 18900000"/>
            <a:gd name="adj2" fmla="val 2700000"/>
            <a:gd name="adj3" fmla="val 315"/>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BE70C21-E52A-4CDF-86A7-9778EE69EFB1}">
      <dsp:nvSpPr>
        <dsp:cNvPr id="0" name=""/>
        <dsp:cNvSpPr/>
      </dsp:nvSpPr>
      <dsp:spPr>
        <a:xfrm>
          <a:off x="408764" y="268152"/>
          <a:ext cx="7129615" cy="5361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Quan hệ giữa các bảng</a:t>
          </a:r>
        </a:p>
      </dsp:txBody>
      <dsp:txXfrm>
        <a:off x="408764" y="268152"/>
        <a:ext cx="7129615" cy="536101"/>
      </dsp:txXfrm>
    </dsp:sp>
    <dsp:sp modelId="{34F9CDC6-485D-41F7-84C7-A306A8ED9888}">
      <dsp:nvSpPr>
        <dsp:cNvPr id="0" name=""/>
        <dsp:cNvSpPr/>
      </dsp:nvSpPr>
      <dsp:spPr>
        <a:xfrm>
          <a:off x="73701" y="201139"/>
          <a:ext cx="670126" cy="67012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864E7E4-4648-4526-A980-83FE5FE0F45E}">
      <dsp:nvSpPr>
        <dsp:cNvPr id="0" name=""/>
        <dsp:cNvSpPr/>
      </dsp:nvSpPr>
      <dsp:spPr>
        <a:xfrm>
          <a:off x="849744" y="1072202"/>
          <a:ext cx="6688635" cy="5361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r>
            <a:rPr lang="en-US" sz="2000" b="0" i="0" kern="1200"/>
            <a:t>Chuẩn hóa cơ sở dữ liệu (1NF, 2NF, 3NF)</a:t>
          </a:r>
        </a:p>
      </dsp:txBody>
      <dsp:txXfrm>
        <a:off x="849744" y="1072202"/>
        <a:ext cx="6688635" cy="536101"/>
      </dsp:txXfrm>
    </dsp:sp>
    <dsp:sp modelId="{67A0D5C6-9593-4056-AC03-682FA5BAA012}">
      <dsp:nvSpPr>
        <dsp:cNvPr id="0" name=""/>
        <dsp:cNvSpPr/>
      </dsp:nvSpPr>
      <dsp:spPr>
        <a:xfrm>
          <a:off x="514681" y="1005190"/>
          <a:ext cx="670126" cy="670126"/>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CB34D92-A3CA-438F-A80D-0FE4FA1C86E4}">
      <dsp:nvSpPr>
        <dsp:cNvPr id="0" name=""/>
        <dsp:cNvSpPr/>
      </dsp:nvSpPr>
      <dsp:spPr>
        <a:xfrm>
          <a:off x="1051393" y="1876252"/>
          <a:ext cx="6486986" cy="5361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r>
            <a:rPr lang="en-GB" sz="2000" b="0" i="0" kern="1200"/>
            <a:t>Thực hành thiết kế cơ sở dữ liệu</a:t>
          </a:r>
          <a:endParaRPr lang="en-US" sz="2000" b="0" i="0" kern="1200"/>
        </a:p>
      </dsp:txBody>
      <dsp:txXfrm>
        <a:off x="1051393" y="1876252"/>
        <a:ext cx="6486986" cy="536101"/>
      </dsp:txXfrm>
    </dsp:sp>
    <dsp:sp modelId="{B3A1DA42-E389-4131-A0C7-889016ABBF7E}">
      <dsp:nvSpPr>
        <dsp:cNvPr id="0" name=""/>
        <dsp:cNvSpPr/>
      </dsp:nvSpPr>
      <dsp:spPr>
        <a:xfrm>
          <a:off x="716330" y="1809240"/>
          <a:ext cx="670126" cy="670126"/>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A7D4260-CAC7-4EA8-A1FB-2A6BA3AB2FF5}">
      <dsp:nvSpPr>
        <dsp:cNvPr id="0" name=""/>
        <dsp:cNvSpPr/>
      </dsp:nvSpPr>
      <dsp:spPr>
        <a:xfrm>
          <a:off x="1051393" y="2679793"/>
          <a:ext cx="6486986" cy="5361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endParaRPr lang="en-US" sz="2000" b="0" i="0" kern="1200"/>
        </a:p>
      </dsp:txBody>
      <dsp:txXfrm>
        <a:off x="1051393" y="2679793"/>
        <a:ext cx="6486986" cy="536101"/>
      </dsp:txXfrm>
    </dsp:sp>
    <dsp:sp modelId="{6445F65C-926F-4C72-9586-829AF4A95DC8}">
      <dsp:nvSpPr>
        <dsp:cNvPr id="0" name=""/>
        <dsp:cNvSpPr/>
      </dsp:nvSpPr>
      <dsp:spPr>
        <a:xfrm>
          <a:off x="716330" y="2612781"/>
          <a:ext cx="670126" cy="670126"/>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A74C5E7-2882-4C4E-BA28-BCC9A7CB04B8}">
      <dsp:nvSpPr>
        <dsp:cNvPr id="0" name=""/>
        <dsp:cNvSpPr/>
      </dsp:nvSpPr>
      <dsp:spPr>
        <a:xfrm>
          <a:off x="849744" y="3483843"/>
          <a:ext cx="6688635" cy="5361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endParaRPr lang="en-US" sz="2000" b="0" i="0" kern="1200"/>
        </a:p>
      </dsp:txBody>
      <dsp:txXfrm>
        <a:off x="849744" y="3483843"/>
        <a:ext cx="6688635" cy="536101"/>
      </dsp:txXfrm>
    </dsp:sp>
    <dsp:sp modelId="{746CCD20-C2FF-401A-BE0F-A9DAA073E3AF}">
      <dsp:nvSpPr>
        <dsp:cNvPr id="0" name=""/>
        <dsp:cNvSpPr/>
      </dsp:nvSpPr>
      <dsp:spPr>
        <a:xfrm>
          <a:off x="514681" y="3416831"/>
          <a:ext cx="670126" cy="670126"/>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D93CB12-78F9-4337-82D5-52C5DB94AD2E}">
      <dsp:nvSpPr>
        <dsp:cNvPr id="0" name=""/>
        <dsp:cNvSpPr/>
      </dsp:nvSpPr>
      <dsp:spPr>
        <a:xfrm>
          <a:off x="408764" y="4287894"/>
          <a:ext cx="7129615" cy="5361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lvl="0" algn="l" defTabSz="889000">
            <a:lnSpc>
              <a:spcPct val="90000"/>
            </a:lnSpc>
            <a:spcBef>
              <a:spcPct val="0"/>
            </a:spcBef>
            <a:spcAft>
              <a:spcPct val="35000"/>
            </a:spcAft>
          </a:pPr>
          <a:endParaRPr lang="en-US" sz="2000" b="0" i="0" kern="1200"/>
        </a:p>
      </dsp:txBody>
      <dsp:txXfrm>
        <a:off x="408764" y="4287894"/>
        <a:ext cx="7129615" cy="536101"/>
      </dsp:txXfrm>
    </dsp:sp>
    <dsp:sp modelId="{82597C93-E04D-4746-BEAA-85966723F6A8}">
      <dsp:nvSpPr>
        <dsp:cNvPr id="0" name=""/>
        <dsp:cNvSpPr/>
      </dsp:nvSpPr>
      <dsp:spPr>
        <a:xfrm>
          <a:off x="73701" y="4220881"/>
          <a:ext cx="670126" cy="67012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ACA19-63F0-472A-B760-6348F3BD0BF4}"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96D59-0EC1-4A81-B8B1-B3FBC9E1FC2F}" type="slidenum">
              <a:rPr lang="en-US" smtClean="0"/>
              <a:t>‹#›</a:t>
            </a:fld>
            <a:endParaRPr lang="en-US"/>
          </a:p>
        </p:txBody>
      </p:sp>
    </p:spTree>
    <p:extLst>
      <p:ext uri="{BB962C8B-B14F-4D97-AF65-F5344CB8AC3E}">
        <p14:creationId xmlns:p14="http://schemas.microsoft.com/office/powerpoint/2010/main" val="291916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681E7-D801-45F3-8DEB-1DB344DE5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E32960B-4EC7-4E21-AB88-652E804F7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E25C4EE-4417-4B6D-89BC-E1770FA1B45C}"/>
              </a:ext>
            </a:extLst>
          </p:cNvPr>
          <p:cNvSpPr>
            <a:spLocks noGrp="1"/>
          </p:cNvSpPr>
          <p:nvPr>
            <p:ph type="dt" sz="half" idx="10"/>
          </p:nvPr>
        </p:nvSpPr>
        <p:spPr/>
        <p:txBody>
          <a:bodyPr/>
          <a:lstStyle/>
          <a:p>
            <a:fld id="{AF659785-3943-446D-B78A-E6B901B9DED0}" type="datetime1">
              <a:rPr lang="en-US" smtClean="0"/>
              <a:t>7/6/2022</a:t>
            </a:fld>
            <a:endParaRPr lang="en-US"/>
          </a:p>
        </p:txBody>
      </p:sp>
      <p:sp>
        <p:nvSpPr>
          <p:cNvPr id="5" name="Footer Placeholder 4">
            <a:extLst>
              <a:ext uri="{FF2B5EF4-FFF2-40B4-BE49-F238E27FC236}">
                <a16:creationId xmlns:a16="http://schemas.microsoft.com/office/drawing/2014/main" xmlns="" id="{1A1D1D16-7818-4EFE-BDF3-FF25DD2B8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C39924-C799-4FAD-83B8-6CCAAC74F0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414526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9945D-9818-4EAD-94EE-484348EA06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4443FC-F77A-4FCA-9EE3-5992D3A0B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59C6A3-D4E8-4D98-82D3-F9C5984D1841}"/>
              </a:ext>
            </a:extLst>
          </p:cNvPr>
          <p:cNvSpPr>
            <a:spLocks noGrp="1"/>
          </p:cNvSpPr>
          <p:nvPr>
            <p:ph type="dt" sz="half" idx="10"/>
          </p:nvPr>
        </p:nvSpPr>
        <p:spPr/>
        <p:txBody>
          <a:bodyPr/>
          <a:lstStyle/>
          <a:p>
            <a:fld id="{665426CD-530D-4556-BBBB-0531C0514CA5}" type="datetime1">
              <a:rPr lang="en-US" smtClean="0"/>
              <a:t>7/6/2022</a:t>
            </a:fld>
            <a:endParaRPr lang="en-US"/>
          </a:p>
        </p:txBody>
      </p:sp>
      <p:sp>
        <p:nvSpPr>
          <p:cNvPr id="5" name="Footer Placeholder 4">
            <a:extLst>
              <a:ext uri="{FF2B5EF4-FFF2-40B4-BE49-F238E27FC236}">
                <a16:creationId xmlns:a16="http://schemas.microsoft.com/office/drawing/2014/main" xmlns="" id="{075F83CB-1B53-4400-9342-713D9B74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035458-5A84-481F-8E91-715D88766A9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7410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C195CD-04BD-4B96-BDBD-B3249B238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F914A3C-9DEF-4F4A-A1DA-EF4A69352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D3E7FC-6DAC-4027-A84A-71EFF08EC194}"/>
              </a:ext>
            </a:extLst>
          </p:cNvPr>
          <p:cNvSpPr>
            <a:spLocks noGrp="1"/>
          </p:cNvSpPr>
          <p:nvPr>
            <p:ph type="dt" sz="half" idx="10"/>
          </p:nvPr>
        </p:nvSpPr>
        <p:spPr/>
        <p:txBody>
          <a:bodyPr/>
          <a:lstStyle/>
          <a:p>
            <a:fld id="{FB90ED2E-C9A4-4600-B684-57670EDD6912}" type="datetime1">
              <a:rPr lang="en-US" smtClean="0"/>
              <a:t>7/6/2022</a:t>
            </a:fld>
            <a:endParaRPr lang="en-US"/>
          </a:p>
        </p:txBody>
      </p:sp>
      <p:sp>
        <p:nvSpPr>
          <p:cNvPr id="5" name="Footer Placeholder 4">
            <a:extLst>
              <a:ext uri="{FF2B5EF4-FFF2-40B4-BE49-F238E27FC236}">
                <a16:creationId xmlns:a16="http://schemas.microsoft.com/office/drawing/2014/main" xmlns="" id="{EBD5FB68-A41E-4491-B110-CEC75C33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E414FF-03ED-423F-9F03-9E9BB895CE99}"/>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25923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9E04F-0EA1-4D73-BA2E-B96B7A261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2264E9-53AE-4C1B-9C4D-07E3FDA52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03AADB-138C-4EBE-AB2A-C21E2E22D622}"/>
              </a:ext>
            </a:extLst>
          </p:cNvPr>
          <p:cNvSpPr>
            <a:spLocks noGrp="1"/>
          </p:cNvSpPr>
          <p:nvPr>
            <p:ph type="dt" sz="half" idx="10"/>
          </p:nvPr>
        </p:nvSpPr>
        <p:spPr/>
        <p:txBody>
          <a:bodyPr/>
          <a:lstStyle/>
          <a:p>
            <a:fld id="{6BF6B4D6-50B3-4213-9775-AA6E5BF2053A}" type="datetime1">
              <a:rPr lang="en-US" smtClean="0"/>
              <a:t>7/6/2022</a:t>
            </a:fld>
            <a:endParaRPr lang="en-US"/>
          </a:p>
        </p:txBody>
      </p:sp>
      <p:sp>
        <p:nvSpPr>
          <p:cNvPr id="5" name="Footer Placeholder 4">
            <a:extLst>
              <a:ext uri="{FF2B5EF4-FFF2-40B4-BE49-F238E27FC236}">
                <a16:creationId xmlns:a16="http://schemas.microsoft.com/office/drawing/2014/main" xmlns="" id="{3886D0D6-B335-4CF9-B3F5-593D9E32F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96FD9F-00AC-4C62-B646-980695F4A0C1}"/>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6983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95B86-59EB-4FD0-B18E-738B399F1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CAACB85-D0AD-49F1-AC2D-77DB405C0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428CD4-6611-45DA-AFA6-C8BC6204C3CD}"/>
              </a:ext>
            </a:extLst>
          </p:cNvPr>
          <p:cNvSpPr>
            <a:spLocks noGrp="1"/>
          </p:cNvSpPr>
          <p:nvPr>
            <p:ph type="dt" sz="half" idx="10"/>
          </p:nvPr>
        </p:nvSpPr>
        <p:spPr/>
        <p:txBody>
          <a:bodyPr/>
          <a:lstStyle/>
          <a:p>
            <a:fld id="{B2F50D57-1289-4C02-9EEF-C8570F57B2B1}" type="datetime1">
              <a:rPr lang="en-US" smtClean="0"/>
              <a:t>7/6/2022</a:t>
            </a:fld>
            <a:endParaRPr lang="en-US"/>
          </a:p>
        </p:txBody>
      </p:sp>
      <p:sp>
        <p:nvSpPr>
          <p:cNvPr id="5" name="Footer Placeholder 4">
            <a:extLst>
              <a:ext uri="{FF2B5EF4-FFF2-40B4-BE49-F238E27FC236}">
                <a16:creationId xmlns:a16="http://schemas.microsoft.com/office/drawing/2014/main" xmlns="" id="{091B3072-34D5-4276-83D9-A60B51F7B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FD4D3C-524C-43FF-B0F0-A51BF555087C}"/>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2406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F3DA8-5D8E-43C1-8BD8-1E5E10D29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72C260-3D9C-4402-B1C3-4641689E0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FAF4C68-514A-4BA9-9183-499692969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F791CD2-4F13-4CC4-BCF5-2746E88C2771}"/>
              </a:ext>
            </a:extLst>
          </p:cNvPr>
          <p:cNvSpPr>
            <a:spLocks noGrp="1"/>
          </p:cNvSpPr>
          <p:nvPr>
            <p:ph type="dt" sz="half" idx="10"/>
          </p:nvPr>
        </p:nvSpPr>
        <p:spPr/>
        <p:txBody>
          <a:bodyPr/>
          <a:lstStyle/>
          <a:p>
            <a:fld id="{7FA71352-848A-4480-8D55-03A556BE99CE}" type="datetime1">
              <a:rPr lang="en-US" smtClean="0"/>
              <a:t>7/6/2022</a:t>
            </a:fld>
            <a:endParaRPr lang="en-US"/>
          </a:p>
        </p:txBody>
      </p:sp>
      <p:sp>
        <p:nvSpPr>
          <p:cNvPr id="6" name="Footer Placeholder 5">
            <a:extLst>
              <a:ext uri="{FF2B5EF4-FFF2-40B4-BE49-F238E27FC236}">
                <a16:creationId xmlns:a16="http://schemas.microsoft.com/office/drawing/2014/main" xmlns="" id="{3BCF28E9-1CAD-4F75-9843-A5ABD2332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1B8EE7C-76BD-42DA-9C14-1B32EFF0EA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99079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0B75A-7E91-456E-A1AA-4721F820F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E33D0C-B345-4CF4-B0F0-5D50A8C4A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0B0DA5-E022-4F41-92D9-FA6E3F757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9F68B57-D263-43A9-B973-393E49538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213DCAA-71FC-44F1-8554-26EA4095C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2968C69-C18A-4896-AC35-C41A838A2337}"/>
              </a:ext>
            </a:extLst>
          </p:cNvPr>
          <p:cNvSpPr>
            <a:spLocks noGrp="1"/>
          </p:cNvSpPr>
          <p:nvPr>
            <p:ph type="dt" sz="half" idx="10"/>
          </p:nvPr>
        </p:nvSpPr>
        <p:spPr/>
        <p:txBody>
          <a:bodyPr/>
          <a:lstStyle/>
          <a:p>
            <a:fld id="{BBD99FAB-6DB6-4227-A73A-A8A0B53312EE}" type="datetime1">
              <a:rPr lang="en-US" smtClean="0"/>
              <a:t>7/6/2022</a:t>
            </a:fld>
            <a:endParaRPr lang="en-US"/>
          </a:p>
        </p:txBody>
      </p:sp>
      <p:sp>
        <p:nvSpPr>
          <p:cNvPr id="8" name="Footer Placeholder 7">
            <a:extLst>
              <a:ext uri="{FF2B5EF4-FFF2-40B4-BE49-F238E27FC236}">
                <a16:creationId xmlns:a16="http://schemas.microsoft.com/office/drawing/2014/main" xmlns="" id="{50C5463A-AB97-43EA-A285-80A887F01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D69FDCF-28B5-4D93-8976-C9C955856292}"/>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1583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175D7-E498-4C97-938F-DDA6E3A204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B699793-6763-46C0-9F58-F97EE24A5B8C}"/>
              </a:ext>
            </a:extLst>
          </p:cNvPr>
          <p:cNvSpPr>
            <a:spLocks noGrp="1"/>
          </p:cNvSpPr>
          <p:nvPr>
            <p:ph type="dt" sz="half" idx="10"/>
          </p:nvPr>
        </p:nvSpPr>
        <p:spPr/>
        <p:txBody>
          <a:bodyPr/>
          <a:lstStyle/>
          <a:p>
            <a:fld id="{5E00F26C-39BF-4523-B808-B4744A603E21}" type="datetime1">
              <a:rPr lang="en-US" smtClean="0"/>
              <a:t>7/6/2022</a:t>
            </a:fld>
            <a:endParaRPr lang="en-US"/>
          </a:p>
        </p:txBody>
      </p:sp>
      <p:sp>
        <p:nvSpPr>
          <p:cNvPr id="4" name="Footer Placeholder 3">
            <a:extLst>
              <a:ext uri="{FF2B5EF4-FFF2-40B4-BE49-F238E27FC236}">
                <a16:creationId xmlns:a16="http://schemas.microsoft.com/office/drawing/2014/main" xmlns="" id="{B05B97AF-C815-4DF6-8960-894E2CE16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4E32897-FAC8-4B25-9162-920A9E8E671A}"/>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7210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F24449F-035F-4D8B-9F33-05BDC360E061}"/>
              </a:ext>
            </a:extLst>
          </p:cNvPr>
          <p:cNvSpPr>
            <a:spLocks noGrp="1"/>
          </p:cNvSpPr>
          <p:nvPr>
            <p:ph type="dt" sz="half" idx="10"/>
          </p:nvPr>
        </p:nvSpPr>
        <p:spPr/>
        <p:txBody>
          <a:bodyPr/>
          <a:lstStyle/>
          <a:p>
            <a:fld id="{A54666CD-F691-4D25-84EB-2452953BECE2}" type="datetime1">
              <a:rPr lang="en-US" smtClean="0"/>
              <a:t>7/6/2022</a:t>
            </a:fld>
            <a:endParaRPr lang="en-US"/>
          </a:p>
        </p:txBody>
      </p:sp>
      <p:sp>
        <p:nvSpPr>
          <p:cNvPr id="3" name="Footer Placeholder 2">
            <a:extLst>
              <a:ext uri="{FF2B5EF4-FFF2-40B4-BE49-F238E27FC236}">
                <a16:creationId xmlns:a16="http://schemas.microsoft.com/office/drawing/2014/main" xmlns="" id="{347E8694-CD59-40BE-8352-6B9784221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15A6B32-8B58-4534-8D76-FCE4CC5A0FB4}"/>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5103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F498D6-05AF-436D-99A1-F607D687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5AE237-BA30-42CC-B487-F1FA06CD4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0EBE644-F8E3-46F3-B68E-27729429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2F2445-E402-4FE0-983A-ECB96BA5EEA7}"/>
              </a:ext>
            </a:extLst>
          </p:cNvPr>
          <p:cNvSpPr>
            <a:spLocks noGrp="1"/>
          </p:cNvSpPr>
          <p:nvPr>
            <p:ph type="dt" sz="half" idx="10"/>
          </p:nvPr>
        </p:nvSpPr>
        <p:spPr/>
        <p:txBody>
          <a:bodyPr/>
          <a:lstStyle/>
          <a:p>
            <a:fld id="{74BE51B9-23F2-49B5-9A23-F37F5C858236}" type="datetime1">
              <a:rPr lang="en-US" smtClean="0"/>
              <a:t>7/6/2022</a:t>
            </a:fld>
            <a:endParaRPr lang="en-US"/>
          </a:p>
        </p:txBody>
      </p:sp>
      <p:sp>
        <p:nvSpPr>
          <p:cNvPr id="6" name="Footer Placeholder 5">
            <a:extLst>
              <a:ext uri="{FF2B5EF4-FFF2-40B4-BE49-F238E27FC236}">
                <a16:creationId xmlns:a16="http://schemas.microsoft.com/office/drawing/2014/main" xmlns="" id="{BB0C31CF-12D5-4507-BD0B-00CBAC8FF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4D5D7C-AC68-4F47-B599-9AB1EF2E5DAE}"/>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40559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BE97B-B748-47D0-B7F2-59AEEA4F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883756C-A628-4C9D-B0DC-FA1041EA2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43E2DA4-D495-4215-B674-548D32865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0C715E-54D5-4F95-BF0D-32F699FD8B7C}"/>
              </a:ext>
            </a:extLst>
          </p:cNvPr>
          <p:cNvSpPr>
            <a:spLocks noGrp="1"/>
          </p:cNvSpPr>
          <p:nvPr>
            <p:ph type="dt" sz="half" idx="10"/>
          </p:nvPr>
        </p:nvSpPr>
        <p:spPr/>
        <p:txBody>
          <a:bodyPr/>
          <a:lstStyle/>
          <a:p>
            <a:fld id="{BF0A0A32-851E-4462-99F1-E65A7F867A8B}" type="datetime1">
              <a:rPr lang="en-US" smtClean="0"/>
              <a:t>7/6/2022</a:t>
            </a:fld>
            <a:endParaRPr lang="en-US"/>
          </a:p>
        </p:txBody>
      </p:sp>
      <p:sp>
        <p:nvSpPr>
          <p:cNvPr id="6" name="Footer Placeholder 5">
            <a:extLst>
              <a:ext uri="{FF2B5EF4-FFF2-40B4-BE49-F238E27FC236}">
                <a16:creationId xmlns:a16="http://schemas.microsoft.com/office/drawing/2014/main" xmlns="" id="{D948F22C-6D15-4DD2-97DA-D3444C5F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DBB152-8E46-4C31-B1BD-9B1A13E62C36}"/>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43065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45B8444-DF94-4A3D-9CF9-DBFD0252D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547CCF9-E825-4283-9AA4-77C5F0779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E5B6C2-047A-493A-B592-896D0A9EB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628CF-E86E-4460-8BED-F08ABE0CEF3A}" type="datetime1">
              <a:rPr lang="en-US" smtClean="0"/>
              <a:t>7/6/2022</a:t>
            </a:fld>
            <a:endParaRPr lang="en-US"/>
          </a:p>
        </p:txBody>
      </p:sp>
      <p:sp>
        <p:nvSpPr>
          <p:cNvPr id="5" name="Footer Placeholder 4">
            <a:extLst>
              <a:ext uri="{FF2B5EF4-FFF2-40B4-BE49-F238E27FC236}">
                <a16:creationId xmlns:a16="http://schemas.microsoft.com/office/drawing/2014/main" xmlns="" id="{55D85BDC-F39C-4F09-A125-507166CA8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62F6E69-18A6-486F-ADC4-C466F53F4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E324A-832C-4639-A318-F9ED4BBDC295}" type="slidenum">
              <a:rPr lang="en-US" smtClean="0"/>
              <a:t>‹#›</a:t>
            </a:fld>
            <a:endParaRPr lang="en-US"/>
          </a:p>
        </p:txBody>
      </p:sp>
    </p:spTree>
    <p:extLst>
      <p:ext uri="{BB962C8B-B14F-4D97-AF65-F5344CB8AC3E}">
        <p14:creationId xmlns:p14="http://schemas.microsoft.com/office/powerpoint/2010/main" val="21068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a:t>
            </a:fld>
            <a:endParaRPr lang="en-US"/>
          </a:p>
        </p:txBody>
      </p:sp>
    </p:spTree>
    <p:extLst>
      <p:ext uri="{BB962C8B-B14F-4D97-AF65-F5344CB8AC3E}">
        <p14:creationId xmlns:p14="http://schemas.microsoft.com/office/powerpoint/2010/main" val="304910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10</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3970318"/>
          </a:xfrm>
          <a:prstGeom prst="rect">
            <a:avLst/>
          </a:prstGeom>
          <a:noFill/>
        </p:spPr>
        <p:txBody>
          <a:bodyPr wrap="square" rtlCol="0">
            <a:spAutoFit/>
          </a:bodyPr>
          <a:lstStyle/>
          <a:p>
            <a:pPr marL="285750" indent="-285750">
              <a:buFont typeface="Wingdings" panose="05000000000000000000" pitchFamily="2" charset="2"/>
              <a:buChar char="Ø"/>
            </a:pPr>
            <a:r>
              <a:rPr lang="en-US"/>
              <a:t>Khái niệm</a:t>
            </a:r>
            <a:r>
              <a:rPr lang="en-US" smtClean="0"/>
              <a:t>: Chuẩn hóa là quá trình tách bảng (phân rã) thành các bảng nhỏ hơn dựa vào các phụ thuộc hàm. Các dạng chuẩn hóa là các chỉ dẫn để thiết kế các bảng trong CSDL.</a:t>
            </a:r>
            <a:endParaRPr lang="en-US">
              <a:cs typeface="Calibri" panose="020F0502020204030204" pitchFamily="34" charset="0"/>
            </a:endParaRPr>
          </a:p>
          <a:p>
            <a:r>
              <a:rPr lang="en-US"/>
              <a:t> </a:t>
            </a:r>
          </a:p>
          <a:p>
            <a:pPr marL="285750" indent="-285750">
              <a:buFont typeface="Wingdings" panose="05000000000000000000" pitchFamily="2" charset="2"/>
              <a:buChar char="Ø"/>
            </a:pPr>
            <a:r>
              <a:rPr lang="en-US"/>
              <a:t>Mục đích của chuẩn hóa: </a:t>
            </a:r>
          </a:p>
          <a:p>
            <a:pPr marL="742950" lvl="1" indent="-285750">
              <a:buFont typeface="Wingdings" panose="05000000000000000000" pitchFamily="2" charset="2"/>
              <a:buChar char="§"/>
            </a:pPr>
            <a:r>
              <a:rPr lang="en-GB" smtClean="0"/>
              <a:t>Loại bỏ các dư thừa dữ liệu</a:t>
            </a:r>
            <a:endParaRPr lang="en-US"/>
          </a:p>
          <a:p>
            <a:pPr marL="742950" lvl="1" indent="-285750">
              <a:buFont typeface="Wingdings" panose="05000000000000000000" pitchFamily="2" charset="2"/>
              <a:buChar char="§"/>
            </a:pPr>
            <a:r>
              <a:rPr lang="en-US" smtClean="0"/>
              <a:t>Tăng tốc độ truy vấn</a:t>
            </a:r>
            <a:endParaRPr lang="en-US"/>
          </a:p>
          <a:p>
            <a:pPr marL="742950" lvl="1" indent="-285750">
              <a:buFont typeface="Wingdings" panose="05000000000000000000" pitchFamily="2" charset="2"/>
              <a:buChar char="§"/>
            </a:pPr>
            <a:r>
              <a:rPr lang="en-GB" smtClean="0"/>
              <a:t>Dữ liệu rõ ràng, dễ kiểm soát</a:t>
            </a:r>
          </a:p>
          <a:p>
            <a:pPr marL="742950" lvl="1" indent="-285750">
              <a:buFont typeface="Wingdings" panose="05000000000000000000" pitchFamily="2" charset="2"/>
              <a:buChar char="§"/>
            </a:pPr>
            <a:endParaRPr lang="en-US"/>
          </a:p>
          <a:p>
            <a:pPr marL="285750" indent="-285750">
              <a:buFont typeface="Wingdings" panose="05000000000000000000" pitchFamily="2" charset="2"/>
              <a:buChar char="Ø"/>
            </a:pPr>
            <a:r>
              <a:rPr lang="en-US"/>
              <a:t>Các dạng chuẩn hóa:</a:t>
            </a:r>
          </a:p>
          <a:p>
            <a:pPr marL="742950" lvl="1" indent="-285750">
              <a:buFont typeface="Wingdings" panose="05000000000000000000" pitchFamily="2" charset="2"/>
              <a:buChar char="§"/>
            </a:pPr>
            <a:r>
              <a:rPr lang="en-US"/>
              <a:t>1NF</a:t>
            </a:r>
          </a:p>
          <a:p>
            <a:pPr marL="742950" lvl="1" indent="-285750">
              <a:buFont typeface="Wingdings" panose="05000000000000000000" pitchFamily="2" charset="2"/>
              <a:buChar char="§"/>
            </a:pPr>
            <a:r>
              <a:rPr lang="en-US"/>
              <a:t>2NF</a:t>
            </a:r>
          </a:p>
          <a:p>
            <a:pPr marL="742950" lvl="1" indent="-285750">
              <a:buFont typeface="Wingdings" panose="05000000000000000000" pitchFamily="2" charset="2"/>
              <a:buChar char="§"/>
            </a:pPr>
            <a:r>
              <a:rPr lang="en-US" smtClean="0"/>
              <a:t>3NF</a:t>
            </a:r>
          </a:p>
          <a:p>
            <a:pPr marL="742950" lvl="1" indent="-285750">
              <a:buFont typeface="Wingdings" panose="05000000000000000000" pitchFamily="2" charset="2"/>
              <a:buChar char="§"/>
            </a:pPr>
            <a:r>
              <a:rPr lang="en-US" smtClean="0"/>
              <a:t>BCNF (Boyce Codd)</a:t>
            </a:r>
          </a:p>
          <a:p>
            <a:endParaRPr lang="en-US"/>
          </a:p>
        </p:txBody>
      </p:sp>
    </p:spTree>
    <p:extLst>
      <p:ext uri="{BB962C8B-B14F-4D97-AF65-F5344CB8AC3E}">
        <p14:creationId xmlns:p14="http://schemas.microsoft.com/office/powerpoint/2010/main" val="238550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11</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930245" y="1071714"/>
            <a:ext cx="10184564" cy="3416320"/>
          </a:xfrm>
          <a:prstGeom prst="rect">
            <a:avLst/>
          </a:prstGeom>
          <a:noFill/>
        </p:spPr>
        <p:txBody>
          <a:bodyPr wrap="square" rtlCol="0">
            <a:spAutoFit/>
          </a:bodyPr>
          <a:lstStyle/>
          <a:p>
            <a:pPr marL="285750" indent="-285750">
              <a:buFont typeface="Wingdings" panose="05000000000000000000" pitchFamily="2" charset="2"/>
              <a:buChar char="Ø"/>
            </a:pPr>
            <a:r>
              <a:rPr lang="en-US" b="1"/>
              <a:t>1NF</a:t>
            </a:r>
            <a:r>
              <a:rPr lang="en-US"/>
              <a:t>: </a:t>
            </a:r>
            <a:endParaRPr lang="en-US" smtClean="0"/>
          </a:p>
          <a:p>
            <a:pPr marL="742950" lvl="1" indent="-285750">
              <a:buFont typeface="Wingdings" panose="05000000000000000000" pitchFamily="2" charset="2"/>
              <a:buChar char="§"/>
            </a:pPr>
            <a:r>
              <a:rPr lang="vi-VN">
                <a:latin typeface="Calibri" panose="020F0502020204030204" pitchFamily="34" charset="0"/>
                <a:cs typeface="Calibri" panose="020F0502020204030204" pitchFamily="34" charset="0"/>
              </a:rPr>
              <a:t>Một bảng (quan hệ) được gọi là ở dạng chuẩn 1NF nếu và chỉ nếu toàn bộ các miền giá trị của các cột có </a:t>
            </a:r>
            <a:r>
              <a:rPr lang="vi-VN" smtClean="0">
                <a:latin typeface="Calibri" panose="020F0502020204030204" pitchFamily="34" charset="0"/>
                <a:cs typeface="Calibri" panose="020F0502020204030204" pitchFamily="34" charset="0"/>
              </a:rPr>
              <a:t>mặt trong bảng (quan hệ) đều chỉ chứa các giá trị nguyên tử (nguyên tố)</a:t>
            </a:r>
            <a:endParaRPr lang="en-US"/>
          </a:p>
          <a:p>
            <a:pPr marL="285750" indent="-285750">
              <a:buFont typeface="Wingdings" panose="05000000000000000000" pitchFamily="2" charset="2"/>
              <a:buChar char="Ø"/>
            </a:pPr>
            <a:r>
              <a:rPr lang="en-US" b="1"/>
              <a:t>2NF</a:t>
            </a:r>
            <a:r>
              <a:rPr lang="en-US"/>
              <a:t>: Một quan hệ ở dạng chuẩn 2NF nếu thỏa mãn 2 điều kiện:</a:t>
            </a:r>
          </a:p>
          <a:p>
            <a:pPr marL="742950" lvl="1" indent="-285750">
              <a:buFont typeface="Wingdings" panose="05000000000000000000" pitchFamily="2" charset="2"/>
              <a:buChar char="§"/>
            </a:pPr>
            <a:r>
              <a:rPr lang="en-US"/>
              <a:t>Là 1NF</a:t>
            </a:r>
          </a:p>
          <a:p>
            <a:pPr marL="742950" lvl="1" indent="-285750">
              <a:buFont typeface="Wingdings" panose="05000000000000000000" pitchFamily="2" charset="2"/>
              <a:buChar char="§"/>
            </a:pPr>
            <a:r>
              <a:rPr lang="en-US"/>
              <a:t>Các thuộc tính không khóa phải phụ thuộc hàm đầy đủ vào khóa chính</a:t>
            </a:r>
          </a:p>
          <a:p>
            <a:pPr lvl="1"/>
            <a:r>
              <a:rPr lang="en-GB" smtClean="0"/>
              <a:t>Ví dụ: </a:t>
            </a:r>
          </a:p>
          <a:p>
            <a:pPr lvl="1"/>
            <a:r>
              <a:rPr lang="en-GB" smtClean="0"/>
              <a:t>	- </a:t>
            </a:r>
            <a:r>
              <a:rPr lang="en-US"/>
              <a:t>Cho quan hệ R = (ABCD) , khoá là AB và tập phụ thuộc hàm F = {AB -&gt; C, AB -&gt; D</a:t>
            </a:r>
            <a:r>
              <a:rPr lang="en-US" smtClean="0"/>
              <a:t>} là </a:t>
            </a:r>
            <a:r>
              <a:rPr lang="en-US"/>
              <a:t>quan hệ đạt </a:t>
            </a:r>
            <a:r>
              <a:rPr lang="en-US" smtClean="0"/>
              <a:t>	chuẩn 2NF</a:t>
            </a:r>
          </a:p>
          <a:p>
            <a:r>
              <a:rPr lang="en-GB"/>
              <a:t>	</a:t>
            </a:r>
            <a:r>
              <a:rPr lang="en-GB" smtClean="0"/>
              <a:t>- </a:t>
            </a:r>
            <a:r>
              <a:rPr lang="en-US"/>
              <a:t>Cho quan hệ R = (ABCD) , khoá là AB và tập phụ thuộc hàm</a:t>
            </a:r>
          </a:p>
          <a:p>
            <a:r>
              <a:rPr lang="en-US" smtClean="0"/>
              <a:t>	F </a:t>
            </a:r>
            <a:r>
              <a:rPr lang="en-US"/>
              <a:t>= {AB -&gt; C, AB -&gt; D, B -&gt; DC} là quan hệ không đạt chuẩn 2NF vì có phụ thuộc </a:t>
            </a:r>
            <a:r>
              <a:rPr lang="en-US" smtClean="0"/>
              <a:t>hàm </a:t>
            </a:r>
            <a:r>
              <a:rPr lang="en-US"/>
              <a:t>B -&gt; DC là phụ </a:t>
            </a:r>
            <a:r>
              <a:rPr lang="en-US" smtClean="0"/>
              <a:t>	thuộc </a:t>
            </a:r>
            <a:r>
              <a:rPr lang="en-US"/>
              <a:t>hàm bộ phận (phụ thuộc hàm không đầy đủ) vào </a:t>
            </a:r>
            <a:r>
              <a:rPr lang="en-US" smtClean="0"/>
              <a:t>khoá.</a:t>
            </a:r>
            <a:endParaRPr lang="en-US"/>
          </a:p>
        </p:txBody>
      </p:sp>
    </p:spTree>
    <p:extLst>
      <p:ext uri="{BB962C8B-B14F-4D97-AF65-F5344CB8AC3E}">
        <p14:creationId xmlns:p14="http://schemas.microsoft.com/office/powerpoint/2010/main" val="353191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12</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930245" y="837538"/>
            <a:ext cx="10184564" cy="5355312"/>
          </a:xfrm>
          <a:prstGeom prst="rect">
            <a:avLst/>
          </a:prstGeom>
          <a:noFill/>
        </p:spPr>
        <p:txBody>
          <a:bodyPr wrap="square" rtlCol="0">
            <a:spAutoFit/>
          </a:bodyPr>
          <a:lstStyle/>
          <a:p>
            <a:pPr marL="285750" indent="-285750">
              <a:buFont typeface="Wingdings" panose="05000000000000000000" pitchFamily="2" charset="2"/>
              <a:buChar char="Ø"/>
            </a:pPr>
            <a:r>
              <a:rPr lang="en-US" b="1" smtClean="0"/>
              <a:t>3NF</a:t>
            </a:r>
            <a:r>
              <a:rPr lang="en-US" smtClean="0"/>
              <a:t>: Một quan hệ ở dạng chuẩn 3NF nếu thỏa mãn 2 điều kiện: </a:t>
            </a:r>
          </a:p>
          <a:p>
            <a:pPr marL="742950" lvl="1" indent="-285750">
              <a:buFont typeface="Wingdings" panose="05000000000000000000" pitchFamily="2" charset="2"/>
              <a:buChar char="§"/>
            </a:pPr>
            <a:r>
              <a:rPr lang="en-US" smtClean="0"/>
              <a:t>Là 2NF</a:t>
            </a:r>
          </a:p>
          <a:p>
            <a:pPr marL="742950" lvl="1" indent="-285750">
              <a:buFont typeface="Wingdings" panose="05000000000000000000" pitchFamily="2" charset="2"/>
              <a:buChar char="§"/>
            </a:pPr>
            <a:r>
              <a:rPr lang="en-US" smtClean="0"/>
              <a:t>Các thuộc tính không khóa phải phụ thuộc trực tiếp vào khóa chính</a:t>
            </a:r>
          </a:p>
          <a:p>
            <a:pPr lvl="1"/>
            <a:r>
              <a:rPr lang="en-GB" smtClean="0"/>
              <a:t>Ví dụ: </a:t>
            </a:r>
          </a:p>
          <a:p>
            <a:pPr lvl="1"/>
            <a:r>
              <a:rPr lang="en-GB"/>
              <a:t>	</a:t>
            </a:r>
            <a:r>
              <a:rPr lang="en-GB" smtClean="0"/>
              <a:t>- </a:t>
            </a:r>
            <a:r>
              <a:rPr lang="en-US"/>
              <a:t>Cho quan hệ R = (ABCDGH, khoá là AB và tập phụ thuộc hàm F = {AB -&gt; C, AB -&gt; D, AB -&gt; GH} là </a:t>
            </a:r>
            <a:r>
              <a:rPr lang="en-US" smtClean="0"/>
              <a:t>	quan </a:t>
            </a:r>
            <a:r>
              <a:rPr lang="en-US"/>
              <a:t>hệ đạt chuẩn </a:t>
            </a:r>
            <a:r>
              <a:rPr lang="en-US" smtClean="0"/>
              <a:t>3NF</a:t>
            </a:r>
          </a:p>
          <a:p>
            <a:r>
              <a:rPr lang="en-GB"/>
              <a:t>	</a:t>
            </a:r>
            <a:r>
              <a:rPr lang="en-GB" smtClean="0"/>
              <a:t>- </a:t>
            </a:r>
            <a:r>
              <a:rPr lang="en-US"/>
              <a:t>Cho quan hệ R = (ABCDGH) , khoá là AB và tập phụ thuộc hàm</a:t>
            </a:r>
          </a:p>
          <a:p>
            <a:r>
              <a:rPr lang="en-US" smtClean="0"/>
              <a:t>	F </a:t>
            </a:r>
            <a:r>
              <a:rPr lang="en-US"/>
              <a:t>= {AB -&gt; C, AB -&gt; D, AB -&gt; GH, G -&gt; DH} là quan hệ không đạt chuẩn 3NF vì có phụ thuộc hàm G ® </a:t>
            </a:r>
            <a:r>
              <a:rPr lang="en-US" smtClean="0"/>
              <a:t>	DH </a:t>
            </a:r>
            <a:r>
              <a:rPr lang="en-US"/>
              <a:t>là phụ thuộc hàm gián tiếp vào </a:t>
            </a:r>
            <a:r>
              <a:rPr lang="en-US" smtClean="0"/>
              <a:t>khoá</a:t>
            </a:r>
          </a:p>
          <a:p>
            <a:pPr marL="285750" indent="-285750">
              <a:buFont typeface="Wingdings" panose="05000000000000000000" pitchFamily="2" charset="2"/>
              <a:buChar char="Ø"/>
            </a:pPr>
            <a:r>
              <a:rPr lang="en-US" b="1" smtClean="0"/>
              <a:t>Chẩn BCNF</a:t>
            </a:r>
            <a:r>
              <a:rPr lang="en-US" smtClean="0"/>
              <a:t>: Một quan hệ ở dạng chuẩn BCNF nếu thỏa mãn 2 điều kiện:</a:t>
            </a:r>
          </a:p>
          <a:p>
            <a:pPr marL="742950" lvl="1" indent="-285750">
              <a:buFont typeface="Wingdings" panose="05000000000000000000" pitchFamily="2" charset="2"/>
              <a:buChar char="§"/>
            </a:pPr>
            <a:r>
              <a:rPr lang="en-US" smtClean="0"/>
              <a:t>Là 3NF</a:t>
            </a:r>
          </a:p>
          <a:p>
            <a:pPr marL="742950" lvl="1" indent="-285750">
              <a:buFont typeface="Wingdings" panose="05000000000000000000" pitchFamily="2" charset="2"/>
              <a:buChar char="§"/>
            </a:pPr>
            <a:r>
              <a:rPr lang="en-US" smtClean="0"/>
              <a:t>Không có thuộc tính khoá mà phụ thuộc hàm vào thuộc tính không khoá</a:t>
            </a:r>
          </a:p>
          <a:p>
            <a:pPr lvl="1"/>
            <a:r>
              <a:rPr lang="en-GB" smtClean="0"/>
              <a:t>Ví dụ:</a:t>
            </a:r>
          </a:p>
          <a:p>
            <a:pPr lvl="1"/>
            <a:r>
              <a:rPr lang="en-GB"/>
              <a:t>	</a:t>
            </a:r>
            <a:r>
              <a:rPr lang="en-GB" smtClean="0"/>
              <a:t>- </a:t>
            </a:r>
            <a:r>
              <a:rPr lang="en-US"/>
              <a:t>Cho quan hệ R = (ABCDGH, khoá là AB và tập phụ thuộc hàm F = {AB -&gt; C, AB -&gt; D, AB -&gt; GH} là </a:t>
            </a:r>
            <a:r>
              <a:rPr lang="en-US" smtClean="0"/>
              <a:t>	quan </a:t>
            </a:r>
            <a:r>
              <a:rPr lang="en-US"/>
              <a:t>hệ đạt chuẩn BCNF</a:t>
            </a:r>
            <a:endParaRPr lang="en-US" smtClean="0"/>
          </a:p>
          <a:p>
            <a:r>
              <a:rPr lang="en-GB" smtClean="0"/>
              <a:t>	- </a:t>
            </a:r>
            <a:r>
              <a:rPr lang="en-US"/>
              <a:t>Cho quan hệ R = (ABCDGH) , khoá là AB và tập phụ thuộc hàm</a:t>
            </a:r>
          </a:p>
          <a:p>
            <a:r>
              <a:rPr lang="en-US" smtClean="0"/>
              <a:t>	F </a:t>
            </a:r>
            <a:r>
              <a:rPr lang="en-US"/>
              <a:t>= {AB -&gt; C, AB -&gt; D, AB -&gt; GH, H -&gt; B} là quan hệ không đạt chuẩn BCNF vì có thuộc tính khoá B </a:t>
            </a:r>
            <a:r>
              <a:rPr lang="en-US" smtClean="0"/>
              <a:t>	phụ </a:t>
            </a:r>
            <a:r>
              <a:rPr lang="en-US"/>
              <a:t>thuộc hàm vào thuộc tính không khoá H</a:t>
            </a:r>
          </a:p>
          <a:p>
            <a:endParaRPr lang="en-US"/>
          </a:p>
        </p:txBody>
      </p:sp>
    </p:spTree>
    <p:extLst>
      <p:ext uri="{BB962C8B-B14F-4D97-AF65-F5344CB8AC3E}">
        <p14:creationId xmlns:p14="http://schemas.microsoft.com/office/powerpoint/2010/main" val="30130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13</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9" name="TextBox 8">
            <a:extLst>
              <a:ext uri="{FF2B5EF4-FFF2-40B4-BE49-F238E27FC236}">
                <a16:creationId xmlns:a16="http://schemas.microsoft.com/office/drawing/2014/main" xmlns="" id="{6A4032F9-F677-BDFC-F091-AA175FFA2FE2}"/>
              </a:ext>
            </a:extLst>
          </p:cNvPr>
          <p:cNvSpPr txBox="1"/>
          <p:nvPr/>
        </p:nvSpPr>
        <p:spPr>
          <a:xfrm>
            <a:off x="857043" y="1227936"/>
            <a:ext cx="10639864" cy="3416320"/>
          </a:xfrm>
          <a:prstGeom prst="rect">
            <a:avLst/>
          </a:prstGeom>
          <a:noFill/>
        </p:spPr>
        <p:txBody>
          <a:bodyPr wrap="square" rtlCol="0">
            <a:spAutoFit/>
          </a:bodyPr>
          <a:lstStyle/>
          <a:p>
            <a:r>
              <a:rPr lang="vi-VN" b="1">
                <a:latin typeface="Calibri" panose="020F0502020204030204" pitchFamily="34" charset="0"/>
                <a:cs typeface="Calibri" panose="020F0502020204030204" pitchFamily="34" charset="0"/>
              </a:rPr>
              <a:t>Yêu cầu</a:t>
            </a:r>
            <a:r>
              <a:rPr lang="vi-VN">
                <a:latin typeface="Calibri" panose="020F0502020204030204" pitchFamily="34" charset="0"/>
                <a:cs typeface="Calibri" panose="020F0502020204030204" pitchFamily="34" charset="0"/>
              </a:rPr>
              <a:t>: </a:t>
            </a:r>
            <a:r>
              <a:rPr lang="en-GB"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hiết </a:t>
            </a:r>
            <a:r>
              <a:rPr lang="vi-VN">
                <a:latin typeface="Calibri" panose="020F0502020204030204" pitchFamily="34" charset="0"/>
                <a:cs typeface="Calibri" panose="020F0502020204030204" pitchFamily="34" charset="0"/>
              </a:rPr>
              <a:t>kế CSDL quản lí cửa hàng thuốc cần các thông tin sau</a:t>
            </a:r>
            <a:r>
              <a:rPr lang="vi-VN" smtClean="0">
                <a:latin typeface="Calibri" panose="020F0502020204030204" pitchFamily="34" charset="0"/>
                <a:cs typeface="Calibri" panose="020F0502020204030204" pitchFamily="34" charset="0"/>
              </a:rPr>
              <a:t>:</a:t>
            </a:r>
            <a:endParaRPr lang="en-GB" smtClean="0">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DB</a:t>
            </a:r>
            <a:r>
              <a:rPr lang="vi-VN">
                <a:latin typeface="Calibri" panose="020F0502020204030204" pitchFamily="34" charset="0"/>
                <a:cs typeface="Calibri" panose="020F0502020204030204" pitchFamily="34" charset="0"/>
              </a:rPr>
              <a:t>(Mã hóa đơn, Ngày bán, Tổng tiền Hóa đơn, Mã khách hàng, Tên Khách hàng, Số ĐT Khách hàng, Mã Nhân viên, Số CMT của NV, Tên NV, Địa chỉ NV, Số ĐT Nhân </a:t>
            </a:r>
            <a:r>
              <a:rPr lang="vi-VN" smtClean="0">
                <a:latin typeface="Calibri" panose="020F0502020204030204" pitchFamily="34" charset="0"/>
                <a:cs typeface="Calibri" panose="020F0502020204030204" pitchFamily="34" charset="0"/>
              </a:rPr>
              <a:t>viên</a:t>
            </a:r>
            <a:r>
              <a:rPr lang="en-GB"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Mã </a:t>
            </a:r>
            <a:r>
              <a:rPr lang="vi-VN">
                <a:latin typeface="Calibri" panose="020F0502020204030204" pitchFamily="34" charset="0"/>
                <a:cs typeface="Calibri" panose="020F0502020204030204" pitchFamily="34" charset="0"/>
              </a:rPr>
              <a:t>thuốc, Tên thuốc, Công dụng, Ngày SX, Hạn SD, Số lượng, Thành </a:t>
            </a:r>
            <a:r>
              <a:rPr lang="vi-VN" smtClean="0">
                <a:latin typeface="Calibri" panose="020F0502020204030204" pitchFamily="34" charset="0"/>
                <a:cs typeface="Calibri" panose="020F0502020204030204" pitchFamily="34" charset="0"/>
              </a:rPr>
              <a:t>tiền).</a:t>
            </a:r>
            <a:endParaRPr lang="en-GB" smtClean="0">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Các phụ thuộc hàm</a:t>
            </a:r>
            <a:r>
              <a:rPr lang="vi-VN">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Mã </a:t>
            </a:r>
            <a:r>
              <a:rPr lang="vi-VN">
                <a:latin typeface="Calibri" panose="020F0502020204030204" pitchFamily="34" charset="0"/>
                <a:cs typeface="Calibri" panose="020F0502020204030204" pitchFamily="34" charset="0"/>
              </a:rPr>
              <a:t>hóa đơn, Mã khách hàng, Mã nhân viên, Mã thuốc, xác định duy nhất 1 hóa đơn, 1 khách hàng, 1 </a:t>
            </a:r>
            <a:r>
              <a:rPr lang="vi-VN" smtClean="0">
                <a:latin typeface="Calibri" panose="020F0502020204030204" pitchFamily="34" charset="0"/>
                <a:cs typeface="Calibri" panose="020F0502020204030204" pitchFamily="34" charset="0"/>
              </a:rPr>
              <a:t>NV, </a:t>
            </a:r>
            <a:r>
              <a:rPr lang="vi-VN">
                <a:latin typeface="Calibri" panose="020F0502020204030204" pitchFamily="34" charset="0"/>
                <a:cs typeface="Calibri" panose="020F0502020204030204" pitchFamily="34" charset="0"/>
              </a:rPr>
              <a:t>1 loại thuốc.</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Một hóa đơn có thể có nhiều thuốc nhưng chỉ do một người mua và một nhân viên bán.</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Số CMT của </a:t>
            </a:r>
            <a:r>
              <a:rPr lang="vi-VN" smtClean="0">
                <a:latin typeface="Calibri" panose="020F0502020204030204" pitchFamily="34" charset="0"/>
                <a:cs typeface="Calibri" panose="020F0502020204030204" pitchFamily="34" charset="0"/>
              </a:rPr>
              <a:t>NV</a:t>
            </a:r>
            <a:r>
              <a:rPr lang="en-GB"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-&gt; </a:t>
            </a:r>
            <a:r>
              <a:rPr lang="vi-VN">
                <a:latin typeface="Calibri" panose="020F0502020204030204" pitchFamily="34" charset="0"/>
                <a:cs typeface="Calibri" panose="020F0502020204030204" pitchFamily="34" charset="0"/>
              </a:rPr>
              <a:t>Tên NV, Địa chỉ NV</a:t>
            </a:r>
          </a:p>
          <a:p>
            <a:pPr marL="285750" indent="-285750">
              <a:buFont typeface="Wingdings" panose="05000000000000000000" pitchFamily="2" charset="2"/>
              <a:buChar char="Ø"/>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21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9" name="TextBox 8">
            <a:extLst>
              <a:ext uri="{FF2B5EF4-FFF2-40B4-BE49-F238E27FC236}">
                <a16:creationId xmlns:a16="http://schemas.microsoft.com/office/drawing/2014/main" xmlns="" id="{6A4032F9-F677-BDFC-F091-AA175FFA2FE2}"/>
              </a:ext>
            </a:extLst>
          </p:cNvPr>
          <p:cNvSpPr txBox="1"/>
          <p:nvPr/>
        </p:nvSpPr>
        <p:spPr>
          <a:xfrm>
            <a:off x="857043" y="1227936"/>
            <a:ext cx="10639864" cy="2031325"/>
          </a:xfrm>
          <a:prstGeom prst="rect">
            <a:avLst/>
          </a:prstGeom>
          <a:noFill/>
        </p:spPr>
        <p:txBody>
          <a:bodyPr wrap="square" rtlCol="0">
            <a:spAutoFit/>
          </a:bodyPr>
          <a:lstStyle/>
          <a:p>
            <a:r>
              <a:rPr lang="vi-VN" b="1">
                <a:latin typeface="Calibri" panose="020F0502020204030204" pitchFamily="34" charset="0"/>
                <a:cs typeface="Calibri" panose="020F0502020204030204" pitchFamily="34" charset="0"/>
              </a:rPr>
              <a:t>1NF - Loại bỏ nhóm lặp và loại bỏ các thuộc tính tính toán</a:t>
            </a:r>
            <a:r>
              <a:rPr lang="vi-VN" b="1" smtClean="0">
                <a:latin typeface="Calibri" panose="020F0502020204030204" pitchFamily="34" charset="0"/>
                <a:cs typeface="Calibri" panose="020F0502020204030204" pitchFamily="34" charset="0"/>
              </a:rPr>
              <a:t>.</a:t>
            </a:r>
            <a:endParaRPr lang="en-GB" b="1" smtClean="0">
              <a:latin typeface="Calibri" panose="020F0502020204030204" pitchFamily="34" charset="0"/>
              <a:cs typeface="Calibri" panose="020F0502020204030204" pitchFamily="34" charset="0"/>
            </a:endParaRPr>
          </a:p>
          <a:p>
            <a:endParaRPr lang="vi-VN">
              <a:latin typeface="Calibri" panose="020F0502020204030204" pitchFamily="34" charset="0"/>
              <a:cs typeface="Calibri" panose="020F0502020204030204" pitchFamily="34" charset="0"/>
            </a:endParaRPr>
          </a:p>
          <a:p>
            <a:pPr marL="800100" lvl="1" indent="-342900">
              <a:buFont typeface="+mj-lt"/>
              <a:buAutoNum type="arabicPeriod"/>
            </a:pP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loại 2 thuộc tính tính toán sau: Tổng tiền hóa đơn và thành tiền. Vì đây chính là dữ liệu dư thừa.</a:t>
            </a:r>
          </a:p>
          <a:p>
            <a:pPr marL="800100" lvl="1" indent="-342900">
              <a:buFont typeface="+mj-lt"/>
              <a:buAutoNum type="arabicPeriod"/>
            </a:pPr>
            <a:r>
              <a:rPr lang="vi-VN">
                <a:latin typeface="Calibri" panose="020F0502020204030204" pitchFamily="34" charset="0"/>
                <a:cs typeface="Calibri" panose="020F0502020204030204" pitchFamily="34" charset="0"/>
              </a:rPr>
              <a:t>Hóa đơn(Mã hóa đơn, Ngày bán, Mã khách hàng, Tên Khách hàng, Số ĐT Khách hàng, Mã Nhân viên, Số CMT của NV, Tên NV, Địa chỉ NV, Số ĐT NV)</a:t>
            </a:r>
          </a:p>
          <a:p>
            <a:pPr marL="800100" lvl="1" indent="-342900">
              <a:buFont typeface="+mj-lt"/>
              <a:buAutoNum type="arabicPeriod"/>
            </a:pPr>
            <a:r>
              <a:rPr lang="vi-VN">
                <a:latin typeface="Calibri" panose="020F0502020204030204" pitchFamily="34" charset="0"/>
                <a:cs typeface="Calibri" panose="020F0502020204030204" pitchFamily="34" charset="0"/>
              </a:rPr>
              <a:t>Hóa đơn - Thuốc(Mã hóa đơn, Mã thuốc, Tên thuốc, Công dụng, Ngày SX, Hạn SD, Số lượng)</a:t>
            </a:r>
          </a:p>
          <a:p>
            <a:pPr marL="285750" indent="-285750">
              <a:buFont typeface="Wingdings" panose="05000000000000000000" pitchFamily="2" charset="2"/>
              <a:buChar char="Ø"/>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676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9" name="TextBox 8">
            <a:extLst>
              <a:ext uri="{FF2B5EF4-FFF2-40B4-BE49-F238E27FC236}">
                <a16:creationId xmlns:a16="http://schemas.microsoft.com/office/drawing/2014/main" xmlns="" id="{6A4032F9-F677-BDFC-F091-AA175FFA2FE2}"/>
              </a:ext>
            </a:extLst>
          </p:cNvPr>
          <p:cNvSpPr txBox="1"/>
          <p:nvPr/>
        </p:nvSpPr>
        <p:spPr>
          <a:xfrm>
            <a:off x="857043" y="1227936"/>
            <a:ext cx="10639864" cy="3416320"/>
          </a:xfrm>
          <a:prstGeom prst="rect">
            <a:avLst/>
          </a:prstGeom>
          <a:noFill/>
        </p:spPr>
        <p:txBody>
          <a:bodyPr wrap="square" rtlCol="0">
            <a:spAutoFit/>
          </a:bodyPr>
          <a:lstStyle/>
          <a:p>
            <a:r>
              <a:rPr lang="vi-VN" b="1">
                <a:latin typeface="Calibri" panose="020F0502020204030204" pitchFamily="34" charset="0"/>
                <a:cs typeface="Calibri" panose="020F0502020204030204" pitchFamily="34" charset="0"/>
              </a:rPr>
              <a:t>2NF - Loại bỏ các phụ thuộc hàm không hoàn toàn vào khóa chính</a:t>
            </a:r>
            <a:endParaRPr lang="vi-VN">
              <a:latin typeface="Calibri" panose="020F0502020204030204" pitchFamily="34" charset="0"/>
              <a:cs typeface="Calibri" panose="020F0502020204030204" pitchFamily="34" charset="0"/>
            </a:endParaRPr>
          </a:p>
          <a:p>
            <a:pPr marL="800100" lvl="1" indent="-342900">
              <a:buFont typeface="+mj-lt"/>
              <a:buAutoNum type="arabicPeriod"/>
            </a:pPr>
            <a:r>
              <a:rPr lang="vi-VN">
                <a:latin typeface="Calibri" panose="020F0502020204030204" pitchFamily="34" charset="0"/>
                <a:cs typeface="Calibri" panose="020F0502020204030204" pitchFamily="34" charset="0"/>
              </a:rPr>
              <a:t>Quan hệ Hóa đơn chỉ có khóa đơn nên quan hệ này đã ở 2NF.</a:t>
            </a:r>
          </a:p>
          <a:p>
            <a:pPr marL="800100" lvl="1" indent="-342900">
              <a:buFont typeface="+mj-lt"/>
              <a:buAutoNum type="arabicPeriod"/>
            </a:pPr>
            <a:r>
              <a:rPr lang="vi-VN">
                <a:latin typeface="Calibri" panose="020F0502020204030204" pitchFamily="34" charset="0"/>
                <a:cs typeface="Calibri" panose="020F0502020204030204" pitchFamily="34" charset="0"/>
              </a:rPr>
              <a:t>Xét quan hệ Hóa đơn - Thuốc : Tên thuốc, Công dụng, Ngày SX, Hạn SD chỉ phụ thuộc vào Mã thuốc mà không phụ thuộc vào toàn khóa nên quan hệ này được tách làm 2 quan hệ sau:</a:t>
            </a:r>
          </a:p>
          <a:p>
            <a:pPr marL="1200150" lvl="2" indent="-285750">
              <a:buFont typeface="Arial" panose="020B0604020202020204" pitchFamily="34" charset="0"/>
              <a:buChar char="•"/>
            </a:pPr>
            <a:r>
              <a:rPr lang="vi-VN">
                <a:latin typeface="Calibri" panose="020F0502020204030204" pitchFamily="34" charset="0"/>
                <a:cs typeface="Calibri" panose="020F0502020204030204" pitchFamily="34" charset="0"/>
              </a:rPr>
              <a:t>Hóa đơn - Thuốc(Mã hóa đơn, Mã thuốc, Số lượng)</a:t>
            </a:r>
          </a:p>
          <a:p>
            <a:pPr marL="1200150" lvl="2" indent="-285750">
              <a:buFont typeface="Arial" panose="020B0604020202020204" pitchFamily="34" charset="0"/>
              <a:buChar char="•"/>
            </a:pPr>
            <a:r>
              <a:rPr lang="vi-VN">
                <a:latin typeface="Calibri" panose="020F0502020204030204" pitchFamily="34" charset="0"/>
                <a:cs typeface="Calibri" panose="020F0502020204030204" pitchFamily="34" charset="0"/>
              </a:rPr>
              <a:t>Thuốc(Mã thuốc, Tên thuốc, Công dụng, Ngày SX, Hạn SD</a:t>
            </a:r>
            <a:r>
              <a:rPr lang="vi-VN" smtClean="0">
                <a:latin typeface="Calibri" panose="020F0502020204030204" pitchFamily="34" charset="0"/>
                <a:cs typeface="Calibri" panose="020F0502020204030204" pitchFamily="34" charset="0"/>
              </a:rPr>
              <a:t>)</a:t>
            </a:r>
            <a:endParaRPr lang="en-GB" smtClean="0">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vi-VN">
                <a:latin typeface="Calibri" panose="020F0502020204030204" pitchFamily="34" charset="0"/>
                <a:cs typeface="Calibri" panose="020F0502020204030204" pitchFamily="34" charset="0"/>
              </a:rPr>
              <a:t>Như vậy, ở dạng 2NF ta có 3 quan hệ:</a:t>
            </a:r>
          </a:p>
          <a:p>
            <a:pPr marL="800100" lvl="1" indent="-342900">
              <a:buFont typeface="+mj-lt"/>
              <a:buAutoNum type="arabicPeriod"/>
            </a:pPr>
            <a:r>
              <a:rPr lang="vi-VN">
                <a:latin typeface="Calibri" panose="020F0502020204030204" pitchFamily="34" charset="0"/>
                <a:cs typeface="Calibri" panose="020F0502020204030204" pitchFamily="34" charset="0"/>
              </a:rPr>
              <a:t>Hóa đơn(Mã hóa đơn, Ngày bán, Mã khách hàng, Tên Khách hàng, Số ĐT Khách hàng, Mã Nhân viên, Số CMT của NV, Tên NV, Địa chỉ NV, Số ĐT NV)</a:t>
            </a:r>
          </a:p>
          <a:p>
            <a:pPr marL="800100" lvl="1" indent="-342900">
              <a:buFont typeface="+mj-lt"/>
              <a:buAutoNum type="arabicPeriod"/>
            </a:pPr>
            <a:r>
              <a:rPr lang="vi-VN">
                <a:latin typeface="Calibri" panose="020F0502020204030204" pitchFamily="34" charset="0"/>
                <a:cs typeface="Calibri" panose="020F0502020204030204" pitchFamily="34" charset="0"/>
              </a:rPr>
              <a:t>Hóa đơn - Thuốc(Mã hóa đơn, Mã thuốc, Số lượng)</a:t>
            </a:r>
          </a:p>
          <a:p>
            <a:pPr marL="800100" lvl="1" indent="-342900">
              <a:buFont typeface="+mj-lt"/>
              <a:buAutoNum type="arabicPeriod"/>
            </a:pPr>
            <a:r>
              <a:rPr lang="vi-VN">
                <a:latin typeface="Calibri" panose="020F0502020204030204" pitchFamily="34" charset="0"/>
                <a:cs typeface="Calibri" panose="020F0502020204030204" pitchFamily="34" charset="0"/>
              </a:rPr>
              <a:t>Thuốc(Mã thuốc, Tên thuốc, Công dụng, Ngày SX, Hạn SD)</a:t>
            </a:r>
          </a:p>
        </p:txBody>
      </p:sp>
    </p:spTree>
    <p:extLst>
      <p:ext uri="{BB962C8B-B14F-4D97-AF65-F5344CB8AC3E}">
        <p14:creationId xmlns:p14="http://schemas.microsoft.com/office/powerpoint/2010/main" val="72290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Chuẩn hóa cơ sở dữ liệu</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9" name="TextBox 8">
            <a:extLst>
              <a:ext uri="{FF2B5EF4-FFF2-40B4-BE49-F238E27FC236}">
                <a16:creationId xmlns:a16="http://schemas.microsoft.com/office/drawing/2014/main" xmlns="" id="{6A4032F9-F677-BDFC-F091-AA175FFA2FE2}"/>
              </a:ext>
            </a:extLst>
          </p:cNvPr>
          <p:cNvSpPr txBox="1"/>
          <p:nvPr/>
        </p:nvSpPr>
        <p:spPr>
          <a:xfrm>
            <a:off x="857043" y="1227936"/>
            <a:ext cx="10639864" cy="3693319"/>
          </a:xfrm>
          <a:prstGeom prst="rect">
            <a:avLst/>
          </a:prstGeom>
          <a:noFill/>
        </p:spPr>
        <p:txBody>
          <a:bodyPr wrap="square" rtlCol="0">
            <a:spAutoFit/>
          </a:bodyPr>
          <a:lstStyle/>
          <a:p>
            <a:r>
              <a:rPr lang="vi-VN" b="1">
                <a:latin typeface="Calibri" panose="020F0502020204030204" pitchFamily="34" charset="0"/>
                <a:cs typeface="Calibri" panose="020F0502020204030204" pitchFamily="34" charset="0"/>
              </a:rPr>
              <a:t>3NF - Loại bỏ các phụ thuộc hàm bắc cầu vào khóa chính</a:t>
            </a:r>
            <a:endParaRPr lang="vi-VN">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vi-VN" smtClean="0">
                <a:latin typeface="Calibri" panose="020F0502020204030204" pitchFamily="34" charset="0"/>
                <a:cs typeface="Calibri" panose="020F0502020204030204" pitchFamily="34" charset="0"/>
              </a:rPr>
              <a:t>Ở </a:t>
            </a:r>
            <a:r>
              <a:rPr lang="vi-VN">
                <a:latin typeface="Calibri" panose="020F0502020204030204" pitchFamily="34" charset="0"/>
                <a:cs typeface="Calibri" panose="020F0502020204030204" pitchFamily="34" charset="0"/>
              </a:rPr>
              <a:t>quan hệ Hóa đơn, ta thấy Tên Khách hàng, Số ĐT Khách hàng chỉ phụ thuộc Mã khách hàng. Số CMT của NV, Tên NV, Địa chỉ NV chỉ phụ thuộc mã nhân viên. Do đó tách quan hệ này thành 3 quan hệ sau:</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Hóa </a:t>
            </a:r>
            <a:r>
              <a:rPr lang="vi-VN">
                <a:latin typeface="Calibri" panose="020F0502020204030204" pitchFamily="34" charset="0"/>
                <a:cs typeface="Calibri" panose="020F0502020204030204" pitchFamily="34" charset="0"/>
              </a:rPr>
              <a:t>đơn(Mã hóa đơn, Ngày bán, Mã khách hàng, Mã Nhân viên)</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Khách </a:t>
            </a:r>
            <a:r>
              <a:rPr lang="vi-VN">
                <a:latin typeface="Calibri" panose="020F0502020204030204" pitchFamily="34" charset="0"/>
                <a:cs typeface="Calibri" panose="020F0502020204030204" pitchFamily="34" charset="0"/>
              </a:rPr>
              <a:t>hàng(Mã khách hàng, Tên Khách hàng, Số ĐT Khách hàng)</a:t>
            </a:r>
          </a:p>
          <a:p>
            <a:pPr marL="1200150" lvl="2" indent="-285750">
              <a:buFont typeface="Arial" panose="020B0604020202020204" pitchFamily="34" charset="0"/>
              <a:buChar char="•"/>
            </a:pPr>
            <a:r>
              <a:rPr lang="vi-VN">
                <a:latin typeface="Calibri" panose="020F0502020204030204" pitchFamily="34" charset="0"/>
                <a:cs typeface="Calibri" panose="020F0502020204030204" pitchFamily="34" charset="0"/>
              </a:rPr>
              <a:t>Nhân viên(Mã Nhân viên, Số CMT của NV, Tên NV, Địa chỉ NV, Số ĐT NV</a:t>
            </a:r>
            <a:r>
              <a:rPr lang="vi-VN" smtClean="0">
                <a:latin typeface="Calibri" panose="020F0502020204030204" pitchFamily="34" charset="0"/>
                <a:cs typeface="Calibri" panose="020F0502020204030204" pitchFamily="34" charset="0"/>
              </a:rPr>
              <a:t>)</a:t>
            </a:r>
            <a:endParaRPr lang="en-GB" smtClean="0">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endParaRPr lang="vi-VN">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vi-VN" smtClean="0">
                <a:latin typeface="Calibri" panose="020F0502020204030204" pitchFamily="34" charset="0"/>
                <a:cs typeface="Calibri" panose="020F0502020204030204" pitchFamily="34" charset="0"/>
              </a:rPr>
              <a:t>Như vậy, ở 3NF, chúng ta có 5 quan hệ sau:</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Hóa đơn(Mã hóa đơn, Ngày bán, Mã khách hàng, Mã Nhân viên)</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Khách hàng(Mã khách hàng, Tên Khách hàng, Số ĐT Khách hàng)</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Nhân viên(Mã Nhân viên, Số CMT của NV, Tên NV, Địa chỉ NV, Số ĐT NV)</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Hóa đơn - Thuốc(Mã hóa đơn, Mã thuốc, Số lượng)</a:t>
            </a:r>
          </a:p>
          <a:p>
            <a:pPr marL="1200150" lvl="2" indent="-285750">
              <a:buFont typeface="Arial" panose="020B0604020202020204" pitchFamily="34" charset="0"/>
              <a:buChar char="•"/>
            </a:pPr>
            <a:r>
              <a:rPr lang="vi-VN" smtClean="0">
                <a:latin typeface="Calibri" panose="020F0502020204030204" pitchFamily="34" charset="0"/>
                <a:cs typeface="Calibri" panose="020F0502020204030204" pitchFamily="34" charset="0"/>
              </a:rPr>
              <a:t>Thuốc(Mã thuốc, Tên thuốc, Công dụng, Ngày SX, Hạn SD)</a:t>
            </a:r>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84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3. </a:t>
            </a:r>
            <a:r>
              <a:rPr lang="en-GB" sz="2600" b="1">
                <a:solidFill>
                  <a:schemeClr val="bg1"/>
                </a:solidFill>
                <a:cs typeface="Arial" panose="020B0604020202020204" pitchFamily="34" charset="0"/>
              </a:rPr>
              <a:t>Thực hành thiết kế Cơ sở dữ liệu</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TextBox 5"/>
          <p:cNvSpPr txBox="1"/>
          <p:nvPr/>
        </p:nvSpPr>
        <p:spPr>
          <a:xfrm>
            <a:off x="675250" y="1115486"/>
            <a:ext cx="9157240" cy="369332"/>
          </a:xfrm>
          <a:prstGeom prst="rect">
            <a:avLst/>
          </a:prstGeom>
          <a:noFill/>
        </p:spPr>
        <p:txBody>
          <a:bodyPr wrap="square" rtlCol="0">
            <a:spAutoFit/>
          </a:bodyPr>
          <a:lstStyle/>
          <a:p>
            <a:r>
              <a:rPr lang="en-GB"/>
              <a:t>Quy trình thiết kế cơ sở dữ liệu:</a:t>
            </a:r>
          </a:p>
        </p:txBody>
      </p:sp>
      <p:sp>
        <p:nvSpPr>
          <p:cNvPr id="5" name="Rectangle: Rounded Corners 4">
            <a:extLst>
              <a:ext uri="{FF2B5EF4-FFF2-40B4-BE49-F238E27FC236}">
                <a16:creationId xmlns:a16="http://schemas.microsoft.com/office/drawing/2014/main" xmlns="" id="{99F05579-DB72-E741-0235-03EE51086424}"/>
              </a:ext>
            </a:extLst>
          </p:cNvPr>
          <p:cNvSpPr/>
          <p:nvPr/>
        </p:nvSpPr>
        <p:spPr>
          <a:xfrm>
            <a:off x="1797935" y="1833841"/>
            <a:ext cx="8769782" cy="8440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Xác định các thành phần dữ liệu</a:t>
            </a:r>
          </a:p>
        </p:txBody>
      </p:sp>
      <p:sp>
        <p:nvSpPr>
          <p:cNvPr id="9" name="Rectangle: Rounded Corners 8">
            <a:extLst>
              <a:ext uri="{FF2B5EF4-FFF2-40B4-BE49-F238E27FC236}">
                <a16:creationId xmlns:a16="http://schemas.microsoft.com/office/drawing/2014/main" xmlns="" id="{64CD548A-36B7-A52D-4814-D6702268E005}"/>
              </a:ext>
            </a:extLst>
          </p:cNvPr>
          <p:cNvSpPr/>
          <p:nvPr/>
        </p:nvSpPr>
        <p:spPr>
          <a:xfrm>
            <a:off x="1797935" y="2798362"/>
            <a:ext cx="8769782" cy="844062"/>
          </a:xfrm>
          <a:prstGeom prst="roundRect">
            <a:avLst/>
          </a:pr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Phân chia thông tin vào các bảng, cột của cơ sở dữ liệu</a:t>
            </a:r>
          </a:p>
        </p:txBody>
      </p:sp>
      <p:sp>
        <p:nvSpPr>
          <p:cNvPr id="10" name="Rectangle: Rounded Corners 9">
            <a:extLst>
              <a:ext uri="{FF2B5EF4-FFF2-40B4-BE49-F238E27FC236}">
                <a16:creationId xmlns:a16="http://schemas.microsoft.com/office/drawing/2014/main" xmlns="" id="{5A755335-CFDD-0E06-3D08-D42365119D1D}"/>
              </a:ext>
            </a:extLst>
          </p:cNvPr>
          <p:cNvSpPr/>
          <p:nvPr/>
        </p:nvSpPr>
        <p:spPr>
          <a:xfrm>
            <a:off x="1779936" y="3741506"/>
            <a:ext cx="8769782" cy="844062"/>
          </a:xfrm>
          <a:prstGeom prst="roundRect">
            <a:avLst/>
          </a:prstGeom>
          <a:solidFill>
            <a:srgbClr val="1EA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Chỉ định khóa chính, khóa ngoại, thiết lập mối quan hệ giữa các bảng</a:t>
            </a:r>
          </a:p>
        </p:txBody>
      </p:sp>
      <p:sp>
        <p:nvSpPr>
          <p:cNvPr id="15" name="Rectangle: Rounded Corners 14">
            <a:extLst>
              <a:ext uri="{FF2B5EF4-FFF2-40B4-BE49-F238E27FC236}">
                <a16:creationId xmlns:a16="http://schemas.microsoft.com/office/drawing/2014/main" xmlns="" id="{B1926CE4-EE9F-FFE0-DC1D-56DB31564D53}"/>
              </a:ext>
            </a:extLst>
          </p:cNvPr>
          <p:cNvSpPr/>
          <p:nvPr/>
        </p:nvSpPr>
        <p:spPr>
          <a:xfrm>
            <a:off x="1779936" y="4680941"/>
            <a:ext cx="8769782" cy="844062"/>
          </a:xfrm>
          <a:prstGeom prst="roundRect">
            <a:avLst/>
          </a:prstGeom>
          <a:solidFill>
            <a:srgbClr val="66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Chuẩn hóa cơ sở dữ liệu</a:t>
            </a:r>
          </a:p>
        </p:txBody>
      </p:sp>
      <p:sp>
        <p:nvSpPr>
          <p:cNvPr id="4" name="Diamond 3">
            <a:extLst>
              <a:ext uri="{FF2B5EF4-FFF2-40B4-BE49-F238E27FC236}">
                <a16:creationId xmlns:a16="http://schemas.microsoft.com/office/drawing/2014/main" xmlns="" id="{0B503961-CACD-BC9C-D8A4-CD475F823CDC}"/>
              </a:ext>
            </a:extLst>
          </p:cNvPr>
          <p:cNvSpPr/>
          <p:nvPr/>
        </p:nvSpPr>
        <p:spPr>
          <a:xfrm>
            <a:off x="1323932" y="1633049"/>
            <a:ext cx="600701" cy="576148"/>
          </a:xfrm>
          <a:prstGeom prst="diamond">
            <a:avLst/>
          </a:prstGeom>
          <a:solidFill>
            <a:srgbClr val="0053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2" name="Diamond 11">
            <a:extLst>
              <a:ext uri="{FF2B5EF4-FFF2-40B4-BE49-F238E27FC236}">
                <a16:creationId xmlns:a16="http://schemas.microsoft.com/office/drawing/2014/main" xmlns="" id="{C43514E5-1719-5A47-66E3-3D29DBBB475F}"/>
              </a:ext>
            </a:extLst>
          </p:cNvPr>
          <p:cNvSpPr/>
          <p:nvPr/>
        </p:nvSpPr>
        <p:spPr>
          <a:xfrm>
            <a:off x="1337779" y="2604389"/>
            <a:ext cx="600701" cy="576148"/>
          </a:xfrm>
          <a:prstGeom prst="diamond">
            <a:avLst/>
          </a:prstGeom>
          <a:solidFill>
            <a:srgbClr val="0091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3" name="Diamond 12">
            <a:extLst>
              <a:ext uri="{FF2B5EF4-FFF2-40B4-BE49-F238E27FC236}">
                <a16:creationId xmlns:a16="http://schemas.microsoft.com/office/drawing/2014/main" xmlns="" id="{B9E75D0E-9702-728E-20A3-1EEDC49E005A}"/>
              </a:ext>
            </a:extLst>
          </p:cNvPr>
          <p:cNvSpPr/>
          <p:nvPr/>
        </p:nvSpPr>
        <p:spPr>
          <a:xfrm>
            <a:off x="1337779" y="3575729"/>
            <a:ext cx="600701" cy="576148"/>
          </a:xfrm>
          <a:prstGeom prst="diamond">
            <a:avLst/>
          </a:prstGeom>
          <a:solidFill>
            <a:srgbClr val="1783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4" name="Diamond 13">
            <a:extLst>
              <a:ext uri="{FF2B5EF4-FFF2-40B4-BE49-F238E27FC236}">
                <a16:creationId xmlns:a16="http://schemas.microsoft.com/office/drawing/2014/main" xmlns="" id="{4FC3E19F-47C6-934B-A84D-3F1CB181A56A}"/>
              </a:ext>
            </a:extLst>
          </p:cNvPr>
          <p:cNvSpPr/>
          <p:nvPr/>
        </p:nvSpPr>
        <p:spPr>
          <a:xfrm>
            <a:off x="1323931" y="4425093"/>
            <a:ext cx="600701" cy="576148"/>
          </a:xfrm>
          <a:prstGeom prst="diamond">
            <a:avLst/>
          </a:prstGeom>
          <a:solidFill>
            <a:srgbClr val="54A8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Tree>
    <p:extLst>
      <p:ext uri="{BB962C8B-B14F-4D97-AF65-F5344CB8AC3E}">
        <p14:creationId xmlns:p14="http://schemas.microsoft.com/office/powerpoint/2010/main" val="406910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3. </a:t>
            </a:r>
            <a:r>
              <a:rPr lang="en-GB" sz="2600" b="1">
                <a:solidFill>
                  <a:schemeClr val="bg1"/>
                </a:solidFill>
                <a:cs typeface="Arial" panose="020B0604020202020204" pitchFamily="34" charset="0"/>
              </a:rPr>
              <a:t>Thực hành thiết kế Cơ sở dữ liệu</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TextBox 5"/>
          <p:cNvSpPr txBox="1"/>
          <p:nvPr/>
        </p:nvSpPr>
        <p:spPr>
          <a:xfrm>
            <a:off x="1134318" y="979008"/>
            <a:ext cx="9334983" cy="2031325"/>
          </a:xfrm>
          <a:prstGeom prst="rect">
            <a:avLst/>
          </a:prstGeom>
          <a:noFill/>
        </p:spPr>
        <p:txBody>
          <a:bodyPr wrap="square" rtlCol="0">
            <a:spAutoFit/>
          </a:bodyPr>
          <a:lstStyle/>
          <a:p>
            <a:pPr marL="285750" indent="-285750">
              <a:buFont typeface="Wingdings" panose="05000000000000000000" pitchFamily="2" charset="2"/>
              <a:buChar char="Ø"/>
            </a:pPr>
            <a:r>
              <a:rPr lang="en-GB" smtClean="0"/>
              <a:t>Bài tập: </a:t>
            </a:r>
            <a:r>
              <a:rPr lang="en-GB" smtClean="0">
                <a:latin typeface="Calibri" panose="020F0502020204030204" pitchFamily="34" charset="0"/>
                <a:cs typeface="Calibri" panose="020F0502020204030204" pitchFamily="34" charset="0"/>
              </a:rPr>
              <a:t>Tạo</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CSDL quản lí cửa hàng </a:t>
            </a:r>
            <a:r>
              <a:rPr lang="vi-VN" smtClean="0">
                <a:latin typeface="Calibri" panose="020F0502020204030204" pitchFamily="34" charset="0"/>
                <a:cs typeface="Calibri" panose="020F0502020204030204" pitchFamily="34" charset="0"/>
              </a:rPr>
              <a:t>thuốc</a:t>
            </a:r>
            <a:endParaRPr lang="en-GB" smtClean="0"/>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Hóa đơn(Mã hóa đơn, Ngày bán, Mã khách hàng, Mã Nhân viên)</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Khách hàng(Mã khách hàng, Tên Khách hàng, Số ĐT Khách hàng)</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Nhân viên(Mã Nhân viên, Số CMT của NV, Tên NV, Địa chỉ NV, Số ĐT NV)</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Hóa đơn - Thuốc(Mã hóa đơn, Mã thuốc, Số lượng)</a:t>
            </a:r>
          </a:p>
          <a:p>
            <a:pPr marL="742950" lvl="1" indent="-285750">
              <a:buFont typeface="Arial" panose="020B0604020202020204" pitchFamily="34" charset="0"/>
              <a:buChar char="•"/>
            </a:pPr>
            <a:r>
              <a:rPr lang="vi-VN">
                <a:latin typeface="Calibri" panose="020F0502020204030204" pitchFamily="34" charset="0"/>
                <a:cs typeface="Calibri" panose="020F0502020204030204" pitchFamily="34" charset="0"/>
              </a:rPr>
              <a:t>Thuốc(Mã thuốc, Tên thuốc, Công dụng, Ngày SX, Hạn SD)</a:t>
            </a:r>
          </a:p>
          <a:p>
            <a:endParaRPr lang="en-GB"/>
          </a:p>
        </p:txBody>
      </p:sp>
    </p:spTree>
    <p:extLst>
      <p:ext uri="{BB962C8B-B14F-4D97-AF65-F5344CB8AC3E}">
        <p14:creationId xmlns:p14="http://schemas.microsoft.com/office/powerpoint/2010/main" val="131227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19</a:t>
            </a:fld>
            <a:endParaRPr lang="en-US"/>
          </a:p>
        </p:txBody>
      </p:sp>
    </p:spTree>
    <p:extLst>
      <p:ext uri="{BB962C8B-B14F-4D97-AF65-F5344CB8AC3E}">
        <p14:creationId xmlns:p14="http://schemas.microsoft.com/office/powerpoint/2010/main" val="197014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82851" y="2125015"/>
            <a:ext cx="8002073" cy="584775"/>
          </a:xfrm>
          <a:prstGeom prst="rect">
            <a:avLst/>
          </a:prstGeom>
        </p:spPr>
        <p:txBody>
          <a:bodyPr wrap="square">
            <a:spAutoFit/>
          </a:bodyPr>
          <a:lstStyle/>
          <a:p>
            <a:r>
              <a:rPr lang="en-US" sz="3200" b="1" smtClean="0">
                <a:latin typeface="Arial" panose="020B0604020202020204" pitchFamily="34" charset="0"/>
                <a:cs typeface="Arial" panose="020B0604020202020204" pitchFamily="34" charset="0"/>
              </a:rPr>
              <a:t>Database Design</a:t>
            </a:r>
            <a:endParaRPr lang="en-US" sz="3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31186162-C2E0-4B85-A0C5-EDFC1318C389}"/>
              </a:ext>
            </a:extLst>
          </p:cNvPr>
          <p:cNvSpPr txBox="1"/>
          <p:nvPr/>
        </p:nvSpPr>
        <p:spPr>
          <a:xfrm>
            <a:off x="3670003" y="3567889"/>
            <a:ext cx="5367131" cy="553998"/>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Trình bày: Nguyễn Văn </a:t>
            </a:r>
            <a:r>
              <a:rPr lang="en-US" sz="3000" smtClean="0">
                <a:latin typeface="Arial" panose="020B0604020202020204" pitchFamily="34" charset="0"/>
                <a:cs typeface="Arial" panose="020B0604020202020204" pitchFamily="34" charset="0"/>
              </a:rPr>
              <a:t>Phúc</a:t>
            </a:r>
          </a:p>
        </p:txBody>
      </p:sp>
      <p:sp>
        <p:nvSpPr>
          <p:cNvPr id="4" name="Slide Number Placeholder 3"/>
          <p:cNvSpPr>
            <a:spLocks noGrp="1"/>
          </p:cNvSpPr>
          <p:nvPr>
            <p:ph type="sldNum" sz="quarter" idx="12"/>
          </p:nvPr>
        </p:nvSpPr>
        <p:spPr/>
        <p:txBody>
          <a:bodyPr/>
          <a:lstStyle/>
          <a:p>
            <a:fld id="{2EFE324A-832C-4639-A318-F9ED4BBDC295}" type="slidenum">
              <a:rPr lang="en-US" smtClean="0"/>
              <a:t>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126772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NỘI DUNG CHÍNH</a:t>
            </a:r>
          </a:p>
        </p:txBody>
      </p:sp>
      <p:graphicFrame>
        <p:nvGraphicFramePr>
          <p:cNvPr id="19" name="Diagram 18">
            <a:extLst>
              <a:ext uri="{FF2B5EF4-FFF2-40B4-BE49-F238E27FC236}">
                <a16:creationId xmlns:a16="http://schemas.microsoft.com/office/drawing/2014/main" xmlns="" id="{4211920F-65F2-4DA4-AB06-34CFF3ADD56B}"/>
              </a:ext>
            </a:extLst>
          </p:cNvPr>
          <p:cNvGraphicFramePr/>
          <p:nvPr>
            <p:extLst>
              <p:ext uri="{D42A27DB-BD31-4B8C-83A1-F6EECF244321}">
                <p14:modId xmlns:p14="http://schemas.microsoft.com/office/powerpoint/2010/main" val="1434339423"/>
              </p:ext>
            </p:extLst>
          </p:nvPr>
        </p:nvGraphicFramePr>
        <p:xfrm>
          <a:off x="1476322" y="733160"/>
          <a:ext cx="7609805" cy="5092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xmlns="" id="{ED887BD7-6314-430B-80A8-0FF9BBDE0A0C}"/>
              </a:ext>
            </a:extLst>
          </p:cNvPr>
          <p:cNvSpPr txBox="1"/>
          <p:nvPr/>
        </p:nvSpPr>
        <p:spPr>
          <a:xfrm>
            <a:off x="1685014" y="1018807"/>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1</a:t>
            </a:r>
          </a:p>
        </p:txBody>
      </p:sp>
      <p:sp>
        <p:nvSpPr>
          <p:cNvPr id="21" name="TextBox 20">
            <a:extLst>
              <a:ext uri="{FF2B5EF4-FFF2-40B4-BE49-F238E27FC236}">
                <a16:creationId xmlns:a16="http://schemas.microsoft.com/office/drawing/2014/main" xmlns="" id="{190FC993-CFC3-4FCA-853A-082318696298}"/>
              </a:ext>
            </a:extLst>
          </p:cNvPr>
          <p:cNvSpPr txBox="1"/>
          <p:nvPr/>
        </p:nvSpPr>
        <p:spPr>
          <a:xfrm>
            <a:off x="2138858" y="1849169"/>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a:t>
            </a:r>
          </a:p>
        </p:txBody>
      </p:sp>
      <p:sp>
        <p:nvSpPr>
          <p:cNvPr id="22" name="TextBox 21">
            <a:extLst>
              <a:ext uri="{FF2B5EF4-FFF2-40B4-BE49-F238E27FC236}">
                <a16:creationId xmlns:a16="http://schemas.microsoft.com/office/drawing/2014/main" xmlns="" id="{BAA2CAD0-0493-48FE-8299-27EB8F2BB09D}"/>
              </a:ext>
            </a:extLst>
          </p:cNvPr>
          <p:cNvSpPr txBox="1"/>
          <p:nvPr/>
        </p:nvSpPr>
        <p:spPr>
          <a:xfrm>
            <a:off x="2361860" y="2659150"/>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xmlns="" id="{9DE6DCFE-1843-4989-B29B-F2A5AF249F99}"/>
              </a:ext>
            </a:extLst>
          </p:cNvPr>
          <p:cNvSpPr txBox="1"/>
          <p:nvPr/>
        </p:nvSpPr>
        <p:spPr>
          <a:xfrm>
            <a:off x="2383580" y="3469131"/>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4</a:t>
            </a:r>
          </a:p>
        </p:txBody>
      </p:sp>
      <p:sp>
        <p:nvSpPr>
          <p:cNvPr id="24" name="TextBox 23">
            <a:extLst>
              <a:ext uri="{FF2B5EF4-FFF2-40B4-BE49-F238E27FC236}">
                <a16:creationId xmlns:a16="http://schemas.microsoft.com/office/drawing/2014/main" xmlns="" id="{B89853E3-8414-4CB6-9EA4-58D669BA5A8E}"/>
              </a:ext>
            </a:extLst>
          </p:cNvPr>
          <p:cNvSpPr txBox="1"/>
          <p:nvPr/>
        </p:nvSpPr>
        <p:spPr>
          <a:xfrm>
            <a:off x="1685014" y="5057187"/>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6</a:t>
            </a:r>
          </a:p>
        </p:txBody>
      </p:sp>
      <p:sp>
        <p:nvSpPr>
          <p:cNvPr id="25" name="TextBox 24">
            <a:extLst>
              <a:ext uri="{FF2B5EF4-FFF2-40B4-BE49-F238E27FC236}">
                <a16:creationId xmlns:a16="http://schemas.microsoft.com/office/drawing/2014/main" xmlns="" id="{B89853E3-8414-4CB6-9EA4-58D669BA5A8E}"/>
              </a:ext>
            </a:extLst>
          </p:cNvPr>
          <p:cNvSpPr txBox="1"/>
          <p:nvPr/>
        </p:nvSpPr>
        <p:spPr>
          <a:xfrm>
            <a:off x="2138858" y="4279112"/>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5</a:t>
            </a:r>
          </a:p>
        </p:txBody>
      </p:sp>
      <p:sp>
        <p:nvSpPr>
          <p:cNvPr id="3" name="Slide Number Placeholder 2"/>
          <p:cNvSpPr>
            <a:spLocks noGrp="1"/>
          </p:cNvSpPr>
          <p:nvPr>
            <p:ph type="sldNum" sz="quarter" idx="12"/>
          </p:nvPr>
        </p:nvSpPr>
        <p:spPr/>
        <p:txBody>
          <a:bodyPr/>
          <a:lstStyle/>
          <a:p>
            <a:fld id="{2EFE324A-832C-4639-A318-F9ED4BBDC295}" type="slidenum">
              <a:rPr lang="en-US" smtClean="0"/>
              <a:t>3</a:t>
            </a:fld>
            <a:endParaRPr lang="en-US"/>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40611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97522" y="1333858"/>
            <a:ext cx="7732245" cy="646331"/>
          </a:xfrm>
          <a:prstGeom prst="rect">
            <a:avLst/>
          </a:prstGeom>
          <a:noFill/>
        </p:spPr>
        <p:txBody>
          <a:bodyPr wrap="none" rtlCol="0">
            <a:spAutoFit/>
          </a:bodyPr>
          <a:lstStyle/>
          <a:p>
            <a:pPr marL="285750" indent="-285750">
              <a:buFont typeface="Wingdings" panose="05000000000000000000" pitchFamily="2" charset="2"/>
              <a:buChar char="Ø"/>
            </a:pPr>
            <a:r>
              <a:rPr lang="en-GB"/>
              <a:t>Khái niệm: Quan hệ trong cơ sở dữ liệu là sự liên kết giữa </a:t>
            </a:r>
            <a:r>
              <a:rPr lang="en-GB" smtClean="0"/>
              <a:t>hai </a:t>
            </a:r>
            <a:r>
              <a:rPr lang="en-GB"/>
              <a:t>hay nhiều </a:t>
            </a:r>
            <a:r>
              <a:rPr lang="en-GB" smtClean="0"/>
              <a:t>bảng.</a:t>
            </a:r>
            <a:endParaRPr lang="en-GB"/>
          </a:p>
          <a:p>
            <a:pPr marL="285750" indent="-285750">
              <a:buFont typeface="Wingdings" panose="05000000000000000000" pitchFamily="2" charset="2"/>
              <a:buChar char="Ø"/>
            </a:pPr>
            <a:r>
              <a:rPr lang="en-GB"/>
              <a:t>Các kiểu quan </a:t>
            </a:r>
            <a:r>
              <a:rPr lang="en-GB" smtClean="0"/>
              <a:t>hệ giữa các </a:t>
            </a:r>
            <a:r>
              <a:rPr lang="en-GB"/>
              <a:t>bảng</a:t>
            </a:r>
            <a:r>
              <a:rPr lang="en-GB" smtClean="0"/>
              <a:t>:</a:t>
            </a:r>
            <a:endParaRPr lang="en-GB"/>
          </a:p>
        </p:txBody>
      </p:sp>
      <p:pic>
        <p:nvPicPr>
          <p:cNvPr id="1026" name="Picture 2" descr="Mo ta ve cac loai quan he trong CSDL">
            <a:extLst>
              <a:ext uri="{FF2B5EF4-FFF2-40B4-BE49-F238E27FC236}">
                <a16:creationId xmlns:a16="http://schemas.microsoft.com/office/drawing/2014/main" xmlns="" id="{39F9E02D-7630-3A88-754B-DA923D761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13" y="2324100"/>
            <a:ext cx="841057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923330"/>
          </a:xfrm>
          <a:prstGeom prst="rect">
            <a:avLst/>
          </a:prstGeom>
          <a:noFill/>
        </p:spPr>
        <p:txBody>
          <a:bodyPr wrap="square" rtlCol="0">
            <a:spAutoFit/>
          </a:bodyPr>
          <a:lstStyle/>
          <a:p>
            <a:pPr marL="285750" indent="-285750">
              <a:buFont typeface="Wingdings" panose="05000000000000000000" pitchFamily="2" charset="2"/>
              <a:buChar char="Ø"/>
            </a:pPr>
            <a:r>
              <a:rPr lang="en-GB"/>
              <a:t>Các kiểu quan </a:t>
            </a:r>
            <a:r>
              <a:rPr lang="en-GB" smtClean="0"/>
              <a:t>hệ giữa các </a:t>
            </a:r>
            <a:r>
              <a:rPr lang="en-GB"/>
              <a:t>bảng:</a:t>
            </a:r>
          </a:p>
          <a:p>
            <a:pPr marL="742950" lvl="1" indent="-285750">
              <a:buFont typeface="Wingdings" panose="05000000000000000000" pitchFamily="2" charset="2"/>
              <a:buChar char="§"/>
            </a:pPr>
            <a:r>
              <a:rPr lang="en-GB"/>
              <a:t>1-1: </a:t>
            </a:r>
            <a:r>
              <a:rPr lang="en-US"/>
              <a:t>là quan hệ giữa 2 </a:t>
            </a:r>
            <a:r>
              <a:rPr lang="en-US" smtClean="0"/>
              <a:t>bảng, </a:t>
            </a:r>
            <a:r>
              <a:rPr lang="en-US"/>
              <a:t>trong đó mỗi </a:t>
            </a:r>
            <a:r>
              <a:rPr lang="en-US" smtClean="0"/>
              <a:t>hàng (row) của bảng </a:t>
            </a:r>
            <a:r>
              <a:rPr lang="en-US"/>
              <a:t>này có thể liên kết với duy nhất 1 </a:t>
            </a:r>
            <a:r>
              <a:rPr lang="en-US" smtClean="0"/>
              <a:t>hàng (row) </a:t>
            </a:r>
            <a:r>
              <a:rPr lang="en-US"/>
              <a:t>của </a:t>
            </a:r>
            <a:r>
              <a:rPr lang="en-US" smtClean="0"/>
              <a:t>bảng </a:t>
            </a:r>
            <a:r>
              <a:rPr lang="en-US"/>
              <a:t>còn lại</a:t>
            </a:r>
            <a:r>
              <a:rPr lang="en-US" smtClean="0"/>
              <a:t>.</a:t>
            </a:r>
            <a:endParaRPr lang="en-GB"/>
          </a:p>
        </p:txBody>
      </p:sp>
      <p:pic>
        <p:nvPicPr>
          <p:cNvPr id="6" name="Picture 4">
            <a:extLst>
              <a:ext uri="{FF2B5EF4-FFF2-40B4-BE49-F238E27FC236}">
                <a16:creationId xmlns:a16="http://schemas.microsoft.com/office/drawing/2014/main" xmlns="" id="{57A35595-742D-7735-12CF-12A30A5FE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1870003"/>
            <a:ext cx="741997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38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923330"/>
          </a:xfrm>
          <a:prstGeom prst="rect">
            <a:avLst/>
          </a:prstGeom>
          <a:noFill/>
        </p:spPr>
        <p:txBody>
          <a:bodyPr wrap="square" rtlCol="0">
            <a:spAutoFit/>
          </a:bodyPr>
          <a:lstStyle/>
          <a:p>
            <a:pPr marL="285750" indent="-285750">
              <a:buFont typeface="Wingdings" panose="05000000000000000000" pitchFamily="2" charset="2"/>
              <a:buChar char="Ø"/>
            </a:pPr>
            <a:r>
              <a:rPr lang="en-GB"/>
              <a:t>Các kiểu quan </a:t>
            </a:r>
            <a:r>
              <a:rPr lang="en-GB" smtClean="0"/>
              <a:t>hệ giữa các bảng:</a:t>
            </a:r>
          </a:p>
          <a:p>
            <a:pPr marL="742950" lvl="1" indent="-285750">
              <a:buFont typeface="Wingdings" panose="05000000000000000000" pitchFamily="2" charset="2"/>
              <a:buChar char="§"/>
            </a:pPr>
            <a:r>
              <a:rPr lang="en-GB" smtClean="0"/>
              <a:t>1-n: là quan hệ giữa 2 bảng, trong đó 1 hàng (row) của bảng này có thể liên kết với nhiều hàng (row) của bảng còn lại.</a:t>
            </a:r>
            <a:endParaRPr lang="en-GB"/>
          </a:p>
        </p:txBody>
      </p:sp>
      <p:pic>
        <p:nvPicPr>
          <p:cNvPr id="6" name="Picture 2">
            <a:extLst>
              <a:ext uri="{FF2B5EF4-FFF2-40B4-BE49-F238E27FC236}">
                <a16:creationId xmlns:a16="http://schemas.microsoft.com/office/drawing/2014/main" xmlns="" id="{1D5316DC-B9E1-2CE9-30F1-3F7E93BF7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591" y="1870003"/>
            <a:ext cx="83724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923330"/>
          </a:xfrm>
          <a:prstGeom prst="rect">
            <a:avLst/>
          </a:prstGeom>
          <a:noFill/>
        </p:spPr>
        <p:txBody>
          <a:bodyPr wrap="square" rtlCol="0">
            <a:spAutoFit/>
          </a:bodyPr>
          <a:lstStyle/>
          <a:p>
            <a:pPr marL="285750" indent="-285750">
              <a:buFont typeface="Wingdings" panose="05000000000000000000" pitchFamily="2" charset="2"/>
              <a:buChar char="Ø"/>
            </a:pPr>
            <a:r>
              <a:rPr lang="en-GB"/>
              <a:t>Các kiểu quan </a:t>
            </a:r>
            <a:r>
              <a:rPr lang="en-GB" smtClean="0"/>
              <a:t>hệ giữa các </a:t>
            </a:r>
            <a:r>
              <a:rPr lang="en-GB"/>
              <a:t>bảng:</a:t>
            </a:r>
          </a:p>
          <a:p>
            <a:pPr marL="742950" lvl="1" indent="-285750">
              <a:buFont typeface="Wingdings" panose="05000000000000000000" pitchFamily="2" charset="2"/>
              <a:buChar char="§"/>
            </a:pPr>
            <a:r>
              <a:rPr lang="en-GB" smtClean="0"/>
              <a:t>n-n</a:t>
            </a:r>
            <a:r>
              <a:rPr lang="en-GB"/>
              <a:t>: là quan hệ giữa 2 </a:t>
            </a:r>
            <a:r>
              <a:rPr lang="en-GB" smtClean="0"/>
              <a:t>bảng </a:t>
            </a:r>
            <a:r>
              <a:rPr lang="en-GB"/>
              <a:t>trong đó 1 </a:t>
            </a:r>
            <a:r>
              <a:rPr lang="en-GB" smtClean="0"/>
              <a:t>hàng (row) của bảng </a:t>
            </a:r>
            <a:r>
              <a:rPr lang="en-GB"/>
              <a:t>này có thể liên kết với 0, 1, hoặc nhiều </a:t>
            </a:r>
            <a:r>
              <a:rPr lang="en-GB" smtClean="0"/>
              <a:t>hàng (row) </a:t>
            </a:r>
            <a:r>
              <a:rPr lang="en-GB"/>
              <a:t>của </a:t>
            </a:r>
            <a:r>
              <a:rPr lang="en-GB" smtClean="0"/>
              <a:t>bảng </a:t>
            </a:r>
            <a:r>
              <a:rPr lang="en-GB"/>
              <a:t>kia và ngược lại</a:t>
            </a:r>
            <a:r>
              <a:rPr lang="en-GB" smtClean="0"/>
              <a:t>.</a:t>
            </a:r>
            <a:endParaRPr lang="en-GB"/>
          </a:p>
        </p:txBody>
      </p:sp>
      <p:pic>
        <p:nvPicPr>
          <p:cNvPr id="6" name="Picture 2">
            <a:extLst>
              <a:ext uri="{FF2B5EF4-FFF2-40B4-BE49-F238E27FC236}">
                <a16:creationId xmlns:a16="http://schemas.microsoft.com/office/drawing/2014/main" xmlns="" id="{44609156-CB99-99F7-A32B-CD164BC06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071" y="1839225"/>
            <a:ext cx="964882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6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1200329"/>
          </a:xfrm>
          <a:prstGeom prst="rect">
            <a:avLst/>
          </a:prstGeom>
          <a:noFill/>
        </p:spPr>
        <p:txBody>
          <a:bodyPr wrap="square" rtlCol="0">
            <a:spAutoFit/>
          </a:bodyPr>
          <a:lstStyle/>
          <a:p>
            <a:pPr marL="285750" indent="-285750">
              <a:buFont typeface="Wingdings" panose="05000000000000000000" pitchFamily="2" charset="2"/>
              <a:buChar char="Ø"/>
            </a:pPr>
            <a:r>
              <a:rPr lang="en-GB"/>
              <a:t>Các kiểu quan </a:t>
            </a:r>
            <a:r>
              <a:rPr lang="en-GB" smtClean="0"/>
              <a:t>hệ giữa các </a:t>
            </a:r>
            <a:r>
              <a:rPr lang="en-GB"/>
              <a:t>bảng:</a:t>
            </a:r>
          </a:p>
          <a:p>
            <a:pPr marL="742950" lvl="1" indent="-285750">
              <a:buFont typeface="Wingdings" panose="05000000000000000000" pitchFamily="2" charset="2"/>
              <a:buChar char="§"/>
            </a:pPr>
            <a:r>
              <a:rPr lang="en-GB" smtClean="0"/>
              <a:t>Đệ quy (liên kết với chính bảng đó): </a:t>
            </a:r>
            <a:r>
              <a:rPr lang="en-GB"/>
              <a:t>Là quan hệ tồn tại giữa </a:t>
            </a:r>
            <a:r>
              <a:rPr lang="en-GB" smtClean="0"/>
              <a:t>các hàng (row) trong cùng một bảng (quan hệ cha con, self relationship)</a:t>
            </a:r>
          </a:p>
          <a:p>
            <a:pPr marL="742950" lvl="1" indent="-285750">
              <a:buFont typeface="Wingdings" panose="05000000000000000000" pitchFamily="2" charset="2"/>
              <a:buChar char="§"/>
            </a:pPr>
            <a:r>
              <a:rPr lang="en-GB" smtClean="0"/>
              <a:t>Ví dụ: Nhân viên – Quản lý, Danh mục địa chính, ...</a:t>
            </a:r>
            <a:endParaRPr lang="en-GB"/>
          </a:p>
        </p:txBody>
      </p:sp>
      <p:pic>
        <p:nvPicPr>
          <p:cNvPr id="6" name="Picture 4">
            <a:extLst>
              <a:ext uri="{FF2B5EF4-FFF2-40B4-BE49-F238E27FC236}">
                <a16:creationId xmlns:a16="http://schemas.microsoft.com/office/drawing/2014/main" xmlns="" id="{57A35595-742D-7735-12CF-12A30A5FE2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46083"/>
          <a:stretch/>
        </p:blipFill>
        <p:spPr bwMode="auto">
          <a:xfrm>
            <a:off x="3649497" y="2147002"/>
            <a:ext cx="4000620" cy="3857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a:srcRect r="26989"/>
          <a:stretch/>
        </p:blipFill>
        <p:spPr>
          <a:xfrm rot="10800000" flipV="1">
            <a:off x="7169767" y="3896406"/>
            <a:ext cx="532528" cy="553266"/>
          </a:xfrm>
          <a:prstGeom prst="rect">
            <a:avLst/>
          </a:prstGeom>
        </p:spPr>
      </p:pic>
    </p:spTree>
    <p:extLst>
      <p:ext uri="{BB962C8B-B14F-4D97-AF65-F5344CB8AC3E}">
        <p14:creationId xmlns:p14="http://schemas.microsoft.com/office/powerpoint/2010/main" val="307247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892552"/>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1. </a:t>
            </a:r>
            <a:r>
              <a:rPr lang="en-US" sz="2600" b="1">
                <a:solidFill>
                  <a:schemeClr val="bg1"/>
                </a:solidFill>
                <a:cs typeface="Arial" panose="020B0604020202020204" pitchFamily="34" charset="0"/>
              </a:rPr>
              <a:t>Quan hệ giữa các bảng</a:t>
            </a:r>
            <a:endParaRPr lang="vi-VN" sz="2600" b="1">
              <a:solidFill>
                <a:schemeClr val="bg1"/>
              </a:solidFill>
              <a:cs typeface="Arial" panose="020B0604020202020204" pitchFamily="34" charset="0"/>
            </a:endParaRPr>
          </a:p>
          <a:p>
            <a:pPr algn="ct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9</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14" name="TextBox 13"/>
          <p:cNvSpPr txBox="1"/>
          <p:nvPr/>
        </p:nvSpPr>
        <p:spPr>
          <a:xfrm>
            <a:off x="1280160" y="946673"/>
            <a:ext cx="9834649"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Tạo quan hệ cùng lúc với tạo bảng:</a:t>
            </a:r>
            <a:endParaRPr lang="en-GB"/>
          </a:p>
        </p:txBody>
      </p:sp>
      <p:sp>
        <p:nvSpPr>
          <p:cNvPr id="5" name="Rectangle 4"/>
          <p:cNvSpPr/>
          <p:nvPr/>
        </p:nvSpPr>
        <p:spPr>
          <a:xfrm>
            <a:off x="1878957" y="1298686"/>
            <a:ext cx="7803266" cy="954107"/>
          </a:xfrm>
          <a:prstGeom prst="rect">
            <a:avLst/>
          </a:prstGeom>
        </p:spPr>
        <p:txBody>
          <a:bodyPr wrap="square">
            <a:spAutoFit/>
          </a:bodyPr>
          <a:lstStyle/>
          <a:p>
            <a:r>
              <a:rPr lang="en-US" sz="1400">
                <a:solidFill>
                  <a:srgbClr val="0000FF"/>
                </a:solidFill>
                <a:latin typeface="Consolas" panose="020B0609020204030204" pitchFamily="49" charset="0"/>
              </a:rPr>
              <a:t>CREATE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TABLE</a:t>
            </a:r>
            <a:r>
              <a:rPr lang="en-US" sz="1400">
                <a:solidFill>
                  <a:srgbClr val="000000"/>
                </a:solidFill>
                <a:latin typeface="Consolas" panose="020B0609020204030204" pitchFamily="49" charset="0"/>
              </a:rPr>
              <a:t> E</a:t>
            </a:r>
            <a:r>
              <a:rPr lang="en-US" sz="1400" smtClean="0">
                <a:solidFill>
                  <a:srgbClr val="000000"/>
                </a:solidFill>
                <a:latin typeface="Consolas" panose="020B0609020204030204" pitchFamily="49" charset="0"/>
              </a:rPr>
              <a:t>mployee </a:t>
            </a:r>
            <a:r>
              <a:rPr lang="en-US" sz="1400" smtClean="0">
                <a:solidFill>
                  <a:srgbClr val="808080"/>
                </a:solidFill>
                <a:latin typeface="Consolas" panose="020B0609020204030204" pitchFamily="49" charset="0"/>
              </a:rPr>
              <a:t>(</a:t>
            </a:r>
            <a:endParaRPr lang="en-US" sz="1400">
              <a:solidFill>
                <a:srgbClr val="000000"/>
              </a:solidFill>
              <a:latin typeface="Consolas" panose="020B0609020204030204" pitchFamily="49" charset="0"/>
            </a:endParaRPr>
          </a:p>
          <a:p>
            <a:r>
              <a:rPr lang="en-GB" sz="1400">
                <a:solidFill>
                  <a:srgbClr val="000000"/>
                </a:solidFill>
                <a:latin typeface="Consolas" panose="020B0609020204030204" pitchFamily="49" charset="0"/>
              </a:rPr>
              <a:t>  </a:t>
            </a:r>
            <a:r>
              <a:rPr lang="en-GB" sz="1400" smtClean="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Employee</a:t>
            </a:r>
            <a:r>
              <a:rPr lang="en-GB" sz="1400" smtClean="0">
                <a:solidFill>
                  <a:srgbClr val="000000"/>
                </a:solidFill>
                <a:latin typeface="Consolas" panose="020B0609020204030204" pitchFamily="49" charset="0"/>
              </a:rPr>
              <a:t>ID </a:t>
            </a:r>
            <a:r>
              <a:rPr lang="en-GB" sz="1400">
                <a:solidFill>
                  <a:srgbClr val="0000FF"/>
                </a:solidFill>
                <a:latin typeface="Consolas" panose="020B0609020204030204" pitchFamily="49" charset="0"/>
              </a:rPr>
              <a:t>int</a:t>
            </a:r>
            <a:r>
              <a:rPr lang="en-GB" sz="1400">
                <a:solidFill>
                  <a:srgbClr val="000000"/>
                </a:solidFill>
                <a:latin typeface="Consolas" panose="020B0609020204030204" pitchFamily="49" charset="0"/>
              </a:rPr>
              <a:t> </a:t>
            </a:r>
            <a:r>
              <a:rPr lang="en-GB" sz="1400">
                <a:solidFill>
                  <a:srgbClr val="808080"/>
                </a:solidFill>
                <a:latin typeface="Consolas" panose="020B0609020204030204" pitchFamily="49" charset="0"/>
              </a:rPr>
              <a:t>NOT</a:t>
            </a:r>
            <a:r>
              <a:rPr lang="en-GB" sz="1400">
                <a:solidFill>
                  <a:srgbClr val="000000"/>
                </a:solidFill>
                <a:latin typeface="Consolas" panose="020B0609020204030204" pitchFamily="49" charset="0"/>
              </a:rPr>
              <a:t> </a:t>
            </a:r>
            <a:r>
              <a:rPr lang="en-GB" sz="1400">
                <a:solidFill>
                  <a:srgbClr val="808080"/>
                </a:solidFill>
                <a:latin typeface="Consolas" panose="020B0609020204030204" pitchFamily="49" charset="0"/>
              </a:rPr>
              <a:t>NULL</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PRIMARY</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KEY</a:t>
            </a:r>
            <a:r>
              <a:rPr lang="en-GB" sz="1400">
                <a:solidFill>
                  <a:srgbClr val="808080"/>
                </a:solidFill>
                <a:latin typeface="Consolas" panose="020B0609020204030204" pitchFamily="49" charset="0"/>
              </a:rPr>
              <a:t>,</a:t>
            </a:r>
            <a:endParaRPr lang="en-GB" sz="1400">
              <a:solidFill>
                <a:srgbClr val="000000"/>
              </a:solidFill>
              <a:latin typeface="Consolas" panose="020B0609020204030204" pitchFamily="49" charset="0"/>
            </a:endParaRPr>
          </a:p>
          <a:p>
            <a:r>
              <a:rPr lang="en-GB" sz="1400" smtClean="0">
                <a:solidFill>
                  <a:srgbClr val="000000"/>
                </a:solidFill>
                <a:latin typeface="Consolas" panose="020B0609020204030204" pitchFamily="49" charset="0"/>
              </a:rPr>
              <a:t>    ManagerID </a:t>
            </a:r>
            <a:r>
              <a:rPr lang="en-GB" sz="1400">
                <a:solidFill>
                  <a:srgbClr val="0000FF"/>
                </a:solidFill>
                <a:latin typeface="Consolas" panose="020B0609020204030204" pitchFamily="49" charset="0"/>
              </a:rPr>
              <a:t>int</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FOREIGN</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KEY</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REFERENCES</a:t>
            </a:r>
            <a:r>
              <a:rPr lang="en-GB" sz="1400">
                <a:solidFill>
                  <a:srgbClr val="000000"/>
                </a:solidFill>
                <a:latin typeface="Consolas" panose="020B0609020204030204" pitchFamily="49" charset="0"/>
              </a:rPr>
              <a:t> </a:t>
            </a:r>
            <a:r>
              <a:rPr lang="en-US" sz="1400">
                <a:solidFill>
                  <a:srgbClr val="000000"/>
                </a:solidFill>
                <a:latin typeface="Consolas" panose="020B0609020204030204" pitchFamily="49" charset="0"/>
              </a:rPr>
              <a:t>employee </a:t>
            </a:r>
            <a:r>
              <a:rPr lang="en-GB" sz="1400" smtClean="0">
                <a:solidFill>
                  <a:srgbClr val="808080"/>
                </a:solidFill>
                <a:latin typeface="Consolas" panose="020B0609020204030204" pitchFamily="49" charset="0"/>
              </a:rPr>
              <a:t>(</a:t>
            </a:r>
            <a:r>
              <a:rPr lang="en-GB" sz="1400" smtClean="0">
                <a:solidFill>
                  <a:srgbClr val="000000"/>
                </a:solidFill>
                <a:latin typeface="Consolas" panose="020B0609020204030204" pitchFamily="49" charset="0"/>
              </a:rPr>
              <a:t>PersonID</a:t>
            </a:r>
            <a:r>
              <a:rPr lang="en-GB" sz="1400" smtClean="0">
                <a:solidFill>
                  <a:srgbClr val="808080"/>
                </a:solidFill>
                <a:latin typeface="Consolas" panose="020B0609020204030204" pitchFamily="49" charset="0"/>
              </a:rPr>
              <a:t>)</a:t>
            </a:r>
            <a:endParaRPr lang="en-GB" sz="1400">
              <a:solidFill>
                <a:srgbClr val="000000"/>
              </a:solidFill>
              <a:latin typeface="Consolas" panose="020B0609020204030204" pitchFamily="49" charset="0"/>
            </a:endParaRPr>
          </a:p>
          <a:p>
            <a:r>
              <a:rPr lang="en-US" sz="1400">
                <a:solidFill>
                  <a:srgbClr val="808080"/>
                </a:solidFill>
                <a:latin typeface="Consolas" panose="020B0609020204030204" pitchFamily="49" charset="0"/>
              </a:rPr>
              <a:t>);</a:t>
            </a:r>
            <a:endParaRPr lang="en-US" sz="1400"/>
          </a:p>
        </p:txBody>
      </p:sp>
      <p:sp>
        <p:nvSpPr>
          <p:cNvPr id="8" name="TextBox 7"/>
          <p:cNvSpPr txBox="1"/>
          <p:nvPr/>
        </p:nvSpPr>
        <p:spPr>
          <a:xfrm>
            <a:off x="1280159" y="2468237"/>
            <a:ext cx="9834649"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Tạo quan hệ cho bảng đã tồn tại:</a:t>
            </a:r>
            <a:endParaRPr lang="en-GB"/>
          </a:p>
        </p:txBody>
      </p:sp>
      <p:sp>
        <p:nvSpPr>
          <p:cNvPr id="6" name="Rectangle 5"/>
          <p:cNvSpPr/>
          <p:nvPr/>
        </p:nvSpPr>
        <p:spPr>
          <a:xfrm>
            <a:off x="1878957" y="2832476"/>
            <a:ext cx="6096000" cy="738664"/>
          </a:xfrm>
          <a:prstGeom prst="rect">
            <a:avLst/>
          </a:prstGeom>
        </p:spPr>
        <p:txBody>
          <a:bodyPr>
            <a:spAutoFit/>
          </a:bodyPr>
          <a:lstStyle/>
          <a:p>
            <a:r>
              <a:rPr lang="en-US" sz="1400">
                <a:solidFill>
                  <a:srgbClr val="0000FF"/>
                </a:solidFill>
                <a:latin typeface="Consolas" panose="020B0609020204030204" pitchFamily="49" charset="0"/>
              </a:rPr>
              <a:t>ALTER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TABLE</a:t>
            </a:r>
            <a:r>
              <a:rPr lang="en-US" sz="1400">
                <a:solidFill>
                  <a:srgbClr val="000000"/>
                </a:solidFill>
                <a:latin typeface="Consolas" panose="020B0609020204030204" pitchFamily="49" charset="0"/>
              </a:rPr>
              <a:t> Orders</a:t>
            </a:r>
          </a:p>
          <a:p>
            <a:r>
              <a:rPr lang="en-US" sz="1400">
                <a:solidFill>
                  <a:srgbClr val="0000FF"/>
                </a:solidFill>
                <a:latin typeface="Consolas" panose="020B0609020204030204" pitchFamily="49" charset="0"/>
              </a:rPr>
              <a:t>ADD</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CONSTRAINT</a:t>
            </a:r>
            <a:r>
              <a:rPr lang="en-US" sz="1400">
                <a:solidFill>
                  <a:srgbClr val="000000"/>
                </a:solidFill>
                <a:latin typeface="Consolas" panose="020B0609020204030204" pitchFamily="49" charset="0"/>
              </a:rPr>
              <a:t> FK_PersonOrder</a:t>
            </a:r>
          </a:p>
          <a:p>
            <a:r>
              <a:rPr lang="en-GB" sz="1400">
                <a:solidFill>
                  <a:srgbClr val="0000FF"/>
                </a:solidFill>
                <a:latin typeface="Consolas" panose="020B0609020204030204" pitchFamily="49" charset="0"/>
              </a:rPr>
              <a:t>FOREIGN</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KEY </a:t>
            </a:r>
            <a:r>
              <a:rPr lang="en-GB" sz="1400">
                <a:solidFill>
                  <a:srgbClr val="808080"/>
                </a:solidFill>
                <a:latin typeface="Consolas" panose="020B0609020204030204" pitchFamily="49" charset="0"/>
              </a:rPr>
              <a:t>(</a:t>
            </a:r>
            <a:r>
              <a:rPr lang="en-GB" sz="1400">
                <a:solidFill>
                  <a:srgbClr val="000000"/>
                </a:solidFill>
                <a:latin typeface="Consolas" panose="020B0609020204030204" pitchFamily="49" charset="0"/>
              </a:rPr>
              <a:t>PersonID</a:t>
            </a:r>
            <a:r>
              <a:rPr lang="en-GB" sz="1400">
                <a:solidFill>
                  <a:srgbClr val="808080"/>
                </a:solidFill>
                <a:latin typeface="Consolas" panose="020B0609020204030204" pitchFamily="49" charset="0"/>
              </a:rPr>
              <a:t>)</a:t>
            </a:r>
            <a:r>
              <a:rPr lang="en-GB" sz="1400">
                <a:solidFill>
                  <a:srgbClr val="000000"/>
                </a:solidFill>
                <a:latin typeface="Consolas" panose="020B0609020204030204" pitchFamily="49" charset="0"/>
              </a:rPr>
              <a:t> </a:t>
            </a:r>
            <a:r>
              <a:rPr lang="en-GB" sz="1400">
                <a:solidFill>
                  <a:srgbClr val="0000FF"/>
                </a:solidFill>
                <a:latin typeface="Consolas" panose="020B0609020204030204" pitchFamily="49" charset="0"/>
              </a:rPr>
              <a:t>REFERENCES</a:t>
            </a:r>
            <a:r>
              <a:rPr lang="en-GB" sz="1400">
                <a:solidFill>
                  <a:srgbClr val="000000"/>
                </a:solidFill>
                <a:latin typeface="Consolas" panose="020B0609020204030204" pitchFamily="49" charset="0"/>
              </a:rPr>
              <a:t> Persons</a:t>
            </a:r>
            <a:r>
              <a:rPr lang="en-GB" sz="1400">
                <a:solidFill>
                  <a:srgbClr val="808080"/>
                </a:solidFill>
                <a:latin typeface="Consolas" panose="020B0609020204030204" pitchFamily="49" charset="0"/>
              </a:rPr>
              <a:t>(</a:t>
            </a:r>
            <a:r>
              <a:rPr lang="en-GB" sz="1400">
                <a:solidFill>
                  <a:srgbClr val="000000"/>
                </a:solidFill>
                <a:latin typeface="Consolas" panose="020B0609020204030204" pitchFamily="49" charset="0"/>
              </a:rPr>
              <a:t>PersonID</a:t>
            </a:r>
            <a:r>
              <a:rPr lang="en-GB" sz="1400">
                <a:solidFill>
                  <a:srgbClr val="808080"/>
                </a:solidFill>
                <a:latin typeface="Consolas" panose="020B0609020204030204" pitchFamily="49" charset="0"/>
              </a:rPr>
              <a:t>);</a:t>
            </a:r>
            <a:endParaRPr lang="en-US" sz="1400"/>
          </a:p>
        </p:txBody>
      </p:sp>
      <p:sp>
        <p:nvSpPr>
          <p:cNvPr id="10" name="TextBox 9"/>
          <p:cNvSpPr txBox="1"/>
          <p:nvPr/>
        </p:nvSpPr>
        <p:spPr>
          <a:xfrm>
            <a:off x="1280158" y="3571140"/>
            <a:ext cx="9834649"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Xóa quan hệ giữa các bảng:</a:t>
            </a:r>
            <a:endParaRPr lang="en-GB"/>
          </a:p>
        </p:txBody>
      </p:sp>
      <p:sp>
        <p:nvSpPr>
          <p:cNvPr id="7" name="Rectangle 6"/>
          <p:cNvSpPr/>
          <p:nvPr/>
        </p:nvSpPr>
        <p:spPr>
          <a:xfrm>
            <a:off x="1878957" y="3945271"/>
            <a:ext cx="6096000" cy="523220"/>
          </a:xfrm>
          <a:prstGeom prst="rect">
            <a:avLst/>
          </a:prstGeom>
        </p:spPr>
        <p:txBody>
          <a:bodyPr>
            <a:spAutoFit/>
          </a:bodyPr>
          <a:lstStyle/>
          <a:p>
            <a:r>
              <a:rPr lang="en-US" sz="1400">
                <a:solidFill>
                  <a:srgbClr val="0000FF"/>
                </a:solidFill>
                <a:latin typeface="Consolas" panose="020B0609020204030204" pitchFamily="49" charset="0"/>
              </a:rPr>
              <a:t>ALTER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TABLE</a:t>
            </a:r>
            <a:r>
              <a:rPr lang="en-US" sz="1400">
                <a:solidFill>
                  <a:srgbClr val="000000"/>
                </a:solidFill>
                <a:latin typeface="Consolas" panose="020B0609020204030204" pitchFamily="49" charset="0"/>
              </a:rPr>
              <a:t> Orders</a:t>
            </a:r>
          </a:p>
          <a:p>
            <a:r>
              <a:rPr lang="en-US" sz="1400">
                <a:solidFill>
                  <a:srgbClr val="0000FF"/>
                </a:solidFill>
                <a:latin typeface="Consolas" panose="020B0609020204030204" pitchFamily="49" charset="0"/>
              </a:rPr>
              <a:t>DROP</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CONSTRAINT</a:t>
            </a:r>
            <a:r>
              <a:rPr lang="en-US" sz="1400">
                <a:solidFill>
                  <a:srgbClr val="000000"/>
                </a:solidFill>
                <a:latin typeface="Consolas" panose="020B0609020204030204" pitchFamily="49" charset="0"/>
              </a:rPr>
              <a:t> FK_PersonOrder</a:t>
            </a:r>
            <a:r>
              <a:rPr lang="en-US" sz="1400">
                <a:solidFill>
                  <a:srgbClr val="808080"/>
                </a:solidFill>
                <a:latin typeface="Consolas" panose="020B0609020204030204" pitchFamily="49" charset="0"/>
              </a:rPr>
              <a:t>;</a:t>
            </a:r>
            <a:endParaRPr lang="en-US" sz="1400"/>
          </a:p>
        </p:txBody>
      </p:sp>
    </p:spTree>
    <p:extLst>
      <p:ext uri="{BB962C8B-B14F-4D97-AF65-F5344CB8AC3E}">
        <p14:creationId xmlns:p14="http://schemas.microsoft.com/office/powerpoint/2010/main" val="4207679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7149</TotalTime>
  <Words>1468</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Microsoft account</cp:lastModifiedBy>
  <cp:revision>599</cp:revision>
  <dcterms:created xsi:type="dcterms:W3CDTF">2021-11-04T02:04:58Z</dcterms:created>
  <dcterms:modified xsi:type="dcterms:W3CDTF">2022-07-06T12:18:27Z</dcterms:modified>
</cp:coreProperties>
</file>