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81" r:id="rId5"/>
    <p:sldId id="289" r:id="rId6"/>
    <p:sldId id="291" r:id="rId7"/>
    <p:sldId id="282" r:id="rId8"/>
    <p:sldId id="283" r:id="rId9"/>
    <p:sldId id="284" r:id="rId10"/>
    <p:sldId id="286" r:id="rId11"/>
    <p:sldId id="287" r:id="rId12"/>
    <p:sldId id="288" r:id="rId13"/>
    <p:sldId id="29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d0d1ecd9293ce2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A1D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89" d="100"/>
          <a:sy n="89" d="100"/>
        </p:scale>
        <p:origin x="108" y="378"/>
      </p:cViewPr>
      <p:guideLst/>
    </p:cSldViewPr>
  </p:slideViewPr>
  <p:notesTextViewPr>
    <p:cViewPr>
      <p:scale>
        <a:sx n="300" d="100"/>
        <a:sy n="300" d="100"/>
      </p:scale>
      <p:origin x="0" y="0"/>
    </p:cViewPr>
  </p:notesTextViewPr>
  <p:notesViewPr>
    <p:cSldViewPr snapToGrid="0">
      <p:cViewPr varScale="1">
        <p:scale>
          <a:sx n="89" d="100"/>
          <a:sy n="89" d="100"/>
        </p:scale>
        <p:origin x="314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DC3F5-FFCF-4628-9C49-0CF955A63F71}"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BC66DEFF-1632-4D08-83DB-4DEA7ED479F9}">
      <dgm:prSet phldrT="[Text]" custT="1"/>
      <dgm:spPr/>
      <dgm:t>
        <a:bodyPr/>
        <a:lstStyle/>
        <a:p>
          <a:r>
            <a:rPr lang="en-US" sz="2000" b="1" i="0"/>
            <a:t>Nguyên nhân gây chậm truy vấn SQL</a:t>
          </a:r>
        </a:p>
      </dgm:t>
    </dgm:pt>
    <dgm:pt modelId="{99C06F38-2E27-40F1-AA13-ED66652615BB}" type="par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355B4E47-D6C8-4AE5-8226-99075ACB659C}" type="sib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01B06347-98ED-4D69-B312-76BE5717F4BE}">
      <dgm:prSet custT="1"/>
      <dgm:spPr/>
      <dgm:t>
        <a:bodyPr/>
        <a:lstStyle/>
        <a:p>
          <a:endParaRPr lang="en-US" sz="2000" b="0" i="0"/>
        </a:p>
      </dgm:t>
    </dgm:pt>
    <dgm:pt modelId="{40B6EFFD-DF5F-4FC2-9050-585F90F14DF4}" type="parTrans" cxnId="{C776AE58-5FFC-462B-8F65-3E644EB2E889}">
      <dgm:prSet/>
      <dgm:spPr/>
      <dgm:t>
        <a:bodyPr/>
        <a:lstStyle/>
        <a:p>
          <a:endParaRPr lang="en-US" sz="2000"/>
        </a:p>
      </dgm:t>
    </dgm:pt>
    <dgm:pt modelId="{61BA75AB-BDE0-4BB5-A35B-575F1893C84A}" type="sibTrans" cxnId="{C776AE58-5FFC-462B-8F65-3E644EB2E889}">
      <dgm:prSet/>
      <dgm:spPr/>
      <dgm:t>
        <a:bodyPr/>
        <a:lstStyle/>
        <a:p>
          <a:endParaRPr lang="en-US" sz="2000"/>
        </a:p>
      </dgm:t>
    </dgm:pt>
    <dgm:pt modelId="{765ED42D-701B-49CE-A54B-03B6F5118205}">
      <dgm:prSet phldrT="[Text]" custT="1"/>
      <dgm:spPr/>
      <dgm:t>
        <a:bodyPr/>
        <a:lstStyle/>
        <a:p>
          <a:r>
            <a:rPr lang="en-GB" sz="2000" b="1" i="0"/>
            <a:t>Execution Plan (Kế hoạch thực thi)</a:t>
          </a:r>
          <a:endParaRPr lang="en-US" sz="2000" b="0" i="0"/>
        </a:p>
      </dgm:t>
    </dgm:pt>
    <dgm:pt modelId="{57D2E565-3F8F-4DCE-9909-5F215F4394FC}" type="sib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955491FC-30DA-446B-9D13-F2828EF4E5C0}" type="par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A23DB97D-8168-4237-B77D-2B68BE8E1E53}">
      <dgm:prSet phldrT="[Text]" custT="1"/>
      <dgm:spPr/>
      <dgm:t>
        <a:bodyPr/>
        <a:lstStyle/>
        <a:p>
          <a:r>
            <a:rPr lang="en-GB" sz="2000" b="1" i="0">
              <a:latin typeface="Calibri" panose="020F0502020204030204" pitchFamily="34" charset="0"/>
              <a:cs typeface="Calibri" panose="020F0502020204030204" pitchFamily="34" charset="0"/>
            </a:rPr>
            <a:t>Công cụ</a:t>
          </a:r>
          <a:endParaRPr lang="en-US" sz="2000" b="1" i="0">
            <a:latin typeface="Calibri" panose="020F0502020204030204" pitchFamily="34" charset="0"/>
            <a:cs typeface="Calibri" panose="020F0502020204030204" pitchFamily="34" charset="0"/>
          </a:endParaRPr>
        </a:p>
      </dgm:t>
    </dgm:pt>
    <dgm:pt modelId="{889D7198-6B40-4188-BA2A-94A206DE4A95}" type="parTrans" cxnId="{B1F57972-A667-4B6F-A144-2528173A1842}">
      <dgm:prSet/>
      <dgm:spPr/>
      <dgm:t>
        <a:bodyPr/>
        <a:lstStyle/>
        <a:p>
          <a:endParaRPr lang="en-US" sz="2000"/>
        </a:p>
      </dgm:t>
    </dgm:pt>
    <dgm:pt modelId="{2897863A-3112-4C49-8696-137A93B4D190}" type="sibTrans" cxnId="{B1F57972-A667-4B6F-A144-2528173A1842}">
      <dgm:prSet/>
      <dgm:spPr/>
      <dgm:t>
        <a:bodyPr/>
        <a:lstStyle/>
        <a:p>
          <a:endParaRPr lang="en-US" sz="2000"/>
        </a:p>
      </dgm:t>
    </dgm:pt>
    <dgm:pt modelId="{D4E318DB-1616-401D-B649-9A806286354F}">
      <dgm:prSet phldrT="[Text]" custT="1"/>
      <dgm:spPr/>
      <dgm:t>
        <a:bodyPr/>
        <a:lstStyle/>
        <a:p>
          <a:endParaRPr lang="en-US" sz="2000" b="0" i="0"/>
        </a:p>
      </dgm:t>
    </dgm:pt>
    <dgm:pt modelId="{953C7784-553E-4A72-9E79-BF7F847B12A8}" type="parTrans" cxnId="{0930ED40-DA98-4ADF-B9A9-F499DF49328A}">
      <dgm:prSet/>
      <dgm:spPr/>
      <dgm:t>
        <a:bodyPr/>
        <a:lstStyle/>
        <a:p>
          <a:endParaRPr lang="en-US" sz="2000"/>
        </a:p>
      </dgm:t>
    </dgm:pt>
    <dgm:pt modelId="{6E4EE620-6341-42D1-84EA-A99D5B036816}" type="sibTrans" cxnId="{0930ED40-DA98-4ADF-B9A9-F499DF49328A}">
      <dgm:prSet/>
      <dgm:spPr/>
      <dgm:t>
        <a:bodyPr/>
        <a:lstStyle/>
        <a:p>
          <a:endParaRPr lang="en-US" sz="2000"/>
        </a:p>
      </dgm:t>
    </dgm:pt>
    <dgm:pt modelId="{AA4E2953-23A4-45F6-B1CC-4653EA33C191}">
      <dgm:prSet phldrT="[Text]" custT="1"/>
      <dgm:spPr/>
      <dgm:t>
        <a:bodyPr/>
        <a:lstStyle/>
        <a:p>
          <a:r>
            <a:rPr lang="vi-VN" sz="2000" b="1" i="0">
              <a:latin typeface="Calibri" panose="020F0502020204030204" pitchFamily="34" charset="0"/>
              <a:cs typeface="Calibri" panose="020F0502020204030204" pitchFamily="34" charset="0"/>
            </a:rPr>
            <a:t>Tối ưu hóa câu lệnh SQL</a:t>
          </a:r>
          <a:endParaRPr lang="en-US" sz="2000" b="1" i="0"/>
        </a:p>
      </dgm:t>
    </dgm:pt>
    <dgm:pt modelId="{011CF3D5-6301-47D1-879F-36E31B0ED589}" type="parTrans" cxnId="{26819F73-6E66-4888-8355-C754160AF8C5}">
      <dgm:prSet/>
      <dgm:spPr/>
      <dgm:t>
        <a:bodyPr/>
        <a:lstStyle/>
        <a:p>
          <a:endParaRPr lang="en-US" sz="2000"/>
        </a:p>
      </dgm:t>
    </dgm:pt>
    <dgm:pt modelId="{E9031591-99CF-4ABC-88AD-52690EA660E1}" type="sibTrans" cxnId="{26819F73-6E66-4888-8355-C754160AF8C5}">
      <dgm:prSet/>
      <dgm:spPr/>
      <dgm:t>
        <a:bodyPr/>
        <a:lstStyle/>
        <a:p>
          <a:endParaRPr lang="en-US" sz="2000"/>
        </a:p>
      </dgm:t>
    </dgm:pt>
    <dgm:pt modelId="{8682E217-6054-4191-8FBA-E4AE2F5B596E}" type="pres">
      <dgm:prSet presAssocID="{969DC3F5-FFCF-4628-9C49-0CF955A63F71}" presName="Name0" presStyleCnt="0">
        <dgm:presLayoutVars>
          <dgm:chMax val="7"/>
          <dgm:chPref val="7"/>
          <dgm:dir/>
        </dgm:presLayoutVars>
      </dgm:prSet>
      <dgm:spPr/>
    </dgm:pt>
    <dgm:pt modelId="{D71FD251-9640-4FA4-990A-E75F68114323}" type="pres">
      <dgm:prSet presAssocID="{969DC3F5-FFCF-4628-9C49-0CF955A63F71}" presName="Name1" presStyleCnt="0"/>
      <dgm:spPr/>
    </dgm:pt>
    <dgm:pt modelId="{1A081858-C8CE-4B79-90ED-6E73C827DAEB}" type="pres">
      <dgm:prSet presAssocID="{969DC3F5-FFCF-4628-9C49-0CF955A63F71}" presName="cycle" presStyleCnt="0"/>
      <dgm:spPr/>
    </dgm:pt>
    <dgm:pt modelId="{4D718AE4-54E6-4514-AE0F-4DEC0E8228AF}" type="pres">
      <dgm:prSet presAssocID="{969DC3F5-FFCF-4628-9C49-0CF955A63F71}" presName="srcNode" presStyleLbl="node1" presStyleIdx="0" presStyleCnt="6"/>
      <dgm:spPr/>
    </dgm:pt>
    <dgm:pt modelId="{ED28BA54-AC82-4A6F-BE30-AA25E7B1C5B8}" type="pres">
      <dgm:prSet presAssocID="{969DC3F5-FFCF-4628-9C49-0CF955A63F71}" presName="conn" presStyleLbl="parChTrans1D2" presStyleIdx="0" presStyleCnt="1"/>
      <dgm:spPr/>
    </dgm:pt>
    <dgm:pt modelId="{C7A88F8A-87E5-4AF1-BED3-AD3618CA6642}" type="pres">
      <dgm:prSet presAssocID="{969DC3F5-FFCF-4628-9C49-0CF955A63F71}" presName="extraNode" presStyleLbl="node1" presStyleIdx="0" presStyleCnt="6"/>
      <dgm:spPr/>
    </dgm:pt>
    <dgm:pt modelId="{AD582617-7393-40D4-8C9D-A59374BBB319}" type="pres">
      <dgm:prSet presAssocID="{969DC3F5-FFCF-4628-9C49-0CF955A63F71}" presName="dstNode" presStyleLbl="node1" presStyleIdx="0" presStyleCnt="6"/>
      <dgm:spPr/>
    </dgm:pt>
    <dgm:pt modelId="{8BE70C21-E52A-4CDF-86A7-9778EE69EFB1}" type="pres">
      <dgm:prSet presAssocID="{BC66DEFF-1632-4D08-83DB-4DEA7ED479F9}" presName="text_1" presStyleLbl="node1" presStyleIdx="0" presStyleCnt="6">
        <dgm:presLayoutVars>
          <dgm:bulletEnabled val="1"/>
        </dgm:presLayoutVars>
      </dgm:prSet>
      <dgm:spPr/>
    </dgm:pt>
    <dgm:pt modelId="{67E34ED1-7213-40B7-A6E6-B178976DA9EA}" type="pres">
      <dgm:prSet presAssocID="{BC66DEFF-1632-4D08-83DB-4DEA7ED479F9}" presName="accent_1" presStyleCnt="0"/>
      <dgm:spPr/>
    </dgm:pt>
    <dgm:pt modelId="{34F9CDC6-485D-41F7-84C7-A306A8ED9888}" type="pres">
      <dgm:prSet presAssocID="{BC66DEFF-1632-4D08-83DB-4DEA7ED479F9}" presName="accentRepeatNode" presStyleLbl="solidFgAcc1" presStyleIdx="0" presStyleCnt="6"/>
      <dgm:spPr/>
    </dgm:pt>
    <dgm:pt modelId="{3864E7E4-4648-4526-A980-83FE5FE0F45E}" type="pres">
      <dgm:prSet presAssocID="{A23DB97D-8168-4237-B77D-2B68BE8E1E53}" presName="text_2" presStyleLbl="node1" presStyleIdx="1" presStyleCnt="6">
        <dgm:presLayoutVars>
          <dgm:bulletEnabled val="1"/>
        </dgm:presLayoutVars>
      </dgm:prSet>
      <dgm:spPr/>
    </dgm:pt>
    <dgm:pt modelId="{682F9A7C-2442-4917-8966-998999D88A16}" type="pres">
      <dgm:prSet presAssocID="{A23DB97D-8168-4237-B77D-2B68BE8E1E53}" presName="accent_2" presStyleCnt="0"/>
      <dgm:spPr/>
    </dgm:pt>
    <dgm:pt modelId="{67A0D5C6-9593-4056-AC03-682FA5BAA012}" type="pres">
      <dgm:prSet presAssocID="{A23DB97D-8168-4237-B77D-2B68BE8E1E53}" presName="accentRepeatNode" presStyleLbl="solidFgAcc1" presStyleIdx="1" presStyleCnt="6"/>
      <dgm:spPr/>
    </dgm:pt>
    <dgm:pt modelId="{DCB34D92-A3CA-438F-A80D-0FE4FA1C86E4}" type="pres">
      <dgm:prSet presAssocID="{AA4E2953-23A4-45F6-B1CC-4653EA33C191}" presName="text_3" presStyleLbl="node1" presStyleIdx="2" presStyleCnt="6">
        <dgm:presLayoutVars>
          <dgm:bulletEnabled val="1"/>
        </dgm:presLayoutVars>
      </dgm:prSet>
      <dgm:spPr/>
    </dgm:pt>
    <dgm:pt modelId="{B5257AC4-2DE0-4FF5-B9D9-4F36A072C7B0}" type="pres">
      <dgm:prSet presAssocID="{AA4E2953-23A4-45F6-B1CC-4653EA33C191}" presName="accent_3" presStyleCnt="0"/>
      <dgm:spPr/>
    </dgm:pt>
    <dgm:pt modelId="{B3A1DA42-E389-4131-A0C7-889016ABBF7E}" type="pres">
      <dgm:prSet presAssocID="{AA4E2953-23A4-45F6-B1CC-4653EA33C191}" presName="accentRepeatNode" presStyleLbl="solidFgAcc1" presStyleIdx="2" presStyleCnt="6"/>
      <dgm:spPr/>
    </dgm:pt>
    <dgm:pt modelId="{CA7D4260-CAC7-4EA8-A1FB-2A6BA3AB2FF5}" type="pres">
      <dgm:prSet presAssocID="{765ED42D-701B-49CE-A54B-03B6F5118205}" presName="text_4" presStyleLbl="node1" presStyleIdx="3" presStyleCnt="6">
        <dgm:presLayoutVars>
          <dgm:bulletEnabled val="1"/>
        </dgm:presLayoutVars>
      </dgm:prSet>
      <dgm:spPr/>
    </dgm:pt>
    <dgm:pt modelId="{41A7B703-E148-4832-9E8F-B62BBF026BA6}" type="pres">
      <dgm:prSet presAssocID="{765ED42D-701B-49CE-A54B-03B6F5118205}" presName="accent_4" presStyleCnt="0"/>
      <dgm:spPr/>
    </dgm:pt>
    <dgm:pt modelId="{6445F65C-926F-4C72-9586-829AF4A95DC8}" type="pres">
      <dgm:prSet presAssocID="{765ED42D-701B-49CE-A54B-03B6F5118205}" presName="accentRepeatNode" presStyleLbl="solidFgAcc1" presStyleIdx="3" presStyleCnt="6"/>
      <dgm:spPr/>
    </dgm:pt>
    <dgm:pt modelId="{3A74C5E7-2882-4C4E-BA28-BCC9A7CB04B8}" type="pres">
      <dgm:prSet presAssocID="{D4E318DB-1616-401D-B649-9A806286354F}" presName="text_5" presStyleLbl="node1" presStyleIdx="4" presStyleCnt="6">
        <dgm:presLayoutVars>
          <dgm:bulletEnabled val="1"/>
        </dgm:presLayoutVars>
      </dgm:prSet>
      <dgm:spPr/>
    </dgm:pt>
    <dgm:pt modelId="{3E2D4D34-2041-4B09-A12E-EB2F0D781979}" type="pres">
      <dgm:prSet presAssocID="{D4E318DB-1616-401D-B649-9A806286354F}" presName="accent_5" presStyleCnt="0"/>
      <dgm:spPr/>
    </dgm:pt>
    <dgm:pt modelId="{746CCD20-C2FF-401A-BE0F-A9DAA073E3AF}" type="pres">
      <dgm:prSet presAssocID="{D4E318DB-1616-401D-B649-9A806286354F}" presName="accentRepeatNode" presStyleLbl="solidFgAcc1" presStyleIdx="4" presStyleCnt="6"/>
      <dgm:spPr/>
    </dgm:pt>
    <dgm:pt modelId="{D8D0A957-3410-466F-8D18-6B1CD5B2EA17}" type="pres">
      <dgm:prSet presAssocID="{01B06347-98ED-4D69-B312-76BE5717F4BE}" presName="text_6" presStyleLbl="node1" presStyleIdx="5" presStyleCnt="6">
        <dgm:presLayoutVars>
          <dgm:bulletEnabled val="1"/>
        </dgm:presLayoutVars>
      </dgm:prSet>
      <dgm:spPr/>
    </dgm:pt>
    <dgm:pt modelId="{DAD02BAE-F4B3-42CA-836C-E1798A378C2A}" type="pres">
      <dgm:prSet presAssocID="{01B06347-98ED-4D69-B312-76BE5717F4BE}" presName="accent_6" presStyleCnt="0"/>
      <dgm:spPr/>
    </dgm:pt>
    <dgm:pt modelId="{BE34A9E9-1A1B-4907-AFC7-6335B607B1CE}" type="pres">
      <dgm:prSet presAssocID="{01B06347-98ED-4D69-B312-76BE5717F4BE}" presName="accentRepeatNode" presStyleLbl="solidFgAcc1" presStyleIdx="5" presStyleCnt="6"/>
      <dgm:spPr/>
    </dgm:pt>
  </dgm:ptLst>
  <dgm:cxnLst>
    <dgm:cxn modelId="{F5E3DE25-B577-408D-9643-D80D7990DE95}" type="presOf" srcId="{D4E318DB-1616-401D-B649-9A806286354F}" destId="{3A74C5E7-2882-4C4E-BA28-BCC9A7CB04B8}" srcOrd="0" destOrd="0" presId="urn:microsoft.com/office/officeart/2008/layout/VerticalCurvedList"/>
    <dgm:cxn modelId="{0930ED40-DA98-4ADF-B9A9-F499DF49328A}" srcId="{969DC3F5-FFCF-4628-9C49-0CF955A63F71}" destId="{D4E318DB-1616-401D-B649-9A806286354F}" srcOrd="4" destOrd="0" parTransId="{953C7784-553E-4A72-9E79-BF7F847B12A8}" sibTransId="{6E4EE620-6341-42D1-84EA-A99D5B036816}"/>
    <dgm:cxn modelId="{6538795D-902F-424B-AF5C-7CB81B5535F1}" type="presOf" srcId="{765ED42D-701B-49CE-A54B-03B6F5118205}" destId="{CA7D4260-CAC7-4EA8-A1FB-2A6BA3AB2FF5}" srcOrd="0" destOrd="0" presId="urn:microsoft.com/office/officeart/2008/layout/VerticalCurvedList"/>
    <dgm:cxn modelId="{B1F57972-A667-4B6F-A144-2528173A1842}" srcId="{969DC3F5-FFCF-4628-9C49-0CF955A63F71}" destId="{A23DB97D-8168-4237-B77D-2B68BE8E1E53}" srcOrd="1" destOrd="0" parTransId="{889D7198-6B40-4188-BA2A-94A206DE4A95}" sibTransId="{2897863A-3112-4C49-8696-137A93B4D190}"/>
    <dgm:cxn modelId="{26819F73-6E66-4888-8355-C754160AF8C5}" srcId="{969DC3F5-FFCF-4628-9C49-0CF955A63F71}" destId="{AA4E2953-23A4-45F6-B1CC-4653EA33C191}" srcOrd="2" destOrd="0" parTransId="{011CF3D5-6301-47D1-879F-36E31B0ED589}" sibTransId="{E9031591-99CF-4ABC-88AD-52690EA660E1}"/>
    <dgm:cxn modelId="{38D2AC54-3159-45C2-990A-F1AC745040EE}" srcId="{969DC3F5-FFCF-4628-9C49-0CF955A63F71}" destId="{765ED42D-701B-49CE-A54B-03B6F5118205}" srcOrd="3" destOrd="0" parTransId="{955491FC-30DA-446B-9D13-F2828EF4E5C0}" sibTransId="{57D2E565-3F8F-4DCE-9909-5F215F4394FC}"/>
    <dgm:cxn modelId="{C776AE58-5FFC-462B-8F65-3E644EB2E889}" srcId="{969DC3F5-FFCF-4628-9C49-0CF955A63F71}" destId="{01B06347-98ED-4D69-B312-76BE5717F4BE}" srcOrd="5" destOrd="0" parTransId="{40B6EFFD-DF5F-4FC2-9050-585F90F14DF4}" sibTransId="{61BA75AB-BDE0-4BB5-A35B-575F1893C84A}"/>
    <dgm:cxn modelId="{D85B677C-75C4-4FBE-A90F-8F382214A901}" type="presOf" srcId="{01B06347-98ED-4D69-B312-76BE5717F4BE}" destId="{D8D0A957-3410-466F-8D18-6B1CD5B2EA17}" srcOrd="0" destOrd="0" presId="urn:microsoft.com/office/officeart/2008/layout/VerticalCurvedList"/>
    <dgm:cxn modelId="{0634EA87-F80C-4C05-B52A-69ADCF3715F0}" type="presOf" srcId="{BC66DEFF-1632-4D08-83DB-4DEA7ED479F9}" destId="{8BE70C21-E52A-4CDF-86A7-9778EE69EFB1}" srcOrd="0" destOrd="0" presId="urn:microsoft.com/office/officeart/2008/layout/VerticalCurvedList"/>
    <dgm:cxn modelId="{3C96C6B1-4E87-4DD6-89AE-B6306E188548}" srcId="{969DC3F5-FFCF-4628-9C49-0CF955A63F71}" destId="{BC66DEFF-1632-4D08-83DB-4DEA7ED479F9}" srcOrd="0" destOrd="0" parTransId="{99C06F38-2E27-40F1-AA13-ED66652615BB}" sibTransId="{355B4E47-D6C8-4AE5-8226-99075ACB659C}"/>
    <dgm:cxn modelId="{E1A1B5B5-C2A0-4539-ABC4-831C539086C0}" type="presOf" srcId="{969DC3F5-FFCF-4628-9C49-0CF955A63F71}" destId="{8682E217-6054-4191-8FBA-E4AE2F5B596E}" srcOrd="0" destOrd="0" presId="urn:microsoft.com/office/officeart/2008/layout/VerticalCurvedList"/>
    <dgm:cxn modelId="{4B50EEBB-E66F-4C2D-9818-FAACE5BED0B0}" type="presOf" srcId="{AA4E2953-23A4-45F6-B1CC-4653EA33C191}" destId="{DCB34D92-A3CA-438F-A80D-0FE4FA1C86E4}" srcOrd="0" destOrd="0" presId="urn:microsoft.com/office/officeart/2008/layout/VerticalCurvedList"/>
    <dgm:cxn modelId="{C411B2D8-E6FA-43D7-9396-C2EA8B5B83E7}" type="presOf" srcId="{355B4E47-D6C8-4AE5-8226-99075ACB659C}" destId="{ED28BA54-AC82-4A6F-BE30-AA25E7B1C5B8}" srcOrd="0" destOrd="0" presId="urn:microsoft.com/office/officeart/2008/layout/VerticalCurvedList"/>
    <dgm:cxn modelId="{5499DFFE-1B72-4B24-8570-2F1BBAFB8DC3}" type="presOf" srcId="{A23DB97D-8168-4237-B77D-2B68BE8E1E53}" destId="{3864E7E4-4648-4526-A980-83FE5FE0F45E}" srcOrd="0" destOrd="0" presId="urn:microsoft.com/office/officeart/2008/layout/VerticalCurvedList"/>
    <dgm:cxn modelId="{F911E667-702D-459F-BB60-112F8E74F9F7}" type="presParOf" srcId="{8682E217-6054-4191-8FBA-E4AE2F5B596E}" destId="{D71FD251-9640-4FA4-990A-E75F68114323}" srcOrd="0" destOrd="0" presId="urn:microsoft.com/office/officeart/2008/layout/VerticalCurvedList"/>
    <dgm:cxn modelId="{9D4BB597-89B2-4270-B54D-25F8453F9325}" type="presParOf" srcId="{D71FD251-9640-4FA4-990A-E75F68114323}" destId="{1A081858-C8CE-4B79-90ED-6E73C827DAEB}" srcOrd="0" destOrd="0" presId="urn:microsoft.com/office/officeart/2008/layout/VerticalCurvedList"/>
    <dgm:cxn modelId="{B781E249-9A20-42E2-9127-E76A5C19DD9B}" type="presParOf" srcId="{1A081858-C8CE-4B79-90ED-6E73C827DAEB}" destId="{4D718AE4-54E6-4514-AE0F-4DEC0E8228AF}" srcOrd="0" destOrd="0" presId="urn:microsoft.com/office/officeart/2008/layout/VerticalCurvedList"/>
    <dgm:cxn modelId="{B4F34F9A-9328-4594-BBCE-74BFB97C630D}" type="presParOf" srcId="{1A081858-C8CE-4B79-90ED-6E73C827DAEB}" destId="{ED28BA54-AC82-4A6F-BE30-AA25E7B1C5B8}" srcOrd="1" destOrd="0" presId="urn:microsoft.com/office/officeart/2008/layout/VerticalCurvedList"/>
    <dgm:cxn modelId="{94BEC77D-15B9-43E5-AB73-2BE21E72DB29}" type="presParOf" srcId="{1A081858-C8CE-4B79-90ED-6E73C827DAEB}" destId="{C7A88F8A-87E5-4AF1-BED3-AD3618CA6642}" srcOrd="2" destOrd="0" presId="urn:microsoft.com/office/officeart/2008/layout/VerticalCurvedList"/>
    <dgm:cxn modelId="{9ACEDE79-BDE6-44E0-8F62-E4E7DF0FA1ED}" type="presParOf" srcId="{1A081858-C8CE-4B79-90ED-6E73C827DAEB}" destId="{AD582617-7393-40D4-8C9D-A59374BBB319}" srcOrd="3" destOrd="0" presId="urn:microsoft.com/office/officeart/2008/layout/VerticalCurvedList"/>
    <dgm:cxn modelId="{701350A0-2B76-494C-A19F-2900D3AF9738}" type="presParOf" srcId="{D71FD251-9640-4FA4-990A-E75F68114323}" destId="{8BE70C21-E52A-4CDF-86A7-9778EE69EFB1}" srcOrd="1" destOrd="0" presId="urn:microsoft.com/office/officeart/2008/layout/VerticalCurvedList"/>
    <dgm:cxn modelId="{CBA8C130-56FA-4D0D-A0F0-7F853DDD969F}" type="presParOf" srcId="{D71FD251-9640-4FA4-990A-E75F68114323}" destId="{67E34ED1-7213-40B7-A6E6-B178976DA9EA}" srcOrd="2" destOrd="0" presId="urn:microsoft.com/office/officeart/2008/layout/VerticalCurvedList"/>
    <dgm:cxn modelId="{55FBA083-1F60-4EA2-89BC-ACECF63A95C8}" type="presParOf" srcId="{67E34ED1-7213-40B7-A6E6-B178976DA9EA}" destId="{34F9CDC6-485D-41F7-84C7-A306A8ED9888}" srcOrd="0" destOrd="0" presId="urn:microsoft.com/office/officeart/2008/layout/VerticalCurvedList"/>
    <dgm:cxn modelId="{D54B2A5C-0BF5-486B-BEEF-6C374E10250C}" type="presParOf" srcId="{D71FD251-9640-4FA4-990A-E75F68114323}" destId="{3864E7E4-4648-4526-A980-83FE5FE0F45E}" srcOrd="3" destOrd="0" presId="urn:microsoft.com/office/officeart/2008/layout/VerticalCurvedList"/>
    <dgm:cxn modelId="{5AD63224-8C42-4916-8094-A7A0F277B2E6}" type="presParOf" srcId="{D71FD251-9640-4FA4-990A-E75F68114323}" destId="{682F9A7C-2442-4917-8966-998999D88A16}" srcOrd="4" destOrd="0" presId="urn:microsoft.com/office/officeart/2008/layout/VerticalCurvedList"/>
    <dgm:cxn modelId="{C0AAE41A-7D36-4366-BFC7-60EEBC036BF3}" type="presParOf" srcId="{682F9A7C-2442-4917-8966-998999D88A16}" destId="{67A0D5C6-9593-4056-AC03-682FA5BAA012}" srcOrd="0" destOrd="0" presId="urn:microsoft.com/office/officeart/2008/layout/VerticalCurvedList"/>
    <dgm:cxn modelId="{0BE8F287-B041-41A1-84E9-66A589B65F9A}" type="presParOf" srcId="{D71FD251-9640-4FA4-990A-E75F68114323}" destId="{DCB34D92-A3CA-438F-A80D-0FE4FA1C86E4}" srcOrd="5" destOrd="0" presId="urn:microsoft.com/office/officeart/2008/layout/VerticalCurvedList"/>
    <dgm:cxn modelId="{4832D803-DC1A-4E22-9F73-874272E9DD97}" type="presParOf" srcId="{D71FD251-9640-4FA4-990A-E75F68114323}" destId="{B5257AC4-2DE0-4FF5-B9D9-4F36A072C7B0}" srcOrd="6" destOrd="0" presId="urn:microsoft.com/office/officeart/2008/layout/VerticalCurvedList"/>
    <dgm:cxn modelId="{F0944D88-1300-4BC2-9AAC-DF0943717279}" type="presParOf" srcId="{B5257AC4-2DE0-4FF5-B9D9-4F36A072C7B0}" destId="{B3A1DA42-E389-4131-A0C7-889016ABBF7E}" srcOrd="0" destOrd="0" presId="urn:microsoft.com/office/officeart/2008/layout/VerticalCurvedList"/>
    <dgm:cxn modelId="{E870C1E1-0538-4974-9DDB-E34FDDA4689F}" type="presParOf" srcId="{D71FD251-9640-4FA4-990A-E75F68114323}" destId="{CA7D4260-CAC7-4EA8-A1FB-2A6BA3AB2FF5}" srcOrd="7" destOrd="0" presId="urn:microsoft.com/office/officeart/2008/layout/VerticalCurvedList"/>
    <dgm:cxn modelId="{C288AEA3-A6D4-4FB3-83ED-E9B742835239}" type="presParOf" srcId="{D71FD251-9640-4FA4-990A-E75F68114323}" destId="{41A7B703-E148-4832-9E8F-B62BBF026BA6}" srcOrd="8" destOrd="0" presId="urn:microsoft.com/office/officeart/2008/layout/VerticalCurvedList"/>
    <dgm:cxn modelId="{A6D608CA-DE40-4488-8537-7D02A9361D85}" type="presParOf" srcId="{41A7B703-E148-4832-9E8F-B62BBF026BA6}" destId="{6445F65C-926F-4C72-9586-829AF4A95DC8}" srcOrd="0" destOrd="0" presId="urn:microsoft.com/office/officeart/2008/layout/VerticalCurvedList"/>
    <dgm:cxn modelId="{24B38832-AB49-421A-A9CC-D6E3BF8E60F1}" type="presParOf" srcId="{D71FD251-9640-4FA4-990A-E75F68114323}" destId="{3A74C5E7-2882-4C4E-BA28-BCC9A7CB04B8}" srcOrd="9" destOrd="0" presId="urn:microsoft.com/office/officeart/2008/layout/VerticalCurvedList"/>
    <dgm:cxn modelId="{2358E6C1-FD09-4EFE-8E9C-80C5F3AC064B}" type="presParOf" srcId="{D71FD251-9640-4FA4-990A-E75F68114323}" destId="{3E2D4D34-2041-4B09-A12E-EB2F0D781979}" srcOrd="10" destOrd="0" presId="urn:microsoft.com/office/officeart/2008/layout/VerticalCurvedList"/>
    <dgm:cxn modelId="{65B57E75-6183-4168-85C2-1491C4B17048}" type="presParOf" srcId="{3E2D4D34-2041-4B09-A12E-EB2F0D781979}" destId="{746CCD20-C2FF-401A-BE0F-A9DAA073E3AF}" srcOrd="0" destOrd="0" presId="urn:microsoft.com/office/officeart/2008/layout/VerticalCurvedList"/>
    <dgm:cxn modelId="{A58324E4-F418-4B46-896A-0B84511947FC}" type="presParOf" srcId="{D71FD251-9640-4FA4-990A-E75F68114323}" destId="{D8D0A957-3410-466F-8D18-6B1CD5B2EA17}" srcOrd="11" destOrd="0" presId="urn:microsoft.com/office/officeart/2008/layout/VerticalCurvedList"/>
    <dgm:cxn modelId="{5E413D46-3BD2-40EA-8AE4-149A5B03D363}" type="presParOf" srcId="{D71FD251-9640-4FA4-990A-E75F68114323}" destId="{DAD02BAE-F4B3-42CA-836C-E1798A378C2A}" srcOrd="12" destOrd="0" presId="urn:microsoft.com/office/officeart/2008/layout/VerticalCurvedList"/>
    <dgm:cxn modelId="{A8828975-CDC8-4B53-BF7B-848F661A5061}" type="presParOf" srcId="{DAD02BAE-F4B3-42CA-836C-E1798A378C2A}" destId="{BE34A9E9-1A1B-4907-AFC7-6335B607B1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BA54-AC82-4A6F-BE30-AA25E7B1C5B8}">
      <dsp:nvSpPr>
        <dsp:cNvPr id="0" name=""/>
        <dsp:cNvSpPr/>
      </dsp:nvSpPr>
      <dsp:spPr>
        <a:xfrm>
          <a:off x="-5757563" y="-881249"/>
          <a:ext cx="6854646" cy="6854646"/>
        </a:xfrm>
        <a:prstGeom prst="blockArc">
          <a:avLst>
            <a:gd name="adj1" fmla="val 18900000"/>
            <a:gd name="adj2" fmla="val 2700000"/>
            <a:gd name="adj3" fmla="val 315"/>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BE70C21-E52A-4CDF-86A7-9778EE69EFB1}">
      <dsp:nvSpPr>
        <dsp:cNvPr id="0" name=""/>
        <dsp:cNvSpPr/>
      </dsp:nvSpPr>
      <dsp:spPr>
        <a:xfrm>
          <a:off x="408764" y="268152"/>
          <a:ext cx="7129615" cy="5361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i="0" kern="1200"/>
            <a:t>Nguyên nhân gây chậm truy vấn SQL</a:t>
          </a:r>
        </a:p>
      </dsp:txBody>
      <dsp:txXfrm>
        <a:off x="408764" y="268152"/>
        <a:ext cx="7129615" cy="536101"/>
      </dsp:txXfrm>
    </dsp:sp>
    <dsp:sp modelId="{34F9CDC6-485D-41F7-84C7-A306A8ED9888}">
      <dsp:nvSpPr>
        <dsp:cNvPr id="0" name=""/>
        <dsp:cNvSpPr/>
      </dsp:nvSpPr>
      <dsp:spPr>
        <a:xfrm>
          <a:off x="73701" y="201139"/>
          <a:ext cx="670126" cy="67012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864E7E4-4648-4526-A980-83FE5FE0F45E}">
      <dsp:nvSpPr>
        <dsp:cNvPr id="0" name=""/>
        <dsp:cNvSpPr/>
      </dsp:nvSpPr>
      <dsp:spPr>
        <a:xfrm>
          <a:off x="849744" y="1072202"/>
          <a:ext cx="6688635" cy="5361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r>
            <a:rPr lang="en-GB" sz="2000" b="1" i="0" kern="1200">
              <a:latin typeface="Calibri" panose="020F0502020204030204" pitchFamily="34" charset="0"/>
              <a:cs typeface="Calibri" panose="020F0502020204030204" pitchFamily="34" charset="0"/>
            </a:rPr>
            <a:t>Công cụ</a:t>
          </a:r>
          <a:endParaRPr lang="en-US" sz="2000" b="1" i="0" kern="1200">
            <a:latin typeface="Calibri" panose="020F0502020204030204" pitchFamily="34" charset="0"/>
            <a:cs typeface="Calibri" panose="020F0502020204030204" pitchFamily="34" charset="0"/>
          </a:endParaRPr>
        </a:p>
      </dsp:txBody>
      <dsp:txXfrm>
        <a:off x="849744" y="1072202"/>
        <a:ext cx="6688635" cy="536101"/>
      </dsp:txXfrm>
    </dsp:sp>
    <dsp:sp modelId="{67A0D5C6-9593-4056-AC03-682FA5BAA012}">
      <dsp:nvSpPr>
        <dsp:cNvPr id="0" name=""/>
        <dsp:cNvSpPr/>
      </dsp:nvSpPr>
      <dsp:spPr>
        <a:xfrm>
          <a:off x="514681" y="1005190"/>
          <a:ext cx="670126" cy="670126"/>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CB34D92-A3CA-438F-A80D-0FE4FA1C86E4}">
      <dsp:nvSpPr>
        <dsp:cNvPr id="0" name=""/>
        <dsp:cNvSpPr/>
      </dsp:nvSpPr>
      <dsp:spPr>
        <a:xfrm>
          <a:off x="1051393" y="1876252"/>
          <a:ext cx="6486986" cy="5361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r>
            <a:rPr lang="vi-VN" sz="2000" b="1" i="0" kern="1200">
              <a:latin typeface="Calibri" panose="020F0502020204030204" pitchFamily="34" charset="0"/>
              <a:cs typeface="Calibri" panose="020F0502020204030204" pitchFamily="34" charset="0"/>
            </a:rPr>
            <a:t>Tối ưu hóa câu lệnh SQL</a:t>
          </a:r>
          <a:endParaRPr lang="en-US" sz="2000" b="1" i="0" kern="1200"/>
        </a:p>
      </dsp:txBody>
      <dsp:txXfrm>
        <a:off x="1051393" y="1876252"/>
        <a:ext cx="6486986" cy="536101"/>
      </dsp:txXfrm>
    </dsp:sp>
    <dsp:sp modelId="{B3A1DA42-E389-4131-A0C7-889016ABBF7E}">
      <dsp:nvSpPr>
        <dsp:cNvPr id="0" name=""/>
        <dsp:cNvSpPr/>
      </dsp:nvSpPr>
      <dsp:spPr>
        <a:xfrm>
          <a:off x="716330" y="1809240"/>
          <a:ext cx="670126" cy="670126"/>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A7D4260-CAC7-4EA8-A1FB-2A6BA3AB2FF5}">
      <dsp:nvSpPr>
        <dsp:cNvPr id="0" name=""/>
        <dsp:cNvSpPr/>
      </dsp:nvSpPr>
      <dsp:spPr>
        <a:xfrm>
          <a:off x="1051393" y="2679793"/>
          <a:ext cx="6486986" cy="5361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r>
            <a:rPr lang="en-GB" sz="2000" b="1" i="0" kern="1200"/>
            <a:t>Execution Plan (Kế hoạch thực thi)</a:t>
          </a:r>
          <a:endParaRPr lang="en-US" sz="2000" b="0" i="0" kern="1200"/>
        </a:p>
      </dsp:txBody>
      <dsp:txXfrm>
        <a:off x="1051393" y="2679793"/>
        <a:ext cx="6486986" cy="536101"/>
      </dsp:txXfrm>
    </dsp:sp>
    <dsp:sp modelId="{6445F65C-926F-4C72-9586-829AF4A95DC8}">
      <dsp:nvSpPr>
        <dsp:cNvPr id="0" name=""/>
        <dsp:cNvSpPr/>
      </dsp:nvSpPr>
      <dsp:spPr>
        <a:xfrm>
          <a:off x="716330" y="2612781"/>
          <a:ext cx="670126" cy="670126"/>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A74C5E7-2882-4C4E-BA28-BCC9A7CB04B8}">
      <dsp:nvSpPr>
        <dsp:cNvPr id="0" name=""/>
        <dsp:cNvSpPr/>
      </dsp:nvSpPr>
      <dsp:spPr>
        <a:xfrm>
          <a:off x="849744" y="3483843"/>
          <a:ext cx="6688635" cy="5361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endParaRPr lang="en-US" sz="2000" b="0" i="0" kern="1200"/>
        </a:p>
      </dsp:txBody>
      <dsp:txXfrm>
        <a:off x="849744" y="3483843"/>
        <a:ext cx="6688635" cy="536101"/>
      </dsp:txXfrm>
    </dsp:sp>
    <dsp:sp modelId="{746CCD20-C2FF-401A-BE0F-A9DAA073E3AF}">
      <dsp:nvSpPr>
        <dsp:cNvPr id="0" name=""/>
        <dsp:cNvSpPr/>
      </dsp:nvSpPr>
      <dsp:spPr>
        <a:xfrm>
          <a:off x="514681" y="3416831"/>
          <a:ext cx="670126" cy="670126"/>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8D0A957-3410-466F-8D18-6B1CD5B2EA17}">
      <dsp:nvSpPr>
        <dsp:cNvPr id="0" name=""/>
        <dsp:cNvSpPr/>
      </dsp:nvSpPr>
      <dsp:spPr>
        <a:xfrm>
          <a:off x="408764" y="4287894"/>
          <a:ext cx="7129615" cy="5361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5530" tIns="50800" rIns="50800" bIns="50800" numCol="1" spcCol="1270" anchor="ctr" anchorCtr="0">
          <a:noAutofit/>
        </a:bodyPr>
        <a:lstStyle/>
        <a:p>
          <a:pPr marL="0" lvl="0" indent="0" algn="l" defTabSz="889000">
            <a:lnSpc>
              <a:spcPct val="90000"/>
            </a:lnSpc>
            <a:spcBef>
              <a:spcPct val="0"/>
            </a:spcBef>
            <a:spcAft>
              <a:spcPct val="35000"/>
            </a:spcAft>
            <a:buNone/>
          </a:pPr>
          <a:endParaRPr lang="en-US" sz="2000" b="0" i="0" kern="1200"/>
        </a:p>
      </dsp:txBody>
      <dsp:txXfrm>
        <a:off x="408764" y="4287894"/>
        <a:ext cx="7129615" cy="536101"/>
      </dsp:txXfrm>
    </dsp:sp>
    <dsp:sp modelId="{BE34A9E9-1A1B-4907-AFC7-6335B607B1CE}">
      <dsp:nvSpPr>
        <dsp:cNvPr id="0" name=""/>
        <dsp:cNvSpPr/>
      </dsp:nvSpPr>
      <dsp:spPr>
        <a:xfrm>
          <a:off x="73701" y="4220881"/>
          <a:ext cx="670126" cy="670126"/>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ACA19-63F0-472A-B760-6348F3BD0BF4}"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96D59-0EC1-4A81-B8B1-B3FBC9E1FC2F}" type="slidenum">
              <a:rPr lang="en-US" smtClean="0"/>
              <a:t>‹#›</a:t>
            </a:fld>
            <a:endParaRPr lang="en-US"/>
          </a:p>
        </p:txBody>
      </p:sp>
    </p:spTree>
    <p:extLst>
      <p:ext uri="{BB962C8B-B14F-4D97-AF65-F5344CB8AC3E}">
        <p14:creationId xmlns:p14="http://schemas.microsoft.com/office/powerpoint/2010/main" val="291916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81E7-D801-45F3-8DEB-1DB344DE5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2960B-4EC7-4E21-AB88-652E804F7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5C4EE-4417-4B6D-89BC-E1770FA1B45C}"/>
              </a:ext>
            </a:extLst>
          </p:cNvPr>
          <p:cNvSpPr>
            <a:spLocks noGrp="1"/>
          </p:cNvSpPr>
          <p:nvPr>
            <p:ph type="dt" sz="half" idx="10"/>
          </p:nvPr>
        </p:nvSpPr>
        <p:spPr/>
        <p:txBody>
          <a:bodyPr/>
          <a:lstStyle/>
          <a:p>
            <a:fld id="{AF659785-3943-446D-B78A-E6B901B9DED0}" type="datetime1">
              <a:rPr lang="en-US" smtClean="0"/>
              <a:t>9/30/2022</a:t>
            </a:fld>
            <a:endParaRPr lang="en-US"/>
          </a:p>
        </p:txBody>
      </p:sp>
      <p:sp>
        <p:nvSpPr>
          <p:cNvPr id="5" name="Footer Placeholder 4">
            <a:extLst>
              <a:ext uri="{FF2B5EF4-FFF2-40B4-BE49-F238E27FC236}">
                <a16:creationId xmlns:a16="http://schemas.microsoft.com/office/drawing/2014/main" id="{1A1D1D16-7818-4EFE-BDF3-FF25DD2B8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39924-C799-4FAD-83B8-6CCAAC74F0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414526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945D-9818-4EAD-94EE-484348EA06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443FC-F77A-4FCA-9EE3-5992D3A0B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9C6A3-D4E8-4D98-82D3-F9C5984D1841}"/>
              </a:ext>
            </a:extLst>
          </p:cNvPr>
          <p:cNvSpPr>
            <a:spLocks noGrp="1"/>
          </p:cNvSpPr>
          <p:nvPr>
            <p:ph type="dt" sz="half" idx="10"/>
          </p:nvPr>
        </p:nvSpPr>
        <p:spPr/>
        <p:txBody>
          <a:bodyPr/>
          <a:lstStyle/>
          <a:p>
            <a:fld id="{665426CD-530D-4556-BBBB-0531C0514CA5}" type="datetime1">
              <a:rPr lang="en-US" smtClean="0"/>
              <a:t>9/30/2022</a:t>
            </a:fld>
            <a:endParaRPr lang="en-US"/>
          </a:p>
        </p:txBody>
      </p:sp>
      <p:sp>
        <p:nvSpPr>
          <p:cNvPr id="5" name="Footer Placeholder 4">
            <a:extLst>
              <a:ext uri="{FF2B5EF4-FFF2-40B4-BE49-F238E27FC236}">
                <a16:creationId xmlns:a16="http://schemas.microsoft.com/office/drawing/2014/main" id="{075F83CB-1B53-4400-9342-713D9B74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35458-5A84-481F-8E91-715D88766A9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7410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195CD-04BD-4B96-BDBD-B3249B238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14A3C-9DEF-4F4A-A1DA-EF4A69352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3E7FC-6DAC-4027-A84A-71EFF08EC194}"/>
              </a:ext>
            </a:extLst>
          </p:cNvPr>
          <p:cNvSpPr>
            <a:spLocks noGrp="1"/>
          </p:cNvSpPr>
          <p:nvPr>
            <p:ph type="dt" sz="half" idx="10"/>
          </p:nvPr>
        </p:nvSpPr>
        <p:spPr/>
        <p:txBody>
          <a:bodyPr/>
          <a:lstStyle/>
          <a:p>
            <a:fld id="{FB90ED2E-C9A4-4600-B684-57670EDD6912}" type="datetime1">
              <a:rPr lang="en-US" smtClean="0"/>
              <a:t>9/30/2022</a:t>
            </a:fld>
            <a:endParaRPr lang="en-US"/>
          </a:p>
        </p:txBody>
      </p:sp>
      <p:sp>
        <p:nvSpPr>
          <p:cNvPr id="5" name="Footer Placeholder 4">
            <a:extLst>
              <a:ext uri="{FF2B5EF4-FFF2-40B4-BE49-F238E27FC236}">
                <a16:creationId xmlns:a16="http://schemas.microsoft.com/office/drawing/2014/main" id="{EBD5FB68-A41E-4491-B110-CEC75C33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414FF-03ED-423F-9F03-9E9BB895CE99}"/>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25923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E04F-0EA1-4D73-BA2E-B96B7A261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264E9-53AE-4C1B-9C4D-07E3FDA52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3AADB-138C-4EBE-AB2A-C21E2E22D622}"/>
              </a:ext>
            </a:extLst>
          </p:cNvPr>
          <p:cNvSpPr>
            <a:spLocks noGrp="1"/>
          </p:cNvSpPr>
          <p:nvPr>
            <p:ph type="dt" sz="half" idx="10"/>
          </p:nvPr>
        </p:nvSpPr>
        <p:spPr/>
        <p:txBody>
          <a:bodyPr/>
          <a:lstStyle/>
          <a:p>
            <a:fld id="{6BF6B4D6-50B3-4213-9775-AA6E5BF2053A}" type="datetime1">
              <a:rPr lang="en-US" smtClean="0"/>
              <a:t>9/30/2022</a:t>
            </a:fld>
            <a:endParaRPr lang="en-US"/>
          </a:p>
        </p:txBody>
      </p:sp>
      <p:sp>
        <p:nvSpPr>
          <p:cNvPr id="5" name="Footer Placeholder 4">
            <a:extLst>
              <a:ext uri="{FF2B5EF4-FFF2-40B4-BE49-F238E27FC236}">
                <a16:creationId xmlns:a16="http://schemas.microsoft.com/office/drawing/2014/main" id="{3886D0D6-B335-4CF9-B3F5-593D9E32F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6FD9F-00AC-4C62-B646-980695F4A0C1}"/>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6983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5B86-59EB-4FD0-B18E-738B399F1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ACB85-D0AD-49F1-AC2D-77DB405C0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28CD4-6611-45DA-AFA6-C8BC6204C3CD}"/>
              </a:ext>
            </a:extLst>
          </p:cNvPr>
          <p:cNvSpPr>
            <a:spLocks noGrp="1"/>
          </p:cNvSpPr>
          <p:nvPr>
            <p:ph type="dt" sz="half" idx="10"/>
          </p:nvPr>
        </p:nvSpPr>
        <p:spPr/>
        <p:txBody>
          <a:bodyPr/>
          <a:lstStyle/>
          <a:p>
            <a:fld id="{B2F50D57-1289-4C02-9EEF-C8570F57B2B1}" type="datetime1">
              <a:rPr lang="en-US" smtClean="0"/>
              <a:t>9/30/2022</a:t>
            </a:fld>
            <a:endParaRPr lang="en-US"/>
          </a:p>
        </p:txBody>
      </p:sp>
      <p:sp>
        <p:nvSpPr>
          <p:cNvPr id="5" name="Footer Placeholder 4">
            <a:extLst>
              <a:ext uri="{FF2B5EF4-FFF2-40B4-BE49-F238E27FC236}">
                <a16:creationId xmlns:a16="http://schemas.microsoft.com/office/drawing/2014/main" id="{091B3072-34D5-4276-83D9-A60B51F7B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D4D3C-524C-43FF-B0F0-A51BF555087C}"/>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2406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DA8-5D8E-43C1-8BD8-1E5E10D29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2C260-3D9C-4402-B1C3-4641689E0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AF4C68-514A-4BA9-9183-499692969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91CD2-4F13-4CC4-BCF5-2746E88C2771}"/>
              </a:ext>
            </a:extLst>
          </p:cNvPr>
          <p:cNvSpPr>
            <a:spLocks noGrp="1"/>
          </p:cNvSpPr>
          <p:nvPr>
            <p:ph type="dt" sz="half" idx="10"/>
          </p:nvPr>
        </p:nvSpPr>
        <p:spPr/>
        <p:txBody>
          <a:bodyPr/>
          <a:lstStyle/>
          <a:p>
            <a:fld id="{7FA71352-848A-4480-8D55-03A556BE99CE}" type="datetime1">
              <a:rPr lang="en-US" smtClean="0"/>
              <a:t>9/30/2022</a:t>
            </a:fld>
            <a:endParaRPr lang="en-US"/>
          </a:p>
        </p:txBody>
      </p:sp>
      <p:sp>
        <p:nvSpPr>
          <p:cNvPr id="6" name="Footer Placeholder 5">
            <a:extLst>
              <a:ext uri="{FF2B5EF4-FFF2-40B4-BE49-F238E27FC236}">
                <a16:creationId xmlns:a16="http://schemas.microsoft.com/office/drawing/2014/main" id="{3BCF28E9-1CAD-4F75-9843-A5ABD2332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8EE7C-76BD-42DA-9C14-1B32EFF0EA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99079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B75A-7E91-456E-A1AA-4721F820F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E33D0C-B345-4CF4-B0F0-5D50A8C4A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B0DA5-E022-4F41-92D9-FA6E3F757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F68B57-D263-43A9-B973-393E49538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3DCAA-71FC-44F1-8554-26EA4095C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968C69-C18A-4896-AC35-C41A838A2337}"/>
              </a:ext>
            </a:extLst>
          </p:cNvPr>
          <p:cNvSpPr>
            <a:spLocks noGrp="1"/>
          </p:cNvSpPr>
          <p:nvPr>
            <p:ph type="dt" sz="half" idx="10"/>
          </p:nvPr>
        </p:nvSpPr>
        <p:spPr/>
        <p:txBody>
          <a:bodyPr/>
          <a:lstStyle/>
          <a:p>
            <a:fld id="{BBD99FAB-6DB6-4227-A73A-A8A0B53312EE}" type="datetime1">
              <a:rPr lang="en-US" smtClean="0"/>
              <a:t>9/30/2022</a:t>
            </a:fld>
            <a:endParaRPr lang="en-US"/>
          </a:p>
        </p:txBody>
      </p:sp>
      <p:sp>
        <p:nvSpPr>
          <p:cNvPr id="8" name="Footer Placeholder 7">
            <a:extLst>
              <a:ext uri="{FF2B5EF4-FFF2-40B4-BE49-F238E27FC236}">
                <a16:creationId xmlns:a16="http://schemas.microsoft.com/office/drawing/2014/main" id="{50C5463A-AB97-43EA-A285-80A887F01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69FDCF-28B5-4D93-8976-C9C955856292}"/>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1583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75D7-E498-4C97-938F-DDA6E3A204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699793-6763-46C0-9F58-F97EE24A5B8C}"/>
              </a:ext>
            </a:extLst>
          </p:cNvPr>
          <p:cNvSpPr>
            <a:spLocks noGrp="1"/>
          </p:cNvSpPr>
          <p:nvPr>
            <p:ph type="dt" sz="half" idx="10"/>
          </p:nvPr>
        </p:nvSpPr>
        <p:spPr/>
        <p:txBody>
          <a:bodyPr/>
          <a:lstStyle/>
          <a:p>
            <a:fld id="{5E00F26C-39BF-4523-B808-B4744A603E21}" type="datetime1">
              <a:rPr lang="en-US" smtClean="0"/>
              <a:t>9/30/2022</a:t>
            </a:fld>
            <a:endParaRPr lang="en-US"/>
          </a:p>
        </p:txBody>
      </p:sp>
      <p:sp>
        <p:nvSpPr>
          <p:cNvPr id="4" name="Footer Placeholder 3">
            <a:extLst>
              <a:ext uri="{FF2B5EF4-FFF2-40B4-BE49-F238E27FC236}">
                <a16:creationId xmlns:a16="http://schemas.microsoft.com/office/drawing/2014/main" id="{B05B97AF-C815-4DF6-8960-894E2CE16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E32897-FAC8-4B25-9162-920A9E8E671A}"/>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7210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4449F-035F-4D8B-9F33-05BDC360E061}"/>
              </a:ext>
            </a:extLst>
          </p:cNvPr>
          <p:cNvSpPr>
            <a:spLocks noGrp="1"/>
          </p:cNvSpPr>
          <p:nvPr>
            <p:ph type="dt" sz="half" idx="10"/>
          </p:nvPr>
        </p:nvSpPr>
        <p:spPr/>
        <p:txBody>
          <a:bodyPr/>
          <a:lstStyle/>
          <a:p>
            <a:fld id="{A54666CD-F691-4D25-84EB-2452953BECE2}" type="datetime1">
              <a:rPr lang="en-US" smtClean="0"/>
              <a:t>9/30/2022</a:t>
            </a:fld>
            <a:endParaRPr lang="en-US"/>
          </a:p>
        </p:txBody>
      </p:sp>
      <p:sp>
        <p:nvSpPr>
          <p:cNvPr id="3" name="Footer Placeholder 2">
            <a:extLst>
              <a:ext uri="{FF2B5EF4-FFF2-40B4-BE49-F238E27FC236}">
                <a16:creationId xmlns:a16="http://schemas.microsoft.com/office/drawing/2014/main" id="{347E8694-CD59-40BE-8352-6B9784221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5A6B32-8B58-4534-8D76-FCE4CC5A0FB4}"/>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5103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98D6-05AF-436D-99A1-F607D687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5AE237-BA30-42CC-B487-F1FA06CD4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EBE644-F8E3-46F3-B68E-27729429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F2445-E402-4FE0-983A-ECB96BA5EEA7}"/>
              </a:ext>
            </a:extLst>
          </p:cNvPr>
          <p:cNvSpPr>
            <a:spLocks noGrp="1"/>
          </p:cNvSpPr>
          <p:nvPr>
            <p:ph type="dt" sz="half" idx="10"/>
          </p:nvPr>
        </p:nvSpPr>
        <p:spPr/>
        <p:txBody>
          <a:bodyPr/>
          <a:lstStyle/>
          <a:p>
            <a:fld id="{74BE51B9-23F2-49B5-9A23-F37F5C858236}" type="datetime1">
              <a:rPr lang="en-US" smtClean="0"/>
              <a:t>9/30/2022</a:t>
            </a:fld>
            <a:endParaRPr lang="en-US"/>
          </a:p>
        </p:txBody>
      </p:sp>
      <p:sp>
        <p:nvSpPr>
          <p:cNvPr id="6" name="Footer Placeholder 5">
            <a:extLst>
              <a:ext uri="{FF2B5EF4-FFF2-40B4-BE49-F238E27FC236}">
                <a16:creationId xmlns:a16="http://schemas.microsoft.com/office/drawing/2014/main" id="{BB0C31CF-12D5-4507-BD0B-00CBAC8FF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5D7C-AC68-4F47-B599-9AB1EF2E5DAE}"/>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40559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E97B-B748-47D0-B7F2-59AEEA4F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3756C-A628-4C9D-B0DC-FA1041EA2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3E2DA4-D495-4215-B674-548D32865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C715E-54D5-4F95-BF0D-32F699FD8B7C}"/>
              </a:ext>
            </a:extLst>
          </p:cNvPr>
          <p:cNvSpPr>
            <a:spLocks noGrp="1"/>
          </p:cNvSpPr>
          <p:nvPr>
            <p:ph type="dt" sz="half" idx="10"/>
          </p:nvPr>
        </p:nvSpPr>
        <p:spPr/>
        <p:txBody>
          <a:bodyPr/>
          <a:lstStyle/>
          <a:p>
            <a:fld id="{BF0A0A32-851E-4462-99F1-E65A7F867A8B}" type="datetime1">
              <a:rPr lang="en-US" smtClean="0"/>
              <a:t>9/30/2022</a:t>
            </a:fld>
            <a:endParaRPr lang="en-US"/>
          </a:p>
        </p:txBody>
      </p:sp>
      <p:sp>
        <p:nvSpPr>
          <p:cNvPr id="6" name="Footer Placeholder 5">
            <a:extLst>
              <a:ext uri="{FF2B5EF4-FFF2-40B4-BE49-F238E27FC236}">
                <a16:creationId xmlns:a16="http://schemas.microsoft.com/office/drawing/2014/main" id="{D948F22C-6D15-4DD2-97DA-D3444C5F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BB152-8E46-4C31-B1BD-9B1A13E62C36}"/>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43065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5B8444-DF94-4A3D-9CF9-DBFD0252D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7CCF9-E825-4283-9AA4-77C5F0779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5B6C2-047A-493A-B592-896D0A9EB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628CF-E86E-4460-8BED-F08ABE0CEF3A}" type="datetime1">
              <a:rPr lang="en-US" smtClean="0"/>
              <a:t>9/30/2022</a:t>
            </a:fld>
            <a:endParaRPr lang="en-US"/>
          </a:p>
        </p:txBody>
      </p:sp>
      <p:sp>
        <p:nvSpPr>
          <p:cNvPr id="5" name="Footer Placeholder 4">
            <a:extLst>
              <a:ext uri="{FF2B5EF4-FFF2-40B4-BE49-F238E27FC236}">
                <a16:creationId xmlns:a16="http://schemas.microsoft.com/office/drawing/2014/main" id="{55D85BDC-F39C-4F09-A125-507166CA8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F6E69-18A6-486F-ADC4-C466F53F4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E324A-832C-4639-A318-F9ED4BBDC295}" type="slidenum">
              <a:rPr lang="en-US" smtClean="0"/>
              <a:t>‹#›</a:t>
            </a:fld>
            <a:endParaRPr lang="en-US"/>
          </a:p>
        </p:txBody>
      </p:sp>
    </p:spTree>
    <p:extLst>
      <p:ext uri="{BB962C8B-B14F-4D97-AF65-F5344CB8AC3E}">
        <p14:creationId xmlns:p14="http://schemas.microsoft.com/office/powerpoint/2010/main" val="21068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hyperlink" Target="https://www.sqlshack.com/sql-server-execution-plan-operators-part-4/" TargetMode="Externa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hyperlink" Target="https://www.sqlshack.com/sql-server-execution-plan-operators-part-3/" TargetMode="External"/><Relationship Id="rId5" Type="http://schemas.openxmlformats.org/officeDocument/2006/relationships/hyperlink" Target="https://www.sqlshack.com/sql-server-execution-plan-operators-part-2/" TargetMode="External"/><Relationship Id="rId4" Type="http://schemas.openxmlformats.org/officeDocument/2006/relationships/hyperlink" Target="https://www.sqlshack.com/sql-server-execution-plan-operators-part-1/"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a:t>
            </a:fld>
            <a:endParaRPr lang="en-US"/>
          </a:p>
        </p:txBody>
      </p:sp>
    </p:spTree>
    <p:extLst>
      <p:ext uri="{BB962C8B-B14F-4D97-AF65-F5344CB8AC3E}">
        <p14:creationId xmlns:p14="http://schemas.microsoft.com/office/powerpoint/2010/main" val="304910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a:t>
            </a: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10</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369332"/>
          </a:xfrm>
          <a:prstGeom prst="rect">
            <a:avLst/>
          </a:prstGeom>
        </p:spPr>
        <p:txBody>
          <a:bodyPr wrap="square">
            <a:spAutoFit/>
          </a:bodyPr>
          <a:lstStyle/>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Chỉ sử dụng DISTINCT và ORDER BY khi thực sự cần thiết</a:t>
            </a:r>
          </a:p>
        </p:txBody>
      </p:sp>
      <p:sp>
        <p:nvSpPr>
          <p:cNvPr id="4" name="Rectangle 3"/>
          <p:cNvSpPr/>
          <p:nvPr/>
        </p:nvSpPr>
        <p:spPr>
          <a:xfrm>
            <a:off x="1743306" y="1302251"/>
            <a:ext cx="7270173" cy="861774"/>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a:t>
            </a:r>
          </a:p>
          <a:p>
            <a:endParaRPr lang="en-US" sz="1600">
              <a:solidFill>
                <a:srgbClr val="000000"/>
              </a:solidFill>
              <a:latin typeface="Consolas" panose="020B0609020204030204" pitchFamily="49" charset="0"/>
            </a:endParaRPr>
          </a:p>
          <a:p>
            <a:r>
              <a:rPr lang="en-GB" sz="1600">
                <a:solidFill>
                  <a:srgbClr val="0000FF"/>
                </a:solidFill>
                <a:latin typeface="Consolas" panose="020B0609020204030204" pitchFamily="49" charset="0"/>
              </a:rPr>
              <a:t>select</a:t>
            </a:r>
            <a:r>
              <a:rPr lang="en-GB" sz="1600">
                <a:solidFill>
                  <a:srgbClr val="000000"/>
                </a:solidFill>
                <a:latin typeface="Consolas" panose="020B0609020204030204" pitchFamily="49" charset="0"/>
              </a:rPr>
              <a:t> </a:t>
            </a:r>
            <a:r>
              <a:rPr lang="en-GB" sz="1600">
                <a:solidFill>
                  <a:srgbClr val="808080"/>
                </a:solidFill>
                <a:latin typeface="Consolas" panose="020B0609020204030204" pitchFamily="49" charset="0"/>
              </a:rPr>
              <a:t>*</a:t>
            </a:r>
            <a:r>
              <a:rPr lang="en-GB" sz="1600">
                <a:solidFill>
                  <a:srgbClr val="000000"/>
                </a:solidFill>
                <a:latin typeface="Consolas" panose="020B0609020204030204" pitchFamily="49" charset="0"/>
              </a:rPr>
              <a:t> </a:t>
            </a:r>
            <a:r>
              <a:rPr lang="en-GB" sz="1600">
                <a:solidFill>
                  <a:srgbClr val="0000FF"/>
                </a:solidFill>
                <a:latin typeface="Consolas" panose="020B0609020204030204" pitchFamily="49" charset="0"/>
              </a:rPr>
              <a:t>from</a:t>
            </a:r>
            <a:r>
              <a:rPr lang="en-GB" sz="1600">
                <a:solidFill>
                  <a:srgbClr val="000000"/>
                </a:solidFill>
                <a:latin typeface="Consolas" panose="020B0609020204030204" pitchFamily="49" charset="0"/>
              </a:rPr>
              <a:t> Sales</a:t>
            </a:r>
            <a:r>
              <a:rPr lang="en-GB" sz="1600">
                <a:solidFill>
                  <a:srgbClr val="808080"/>
                </a:solidFill>
                <a:latin typeface="Consolas" panose="020B0609020204030204" pitchFamily="49" charset="0"/>
              </a:rPr>
              <a:t>.</a:t>
            </a:r>
            <a:r>
              <a:rPr lang="en-GB" sz="1600">
                <a:solidFill>
                  <a:srgbClr val="000000"/>
                </a:solidFill>
                <a:latin typeface="Consolas" panose="020B0609020204030204" pitchFamily="49" charset="0"/>
              </a:rPr>
              <a:t>Customer </a:t>
            </a:r>
            <a:r>
              <a:rPr lang="en-GB" sz="1600">
                <a:solidFill>
                  <a:srgbClr val="0000FF"/>
                </a:solidFill>
                <a:latin typeface="Consolas" panose="020B0609020204030204" pitchFamily="49" charset="0"/>
              </a:rPr>
              <a:t>order</a:t>
            </a:r>
            <a:r>
              <a:rPr lang="en-GB" sz="1600">
                <a:solidFill>
                  <a:srgbClr val="000000"/>
                </a:solidFill>
                <a:latin typeface="Consolas" panose="020B0609020204030204" pitchFamily="49" charset="0"/>
              </a:rPr>
              <a:t> </a:t>
            </a:r>
            <a:r>
              <a:rPr lang="en-GB" sz="1600">
                <a:solidFill>
                  <a:srgbClr val="0000FF"/>
                </a:solidFill>
                <a:latin typeface="Consolas" panose="020B0609020204030204" pitchFamily="49" charset="0"/>
              </a:rPr>
              <a:t>by</a:t>
            </a:r>
            <a:r>
              <a:rPr lang="en-GB" sz="1600">
                <a:solidFill>
                  <a:srgbClr val="000000"/>
                </a:solidFill>
                <a:latin typeface="Consolas" panose="020B0609020204030204" pitchFamily="49" charset="0"/>
              </a:rPr>
              <a:t> ModifiedDate</a:t>
            </a:r>
            <a:endParaRPr lang="en-US" sz="1600"/>
          </a:p>
        </p:txBody>
      </p:sp>
      <p:sp>
        <p:nvSpPr>
          <p:cNvPr id="16" name="Rectangle 15"/>
          <p:cNvSpPr/>
          <p:nvPr/>
        </p:nvSpPr>
        <p:spPr>
          <a:xfrm>
            <a:off x="1079269" y="2244691"/>
            <a:ext cx="10035540" cy="1754326"/>
          </a:xfrm>
          <a:prstGeom prst="rect">
            <a:avLst/>
          </a:prstGeom>
        </p:spPr>
        <p:txBody>
          <a:bodyPr wrap="square">
            <a:spAutoFit/>
          </a:bodyPr>
          <a:lstStyle/>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Sử dụng EXISTS để kiểm tra dữ liệu có tồn tại hay không thay vì dùng COUNT</a:t>
            </a:r>
          </a:p>
          <a:p>
            <a:pPr marL="285750" indent="-285750">
              <a:buFont typeface="Wingdings" panose="05000000000000000000" pitchFamily="2" charset="2"/>
              <a:buChar char="Ø"/>
            </a:pPr>
            <a:r>
              <a:rPr lang="en-GB">
                <a:latin typeface="Calibri" panose="020F0502020204030204" pitchFamily="34" charset="0"/>
                <a:cs typeface="Calibri" panose="020F0502020204030204" pitchFamily="34" charset="0"/>
              </a:rPr>
              <a:t>Sử dụng SQL Procudure</a:t>
            </a:r>
          </a:p>
          <a:p>
            <a:pPr marL="742950" lvl="1" indent="-285750">
              <a:buFont typeface="Wingdings" panose="05000000000000000000" pitchFamily="2" charset="2"/>
              <a:buChar char="§"/>
            </a:pPr>
            <a:r>
              <a:rPr lang="vi-VN">
                <a:latin typeface="Calibri" panose="020F0502020204030204" pitchFamily="34" charset="0"/>
                <a:cs typeface="Calibri" panose="020F0502020204030204" pitchFamily="34" charset="0"/>
              </a:rPr>
              <a:t>Giảm lượng dữ liệu truyền đến Server SP được lưu sẵn ở phía server do đó không cần phải gửi cả câu lệnh SQL dài tới server mà chỉ cần gửi tham số</a:t>
            </a:r>
            <a:endParaRPr lang="en-GB">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vi-VN">
                <a:latin typeface="Calibri" panose="020F0502020204030204" pitchFamily="34" charset="0"/>
                <a:cs typeface="Calibri" panose="020F0502020204030204" pitchFamily="34" charset="0"/>
              </a:rPr>
              <a:t>SP được biên dịch ngay ở lần đầu chạy, những lần sau chạy SP sẽ sử dụng lại file đã biên dịch trước đó nên tốc độ sẽ nhanh hơn</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095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a:t>
            </a: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11</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369332"/>
          </a:xfrm>
          <a:prstGeom prst="rect">
            <a:avLst/>
          </a:prstGeom>
        </p:spPr>
        <p:txBody>
          <a:bodyPr wrap="square">
            <a:spAutoFit/>
          </a:bodyPr>
          <a:lstStyle/>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Hạn chế sử dụng sub query, thay thế bằng join</a:t>
            </a:r>
          </a:p>
        </p:txBody>
      </p:sp>
      <p:sp>
        <p:nvSpPr>
          <p:cNvPr id="5" name="Rectangle 4"/>
          <p:cNvSpPr/>
          <p:nvPr/>
        </p:nvSpPr>
        <p:spPr>
          <a:xfrm>
            <a:off x="791737" y="1305342"/>
            <a:ext cx="10562063" cy="2800767"/>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FirstName</a:t>
            </a:r>
          </a:p>
          <a:p>
            <a:r>
              <a:rPr lang="en-US" sz="1600">
                <a:solidFill>
                  <a:srgbClr val="808080"/>
                </a:solidFill>
                <a:latin typeface="Consolas" panose="020B0609020204030204" pitchFamily="49" charset="0"/>
              </a:rPr>
              <a:t>    ,</a:t>
            </a:r>
            <a:r>
              <a:rPr lang="en-US" sz="1600">
                <a:solidFill>
                  <a:srgbClr val="000000"/>
                </a:solidFill>
                <a:latin typeface="Consolas" panose="020B0609020204030204" pitchFamily="49" charset="0"/>
              </a:rPr>
              <a:t>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LastName</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808080"/>
                </a:solidFill>
                <a:latin typeface="Consolas" panose="020B0609020204030204" pitchFamily="49" charset="0"/>
              </a:rPr>
              <a:t>    join</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p>
          <a:p>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808080"/>
                </a:solidFill>
                <a:latin typeface="Consolas" panose="020B0609020204030204" pitchFamily="49" charset="0"/>
              </a:rPr>
              <a:t>    (</a:t>
            </a:r>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FirstName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r>
              <a:rPr lang="en-US" sz="1600">
                <a:solidFill>
                  <a:srgbClr val="0000FF"/>
                </a:solidFill>
                <a:latin typeface="Consolas" panose="020B0609020204030204" pitchFamily="49" charset="0"/>
              </a:rPr>
              <a:t>where</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--b.FirstName</a:t>
            </a:r>
            <a:endParaRPr lang="en-US" sz="1600">
              <a:solidFill>
                <a:srgbClr val="000000"/>
              </a:solidFill>
              <a:latin typeface="Consolas" panose="020B0609020204030204" pitchFamily="49" charset="0"/>
            </a:endParaRPr>
          </a:p>
          <a:p>
            <a:r>
              <a:rPr lang="en-US" sz="1600">
                <a:solidFill>
                  <a:srgbClr val="808080"/>
                </a:solidFill>
                <a:latin typeface="Consolas" panose="020B0609020204030204" pitchFamily="49" charset="0"/>
              </a:rPr>
              <a:t>    ,(</a:t>
            </a:r>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LastName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r>
              <a:rPr lang="en-US" sz="1600">
                <a:solidFill>
                  <a:srgbClr val="0000FF"/>
                </a:solidFill>
                <a:latin typeface="Consolas" panose="020B0609020204030204" pitchFamily="49" charset="0"/>
              </a:rPr>
              <a:t>where</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--b.LastName</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008000"/>
                </a:solidFill>
                <a:latin typeface="Consolas" panose="020B0609020204030204" pitchFamily="49" charset="0"/>
              </a:rPr>
              <a:t>    --join Person.Person b on b.BusinessEntityID=a.PersonID</a:t>
            </a:r>
            <a:endParaRPr lang="en-US" sz="1600"/>
          </a:p>
        </p:txBody>
      </p:sp>
      <p:sp>
        <p:nvSpPr>
          <p:cNvPr id="9" name="Rectangle 8"/>
          <p:cNvSpPr/>
          <p:nvPr/>
        </p:nvSpPr>
        <p:spPr>
          <a:xfrm>
            <a:off x="1079269" y="4147601"/>
            <a:ext cx="10035540" cy="369332"/>
          </a:xfrm>
          <a:prstGeom prst="rect">
            <a:avLst/>
          </a:prstGeom>
        </p:spPr>
        <p:txBody>
          <a:bodyPr wrap="square">
            <a:spAutoFit/>
          </a:bodyPr>
          <a:lstStyle/>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Tránh dùng CURSOR</a:t>
            </a:r>
          </a:p>
        </p:txBody>
      </p:sp>
      <p:sp>
        <p:nvSpPr>
          <p:cNvPr id="7" name="Rectangle 6"/>
          <p:cNvSpPr/>
          <p:nvPr/>
        </p:nvSpPr>
        <p:spPr>
          <a:xfrm>
            <a:off x="1315844" y="4516933"/>
            <a:ext cx="9656955" cy="646331"/>
          </a:xfrm>
          <a:prstGeom prst="rect">
            <a:avLst/>
          </a:prstGeom>
        </p:spPr>
        <p:txBody>
          <a:bodyPr wrap="square">
            <a:spAutoFit/>
          </a:bodyPr>
          <a:lstStyle/>
          <a:p>
            <a:pPr marL="285750" indent="-285750">
              <a:buFont typeface="Wingdings" panose="05000000000000000000" pitchFamily="2" charset="2"/>
              <a:buChar char="§"/>
            </a:pPr>
            <a:r>
              <a:rPr lang="vi-VN">
                <a:solidFill>
                  <a:srgbClr val="333333"/>
                </a:solidFill>
                <a:latin typeface="Calibri" panose="020F0502020204030204" pitchFamily="34" charset="0"/>
                <a:cs typeface="Calibri" panose="020F0502020204030204" pitchFamily="34" charset="0"/>
              </a:rPr>
              <a:t>Cursor không khác một vòng lặp thao tác tới từng bản ghi. Bản ghi đó sẽ bị lock cho tới khi được xử lý xong</a:t>
            </a:r>
            <a:r>
              <a:rPr lang="en-GB">
                <a:solidFill>
                  <a:srgbClr val="333333"/>
                </a:solidFill>
                <a:latin typeface="Calibri" panose="020F0502020204030204" pitchFamily="34" charset="0"/>
                <a:cs typeface="Calibri" panose="020F0502020204030204" pitchFamily="34" charset="0"/>
              </a:rPr>
              <a:t>. Ả</a:t>
            </a:r>
            <a:r>
              <a:rPr lang="vi-VN">
                <a:solidFill>
                  <a:srgbClr val="333333"/>
                </a:solidFill>
                <a:latin typeface="Calibri" panose="020F0502020204030204" pitchFamily="34" charset="0"/>
                <a:cs typeface="Calibri" panose="020F0502020204030204" pitchFamily="34" charset="0"/>
              </a:rPr>
              <a:t>nh hưởng đến hiệu suất của chương trình rất chậm</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68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2. </a:t>
            </a: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12</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3693319"/>
          </a:xfrm>
          <a:prstGeom prst="rect">
            <a:avLst/>
          </a:prstGeom>
        </p:spPr>
        <p:txBody>
          <a:bodyPr wrap="square">
            <a:spAutoFit/>
          </a:bodyPr>
          <a:lstStyle/>
          <a:p>
            <a:pPr marL="285750" indent="-285750">
              <a:buFont typeface="Wingdings" panose="05000000000000000000" pitchFamily="2" charset="2"/>
              <a:buChar char="Ø"/>
            </a:pPr>
            <a:r>
              <a:rPr lang="vi-VN">
                <a:latin typeface="Calibri" panose="020F0502020204030204" pitchFamily="34" charset="0"/>
                <a:cs typeface="Calibri" panose="020F0502020204030204" pitchFamily="34" charset="0"/>
              </a:rPr>
              <a:t>Chọn loại dữ liệu thích hợp . </a:t>
            </a:r>
            <a:endParaRPr lang="en-GB">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vi-VN">
                <a:latin typeface="Calibri" panose="020F0502020204030204" pitchFamily="34" charset="0"/>
                <a:cs typeface="Calibri" panose="020F0502020204030204" pitchFamily="34" charset="0"/>
              </a:rPr>
              <a:t>Ví dụ lưu chuỗi sử dụng loại varchar thay vì sử dụng loại Text. Khi muốn sử dụng loại Text, là khi bạn cần lưu dữ liệu lơn (nhiều hơn 8000 ký tự)</a:t>
            </a:r>
            <a:endParaRPr lang="en-GB">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en-US">
                <a:latin typeface="Calibri" panose="020F0502020204030204" pitchFamily="34" charset="0"/>
                <a:cs typeface="Calibri" panose="020F0502020204030204" pitchFamily="34" charset="0"/>
              </a:rPr>
              <a:t>Tránh dùng nchar và nvarchar vì cả hai đều tăng bộ nhớ lên gấp đôi so với char và varchar.</a:t>
            </a:r>
          </a:p>
          <a:p>
            <a:pPr marL="285750" indent="-285750">
              <a:buFont typeface="Wingdings" panose="05000000000000000000" pitchFamily="2" charset="2"/>
              <a:buChar char="Ø"/>
            </a:pPr>
            <a:r>
              <a:rPr lang="vi-VN">
                <a:latin typeface="Calibri" panose="020F0502020204030204" pitchFamily="34" charset="0"/>
                <a:cs typeface="Calibri" panose="020F0502020204030204" pitchFamily="34" charset="0"/>
              </a:rPr>
              <a:t>Tránh NULL đối với những trường mà đã cố định độ dài. Trong trường hợp yêu cầu là NULL hãy sử dụng một trường loại varchar với độ dài tùy biến thì vẫn lấy space ít hơn là NULL</a:t>
            </a:r>
            <a:endParaRPr lang="en-GB">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vi-VN">
                <a:latin typeface="Calibri" panose="020F0502020204030204" pitchFamily="34" charset="0"/>
                <a:cs typeface="Calibri" panose="020F0502020204030204" pitchFamily="34" charset="0"/>
              </a:rPr>
              <a:t>Đa số cột được chọn nên đặt trong non-clustered index.</a:t>
            </a:r>
            <a:r>
              <a:rPr lang="en-GB">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Những index nào không được dùng thì nên xóa đi</a:t>
            </a:r>
            <a:r>
              <a:rPr lang="en-GB">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GB">
                <a:latin typeface="Calibri" panose="020F0502020204030204" pitchFamily="34" charset="0"/>
                <a:cs typeface="Calibri" panose="020F0502020204030204" pitchFamily="34" charset="0"/>
              </a:rPr>
              <a:t>T</a:t>
            </a:r>
            <a:r>
              <a:rPr lang="vi-VN">
                <a:latin typeface="Calibri" panose="020F0502020204030204" pitchFamily="34" charset="0"/>
                <a:cs typeface="Calibri" panose="020F0502020204030204" pitchFamily="34" charset="0"/>
              </a:rPr>
              <a:t>ạo ra index trên những cột có giả trị là số thay vì là ký tự. Giá trị số sử dụng ít bộ nhớ hơn ký tự.</a:t>
            </a:r>
            <a:endParaRPr lang="en-GB">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Sử dụng WITH (NOLOCK) trong khi truy xuất dữ liệu từ bất kỳ một bảng nào.</a:t>
            </a:r>
          </a:p>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Dùng SET NOCOUNT ON</a:t>
            </a:r>
          </a:p>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Giữ transaction nhỏ nhất có thể vì transaction khóa việc xử lý dữ liệu bảng và có thể dẫn đến kết quả bị deadlocks.</a:t>
            </a:r>
          </a:p>
        </p:txBody>
      </p:sp>
    </p:spTree>
    <p:extLst>
      <p:ext uri="{BB962C8B-B14F-4D97-AF65-F5344CB8AC3E}">
        <p14:creationId xmlns:p14="http://schemas.microsoft.com/office/powerpoint/2010/main" val="330763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3. </a:t>
            </a:r>
            <a:r>
              <a:rPr lang="en-GB" sz="2600" b="1">
                <a:solidFill>
                  <a:schemeClr val="bg1"/>
                </a:solidFill>
                <a:cs typeface="Arial" panose="020B0604020202020204" pitchFamily="34" charset="0"/>
              </a:rPr>
              <a:t>Execution Plan</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13</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3139321"/>
          </a:xfrm>
          <a:prstGeom prst="rect">
            <a:avLst/>
          </a:prstGeom>
        </p:spPr>
        <p:txBody>
          <a:bodyPr wrap="square">
            <a:spAutoFit/>
          </a:bodyPr>
          <a:lstStyle/>
          <a:p>
            <a:pPr marL="285750" indent="-285750">
              <a:buFont typeface="Wingdings" panose="05000000000000000000" pitchFamily="2" charset="2"/>
              <a:buChar char="Ø"/>
            </a:pPr>
            <a:r>
              <a:rPr lang="vi-VN">
                <a:latin typeface="Calibri" panose="020F0502020204030204" pitchFamily="34" charset="0"/>
                <a:cs typeface="Calibri" panose="020F0502020204030204" pitchFamily="34" charset="0"/>
              </a:rPr>
              <a:t>Table Scan</a:t>
            </a:r>
            <a:endParaRPr lang="en-GB">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a:t>Clustered Index Scan</a:t>
            </a:r>
          </a:p>
          <a:p>
            <a:pPr marL="285750" indent="-285750">
              <a:buFont typeface="Wingdings" panose="05000000000000000000" pitchFamily="2" charset="2"/>
              <a:buChar char="Ø"/>
            </a:pPr>
            <a:r>
              <a:rPr lang="en-US"/>
              <a:t>Clustered Index Seek</a:t>
            </a:r>
          </a:p>
          <a:p>
            <a:pPr marL="285750" indent="-285750">
              <a:buFont typeface="Wingdings" panose="05000000000000000000" pitchFamily="2" charset="2"/>
              <a:buChar char="Ø"/>
            </a:pPr>
            <a:r>
              <a:rPr lang="en-US"/>
              <a:t>Non-clustered Index Seek</a:t>
            </a:r>
          </a:p>
          <a:p>
            <a:pPr marL="285750" indent="-285750">
              <a:buFont typeface="Wingdings" panose="05000000000000000000" pitchFamily="2" charset="2"/>
              <a:buChar char="Ø"/>
            </a:pPr>
            <a:r>
              <a:rPr lang="en-US"/>
              <a:t>RID Lookup</a:t>
            </a:r>
          </a:p>
          <a:p>
            <a:pPr marL="285750" indent="-285750">
              <a:buFont typeface="Wingdings" panose="05000000000000000000" pitchFamily="2" charset="2"/>
              <a:buChar char="Ø"/>
            </a:pPr>
            <a:r>
              <a:rPr lang="en-US"/>
              <a:t>Key Lookup</a:t>
            </a:r>
          </a:p>
          <a:p>
            <a:pPr marL="285750" indent="-285750">
              <a:buFont typeface="Wingdings" panose="05000000000000000000" pitchFamily="2" charset="2"/>
              <a:buChar char="Ø"/>
            </a:pPr>
            <a:r>
              <a:rPr lang="en-US"/>
              <a:t>Sort </a:t>
            </a:r>
          </a:p>
          <a:p>
            <a:pPr marL="285750" indent="-285750">
              <a:buFont typeface="Wingdings" panose="05000000000000000000" pitchFamily="2" charset="2"/>
              <a:buChar char="Ø"/>
            </a:pPr>
            <a:r>
              <a:rPr lang="en-US"/>
              <a:t>Aggregate - Stream Aggregate</a:t>
            </a:r>
          </a:p>
          <a:p>
            <a:pPr marL="285750" indent="-285750">
              <a:buFont typeface="Wingdings" panose="05000000000000000000" pitchFamily="2" charset="2"/>
              <a:buChar char="Ø"/>
            </a:pPr>
            <a:r>
              <a:rPr lang="en-US"/>
              <a:t>Compute Scalar</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latin typeface="Calibri" panose="020F0502020204030204" pitchFamily="34" charset="0"/>
              <a:cs typeface="Calibri" panose="020F0502020204030204" pitchFamily="34" charset="0"/>
            </a:endParaRPr>
          </a:p>
        </p:txBody>
      </p:sp>
      <p:sp>
        <p:nvSpPr>
          <p:cNvPr id="4" name="TextBox 3"/>
          <p:cNvSpPr txBox="1"/>
          <p:nvPr/>
        </p:nvSpPr>
        <p:spPr>
          <a:xfrm>
            <a:off x="1079269" y="3430583"/>
            <a:ext cx="6929589" cy="1200329"/>
          </a:xfrm>
          <a:prstGeom prst="rect">
            <a:avLst/>
          </a:prstGeom>
          <a:noFill/>
        </p:spPr>
        <p:txBody>
          <a:bodyPr wrap="none" rtlCol="0">
            <a:spAutoFit/>
          </a:bodyPr>
          <a:lstStyle/>
          <a:p>
            <a:r>
              <a:rPr lang="en-US">
                <a:hlinkClick r:id="rId4"/>
              </a:rPr>
              <a:t>https://www.sqlshack.com/sql-server-execution-plan-operators-part-1/</a:t>
            </a:r>
            <a:r>
              <a:rPr lang="en-US"/>
              <a:t> </a:t>
            </a:r>
          </a:p>
          <a:p>
            <a:r>
              <a:rPr lang="en-US">
                <a:hlinkClick r:id="rId5"/>
              </a:rPr>
              <a:t>https://www.sqlshack.com/sql-server-execution-plan-operators-part-2/</a:t>
            </a:r>
            <a:endParaRPr lang="en-US"/>
          </a:p>
          <a:p>
            <a:r>
              <a:rPr lang="en-US">
                <a:hlinkClick r:id="rId6"/>
              </a:rPr>
              <a:t>https://www.sqlshack.com/sql-server-execution-plan-operators-part-3/</a:t>
            </a:r>
            <a:r>
              <a:rPr lang="en-US"/>
              <a:t> </a:t>
            </a:r>
          </a:p>
          <a:p>
            <a:r>
              <a:rPr lang="en-US">
                <a:hlinkClick r:id="rId7"/>
              </a:rPr>
              <a:t>https://www.sqlshack.com/sql-server-execution-plan-operators-part-4/</a:t>
            </a:r>
            <a:r>
              <a:rPr lang="en-US"/>
              <a:t> </a:t>
            </a:r>
          </a:p>
        </p:txBody>
      </p:sp>
    </p:spTree>
    <p:extLst>
      <p:ext uri="{BB962C8B-B14F-4D97-AF65-F5344CB8AC3E}">
        <p14:creationId xmlns:p14="http://schemas.microsoft.com/office/powerpoint/2010/main" val="212188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14</a:t>
            </a:fld>
            <a:endParaRPr lang="en-US"/>
          </a:p>
        </p:txBody>
      </p:sp>
    </p:spTree>
    <p:extLst>
      <p:ext uri="{BB962C8B-B14F-4D97-AF65-F5344CB8AC3E}">
        <p14:creationId xmlns:p14="http://schemas.microsoft.com/office/powerpoint/2010/main" val="197014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82851" y="2125015"/>
            <a:ext cx="8002073" cy="584775"/>
          </a:xfrm>
          <a:prstGeom prst="rect">
            <a:avLst/>
          </a:prstGeom>
        </p:spPr>
        <p:txBody>
          <a:bodyPr wrap="square">
            <a:spAutoFit/>
          </a:bodyPr>
          <a:lstStyle/>
          <a:p>
            <a:pPr algn="ctr"/>
            <a:r>
              <a:rPr lang="en-US" sz="3200" b="1">
                <a:latin typeface="Arial" panose="020B0604020202020204" pitchFamily="34" charset="0"/>
                <a:cs typeface="Arial" panose="020B0604020202020204" pitchFamily="34" charset="0"/>
              </a:rPr>
              <a:t>Turning SQL</a:t>
            </a:r>
          </a:p>
        </p:txBody>
      </p:sp>
      <p:sp>
        <p:nvSpPr>
          <p:cNvPr id="3" name="TextBox 2">
            <a:extLst>
              <a:ext uri="{FF2B5EF4-FFF2-40B4-BE49-F238E27FC236}">
                <a16:creationId xmlns:a16="http://schemas.microsoft.com/office/drawing/2014/main" id="{31186162-C2E0-4B85-A0C5-EDFC1318C389}"/>
              </a:ext>
            </a:extLst>
          </p:cNvPr>
          <p:cNvSpPr txBox="1"/>
          <p:nvPr/>
        </p:nvSpPr>
        <p:spPr>
          <a:xfrm>
            <a:off x="3670003" y="3567889"/>
            <a:ext cx="5367131" cy="553998"/>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Trình bày: Nguyễn Văn Phúc</a:t>
            </a:r>
          </a:p>
        </p:txBody>
      </p:sp>
      <p:sp>
        <p:nvSpPr>
          <p:cNvPr id="4" name="Slide Number Placeholder 3"/>
          <p:cNvSpPr>
            <a:spLocks noGrp="1"/>
          </p:cNvSpPr>
          <p:nvPr>
            <p:ph type="sldNum" sz="quarter" idx="12"/>
          </p:nvPr>
        </p:nvSpPr>
        <p:spPr/>
        <p:txBody>
          <a:bodyPr/>
          <a:lstStyle/>
          <a:p>
            <a:fld id="{2EFE324A-832C-4639-A318-F9ED4BBDC295}" type="slidenum">
              <a:rPr lang="en-US" smtClean="0"/>
              <a:t>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126772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NỘI DUNG CHÍNH</a:t>
            </a:r>
          </a:p>
        </p:txBody>
      </p:sp>
      <p:graphicFrame>
        <p:nvGraphicFramePr>
          <p:cNvPr id="19" name="Diagram 18">
            <a:extLst>
              <a:ext uri="{FF2B5EF4-FFF2-40B4-BE49-F238E27FC236}">
                <a16:creationId xmlns:a16="http://schemas.microsoft.com/office/drawing/2014/main" id="{4211920F-65F2-4DA4-AB06-34CFF3ADD56B}"/>
              </a:ext>
            </a:extLst>
          </p:cNvPr>
          <p:cNvGraphicFramePr/>
          <p:nvPr>
            <p:extLst>
              <p:ext uri="{D42A27DB-BD31-4B8C-83A1-F6EECF244321}">
                <p14:modId xmlns:p14="http://schemas.microsoft.com/office/powerpoint/2010/main" val="3941239015"/>
              </p:ext>
            </p:extLst>
          </p:nvPr>
        </p:nvGraphicFramePr>
        <p:xfrm>
          <a:off x="1476322" y="733160"/>
          <a:ext cx="7609805" cy="5092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ED887BD7-6314-430B-80A8-0FF9BBDE0A0C}"/>
              </a:ext>
            </a:extLst>
          </p:cNvPr>
          <p:cNvSpPr txBox="1"/>
          <p:nvPr/>
        </p:nvSpPr>
        <p:spPr>
          <a:xfrm>
            <a:off x="1721413" y="1013860"/>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1</a:t>
            </a:r>
          </a:p>
        </p:txBody>
      </p:sp>
      <p:sp>
        <p:nvSpPr>
          <p:cNvPr id="21" name="TextBox 20">
            <a:extLst>
              <a:ext uri="{FF2B5EF4-FFF2-40B4-BE49-F238E27FC236}">
                <a16:creationId xmlns:a16="http://schemas.microsoft.com/office/drawing/2014/main" id="{190FC993-CFC3-4FCA-853A-082318696298}"/>
              </a:ext>
            </a:extLst>
          </p:cNvPr>
          <p:cNvSpPr txBox="1"/>
          <p:nvPr/>
        </p:nvSpPr>
        <p:spPr>
          <a:xfrm>
            <a:off x="2163577" y="1817781"/>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a:t>
            </a:r>
          </a:p>
        </p:txBody>
      </p:sp>
      <p:sp>
        <p:nvSpPr>
          <p:cNvPr id="22" name="TextBox 21">
            <a:extLst>
              <a:ext uri="{FF2B5EF4-FFF2-40B4-BE49-F238E27FC236}">
                <a16:creationId xmlns:a16="http://schemas.microsoft.com/office/drawing/2014/main" id="{BAA2CAD0-0493-48FE-8299-27EB8F2BB09D}"/>
              </a:ext>
            </a:extLst>
          </p:cNvPr>
          <p:cNvSpPr txBox="1"/>
          <p:nvPr/>
        </p:nvSpPr>
        <p:spPr>
          <a:xfrm>
            <a:off x="2362360" y="2632031"/>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id="{9DE6DCFE-1843-4989-B29B-F2A5AF249F99}"/>
              </a:ext>
            </a:extLst>
          </p:cNvPr>
          <p:cNvSpPr txBox="1"/>
          <p:nvPr/>
        </p:nvSpPr>
        <p:spPr>
          <a:xfrm>
            <a:off x="2344267" y="3446281"/>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4</a:t>
            </a:r>
          </a:p>
        </p:txBody>
      </p:sp>
      <p:sp>
        <p:nvSpPr>
          <p:cNvPr id="24" name="TextBox 23">
            <a:extLst>
              <a:ext uri="{FF2B5EF4-FFF2-40B4-BE49-F238E27FC236}">
                <a16:creationId xmlns:a16="http://schemas.microsoft.com/office/drawing/2014/main" id="{B89853E3-8414-4CB6-9EA4-58D669BA5A8E}"/>
              </a:ext>
            </a:extLst>
          </p:cNvPr>
          <p:cNvSpPr txBox="1"/>
          <p:nvPr/>
        </p:nvSpPr>
        <p:spPr>
          <a:xfrm>
            <a:off x="1678387" y="5054123"/>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6</a:t>
            </a:r>
          </a:p>
        </p:txBody>
      </p:sp>
      <p:sp>
        <p:nvSpPr>
          <p:cNvPr id="25" name="TextBox 24">
            <a:extLst>
              <a:ext uri="{FF2B5EF4-FFF2-40B4-BE49-F238E27FC236}">
                <a16:creationId xmlns:a16="http://schemas.microsoft.com/office/drawing/2014/main" id="{B89853E3-8414-4CB6-9EA4-58D669BA5A8E}"/>
              </a:ext>
            </a:extLst>
          </p:cNvPr>
          <p:cNvSpPr txBox="1"/>
          <p:nvPr/>
        </p:nvSpPr>
        <p:spPr>
          <a:xfrm>
            <a:off x="2132231" y="4253639"/>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5</a:t>
            </a:r>
          </a:p>
        </p:txBody>
      </p:sp>
      <p:sp>
        <p:nvSpPr>
          <p:cNvPr id="3" name="Slide Number Placeholder 2"/>
          <p:cNvSpPr>
            <a:spLocks noGrp="1"/>
          </p:cNvSpPr>
          <p:nvPr>
            <p:ph type="sldNum" sz="quarter" idx="12"/>
          </p:nvPr>
        </p:nvSpPr>
        <p:spPr/>
        <p:txBody>
          <a:bodyPr/>
          <a:lstStyle/>
          <a:p>
            <a:fld id="{2EFE324A-832C-4639-A318-F9ED4BBDC295}" type="slidenum">
              <a:rPr lang="en-US" smtClean="0"/>
              <a:t>3</a:t>
            </a:fld>
            <a:endParaRPr lang="en-US"/>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40611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Execution Plans (Kế hoạch thực thi)</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293541" y="1002940"/>
            <a:ext cx="9821268" cy="2308324"/>
          </a:xfrm>
          <a:prstGeom prst="rect">
            <a:avLst/>
          </a:prstGeom>
        </p:spPr>
        <p:txBody>
          <a:bodyPr wrap="square">
            <a:spAutoFit/>
          </a:bodyPr>
          <a:lstStyle/>
          <a:p>
            <a:pPr marL="285750" indent="-285750" algn="just">
              <a:buFont typeface="Wingdings" panose="05000000000000000000" pitchFamily="2" charset="2"/>
              <a:buChar char="Ø"/>
            </a:pPr>
            <a:r>
              <a:rPr lang="en-GB">
                <a:latin typeface="Calibri" panose="020F0502020204030204" pitchFamily="34" charset="0"/>
                <a:cs typeface="Calibri" panose="020F0502020204030204" pitchFamily="34" charset="0"/>
              </a:rPr>
              <a:t>Execution Plans là lược đồ thể hiện các bước khác nhau để search engine của sql server lấy dữ liệu từ các bảng. </a:t>
            </a:r>
          </a:p>
          <a:p>
            <a:pPr marL="285750" indent="-285750" algn="just">
              <a:buFont typeface="Wingdings" panose="05000000000000000000" pitchFamily="2" charset="2"/>
              <a:buChar char="Ø"/>
            </a:pPr>
            <a:r>
              <a:rPr lang="en-GB">
                <a:latin typeface="Calibri" panose="020F0502020204030204" pitchFamily="34" charset="0"/>
                <a:cs typeface="Calibri" panose="020F0502020204030204" pitchFamily="34" charset="0"/>
              </a:rPr>
              <a:t>Khi thực thi một mệnh đề query (select statements), search engine của sql server sẽ sinh ra nhiều Kế hoạch thực thi khác nhau và chọn kế hoạch tốt nhất để thực thi và trả lại kết quả cho người dùng.</a:t>
            </a:r>
          </a:p>
          <a:p>
            <a:pPr marL="742950" lvl="1" indent="-285750" algn="just">
              <a:buFont typeface="Wingdings" panose="05000000000000000000" pitchFamily="2" charset="2"/>
              <a:buChar char="§"/>
            </a:pPr>
            <a:r>
              <a:rPr lang="en-US" i="1"/>
              <a:t>Estimated Execution Plan </a:t>
            </a:r>
            <a:r>
              <a:rPr lang="en-US"/>
              <a:t>(Kế hoạch thực thi ước tính): Sinh ra trước khi một câu query được thực thi</a:t>
            </a:r>
          </a:p>
          <a:p>
            <a:pPr marL="742950" lvl="1" indent="-285750" algn="just">
              <a:buFont typeface="Wingdings" panose="05000000000000000000" pitchFamily="2" charset="2"/>
              <a:buChar char="§"/>
            </a:pPr>
            <a:r>
              <a:rPr lang="en-US" i="1"/>
              <a:t>Actual Execution Plan </a:t>
            </a:r>
            <a:r>
              <a:rPr lang="en-US"/>
              <a:t>(Kế hoạch thực thi thực tế): Kế hoạch thực thi được dùng để thực hiện câu query select</a:t>
            </a:r>
            <a:endParaRPr lang="en-US">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stretch>
            <a:fillRect/>
          </a:stretch>
        </p:blipFill>
        <p:spPr>
          <a:xfrm>
            <a:off x="4056287" y="3433878"/>
            <a:ext cx="4295775" cy="1885950"/>
          </a:xfrm>
          <a:prstGeom prst="rect">
            <a:avLst/>
          </a:prstGeom>
        </p:spPr>
      </p:pic>
    </p:spTree>
    <p:extLst>
      <p:ext uri="{BB962C8B-B14F-4D97-AF65-F5344CB8AC3E}">
        <p14:creationId xmlns:p14="http://schemas.microsoft.com/office/powerpoint/2010/main" val="322504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Nguyên nhân gây chậm truy vấn SQL</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293541" y="1002940"/>
            <a:ext cx="9821268" cy="1477328"/>
          </a:xfrm>
          <a:prstGeom prst="rect">
            <a:avLst/>
          </a:prstGeom>
        </p:spPr>
        <p:txBody>
          <a:bodyPr wrap="square">
            <a:spAutoFit/>
          </a:bodyPr>
          <a:lstStyle/>
          <a:p>
            <a:pPr marL="342900" indent="-342900">
              <a:buFont typeface="+mj-lt"/>
              <a:buAutoNum type="arabicPeriod"/>
            </a:pPr>
            <a:r>
              <a:rPr lang="vi-VN">
                <a:latin typeface="Calibri" panose="020F0502020204030204" pitchFamily="34" charset="0"/>
                <a:cs typeface="Calibri" panose="020F0502020204030204" pitchFamily="34" charset="0"/>
              </a:rPr>
              <a:t>Không</a:t>
            </a:r>
            <a:r>
              <a:rPr lang="en-GB">
                <a:latin typeface="Calibri" panose="020F0502020204030204" pitchFamily="34" charset="0"/>
                <a:cs typeface="Calibri" panose="020F0502020204030204" pitchFamily="34" charset="0"/>
              </a:rPr>
              <a:t> có hoặc </a:t>
            </a:r>
            <a:r>
              <a:rPr lang="vi-VN">
                <a:latin typeface="Calibri" panose="020F0502020204030204" pitchFamily="34" charset="0"/>
                <a:cs typeface="Calibri" panose="020F0502020204030204" pitchFamily="34" charset="0"/>
              </a:rPr>
              <a:t>thiếu</a:t>
            </a:r>
            <a:r>
              <a:rPr lang="en-GB">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Index.</a:t>
            </a:r>
          </a:p>
          <a:p>
            <a:pPr marL="342900" indent="-342900">
              <a:buFont typeface="+mj-lt"/>
              <a:buAutoNum type="arabicPeriod"/>
            </a:pPr>
            <a:r>
              <a:rPr lang="vi-VN">
                <a:latin typeface="Calibri" panose="020F0502020204030204" pitchFamily="34" charset="0"/>
                <a:cs typeface="Calibri" panose="020F0502020204030204" pitchFamily="34" charset="0"/>
              </a:rPr>
              <a:t>Trả về các dữ liệu không cần thiết.</a:t>
            </a:r>
          </a:p>
          <a:p>
            <a:pPr marL="342900" indent="-342900">
              <a:buFont typeface="+mj-lt"/>
              <a:buAutoNum type="arabicPeriod"/>
            </a:pPr>
            <a:r>
              <a:rPr lang="vi-VN">
                <a:latin typeface="Calibri" panose="020F0502020204030204" pitchFamily="34" charset="0"/>
                <a:cs typeface="Calibri" panose="020F0502020204030204" pitchFamily="34" charset="0"/>
              </a:rPr>
              <a:t>Locks </a:t>
            </a:r>
            <a:r>
              <a:rPr lang="en-GB">
                <a:latin typeface="Calibri" panose="020F0502020204030204" pitchFamily="34" charset="0"/>
                <a:cs typeface="Calibri" panose="020F0502020204030204" pitchFamily="34" charset="0"/>
              </a:rPr>
              <a:t>hoặc </a:t>
            </a:r>
            <a:r>
              <a:rPr lang="vi-VN">
                <a:latin typeface="Calibri" panose="020F0502020204030204" pitchFamily="34" charset="0"/>
                <a:cs typeface="Calibri" panose="020F0502020204030204" pitchFamily="34" charset="0"/>
              </a:rPr>
              <a:t>deadlocks.</a:t>
            </a:r>
          </a:p>
          <a:p>
            <a:pPr marL="342900" indent="-342900">
              <a:buFont typeface="+mj-lt"/>
              <a:buAutoNum type="arabicPeriod"/>
            </a:pPr>
            <a:r>
              <a:rPr lang="vi-VN">
                <a:latin typeface="Calibri" panose="020F0502020204030204" pitchFamily="34" charset="0"/>
                <a:cs typeface="Calibri" panose="020F0502020204030204" pitchFamily="34" charset="0"/>
              </a:rPr>
              <a:t>Các câu truy vấn được viết nghèo nàn.</a:t>
            </a:r>
          </a:p>
          <a:p>
            <a:pPr marL="342900" indent="-342900">
              <a:buFont typeface="+mj-lt"/>
              <a:buAutoNum type="arabicPeriod"/>
            </a:pPr>
            <a:r>
              <a:rPr lang="vi-VN">
                <a:latin typeface="Calibri" panose="020F0502020204030204" pitchFamily="34" charset="0"/>
                <a:cs typeface="Calibri" panose="020F0502020204030204" pitchFamily="34" charset="0"/>
              </a:rPr>
              <a:t>Thiếu bộ nhớ.</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804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Công cụ</a:t>
            </a:r>
            <a:endParaRPr lang="vi-VN" sz="2600" b="1">
              <a:solidFill>
                <a:schemeClr val="bg1"/>
              </a:solidFill>
              <a:cs typeface="Arial" panose="020B0604020202020204" pitchFamily="34" charset="0"/>
            </a:endParaRPr>
          </a:p>
        </p:txBody>
      </p:sp>
      <p:sp>
        <p:nvSpPr>
          <p:cNvPr id="3" name="Slide Number Placeholder 2"/>
          <p:cNvSpPr>
            <a:spLocks noGrp="1"/>
          </p:cNvSpPr>
          <p:nvPr>
            <p:ph type="sldNum" sz="quarter" idx="12"/>
          </p:nvPr>
        </p:nvSpPr>
        <p:spPr/>
        <p:txBody>
          <a:bodyPr/>
          <a:lstStyle/>
          <a:p>
            <a:fld id="{2EFE324A-832C-4639-A318-F9ED4BBDC295}" type="slidenum">
              <a:rPr lang="en-US" smtClean="0"/>
              <a:t>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293541" y="1002940"/>
            <a:ext cx="9821268" cy="646331"/>
          </a:xfrm>
          <a:prstGeom prst="rect">
            <a:avLst/>
          </a:prstGeom>
        </p:spPr>
        <p:txBody>
          <a:bodyPr wrap="square">
            <a:spAutoFit/>
          </a:bodyPr>
          <a:lstStyle/>
          <a:p>
            <a:pPr marL="342900" indent="-342900">
              <a:buFont typeface="+mj-lt"/>
              <a:buAutoNum type="arabicPeriod"/>
            </a:pPr>
            <a:r>
              <a:rPr lang="en-GB">
                <a:latin typeface="Calibri" panose="020F0502020204030204" pitchFamily="34" charset="0"/>
                <a:cs typeface="Calibri" panose="020F0502020204030204" pitchFamily="34" charset="0"/>
              </a:rPr>
              <a:t>Execution Plan</a:t>
            </a:r>
          </a:p>
          <a:p>
            <a:pPr marL="342900" indent="-342900">
              <a:buFont typeface="+mj-lt"/>
              <a:buAutoNum type="arabicPeriod"/>
            </a:pPr>
            <a:r>
              <a:rPr lang="en-GB">
                <a:latin typeface="Calibri" panose="020F0502020204030204" pitchFamily="34" charset="0"/>
                <a:cs typeface="Calibri" panose="020F0502020204030204" pitchFamily="34" charset="0"/>
              </a:rPr>
              <a:t>Activity Monitor</a:t>
            </a:r>
            <a:endParaRPr lang="vi-VN">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4"/>
          <a:stretch>
            <a:fillRect/>
          </a:stretch>
        </p:blipFill>
        <p:spPr>
          <a:xfrm>
            <a:off x="5222707" y="1907934"/>
            <a:ext cx="6575748" cy="2951780"/>
          </a:xfrm>
          <a:prstGeom prst="rect">
            <a:avLst/>
          </a:prstGeom>
        </p:spPr>
      </p:pic>
      <p:pic>
        <p:nvPicPr>
          <p:cNvPr id="5" name="Picture 4"/>
          <p:cNvPicPr>
            <a:picLocks noChangeAspect="1"/>
          </p:cNvPicPr>
          <p:nvPr/>
        </p:nvPicPr>
        <p:blipFill>
          <a:blip r:embed="rId5"/>
          <a:stretch>
            <a:fillRect/>
          </a:stretch>
        </p:blipFill>
        <p:spPr>
          <a:xfrm>
            <a:off x="33520" y="1907934"/>
            <a:ext cx="5189187" cy="3170243"/>
          </a:xfrm>
          <a:prstGeom prst="rect">
            <a:avLst/>
          </a:prstGeom>
        </p:spPr>
      </p:pic>
    </p:spTree>
    <p:extLst>
      <p:ext uri="{BB962C8B-B14F-4D97-AF65-F5344CB8AC3E}">
        <p14:creationId xmlns:p14="http://schemas.microsoft.com/office/powerpoint/2010/main" val="19907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2585323"/>
          </a:xfrm>
          <a:prstGeom prst="rect">
            <a:avLst/>
          </a:prstGeom>
        </p:spPr>
        <p:txBody>
          <a:bodyPr wrap="square">
            <a:spAutoFit/>
          </a:bodyPr>
          <a:lstStyle/>
          <a:p>
            <a:pPr marL="285750" indent="-285750">
              <a:buFont typeface="Wingdings" panose="05000000000000000000" pitchFamily="2" charset="2"/>
              <a:buChar char="Ø"/>
            </a:pPr>
            <a:r>
              <a:rPr lang="en-US"/>
              <a:t>Index</a:t>
            </a:r>
          </a:p>
          <a:p>
            <a:pPr marL="742950" lvl="1" indent="-285750">
              <a:buFont typeface="Wingdings" panose="05000000000000000000" pitchFamily="2" charset="2"/>
              <a:buChar char="§"/>
            </a:pPr>
            <a:r>
              <a:rPr lang="vi-VN">
                <a:latin typeface="Calibri" panose="020F0502020204030204" pitchFamily="34" charset="0"/>
                <a:cs typeface="Calibri" panose="020F0502020204030204" pitchFamily="34" charset="0"/>
              </a:rPr>
              <a:t>Một chỉ mục trong một Database là tương tự như một chỉ mục trong Mục lục của cuốn sách</a:t>
            </a:r>
            <a:r>
              <a:rPr lang="en-GB">
                <a:latin typeface="Calibri" panose="020F0502020204030204" pitchFamily="34" charset="0"/>
                <a:cs typeface="Calibri" panose="020F0502020204030204" pitchFamily="34" charset="0"/>
              </a:rPr>
              <a:t>.</a:t>
            </a:r>
          </a:p>
          <a:p>
            <a:pPr marL="742950" lvl="1" indent="-285750">
              <a:buFont typeface="Wingdings" panose="05000000000000000000" pitchFamily="2" charset="2"/>
              <a:buChar char="§"/>
            </a:pPr>
            <a:r>
              <a:rPr lang="en-US"/>
              <a:t>Index giúp Database Search Engine tăng nhanh thời gian và hiệu suất thu thập dữ liệu.</a:t>
            </a:r>
          </a:p>
          <a:p>
            <a:pPr marL="742950" lvl="1" indent="-285750">
              <a:buFont typeface="Wingdings" panose="05000000000000000000" pitchFamily="2" charset="2"/>
              <a:buChar char="§"/>
            </a:pPr>
            <a:r>
              <a:rPr lang="en-US"/>
              <a:t>Index giúp tăng tốc các truy vấn SELECT và các mệnh đề WHERE.</a:t>
            </a:r>
          </a:p>
          <a:p>
            <a:pPr marL="742950" lvl="1" indent="-285750">
              <a:buFont typeface="Wingdings" panose="05000000000000000000" pitchFamily="2" charset="2"/>
              <a:buChar char="§"/>
            </a:pPr>
            <a:r>
              <a:rPr lang="en-US"/>
              <a:t>Làm chậm việc dữ liệu nhập vào, với các lệnh UPDATE và INSERT.</a:t>
            </a:r>
          </a:p>
          <a:p>
            <a:pPr marL="742950" lvl="1" indent="-285750">
              <a:buFont typeface="Wingdings" panose="05000000000000000000" pitchFamily="2" charset="2"/>
              <a:buChar char="§"/>
            </a:pPr>
            <a:r>
              <a:rPr lang="en-GB">
                <a:latin typeface="Calibri" panose="020F0502020204030204" pitchFamily="34" charset="0"/>
                <a:cs typeface="Calibri" panose="020F0502020204030204" pitchFamily="34" charset="0"/>
              </a:rPr>
              <a:t>Index</a:t>
            </a:r>
            <a:r>
              <a:rPr lang="vi-VN">
                <a:latin typeface="Calibri" panose="020F0502020204030204" pitchFamily="34" charset="0"/>
                <a:cs typeface="Calibri" panose="020F0502020204030204" pitchFamily="34" charset="0"/>
              </a:rPr>
              <a:t> có thể được tạo hoặc xóa mà không ảnh hưởng tới dữ liệu</a:t>
            </a:r>
            <a:r>
              <a:rPr lang="en-GB">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a:t>Cách dùng Index</a:t>
            </a:r>
          </a:p>
          <a:p>
            <a:pPr marL="742950" lvl="1" indent="-285750">
              <a:buFont typeface="Wingdings" panose="05000000000000000000" pitchFamily="2" charset="2"/>
              <a:buChar char="§"/>
            </a:pPr>
            <a:r>
              <a:rPr lang="en-GB"/>
              <a:t>Search trên trường nào thì có thể xem xét tạo index trên trường đó</a:t>
            </a:r>
          </a:p>
          <a:p>
            <a:pPr marL="742950" lvl="1" indent="-285750">
              <a:buFont typeface="Wingdings" panose="05000000000000000000" pitchFamily="2" charset="2"/>
              <a:buChar char="§"/>
            </a:pPr>
            <a:r>
              <a:rPr lang="en-GB"/>
              <a:t>Index trên nhiều trường</a:t>
            </a:r>
            <a:endParaRPr lang="en-US"/>
          </a:p>
        </p:txBody>
      </p:sp>
    </p:spTree>
    <p:extLst>
      <p:ext uri="{BB962C8B-B14F-4D97-AF65-F5344CB8AC3E}">
        <p14:creationId xmlns:p14="http://schemas.microsoft.com/office/powerpoint/2010/main" val="298316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923330"/>
          </a:xfrm>
          <a:prstGeom prst="rect">
            <a:avLst/>
          </a:prstGeom>
        </p:spPr>
        <p:txBody>
          <a:bodyPr wrap="square">
            <a:spAutoFit/>
          </a:bodyPr>
          <a:lstStyle/>
          <a:p>
            <a:pPr marL="285750" indent="-285750">
              <a:buFont typeface="Wingdings" panose="05000000000000000000" pitchFamily="2" charset="2"/>
              <a:buChar char="Ø"/>
            </a:pPr>
            <a:r>
              <a:rPr lang="en-US"/>
              <a:t>Thu hẹp giá trị trả về</a:t>
            </a:r>
          </a:p>
          <a:p>
            <a:pPr marL="742950" lvl="1" indent="-285750">
              <a:buFont typeface="Wingdings" panose="05000000000000000000" pitchFamily="2" charset="2"/>
              <a:buChar char="§"/>
            </a:pPr>
            <a:r>
              <a:rPr lang="en-GB"/>
              <a:t>Tiết kiệm bộ nhớ</a:t>
            </a:r>
          </a:p>
          <a:p>
            <a:pPr marL="742950" lvl="1" indent="-285750">
              <a:buFont typeface="Wingdings" panose="05000000000000000000" pitchFamily="2" charset="2"/>
              <a:buChar char="§"/>
            </a:pPr>
            <a:r>
              <a:rPr lang="en-GB"/>
              <a:t>Tiết kiệm băng thông khi truyền từ server về client</a:t>
            </a:r>
            <a:endParaRPr lang="en-US"/>
          </a:p>
        </p:txBody>
      </p:sp>
      <p:sp>
        <p:nvSpPr>
          <p:cNvPr id="4" name="Rectangle 3"/>
          <p:cNvSpPr/>
          <p:nvPr/>
        </p:nvSpPr>
        <p:spPr>
          <a:xfrm>
            <a:off x="1657814" y="2034579"/>
            <a:ext cx="8038171" cy="1077218"/>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808080"/>
                </a:solidFill>
                <a:latin typeface="Consolas" panose="020B0609020204030204" pitchFamily="49" charset="0"/>
              </a:rPr>
              <a:t>    *</a:t>
            </a:r>
            <a:r>
              <a:rPr lang="en-US" sz="1600">
                <a:solidFill>
                  <a:srgbClr val="000000"/>
                </a:solidFill>
                <a:latin typeface="Consolas" panose="020B0609020204030204" pitchFamily="49" charset="0"/>
              </a:rPr>
              <a:t> </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808080"/>
                </a:solidFill>
                <a:latin typeface="Consolas" panose="020B0609020204030204" pitchFamily="49" charset="0"/>
              </a:rPr>
              <a:t>    join</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endParaRPr lang="en-US" sz="1600"/>
          </a:p>
        </p:txBody>
      </p:sp>
      <p:sp>
        <p:nvSpPr>
          <p:cNvPr id="5" name="Rectangle 4"/>
          <p:cNvSpPr/>
          <p:nvPr/>
        </p:nvSpPr>
        <p:spPr>
          <a:xfrm>
            <a:off x="1657813" y="3326709"/>
            <a:ext cx="8038171" cy="1354217"/>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FirstName</a:t>
            </a:r>
          </a:p>
          <a:p>
            <a:r>
              <a:rPr lang="en-US" sz="1600">
                <a:solidFill>
                  <a:srgbClr val="808080"/>
                </a:solidFill>
                <a:latin typeface="Consolas" panose="020B0609020204030204" pitchFamily="49" charset="0"/>
              </a:rPr>
              <a:t>    ,</a:t>
            </a:r>
            <a:r>
              <a:rPr lang="en-US" sz="1600">
                <a:solidFill>
                  <a:srgbClr val="000000"/>
                </a:solidFill>
                <a:latin typeface="Consolas" panose="020B0609020204030204" pitchFamily="49" charset="0"/>
              </a:rPr>
              <a:t>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LastName</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808080"/>
                </a:solidFill>
                <a:latin typeface="Consolas" panose="020B0609020204030204" pitchFamily="49" charset="0"/>
              </a:rPr>
              <a:t>    join</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r>
              <a:rPr lang="en-US" sz="1600">
                <a:solidFill>
                  <a:srgbClr val="0000FF"/>
                </a:solidFill>
                <a:latin typeface="Consolas" panose="020B0609020204030204" pitchFamily="49" charset="0"/>
              </a:rPr>
              <a:t>on</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endParaRPr lang="en-US" sz="1600"/>
          </a:p>
        </p:txBody>
      </p:sp>
    </p:spTree>
    <p:extLst>
      <p:ext uri="{BB962C8B-B14F-4D97-AF65-F5344CB8AC3E}">
        <p14:creationId xmlns:p14="http://schemas.microsoft.com/office/powerpoint/2010/main" val="231875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vi-VN" sz="2600" b="1">
                <a:solidFill>
                  <a:schemeClr val="bg1"/>
                </a:solidFill>
                <a:cs typeface="Arial" panose="020B0604020202020204" pitchFamily="34" charset="0"/>
              </a:rPr>
              <a:t>Tối ưu hóa câu lệnh SQL</a:t>
            </a:r>
          </a:p>
        </p:txBody>
      </p:sp>
      <p:sp>
        <p:nvSpPr>
          <p:cNvPr id="3" name="Slide Number Placeholder 2"/>
          <p:cNvSpPr>
            <a:spLocks noGrp="1"/>
          </p:cNvSpPr>
          <p:nvPr>
            <p:ph type="sldNum" sz="quarter" idx="12"/>
          </p:nvPr>
        </p:nvSpPr>
        <p:spPr/>
        <p:txBody>
          <a:bodyPr/>
          <a:lstStyle/>
          <a:p>
            <a:fld id="{2EFE324A-832C-4639-A318-F9ED4BBDC295}" type="slidenum">
              <a:rPr lang="en-US" smtClean="0"/>
              <a:t>9</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6" name="Rectangle 5"/>
          <p:cNvSpPr/>
          <p:nvPr/>
        </p:nvSpPr>
        <p:spPr>
          <a:xfrm>
            <a:off x="1079269" y="891427"/>
            <a:ext cx="10035540" cy="369332"/>
          </a:xfrm>
          <a:prstGeom prst="rect">
            <a:avLst/>
          </a:prstGeom>
        </p:spPr>
        <p:txBody>
          <a:bodyPr wrap="square">
            <a:spAutoFit/>
          </a:bodyPr>
          <a:lstStyle/>
          <a:p>
            <a:pPr marL="285750" indent="-285750">
              <a:buFont typeface="Wingdings" panose="05000000000000000000" pitchFamily="2" charset="2"/>
              <a:buChar char="Ø"/>
            </a:pPr>
            <a:r>
              <a:rPr lang="en-US">
                <a:latin typeface="Calibri" panose="020F0502020204030204" pitchFamily="34" charset="0"/>
                <a:cs typeface="Calibri" panose="020F0502020204030204" pitchFamily="34" charset="0"/>
              </a:rPr>
              <a:t>Sử dụng Like không hợp lý sẽ làm chậm truy vấn</a:t>
            </a:r>
          </a:p>
        </p:txBody>
      </p:sp>
      <p:sp>
        <p:nvSpPr>
          <p:cNvPr id="8" name="Rectangle 7"/>
          <p:cNvSpPr/>
          <p:nvPr/>
        </p:nvSpPr>
        <p:spPr>
          <a:xfrm>
            <a:off x="1888272" y="1260759"/>
            <a:ext cx="7133063" cy="338554"/>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a:t>
            </a:r>
            <a:r>
              <a:rPr lang="en-US" sz="1600">
                <a:solidFill>
                  <a:srgbClr val="0000FF"/>
                </a:solidFill>
                <a:latin typeface="Consolas" panose="020B0609020204030204" pitchFamily="49" charset="0"/>
              </a:rPr>
              <a:t>where</a:t>
            </a:r>
            <a:r>
              <a:rPr lang="en-US" sz="1600">
                <a:solidFill>
                  <a:srgbClr val="000000"/>
                </a:solidFill>
                <a:latin typeface="Consolas" panose="020B0609020204030204" pitchFamily="49" charset="0"/>
              </a:rPr>
              <a:t> FirstName </a:t>
            </a:r>
            <a:r>
              <a:rPr lang="en-US" sz="1600">
                <a:solidFill>
                  <a:srgbClr val="808080"/>
                </a:solidFill>
                <a:latin typeface="Consolas" panose="020B0609020204030204" pitchFamily="49" charset="0"/>
              </a:rPr>
              <a:t>like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a:t>
            </a:r>
            <a:endParaRPr lang="en-US" sz="1600"/>
          </a:p>
        </p:txBody>
      </p:sp>
      <p:sp>
        <p:nvSpPr>
          <p:cNvPr id="12" name="Rectangle 11"/>
          <p:cNvSpPr/>
          <p:nvPr/>
        </p:nvSpPr>
        <p:spPr>
          <a:xfrm>
            <a:off x="1888272" y="1640805"/>
            <a:ext cx="7133063" cy="338554"/>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a:t>
            </a:r>
            <a:r>
              <a:rPr lang="en-US" sz="1600">
                <a:solidFill>
                  <a:srgbClr val="0000FF"/>
                </a:solidFill>
                <a:latin typeface="Consolas" panose="020B0609020204030204" pitchFamily="49" charset="0"/>
              </a:rPr>
              <a:t>where</a:t>
            </a:r>
            <a:r>
              <a:rPr lang="en-US" sz="1600">
                <a:solidFill>
                  <a:srgbClr val="000000"/>
                </a:solidFill>
                <a:latin typeface="Consolas" panose="020B0609020204030204" pitchFamily="49" charset="0"/>
              </a:rPr>
              <a:t> FirstName </a:t>
            </a:r>
            <a:r>
              <a:rPr lang="en-US" sz="1600">
                <a:solidFill>
                  <a:srgbClr val="808080"/>
                </a:solidFill>
                <a:latin typeface="Consolas" panose="020B0609020204030204" pitchFamily="49" charset="0"/>
              </a:rPr>
              <a:t>like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a:t>
            </a:r>
            <a:endParaRPr lang="en-US" sz="1600"/>
          </a:p>
        </p:txBody>
      </p:sp>
      <p:sp>
        <p:nvSpPr>
          <p:cNvPr id="13" name="Rectangle 12"/>
          <p:cNvSpPr/>
          <p:nvPr/>
        </p:nvSpPr>
        <p:spPr>
          <a:xfrm>
            <a:off x="1079268" y="2029283"/>
            <a:ext cx="9146399" cy="369332"/>
          </a:xfrm>
          <a:prstGeom prst="rect">
            <a:avLst/>
          </a:prstGeom>
        </p:spPr>
        <p:txBody>
          <a:bodyPr wrap="square">
            <a:spAutoFit/>
          </a:bodyPr>
          <a:lstStyle/>
          <a:p>
            <a:pPr marL="285750" indent="-285750">
              <a:buFont typeface="Wingdings" panose="05000000000000000000" pitchFamily="2" charset="2"/>
              <a:buChar char="Ø"/>
            </a:pPr>
            <a:r>
              <a:rPr lang="en-US"/>
              <a:t>Hạn chế sử dụng biểu thức lên column</a:t>
            </a:r>
          </a:p>
        </p:txBody>
      </p:sp>
      <p:sp>
        <p:nvSpPr>
          <p:cNvPr id="14" name="Rectangle 13"/>
          <p:cNvSpPr/>
          <p:nvPr/>
        </p:nvSpPr>
        <p:spPr>
          <a:xfrm>
            <a:off x="1079268" y="2489801"/>
            <a:ext cx="4824762" cy="2123658"/>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FirstName</a:t>
            </a:r>
          </a:p>
          <a:p>
            <a:r>
              <a:rPr lang="en-US" sz="1600">
                <a:solidFill>
                  <a:srgbClr val="808080"/>
                </a:solidFill>
                <a:latin typeface="Consolas" panose="020B0609020204030204" pitchFamily="49" charset="0"/>
              </a:rPr>
              <a:t>    ,</a:t>
            </a:r>
            <a:r>
              <a:rPr lang="en-US" sz="1600">
                <a:solidFill>
                  <a:srgbClr val="000000"/>
                </a:solidFill>
                <a:latin typeface="Consolas" panose="020B0609020204030204" pitchFamily="49" charset="0"/>
              </a:rPr>
              <a:t>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LastName</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808080"/>
                </a:solidFill>
                <a:latin typeface="Consolas" panose="020B0609020204030204" pitchFamily="49" charset="0"/>
              </a:rPr>
              <a:t>    join</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p>
          <a:p>
            <a:r>
              <a:rPr lang="en-US" sz="1600">
                <a:solidFill>
                  <a:srgbClr val="0000FF"/>
                </a:solidFill>
                <a:latin typeface="Consolas" panose="020B0609020204030204" pitchFamily="49" charset="0"/>
              </a:rPr>
              <a:t>        on</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p>
          <a:p>
            <a:r>
              <a:rPr lang="en-US" sz="1600">
                <a:solidFill>
                  <a:srgbClr val="0000FF"/>
                </a:solidFill>
                <a:latin typeface="Consolas" panose="020B0609020204030204" pitchFamily="49" charset="0"/>
              </a:rPr>
              <a:t>where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EmailPromotion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1 </a:t>
            </a:r>
            <a:endParaRPr lang="en-US" sz="1600"/>
          </a:p>
        </p:txBody>
      </p:sp>
      <p:sp>
        <p:nvSpPr>
          <p:cNvPr id="15" name="Rectangle 14"/>
          <p:cNvSpPr/>
          <p:nvPr/>
        </p:nvSpPr>
        <p:spPr>
          <a:xfrm>
            <a:off x="6103551" y="2489801"/>
            <a:ext cx="4824762" cy="2123658"/>
          </a:xfrm>
          <a:prstGeom prst="rect">
            <a:avLst/>
          </a:prstGeom>
          <a:solidFill>
            <a:schemeClr val="bg1">
              <a:lumMod val="95000"/>
            </a:schemeClr>
          </a:solidFill>
        </p:spPr>
        <p:txBody>
          <a:bodyPr wrap="square">
            <a:spAutoFit/>
          </a:bodyPr>
          <a:lstStyle/>
          <a:p>
            <a:r>
              <a:rPr lang="en-US" sz="1600">
                <a:solidFill>
                  <a:srgbClr val="0000FF"/>
                </a:solidFill>
                <a:latin typeface="Consolas" panose="020B0609020204030204" pitchFamily="49" charset="0"/>
              </a:rPr>
              <a:t>select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FirstName</a:t>
            </a:r>
          </a:p>
          <a:p>
            <a:r>
              <a:rPr lang="en-US" sz="1600">
                <a:solidFill>
                  <a:srgbClr val="808080"/>
                </a:solidFill>
                <a:latin typeface="Consolas" panose="020B0609020204030204" pitchFamily="49" charset="0"/>
              </a:rPr>
              <a:t>    ,</a:t>
            </a:r>
            <a:r>
              <a:rPr lang="en-US" sz="1600">
                <a:solidFill>
                  <a:srgbClr val="000000"/>
                </a:solidFill>
                <a:latin typeface="Consolas" panose="020B0609020204030204" pitchFamily="49" charset="0"/>
              </a:rPr>
              <a:t>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LastName</a:t>
            </a:r>
          </a:p>
          <a:p>
            <a:r>
              <a:rPr lang="en-US" sz="1600">
                <a:solidFill>
                  <a:srgbClr val="0000FF"/>
                </a:solidFill>
                <a:latin typeface="Consolas" panose="020B0609020204030204" pitchFamily="49" charset="0"/>
              </a:rPr>
              <a:t>from</a:t>
            </a:r>
            <a:r>
              <a:rPr lang="en-US" sz="1600">
                <a:solidFill>
                  <a:srgbClr val="000000"/>
                </a:solidFill>
                <a:latin typeface="Consolas" panose="020B0609020204030204" pitchFamily="49" charset="0"/>
              </a:rPr>
              <a:t> Sales</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Customer a</a:t>
            </a:r>
          </a:p>
          <a:p>
            <a:r>
              <a:rPr lang="en-US" sz="1600">
                <a:solidFill>
                  <a:srgbClr val="808080"/>
                </a:solidFill>
                <a:latin typeface="Consolas" panose="020B0609020204030204" pitchFamily="49" charset="0"/>
              </a:rPr>
              <a:t>    join</a:t>
            </a:r>
            <a:r>
              <a:rPr lang="en-US" sz="1600">
                <a:solidFill>
                  <a:srgbClr val="000000"/>
                </a:solidFill>
                <a:latin typeface="Consolas" panose="020B0609020204030204" pitchFamily="49" charset="0"/>
              </a:rPr>
              <a:t> Person</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 b </a:t>
            </a:r>
          </a:p>
          <a:p>
            <a:r>
              <a:rPr lang="en-US" sz="1600">
                <a:solidFill>
                  <a:srgbClr val="0000FF"/>
                </a:solidFill>
                <a:latin typeface="Consolas" panose="020B0609020204030204" pitchFamily="49" charset="0"/>
              </a:rPr>
              <a:t>        on</a:t>
            </a:r>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BusinessEntityID</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a</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PersonID</a:t>
            </a:r>
          </a:p>
          <a:p>
            <a:r>
              <a:rPr lang="en-US" sz="1600">
                <a:solidFill>
                  <a:srgbClr val="0000FF"/>
                </a:solidFill>
                <a:latin typeface="Consolas" panose="020B0609020204030204" pitchFamily="49" charset="0"/>
              </a:rPr>
              <a:t>where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b</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EmailPromotion + 1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2 </a:t>
            </a:r>
            <a:endParaRPr lang="en-US" sz="1600"/>
          </a:p>
        </p:txBody>
      </p:sp>
    </p:spTree>
    <p:extLst>
      <p:ext uri="{BB962C8B-B14F-4D97-AF65-F5344CB8AC3E}">
        <p14:creationId xmlns:p14="http://schemas.microsoft.com/office/powerpoint/2010/main" val="299200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6681</TotalTime>
  <Words>1082</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Nguyen Van Phuc (Truong nhom - PT Phan mem)</cp:lastModifiedBy>
  <cp:revision>540</cp:revision>
  <dcterms:created xsi:type="dcterms:W3CDTF">2021-11-04T02:04:58Z</dcterms:created>
  <dcterms:modified xsi:type="dcterms:W3CDTF">2022-09-30T06:52:15Z</dcterms:modified>
</cp:coreProperties>
</file>