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70" r:id="rId13"/>
    <p:sldId id="271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896" autoAdjust="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16C6C-3BBF-482E-A1C9-2F044B75BA46}" type="datetimeFigureOut">
              <a:rPr lang="en-US" smtClean="0"/>
              <a:t>11-Sep-22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F675D-654B-47C4-B63D-414F75727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85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D3DB5-6DDF-40E6-BDCF-9EABD9975D2B}" type="datetimeFigureOut">
              <a:rPr lang="en-US" smtClean="0"/>
              <a:t>11-Sep-22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DB062-7747-4DFB-BC9E-5B46D6941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39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VD: SP </a:t>
            </a:r>
            <a:r>
              <a:rPr lang="en-US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ship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</a:t>
            </a:r>
            <a:r>
              <a:rPr lang="en-US" baseline="0" dirty="0" smtClean="0"/>
              <a:t> Mau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shop?</a:t>
            </a:r>
          </a:p>
          <a:p>
            <a:r>
              <a:rPr lang="en-US" baseline="0" dirty="0" smtClean="0"/>
              <a:t>VD</a:t>
            </a:r>
            <a:r>
              <a:rPr lang="en-US" baseline="0" smtClean="0"/>
              <a:t>: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DB062-7747-4DFB-BC9E-5B46D69416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76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The … didn’t cross the street because it was too tired</a:t>
            </a:r>
          </a:p>
          <a:p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animal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P(animal | …) max</a:t>
            </a:r>
          </a:p>
          <a:p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2 </a:t>
            </a:r>
            <a:r>
              <a:rPr lang="en-US" baseline="0" dirty="0" err="1" smtClean="0"/>
              <a:t>chiều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DB062-7747-4DFB-BC9E-5B46D69416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03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512</a:t>
            </a:r>
            <a:r>
              <a:rPr lang="en-US" baseline="0" dirty="0" smtClean="0"/>
              <a:t> words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A4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DB062-7747-4DFB-BC9E-5B46D69416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53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D376-028A-4F14-B4A3-8C897C6B6F2B}" type="datetime1">
              <a:rPr lang="en-US" smtClean="0"/>
              <a:t>11-Sep-22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3B94-1836-4146-8E58-ACD506A4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0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72B6-D0B9-4B49-B9AB-BB95E319C09D}" type="datetime1">
              <a:rPr lang="en-US" smtClean="0"/>
              <a:t>11-Sep-22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3B94-1836-4146-8E58-ACD506A4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3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D665-E3B2-437B-8555-86A454670C75}" type="datetime1">
              <a:rPr lang="en-US" smtClean="0"/>
              <a:t>11-Sep-22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3B94-1836-4146-8E58-ACD506A4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5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F876-99ED-48DF-AFA6-D21BA069063B}" type="datetime1">
              <a:rPr lang="en-US" smtClean="0"/>
              <a:t>11-Sep-22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3B94-1836-4146-8E58-ACD506A4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6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4742-04AB-423B-BB71-6DBF8D922BA4}" type="datetime1">
              <a:rPr lang="en-US" smtClean="0"/>
              <a:t>11-Sep-22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3B94-1836-4146-8E58-ACD506A4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1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4A15-01CB-4061-A0A8-BA3755802E5D}" type="datetime1">
              <a:rPr lang="en-US" smtClean="0"/>
              <a:t>11-Sep-22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3B94-1836-4146-8E58-ACD506A4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0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E067-C15A-48BE-858F-368F80B3F912}" type="datetime1">
              <a:rPr lang="en-US" smtClean="0"/>
              <a:t>11-Sep-22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3B94-1836-4146-8E58-ACD506A4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3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3FD6-1F07-4B76-9F36-DA430EAF5370}" type="datetime1">
              <a:rPr lang="en-US" smtClean="0"/>
              <a:t>11-Sep-22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3B94-1836-4146-8E58-ACD506A4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7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7EE6-C560-41C0-A4E9-7A1796A23E84}" type="datetime1">
              <a:rPr lang="en-US" smtClean="0"/>
              <a:t>11-Sep-22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3B94-1836-4146-8E58-ACD506A4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0D3C-1DA9-4E2E-9F30-2FFA03182AEF}" type="datetime1">
              <a:rPr lang="en-US" smtClean="0"/>
              <a:t>11-Sep-22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3B94-1836-4146-8E58-ACD506A4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3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DFB3-CE6A-4FBC-895C-8C84E0F93581}" type="datetime1">
              <a:rPr lang="en-US" smtClean="0"/>
              <a:t>11-Sep-22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3B94-1836-4146-8E58-ACD506A4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309" y="334427"/>
            <a:ext cx="11386750" cy="664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309" y="1416908"/>
            <a:ext cx="11386750" cy="4768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FE6D3-62A4-4ADC-B5BD-83994CF94334}" type="datetime1">
              <a:rPr lang="en-US" smtClean="0"/>
              <a:t>11-Sep-22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63B94-1836-4146-8E58-ACD506A40F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31805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C00000"/>
          </a:solidFill>
          <a:latin typeface="Lato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3B94-1836-4146-8E58-ACD506A40FE1}" type="slidenum">
              <a:rPr lang="en-US" smtClean="0"/>
              <a:t>1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42" y="0"/>
            <a:ext cx="4322658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015393" y="1392796"/>
            <a:ext cx="5745891" cy="6646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C00000"/>
                </a:solidFill>
                <a:latin typeface="Lato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smtClean="0"/>
              <a:t>Question Answering</a:t>
            </a:r>
            <a:endParaRPr lang="en-US" sz="4400" dirty="0"/>
          </a:p>
        </p:txBody>
      </p:sp>
      <p:sp>
        <p:nvSpPr>
          <p:cNvPr id="14" name="Title 5"/>
          <p:cNvSpPr txBox="1">
            <a:spLocks/>
          </p:cNvSpPr>
          <p:nvPr/>
        </p:nvSpPr>
        <p:spPr>
          <a:xfrm>
            <a:off x="1039630" y="2660694"/>
            <a:ext cx="5697416" cy="6646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C00000"/>
                </a:solidFill>
                <a:latin typeface="Lato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Natural Language Processing (NLP)</a:t>
            </a:r>
            <a:endParaRPr lang="en-US" sz="2400" dirty="0"/>
          </a:p>
        </p:txBody>
      </p:sp>
      <p:sp>
        <p:nvSpPr>
          <p:cNvPr id="15" name="Title 5"/>
          <p:cNvSpPr txBox="1">
            <a:spLocks/>
          </p:cNvSpPr>
          <p:nvPr/>
        </p:nvSpPr>
        <p:spPr>
          <a:xfrm>
            <a:off x="1063868" y="3928592"/>
            <a:ext cx="5697416" cy="6646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C00000"/>
                </a:solidFill>
                <a:latin typeface="Lato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SS Team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24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3B94-1836-4146-8E58-ACD506A40FE1}" type="slidenum">
              <a:rPr lang="en-US" smtClean="0"/>
              <a:t>10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309" y="1114461"/>
            <a:ext cx="7908373" cy="25519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862" y="3775617"/>
            <a:ext cx="7997197" cy="258073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815863" y="3775616"/>
            <a:ext cx="7997196" cy="2580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6309" y="1085659"/>
            <a:ext cx="7997196" cy="2580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1755702"/>
            <a:ext cx="3083326" cy="124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9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Demo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782" y="999031"/>
            <a:ext cx="10263803" cy="535731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3B94-1836-4146-8E58-ACD506A40F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7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Demo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575" y="999031"/>
            <a:ext cx="10072218" cy="535731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3B94-1836-4146-8E58-ACD506A40F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6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Demo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662" y="1000499"/>
            <a:ext cx="10096812" cy="535585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3B94-1836-4146-8E58-ACD506A40F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3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1: Transformer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546" y="864524"/>
            <a:ext cx="4052275" cy="565267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3B94-1836-4146-8E58-ACD506A40F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0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</a:t>
            </a:r>
            <a:r>
              <a:rPr lang="en-US" dirty="0" smtClean="0"/>
              <a:t>2: 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3B94-1836-4146-8E58-ACD506A40FE1}" type="slidenum">
              <a:rPr lang="en-US" smtClean="0"/>
              <a:t>15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171" y="1417638"/>
            <a:ext cx="3131283" cy="476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3B94-1836-4146-8E58-ACD506A40F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8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Answer the customers’ questions automatically about company, product, recruitment,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3B94-1836-4146-8E58-ACD506A40F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7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Input Output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038" y="1525510"/>
            <a:ext cx="11385550" cy="455151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3B94-1836-4146-8E58-ACD506A40F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5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3B94-1836-4146-8E58-ACD506A40FE1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944" y="1407484"/>
            <a:ext cx="4213165" cy="47777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8800" y="3358342"/>
            <a:ext cx="1812175" cy="1088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66960" y="49543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40633" y="4896196"/>
            <a:ext cx="4213167" cy="8894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140632" y="1853737"/>
            <a:ext cx="4213167" cy="2929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40631" y="1454197"/>
            <a:ext cx="4221479" cy="22839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620072" y="3111227"/>
            <a:ext cx="3607723" cy="8894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2: BERT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Learn context</a:t>
            </a:r>
          </a:p>
        </p:txBody>
      </p:sp>
      <p:sp>
        <p:nvSpPr>
          <p:cNvPr id="22" name="Up Arrow 21"/>
          <p:cNvSpPr/>
          <p:nvPr/>
        </p:nvSpPr>
        <p:spPr>
          <a:xfrm flipH="1">
            <a:off x="4320018" y="5805566"/>
            <a:ext cx="207819" cy="3796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 flipH="1">
            <a:off x="4320020" y="4006735"/>
            <a:ext cx="207819" cy="8855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620072" y="4892306"/>
            <a:ext cx="3607723" cy="8894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Step 1: Tokenization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input to feed into BERT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622699" y="1330148"/>
            <a:ext cx="3607723" cy="8894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3: </a:t>
            </a:r>
            <a:r>
              <a:rPr lang="en-US" dirty="0" err="1">
                <a:solidFill>
                  <a:schemeClr val="tx1"/>
                </a:solidFill>
              </a:rPr>
              <a:t>Softmax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Find start and end positions</a:t>
            </a:r>
          </a:p>
        </p:txBody>
      </p:sp>
      <p:sp>
        <p:nvSpPr>
          <p:cNvPr id="27" name="Up Arrow 26"/>
          <p:cNvSpPr/>
          <p:nvPr/>
        </p:nvSpPr>
        <p:spPr>
          <a:xfrm flipH="1">
            <a:off x="4320018" y="2232135"/>
            <a:ext cx="207819" cy="87304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062322" y="6197724"/>
            <a:ext cx="72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9" name="Up Arrow 28"/>
          <p:cNvSpPr/>
          <p:nvPr/>
        </p:nvSpPr>
        <p:spPr>
          <a:xfrm flipH="1">
            <a:off x="4320018" y="945243"/>
            <a:ext cx="207819" cy="3796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994520" y="569866"/>
            <a:ext cx="85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endParaRPr lang="en-US" sz="1200" dirty="0" smtClean="0"/>
          </a:p>
          <a:p>
            <a:pPr marL="457200" lvl="1" indent="0">
              <a:buNone/>
            </a:pPr>
            <a:endParaRPr lang="en-US" sz="1200" dirty="0"/>
          </a:p>
          <a:p>
            <a:pPr marL="457200" lvl="1" indent="0">
              <a:buNone/>
            </a:pPr>
            <a:endParaRPr lang="en-US" sz="1200" dirty="0" smtClean="0"/>
          </a:p>
          <a:p>
            <a:pPr marL="457200" lvl="1" indent="0">
              <a:buNone/>
            </a:pPr>
            <a:endParaRPr lang="en-US" sz="1200" dirty="0"/>
          </a:p>
          <a:p>
            <a:pPr marL="457200" lvl="1" indent="0">
              <a:buNone/>
            </a:pPr>
            <a:endParaRPr lang="en-US" sz="1200" dirty="0" smtClean="0"/>
          </a:p>
          <a:p>
            <a:pPr marL="457200" lvl="1" indent="0">
              <a:buNone/>
            </a:pPr>
            <a:endParaRPr lang="en-US" sz="1200" dirty="0"/>
          </a:p>
          <a:p>
            <a:pPr marL="457200" lvl="1" indent="0">
              <a:buNone/>
            </a:pPr>
            <a:endParaRPr lang="en-US" sz="1200" dirty="0" smtClean="0"/>
          </a:p>
          <a:p>
            <a:pPr marL="457200" lvl="1" indent="0">
              <a:buNone/>
            </a:pPr>
            <a:endParaRPr lang="en-US" sz="1200" dirty="0"/>
          </a:p>
          <a:p>
            <a:pPr marL="457200" lvl="1" indent="0">
              <a:buNone/>
            </a:pPr>
            <a:endParaRPr lang="en-US" sz="1200" dirty="0" smtClean="0"/>
          </a:p>
          <a:p>
            <a:pPr marL="457200" lvl="1" indent="0">
              <a:buNone/>
            </a:pPr>
            <a:endParaRPr lang="en-US" sz="1200" dirty="0"/>
          </a:p>
          <a:p>
            <a:pPr marL="457200" lvl="1" indent="0">
              <a:buNone/>
            </a:pPr>
            <a:endParaRPr lang="en-US" sz="1200" dirty="0" smtClean="0"/>
          </a:p>
          <a:p>
            <a:pPr marL="457200" lvl="1" indent="0" algn="r">
              <a:buNone/>
            </a:pPr>
            <a:endParaRPr lang="en-US" sz="1200" dirty="0" smtClean="0"/>
          </a:p>
          <a:p>
            <a:pPr marL="457200" lvl="1" indent="0" algn="r">
              <a:buNone/>
            </a:pPr>
            <a:endParaRPr lang="en-US" sz="1200" dirty="0"/>
          </a:p>
          <a:p>
            <a:pPr marL="457200" lvl="1" indent="0" algn="r">
              <a:buNone/>
            </a:pPr>
            <a:endParaRPr lang="en-US" sz="1200" dirty="0" smtClean="0"/>
          </a:p>
          <a:p>
            <a:pPr marL="457200" lvl="1" indent="0" algn="r">
              <a:buNone/>
            </a:pPr>
            <a:endParaRPr lang="en-US" sz="1200" dirty="0"/>
          </a:p>
          <a:p>
            <a:pPr marL="457200" lvl="1" indent="0" algn="r">
              <a:buNone/>
            </a:pPr>
            <a:endParaRPr lang="en-US" sz="1200" dirty="0" smtClean="0"/>
          </a:p>
          <a:p>
            <a:pPr marL="457200" lvl="1" indent="0" algn="r">
              <a:buNone/>
            </a:pPr>
            <a:endParaRPr lang="en-US" sz="1200" dirty="0" smtClean="0"/>
          </a:p>
          <a:p>
            <a:pPr marL="457200" lvl="1" indent="0" algn="r">
              <a:buNone/>
            </a:pPr>
            <a:endParaRPr lang="en-US" sz="1200" dirty="0" smtClean="0"/>
          </a:p>
          <a:p>
            <a:pPr marL="457200" lvl="1" indent="0" algn="r">
              <a:buNone/>
            </a:pPr>
            <a:endParaRPr lang="en-US" sz="1200" dirty="0" smtClean="0"/>
          </a:p>
          <a:p>
            <a:pPr marL="457200" lvl="1" indent="0" algn="r">
              <a:buNone/>
            </a:pPr>
            <a:endParaRPr lang="en-US" sz="1100" dirty="0" smtClean="0"/>
          </a:p>
          <a:p>
            <a:pPr marL="457200" lvl="1" indent="0" algn="r">
              <a:buNone/>
            </a:pPr>
            <a:endParaRPr lang="en-US" sz="1100" dirty="0" smtClean="0"/>
          </a:p>
          <a:p>
            <a:pPr marL="457200" lvl="1" indent="0" algn="r">
              <a:buNone/>
            </a:pPr>
            <a:r>
              <a:rPr lang="en-US" sz="1200" dirty="0" smtClean="0"/>
              <a:t>CLS (Classification): is added at start of a sequence so _ </a:t>
            </a:r>
          </a:p>
          <a:p>
            <a:pPr marL="457200" lvl="1" indent="0" algn="r">
              <a:buNone/>
            </a:pPr>
            <a:r>
              <a:rPr lang="en-US" sz="1200" dirty="0" smtClean="0"/>
              <a:t>that it represents the entire sentence</a:t>
            </a:r>
          </a:p>
          <a:p>
            <a:pPr marL="457200" lvl="1" indent="0" algn="r">
              <a:buNone/>
            </a:pPr>
            <a:r>
              <a:rPr lang="en-US" sz="1200" dirty="0" smtClean="0"/>
              <a:t>SEP (Separator): is a delimiter token between sentences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3B94-1836-4146-8E58-ACD506A40FE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26308" y="1416908"/>
            <a:ext cx="4627830" cy="4987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Who was Jim Henson?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26308" y="2730318"/>
            <a:ext cx="4627830" cy="4987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[CLS, Who, was, Jim, He, ##</a:t>
            </a:r>
            <a:r>
              <a:rPr lang="en-US" dirty="0" err="1" smtClean="0">
                <a:solidFill>
                  <a:schemeClr val="tx1"/>
                </a:solidFill>
              </a:rPr>
              <a:t>nson</a:t>
            </a:r>
            <a:r>
              <a:rPr lang="en-US" dirty="0" smtClean="0">
                <a:solidFill>
                  <a:schemeClr val="tx1"/>
                </a:solidFill>
              </a:rPr>
              <a:t>, ?, SEP]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26308" y="3939406"/>
            <a:ext cx="4627830" cy="4987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[101, 2627, 1108, 3104, 1124, 15703, 136, 102]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26308" y="5062303"/>
            <a:ext cx="4627830" cy="4987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[vector 1, …, …, …, …, …, …, </a:t>
            </a:r>
            <a:r>
              <a:rPr lang="en-US" dirty="0">
                <a:solidFill>
                  <a:schemeClr val="tx1"/>
                </a:solidFill>
              </a:rPr>
              <a:t>vector </a:t>
            </a:r>
            <a:r>
              <a:rPr lang="en-US" dirty="0" smtClean="0">
                <a:solidFill>
                  <a:schemeClr val="tx1"/>
                </a:solidFill>
              </a:rPr>
              <a:t>8]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715974" y="2043133"/>
            <a:ext cx="2613379" cy="4987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Tokenize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715974" y="3367628"/>
            <a:ext cx="2613379" cy="4987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Mapping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715974" y="4527032"/>
            <a:ext cx="2613379" cy="4987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Token Embedding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5" idx="2"/>
            <a:endCxn id="10" idx="0"/>
          </p:cNvCxnSpPr>
          <p:nvPr/>
        </p:nvCxnSpPr>
        <p:spPr>
          <a:xfrm>
            <a:off x="2740223" y="1915671"/>
            <a:ext cx="0" cy="81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2"/>
            <a:endCxn id="12" idx="0"/>
          </p:cNvCxnSpPr>
          <p:nvPr/>
        </p:nvCxnSpPr>
        <p:spPr>
          <a:xfrm>
            <a:off x="2740223" y="3229081"/>
            <a:ext cx="0" cy="710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15" idx="0"/>
          </p:cNvCxnSpPr>
          <p:nvPr/>
        </p:nvCxnSpPr>
        <p:spPr>
          <a:xfrm>
            <a:off x="2740223" y="4438169"/>
            <a:ext cx="0" cy="624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90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BERT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6309" y="1589088"/>
            <a:ext cx="4278841" cy="47672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3B94-1836-4146-8E58-ACD506A40FE1}" type="slidenum">
              <a:rPr lang="en-US" smtClean="0"/>
              <a:t>7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3865" y="1466921"/>
            <a:ext cx="3984746" cy="4889429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950111" y="1732538"/>
            <a:ext cx="8792" cy="462381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88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 </a:t>
            </a:r>
            <a:r>
              <a:rPr lang="en-US" dirty="0" err="1" smtClean="0"/>
              <a:t>Softmax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5" y="2021985"/>
            <a:ext cx="12025746" cy="336892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3B94-1836-4146-8E58-ACD506A40F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1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3B94-1836-4146-8E58-ACD506A40FE1}" type="slidenum">
              <a:rPr lang="en-US" smtClean="0"/>
              <a:t>9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6280" y="995367"/>
            <a:ext cx="10506808" cy="53609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95854" y="1503485"/>
            <a:ext cx="2664071" cy="386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95854" y="2077916"/>
            <a:ext cx="2664071" cy="386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9862" y="5996354"/>
            <a:ext cx="914401" cy="349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</TotalTime>
  <Words>260</Words>
  <Application>Microsoft Office PowerPoint</Application>
  <PresentationFormat>Widescreen</PresentationFormat>
  <Paragraphs>86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Lato</vt:lpstr>
      <vt:lpstr>Office Theme</vt:lpstr>
      <vt:lpstr> </vt:lpstr>
      <vt:lpstr>Table of contents</vt:lpstr>
      <vt:lpstr>1. Applications</vt:lpstr>
      <vt:lpstr>2. Input Output</vt:lpstr>
      <vt:lpstr>3. Model</vt:lpstr>
      <vt:lpstr>3.1 Tokenization</vt:lpstr>
      <vt:lpstr>3.2 BERT</vt:lpstr>
      <vt:lpstr>3.3 Softmax</vt:lpstr>
      <vt:lpstr>4. Demo</vt:lpstr>
      <vt:lpstr>4. Demo</vt:lpstr>
      <vt:lpstr>4. Demo</vt:lpstr>
      <vt:lpstr>4. Demo</vt:lpstr>
      <vt:lpstr>4. Demo</vt:lpstr>
      <vt:lpstr>Appendix 1: Transformer</vt:lpstr>
      <vt:lpstr>Appendix 2: BERT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Duyệt</dc:title>
  <dc:creator>Administrator</dc:creator>
  <cp:lastModifiedBy>Administrator</cp:lastModifiedBy>
  <cp:revision>78</cp:revision>
  <dcterms:created xsi:type="dcterms:W3CDTF">2022-09-09T09:15:16Z</dcterms:created>
  <dcterms:modified xsi:type="dcterms:W3CDTF">2022-09-11T15:26:02Z</dcterms:modified>
</cp:coreProperties>
</file>