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C0286-F8B7-42FC-87CF-51251CC242EF}" v="274" dt="2022-08-17T03:26:54.299"/>
    <p1510:client id="{A85ABB4F-A8CE-4051-96C0-3AAE9C26A582}" v="3" dt="2022-08-23T06:57:35.663"/>
    <p1510:client id="{EF1C3FA1-0011-4CE7-B6AE-8554E366F8E2}" v="306" dt="2022-08-23T16:29:28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6C45-3263-49EE-B6D3-E6D803E8C938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Lecture 5: Language Models and Recurrent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Presenter: Chu </a:t>
            </a:r>
            <a:r>
              <a:rPr lang="en-US" dirty="0" err="1"/>
              <a:t>Đình</a:t>
            </a:r>
            <a:r>
              <a:rPr lang="en-US" dirty="0"/>
              <a:t> Đức</a:t>
            </a:r>
          </a:p>
        </p:txBody>
      </p:sp>
    </p:spTree>
    <p:extLst>
      <p:ext uri="{BB962C8B-B14F-4D97-AF65-F5344CB8AC3E}">
        <p14:creationId xmlns:p14="http://schemas.microsoft.com/office/powerpoint/2010/main" val="41272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76E1-DE8E-9FAE-F55D-5AA3156B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Vanishing Gradient &amp; Gradient Explosion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0FA5-6982-1E69-6132-6BB6F201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Solution: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Exploding Gradient:</a:t>
            </a: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Vanishing Gradient:</a:t>
            </a:r>
          </a:p>
          <a:p>
            <a:pPr marL="1028700" lvl="1"/>
            <a:r>
              <a:rPr lang="en-US" dirty="0">
                <a:ea typeface="+mn-lt"/>
                <a:cs typeface="+mn-lt"/>
              </a:rPr>
              <a:t>Instead of initializing </a:t>
            </a:r>
            <a:r>
              <a:rPr lang="en-US" dirty="0" err="1">
                <a:ea typeface="+mn-lt"/>
                <a:cs typeface="+mn-lt"/>
              </a:rPr>
              <a:t>Whh</a:t>
            </a:r>
            <a:r>
              <a:rPr lang="en-US" dirty="0">
                <a:ea typeface="+mn-lt"/>
                <a:cs typeface="+mn-lt"/>
              </a:rPr>
              <a:t> randomly, start off from an identify matrix initialization</a:t>
            </a:r>
          </a:p>
          <a:p>
            <a:pPr marL="1028700" lvl="1"/>
            <a:r>
              <a:rPr lang="en-US" dirty="0">
                <a:ea typeface="+mn-lt"/>
                <a:cs typeface="+mn-lt"/>
              </a:rPr>
              <a:t>Use 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 instead of the sigmoid function: gradient would flow through the neurons whose derivative is 1 without getting attenuated </a:t>
            </a:r>
          </a:p>
          <a:p>
            <a:pPr marL="571500" lvl="1" indent="0">
              <a:buNone/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BCA8577-4354-A0C8-B2F1-4D55CA71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09837"/>
            <a:ext cx="2743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B818-A076-6DC7-87F1-40992375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2. </a:t>
            </a:r>
            <a:r>
              <a:rPr lang="en-US" dirty="0" err="1">
                <a:ea typeface="+mj-lt"/>
                <a:cs typeface="+mj-lt"/>
              </a:rPr>
              <a:t>BiRNN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2682-BFFC-FFDC-9431-4B314FF2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possible to make predictions based on future words by having RNN model read through the corpus backwards</a:t>
            </a:r>
          </a:p>
          <a:p>
            <a:endParaRPr lang="en-US" dirty="0"/>
          </a:p>
        </p:txBody>
      </p:sp>
      <p:pic>
        <p:nvPicPr>
          <p:cNvPr id="4" name="Picture 4" descr="A picture containing text, sky, scale, device&#10;&#10;Description automatically generated">
            <a:extLst>
              <a:ext uri="{FF2B5EF4-FFF2-40B4-BE49-F238E27FC236}">
                <a16:creationId xmlns:a16="http://schemas.microsoft.com/office/drawing/2014/main" id="{2C9FDE29-1042-6A28-3C1D-BCF3A766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41" y="2905125"/>
            <a:ext cx="2743200" cy="2190750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155A7F5-5F83-BE9A-39E0-C7E593F6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91" y="3283851"/>
            <a:ext cx="2743200" cy="14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C107-CC4E-D20C-781F-284CEBD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2. Multi-layer </a:t>
            </a:r>
            <a:r>
              <a:rPr lang="en-US" dirty="0" err="1">
                <a:ea typeface="+mj-lt"/>
                <a:cs typeface="+mj-lt"/>
              </a:rPr>
              <a:t>BiRNN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D5B9-2B8D-EFEE-7C73-9A0A3BFD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54290B2-9DA3-1A6B-243D-2D7F8D9D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22" y="2429567"/>
            <a:ext cx="2743200" cy="3141866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EE2AD57-3F1B-E977-32F5-4319B95F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82" y="3173201"/>
            <a:ext cx="3297380" cy="16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12B2-5BF4-4F3D-3661-475B7ECD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3. Application: RNN Translation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6536-09B6-E249-64E5-303C36E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first three hidden layer time-steps encode the German language words into some language word features (h3)</a:t>
            </a:r>
          </a:p>
          <a:p>
            <a:r>
              <a:rPr lang="en-US" dirty="0">
                <a:ea typeface="+mn-lt"/>
                <a:cs typeface="+mn-lt"/>
              </a:rPr>
              <a:t>The last two time-steps decode h3 into English word outputs</a:t>
            </a:r>
          </a:p>
          <a:p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80E25C-613A-FDD3-9CFF-39663A78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73" y="3523384"/>
            <a:ext cx="2743200" cy="2686050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4530802-18A1-490D-4E92-EFF008C6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69" y="4136448"/>
            <a:ext cx="3375313" cy="1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0A2-B667-C573-884E-9257C96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4. 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8BBB-9D08-B0BD-64B4-83218FFC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How to capture long-term dependencies?</a:t>
            </a:r>
          </a:p>
          <a:p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EC411A1-9E22-1F98-3B17-A2C72E94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33" y="3235335"/>
            <a:ext cx="3998767" cy="153033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DC2F349-1481-AD7B-840A-758EE9CD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36" y="2318905"/>
            <a:ext cx="4119995" cy="29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8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DF3C-B343-E3B7-919D-B86CAFF7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5. 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0CAB-5F72-8EB7-B488-29F0BF6B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Capture long-term dependencies simply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9C2153-530E-2F75-C44B-1EEA941F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23" y="2905126"/>
            <a:ext cx="3695700" cy="273627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66A1C28-AD34-A5A8-DFA1-2BFC3B2F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08" y="3487484"/>
            <a:ext cx="4154631" cy="15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0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9396-B6A3-3BD9-36E8-099569EF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548-2AFF-CB06-3342-5E75DE55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THANK YOU!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Any question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>
                <a:ea typeface="+mn-lt"/>
                <a:cs typeface="+mn-lt"/>
              </a:rPr>
              <a:t>Language Models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Recurrent Neural Networks (RNN)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Language models compute the probability of occurrence of a number of words in a particular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indent="-457200"/>
            <a:r>
              <a:rPr lang="en-US" dirty="0">
                <a:ea typeface="+mn-lt"/>
                <a:cs typeface="+mn-lt"/>
              </a:rPr>
              <a:t>How to compute this probability?</a:t>
            </a:r>
          </a:p>
          <a:p>
            <a:endParaRPr lang="en-US" dirty="0"/>
          </a:p>
        </p:txBody>
      </p:sp>
      <p:pic>
        <p:nvPicPr>
          <p:cNvPr id="5" name="Picture 5" descr="Text, logo, company name&#10;&#10;Description automatically generated">
            <a:extLst>
              <a:ext uri="{FF2B5EF4-FFF2-40B4-BE49-F238E27FC236}">
                <a16:creationId xmlns:a16="http://schemas.microsoft.com/office/drawing/2014/main" id="{10B58728-E9AD-442A-E878-B0E8B291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969" y="2769582"/>
            <a:ext cx="4050721" cy="10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BA29-866E-2C62-3AF7-76E216F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454-AC93-3C95-89BB-095D7573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first deep neural network architecture model for NLP presented by </a:t>
            </a:r>
            <a:r>
              <a:rPr lang="en-US" dirty="0" err="1">
                <a:ea typeface="+mn-lt"/>
                <a:cs typeface="+mn-lt"/>
              </a:rPr>
              <a:t>Bengio</a:t>
            </a:r>
            <a:r>
              <a:rPr lang="en-US" dirty="0">
                <a:ea typeface="+mn-lt"/>
                <a:cs typeface="+mn-lt"/>
              </a:rPr>
              <a:t> et al.</a:t>
            </a:r>
          </a:p>
          <a:p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AAAF64-5D6A-4B1A-BDCB-723AC5F0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11" y="2291807"/>
            <a:ext cx="5202379" cy="342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340F95-BE38-FAD1-BF53-6582A4A4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55" y="5977323"/>
            <a:ext cx="3409950" cy="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7B7-0F45-BB64-BE79-4D049923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2. 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8D91-C37B-C5A6-E4E7-1275B684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Unlike the conventional translation models, RNN are capable of conditioning the model on all previous words in the corpus</a:t>
            </a:r>
          </a:p>
          <a:p>
            <a:endParaRPr lang="en-US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53BF15C-7861-4435-55D9-215F8547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23" y="2970613"/>
            <a:ext cx="2743200" cy="2059773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801A8E5-25EF-5AD5-B705-61D88145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23" y="3430978"/>
            <a:ext cx="2743200" cy="11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AA70-BD25-1E06-C864-C75F9956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2. 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6B19-2B0B-A8FB-20C2-C578491B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loss function used in RNN is often the cross entropy 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 cross entropy error over a corpus of size T 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3DCF59B-8D81-EEAA-D913-4DE782ED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36681"/>
            <a:ext cx="2743200" cy="676275"/>
          </a:xfrm>
          <a:prstGeom prst="rect">
            <a:avLst/>
          </a:prstGeom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C7E6616-FB8F-2232-59CD-781DEA63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82" y="4181614"/>
            <a:ext cx="3539835" cy="6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Lecture 6: Simple and LSTM Recurrent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Presenter: Chu </a:t>
            </a:r>
            <a:r>
              <a:rPr lang="en-US" dirty="0" err="1"/>
              <a:t>Đình</a:t>
            </a:r>
            <a:r>
              <a:rPr lang="en-US" dirty="0"/>
              <a:t> Đức</a:t>
            </a:r>
          </a:p>
        </p:txBody>
      </p:sp>
    </p:spTree>
    <p:extLst>
      <p:ext uri="{BB962C8B-B14F-4D97-AF65-F5344CB8AC3E}">
        <p14:creationId xmlns:p14="http://schemas.microsoft.com/office/powerpoint/2010/main" val="33150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E9EF-B1BE-BBE4-03BF-B0049E55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Lecture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0611-9753-D9A2-9C9F-25E69A23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dirty="0">
                <a:ea typeface="+mn-lt"/>
                <a:cs typeface="+mn-lt"/>
              </a:rPr>
              <a:t>Vanishing Gradient &amp; Gradient Explosion Problems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dirty="0">
                <a:ea typeface="+mn-lt"/>
                <a:cs typeface="+mn-lt"/>
              </a:rPr>
              <a:t>Deep Bidirectional RNNs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Application: RNN Translation Model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Long Short Term Memories (LSTM)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Gated Recurrent Units (GRU)</a:t>
            </a:r>
          </a:p>
        </p:txBody>
      </p:sp>
    </p:spTree>
    <p:extLst>
      <p:ext uri="{BB962C8B-B14F-4D97-AF65-F5344CB8AC3E}">
        <p14:creationId xmlns:p14="http://schemas.microsoft.com/office/powerpoint/2010/main" val="84393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9E4-9400-4587-B67E-3FE4BE1E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 Vanishing Gradient &amp; Gradient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Explosion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8A39-2097-1820-F92A-402BC0A7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Vanishing Gradient: gradients get smaller when going down to the lower layers</a:t>
            </a:r>
          </a:p>
          <a:p>
            <a:r>
              <a:rPr lang="en-US" dirty="0">
                <a:ea typeface="+mn-lt"/>
                <a:cs typeface="+mn-lt"/>
              </a:rPr>
              <a:t>Exploding Gradient: in the other case, gradients get bigger in BP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5: Language Models and Recurrent Neural Network</vt:lpstr>
      <vt:lpstr>Lecture Plan</vt:lpstr>
      <vt:lpstr>1. Language Models</vt:lpstr>
      <vt:lpstr>1. Language Models</vt:lpstr>
      <vt:lpstr>2. RNN</vt:lpstr>
      <vt:lpstr>2. RNN</vt:lpstr>
      <vt:lpstr>Lecture 6: Simple and LSTM Recurrent Neural Networks</vt:lpstr>
      <vt:lpstr>Lecture Plan</vt:lpstr>
      <vt:lpstr>1. Vanishing Gradient &amp; Gradient  Explosion Problems</vt:lpstr>
      <vt:lpstr>1. Vanishing Gradient &amp; Gradient Explosion Problems</vt:lpstr>
      <vt:lpstr>2. BiRNN</vt:lpstr>
      <vt:lpstr>2. Multi-layer BiRNN</vt:lpstr>
      <vt:lpstr>3. Application: RNN Translation Model</vt:lpstr>
      <vt:lpstr>4. LSTM</vt:lpstr>
      <vt:lpstr>5. GRU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189</cp:revision>
  <dcterms:created xsi:type="dcterms:W3CDTF">2022-08-17T02:58:40Z</dcterms:created>
  <dcterms:modified xsi:type="dcterms:W3CDTF">2022-08-23T16:29:49Z</dcterms:modified>
</cp:coreProperties>
</file>