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65E40-44E1-4A5D-9763-5D15D3E64F54}" v="775" dt="2022-08-19T00:42:03.341"/>
    <p1510:client id="{9E6F659D-EBEE-431A-BACA-4B3C4D917BBB}" v="21" dt="2022-08-31T22:16:56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9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7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1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6C45-3263-49EE-B6D3-E6D803E8C938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9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11: Question Answering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Presenter: Chu </a:t>
            </a:r>
            <a:r>
              <a:rPr lang="en-US" dirty="0" err="1"/>
              <a:t>Đình</a:t>
            </a:r>
            <a:r>
              <a:rPr lang="en-US" dirty="0"/>
              <a:t> Đức</a:t>
            </a:r>
          </a:p>
        </p:txBody>
      </p:sp>
    </p:spTree>
    <p:extLst>
      <p:ext uri="{BB962C8B-B14F-4D97-AF65-F5344CB8AC3E}">
        <p14:creationId xmlns:p14="http://schemas.microsoft.com/office/powerpoint/2010/main" val="412723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2883-BE1A-CC5C-771C-496DE3AA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for reading comprehension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9EA0387-F21A-320B-6F37-CB9F36ABB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826" y="1825625"/>
            <a:ext cx="8516347" cy="4351338"/>
          </a:xfrm>
        </p:spPr>
      </p:pic>
    </p:spTree>
    <p:extLst>
      <p:ext uri="{BB962C8B-B14F-4D97-AF65-F5344CB8AC3E}">
        <p14:creationId xmlns:p14="http://schemas.microsoft.com/office/powerpoint/2010/main" val="136604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455-C919-8326-1F5C-474C1D45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 for reading comprehension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7C1D7350-3E57-EE14-FB37-3584124EA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599" y="1825625"/>
            <a:ext cx="4418801" cy="4351338"/>
          </a:xfrm>
        </p:spPr>
      </p:pic>
    </p:spTree>
    <p:extLst>
      <p:ext uri="{BB962C8B-B14F-4D97-AF65-F5344CB8AC3E}">
        <p14:creationId xmlns:p14="http://schemas.microsoft.com/office/powerpoint/2010/main" val="283521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843-D564-4254-0C1C-66C95889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F9C1-1CA7-CB61-62F0-58C7489B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  <a:p>
            <a:pPr marL="0" indent="0" algn="ctr">
              <a:buNone/>
            </a:pPr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69002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12FF-54E4-159A-121B-0216E5E6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189F-D304-D868-C892-40882DD1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BiDAF</a:t>
            </a:r>
            <a:r>
              <a:rPr lang="en-US" dirty="0"/>
              <a:t> model</a:t>
            </a:r>
          </a:p>
          <a:p>
            <a:pPr marL="0" indent="0">
              <a:buNone/>
            </a:pPr>
            <a:r>
              <a:rPr lang="en-US" dirty="0"/>
              <a:t>2. BERT model</a:t>
            </a:r>
          </a:p>
        </p:txBody>
      </p:sp>
    </p:spTree>
    <p:extLst>
      <p:ext uri="{BB962C8B-B14F-4D97-AF65-F5344CB8AC3E}">
        <p14:creationId xmlns:p14="http://schemas.microsoft.com/office/powerpoint/2010/main" val="114772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models for reading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formulation</a:t>
            </a:r>
          </a:p>
          <a:p>
            <a:pPr lvl="1"/>
            <a:r>
              <a:rPr lang="en-US" dirty="0"/>
              <a:t>Input: </a:t>
            </a:r>
            <a:r>
              <a:rPr lang="en-US" i="1" dirty="0"/>
              <a:t>C = (c</a:t>
            </a:r>
            <a:r>
              <a:rPr lang="en-US" i="1" baseline="-25000" dirty="0"/>
              <a:t>1</a:t>
            </a:r>
            <a:r>
              <a:rPr lang="en-US" i="1" dirty="0"/>
              <a:t>, c</a:t>
            </a:r>
            <a:r>
              <a:rPr lang="en-US" i="1" baseline="-25000" dirty="0"/>
              <a:t>2</a:t>
            </a:r>
            <a:r>
              <a:rPr lang="en-US" i="1" dirty="0"/>
              <a:t>, …, </a:t>
            </a:r>
            <a:r>
              <a:rPr lang="en-US" i="1" dirty="0" err="1"/>
              <a:t>c</a:t>
            </a:r>
            <a:r>
              <a:rPr lang="en-US" i="1" baseline="-25000" dirty="0" err="1"/>
              <a:t>N</a:t>
            </a:r>
            <a:r>
              <a:rPr lang="en-US" i="1" dirty="0"/>
              <a:t>) Q = (q</a:t>
            </a:r>
            <a:r>
              <a:rPr lang="en-US" i="1" baseline="-25000" dirty="0"/>
              <a:t>1</a:t>
            </a:r>
            <a:r>
              <a:rPr lang="en-US" i="1" dirty="0"/>
              <a:t>, q</a:t>
            </a:r>
            <a:r>
              <a:rPr lang="en-US" i="1" baseline="-25000" dirty="0"/>
              <a:t>2</a:t>
            </a:r>
            <a:r>
              <a:rPr lang="en-US" i="1" dirty="0"/>
              <a:t>,…, </a:t>
            </a:r>
            <a:r>
              <a:rPr lang="en-US" i="1" dirty="0" err="1"/>
              <a:t>q</a:t>
            </a:r>
            <a:r>
              <a:rPr lang="en-US" i="1" baseline="-25000" dirty="0" err="1"/>
              <a:t>M</a:t>
            </a:r>
            <a:r>
              <a:rPr lang="en-US" i="1" dirty="0"/>
              <a:t>), c</a:t>
            </a:r>
            <a:r>
              <a:rPr lang="en-US" i="1" baseline="-25000" dirty="0"/>
              <a:t>i</a:t>
            </a:r>
            <a:r>
              <a:rPr lang="en-US" i="1" dirty="0"/>
              <a:t> q</a:t>
            </a:r>
            <a:r>
              <a:rPr lang="en-US" i="1" baseline="-25000" dirty="0"/>
              <a:t>i</a:t>
            </a:r>
            <a:r>
              <a:rPr lang="en-US" i="1" dirty="0"/>
              <a:t> ∈ V </a:t>
            </a:r>
          </a:p>
          <a:p>
            <a:pPr lvl="1"/>
            <a:r>
              <a:rPr lang="en-US" dirty="0"/>
              <a:t>Output: </a:t>
            </a:r>
            <a:r>
              <a:rPr lang="en-US" i="1" dirty="0">
                <a:ea typeface="+mn-lt"/>
                <a:cs typeface="+mn-lt"/>
              </a:rPr>
              <a:t>1 ≤ start ≤ end ≤ N</a:t>
            </a:r>
          </a:p>
          <a:p>
            <a:r>
              <a:rPr lang="en-US" dirty="0">
                <a:ea typeface="+mn-lt"/>
                <a:cs typeface="+mn-lt"/>
              </a:rPr>
              <a:t>2 models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BiDAF</a:t>
            </a:r>
            <a:r>
              <a:rPr lang="en-US" dirty="0">
                <a:ea typeface="+mn-lt"/>
                <a:cs typeface="+mn-lt"/>
              </a:rPr>
              <a:t> (LSTM-based)</a:t>
            </a:r>
          </a:p>
          <a:p>
            <a:pPr lvl="1"/>
            <a:r>
              <a:rPr lang="en-US" dirty="0">
                <a:ea typeface="+mn-lt"/>
                <a:cs typeface="+mn-lt"/>
              </a:rPr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122423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BiDAF</a:t>
            </a:r>
            <a:r>
              <a:rPr lang="en-US" dirty="0"/>
              <a:t>: the Bidirectional Attention Flow model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6AB07AE-4C99-2FE2-2C93-8E29606C4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084" y="1825625"/>
            <a:ext cx="5043831" cy="4351338"/>
          </a:xfrm>
        </p:spPr>
      </p:pic>
    </p:spTree>
    <p:extLst>
      <p:ext uri="{BB962C8B-B14F-4D97-AF65-F5344CB8AC3E}">
        <p14:creationId xmlns:p14="http://schemas.microsoft.com/office/powerpoint/2010/main" val="104534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BiDAF</a:t>
            </a:r>
            <a:r>
              <a:rPr lang="en-US" dirty="0"/>
              <a:t>: Encoding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ADA39-D111-0EAD-B844-9118062D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a concatenation of word embedding (</a:t>
            </a:r>
            <a:r>
              <a:rPr lang="en-US" dirty="0" err="1"/>
              <a:t>GloVe</a:t>
            </a:r>
            <a:r>
              <a:rPr lang="en-US" dirty="0"/>
              <a:t>) and character embedding (CNNs over character embeddings) for each word in context (C) and query (Q)</a:t>
            </a:r>
          </a:p>
          <a:p>
            <a:pPr marL="0" indent="0" algn="ctr">
              <a:buNone/>
            </a:pPr>
            <a:r>
              <a:rPr lang="en-US" i="1" dirty="0"/>
              <a:t>e(c</a:t>
            </a:r>
            <a:r>
              <a:rPr lang="en-US" i="1" baseline="-25000" dirty="0"/>
              <a:t>i</a:t>
            </a:r>
            <a:r>
              <a:rPr lang="en-US" i="1" dirty="0"/>
              <a:t>) = f([</a:t>
            </a:r>
            <a:r>
              <a:rPr lang="en-US" i="1" dirty="0" err="1"/>
              <a:t>GloVe</a:t>
            </a:r>
            <a:r>
              <a:rPr lang="en-US" i="1" dirty="0"/>
              <a:t>(c</a:t>
            </a:r>
            <a:r>
              <a:rPr lang="en-US" i="1" baseline="-25000" dirty="0"/>
              <a:t>i</a:t>
            </a:r>
            <a:r>
              <a:rPr lang="en-US" i="1" dirty="0"/>
              <a:t>);</a:t>
            </a:r>
            <a:r>
              <a:rPr lang="en-US" i="1" dirty="0" err="1"/>
              <a:t>charEmb</a:t>
            </a:r>
            <a:r>
              <a:rPr lang="en-US" i="1" dirty="0"/>
              <a:t>(c</a:t>
            </a:r>
            <a:r>
              <a:rPr lang="en-US" i="1" baseline="-25000" dirty="0"/>
              <a:t>i</a:t>
            </a:r>
            <a:r>
              <a:rPr lang="en-US" i="1" dirty="0"/>
              <a:t>)])                      e(q</a:t>
            </a:r>
            <a:r>
              <a:rPr lang="en-US" i="1" baseline="-25000" dirty="0"/>
              <a:t>i</a:t>
            </a:r>
            <a:r>
              <a:rPr lang="en-US" i="1" dirty="0"/>
              <a:t>) = f([</a:t>
            </a:r>
            <a:r>
              <a:rPr lang="en-US" i="1" dirty="0" err="1"/>
              <a:t>GloVe</a:t>
            </a:r>
            <a:r>
              <a:rPr lang="en-US" i="1" dirty="0"/>
              <a:t>(q</a:t>
            </a:r>
            <a:r>
              <a:rPr lang="en-US" i="1" baseline="-25000" dirty="0"/>
              <a:t>i</a:t>
            </a:r>
            <a:r>
              <a:rPr lang="en-US" i="1" dirty="0"/>
              <a:t>);</a:t>
            </a:r>
            <a:r>
              <a:rPr lang="en-US" i="1" dirty="0" err="1"/>
              <a:t>charEmb</a:t>
            </a:r>
            <a:r>
              <a:rPr lang="en-US" i="1" dirty="0"/>
              <a:t>(q</a:t>
            </a:r>
            <a:r>
              <a:rPr lang="en-US" i="1" baseline="-25000" dirty="0"/>
              <a:t>i</a:t>
            </a:r>
            <a:r>
              <a:rPr lang="en-US" i="1" dirty="0"/>
              <a:t>)])</a:t>
            </a:r>
          </a:p>
          <a:p>
            <a:r>
              <a:rPr lang="en-US" dirty="0"/>
              <a:t>Then, use two </a:t>
            </a:r>
            <a:r>
              <a:rPr lang="en-US" dirty="0" err="1"/>
              <a:t>BiLSTMs</a:t>
            </a:r>
            <a:r>
              <a:rPr lang="en-US" dirty="0"/>
              <a:t> separately to produce contextual embeddings for both context and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F812E3A8-9649-BA16-E958-119378BC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9" y="1823358"/>
            <a:ext cx="10517414" cy="1850571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E4D9AA0-5110-3036-BD10-AB3459CF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58" y="5447439"/>
            <a:ext cx="5074555" cy="14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5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BiDAF</a:t>
            </a:r>
            <a:r>
              <a:rPr lang="en-US" dirty="0"/>
              <a:t>: Attention</a:t>
            </a:r>
          </a:p>
        </p:txBody>
      </p:sp>
      <p:pic>
        <p:nvPicPr>
          <p:cNvPr id="4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A7924321-C235-AC3C-665C-B581EA780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245" y="1825625"/>
            <a:ext cx="9003509" cy="4351338"/>
          </a:xfrm>
        </p:spPr>
      </p:pic>
    </p:spTree>
    <p:extLst>
      <p:ext uri="{BB962C8B-B14F-4D97-AF65-F5344CB8AC3E}">
        <p14:creationId xmlns:p14="http://schemas.microsoft.com/office/powerpoint/2010/main" val="421983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13EF-691D-21FE-CBF8-A3F09F47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BiDAF</a:t>
            </a:r>
            <a:r>
              <a:rPr lang="en-US" dirty="0"/>
              <a:t>: Modeling and output layers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6C5944A-CD82-A227-A18F-2DBB8B7FA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722" y="1825625"/>
            <a:ext cx="9238555" cy="4351338"/>
          </a:xfrm>
        </p:spPr>
      </p:pic>
    </p:spTree>
    <p:extLst>
      <p:ext uri="{BB962C8B-B14F-4D97-AF65-F5344CB8AC3E}">
        <p14:creationId xmlns:p14="http://schemas.microsoft.com/office/powerpoint/2010/main" val="210943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2742-B3BD-CF8A-F3A1-9E313F0B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F08D-2FDE-F1E7-F8E8-40E2AB66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BERT – Bidirectional Encoder Representations from Transformers</a:t>
            </a:r>
          </a:p>
          <a:p>
            <a:r>
              <a:rPr lang="en-US" dirty="0"/>
              <a:t>BERT is a deep bidirectional Transformer encoder pre-trained on large amounts of text (Wikipedia + </a:t>
            </a:r>
            <a:r>
              <a:rPr lang="en-US" dirty="0" err="1"/>
              <a:t>BooksCorpus</a:t>
            </a:r>
            <a:r>
              <a:rPr lang="en-US" dirty="0"/>
              <a:t>)</a:t>
            </a:r>
          </a:p>
          <a:p>
            <a:r>
              <a:rPr lang="en-US" dirty="0"/>
              <a:t>BERT is pre-trained on two training objectives:</a:t>
            </a:r>
          </a:p>
          <a:p>
            <a:pPr lvl="1"/>
            <a:r>
              <a:rPr lang="en-US" dirty="0"/>
              <a:t>Masked language model (MLM)</a:t>
            </a:r>
          </a:p>
          <a:p>
            <a:pPr lvl="1"/>
            <a:r>
              <a:rPr lang="en-US" dirty="0"/>
              <a:t>Next sentence prediction (NSP)</a:t>
            </a:r>
          </a:p>
          <a:p>
            <a:r>
              <a:rPr lang="en-US" dirty="0" err="1"/>
              <a:t>BERT</a:t>
            </a:r>
            <a:r>
              <a:rPr lang="en-US" baseline="-25000" dirty="0" err="1"/>
              <a:t>base</a:t>
            </a:r>
            <a:r>
              <a:rPr lang="en-US" dirty="0"/>
              <a:t> has 12 layers and 110M parameters, </a:t>
            </a:r>
            <a:r>
              <a:rPr lang="en-US" dirty="0" err="1"/>
              <a:t>BERT</a:t>
            </a:r>
            <a:r>
              <a:rPr lang="en-US" baseline="-25000" dirty="0" err="1"/>
              <a:t>large</a:t>
            </a:r>
            <a:r>
              <a:rPr lang="en-US" dirty="0"/>
              <a:t> has 24 layers and 330M parameters</a:t>
            </a:r>
          </a:p>
        </p:txBody>
      </p:sp>
    </p:spTree>
    <p:extLst>
      <p:ext uri="{BB962C8B-B14F-4D97-AF65-F5344CB8AC3E}">
        <p14:creationId xmlns:p14="http://schemas.microsoft.com/office/powerpoint/2010/main" val="278717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0C4C-85CC-D51A-79B4-3744AE32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A8523ED-35BE-9D13-995B-33018474E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382"/>
            <a:ext cx="10515600" cy="4209823"/>
          </a:xfrm>
        </p:spPr>
      </p:pic>
    </p:spTree>
    <p:extLst>
      <p:ext uri="{BB962C8B-B14F-4D97-AF65-F5344CB8AC3E}">
        <p14:creationId xmlns:p14="http://schemas.microsoft.com/office/powerpoint/2010/main" val="165758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11: Question Answering</vt:lpstr>
      <vt:lpstr>Lecture plan</vt:lpstr>
      <vt:lpstr>Neural models for reading comprehension</vt:lpstr>
      <vt:lpstr>1. BiDAF: the Bidirectional Attention Flow model</vt:lpstr>
      <vt:lpstr>BiDAF: Encoding</vt:lpstr>
      <vt:lpstr>BiDAF: Attention</vt:lpstr>
      <vt:lpstr>BiDAF: Modeling and output layers</vt:lpstr>
      <vt:lpstr>2. BERT</vt:lpstr>
      <vt:lpstr>BERT</vt:lpstr>
      <vt:lpstr>BERT for reading comprehension</vt:lpstr>
      <vt:lpstr>BERT for reading comprehension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213</cp:revision>
  <dcterms:created xsi:type="dcterms:W3CDTF">2022-08-17T02:58:40Z</dcterms:created>
  <dcterms:modified xsi:type="dcterms:W3CDTF">2022-08-31T22:17:06Z</dcterms:modified>
</cp:coreProperties>
</file>