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Schoolboo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RQE+bi02DEwIyC4/pPFUDlP+D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Schoolbook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Schoolbook-italic.fntdata"/><Relationship Id="rId6" Type="http://schemas.openxmlformats.org/officeDocument/2006/relationships/slide" Target="slides/slide2.xml"/><Relationship Id="rId18" Type="http://schemas.openxmlformats.org/officeDocument/2006/relationships/font" Target="fonts/CenturySchoolboo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TAI SAO TU INPUT RA OUTPUT, Y NGHIA BEN TRONG</a:t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OUTPUT </a:t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versaldependencies.org/docsv1/en/dep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</a:pPr>
            <a:r>
              <a:rPr lang="en-US"/>
              <a:t>Lecture 4: Dependency parsing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Presenter: Chu Đình Đức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3. Neural Dependency Parsing</a:t>
            </a:r>
            <a:endParaRPr/>
          </a:p>
        </p:txBody>
      </p:sp>
      <p:pic>
        <p:nvPicPr>
          <p:cNvPr descr="Diagram&#10;&#10;Description automatically generated" id="141" name="Google Shape;14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940" y="1825625"/>
            <a:ext cx="1004812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Relation set: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Example: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nsubj:pass:</a:t>
            </a:r>
            <a:r>
              <a:rPr lang="en-US"/>
              <a:t> passive nominal subject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nmod:</a:t>
            </a:r>
            <a:r>
              <a:rPr lang="en-US"/>
              <a:t> nominal modifier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case:</a:t>
            </a:r>
            <a:r>
              <a:rPr lang="en-US"/>
              <a:t> case marking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cc:</a:t>
            </a:r>
            <a:r>
              <a:rPr lang="en-US"/>
              <a:t> coordination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conj:</a:t>
            </a:r>
            <a:r>
              <a:rPr lang="en-US"/>
              <a:t> conjunct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aux:</a:t>
            </a:r>
            <a:r>
              <a:rPr lang="en-US"/>
              <a:t> auxiliary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obl:</a:t>
            </a:r>
            <a:r>
              <a:rPr lang="en-US"/>
              <a:t> oblique nominal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flat:</a:t>
            </a:r>
            <a:r>
              <a:rPr lang="en-US"/>
              <a:t> flat multiword expression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appos:</a:t>
            </a:r>
            <a:r>
              <a:rPr lang="en-US"/>
              <a:t> appositional modifier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Any 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Lecture plan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Dependency Parsing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Greedy Deterministic Transition-Based Parsing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Neural Dependency Parsing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1. Dependency Parsing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777974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Dependency parsing is the task of analyzing the syntactic dependency structure of a given input sentence </a:t>
            </a:r>
            <a:r>
              <a:rPr i="1" lang="en-US"/>
              <a:t>S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Formally, the dependency parsing problem asks to create a mapping from the input sentence with words </a:t>
            </a:r>
            <a:r>
              <a:rPr i="1" lang="en-US"/>
              <a:t>S = w</a:t>
            </a:r>
            <a:r>
              <a:rPr baseline="-25000" i="1" lang="en-US"/>
              <a:t>0</a:t>
            </a:r>
            <a:r>
              <a:rPr i="1" lang="en-US"/>
              <a:t>w</a:t>
            </a:r>
            <a:r>
              <a:rPr baseline="-25000" i="1" lang="en-US"/>
              <a:t>1</a:t>
            </a:r>
            <a:r>
              <a:rPr i="1" lang="en-US"/>
              <a:t>...w</a:t>
            </a:r>
            <a:r>
              <a:rPr baseline="-25000" i="1" lang="en-US"/>
              <a:t>n</a:t>
            </a:r>
            <a:r>
              <a:rPr lang="en-US"/>
              <a:t> (where </a:t>
            </a:r>
            <a:r>
              <a:rPr i="1" lang="en-US"/>
              <a:t>w</a:t>
            </a:r>
            <a:r>
              <a:rPr baseline="-25000" i="1" lang="en-US"/>
              <a:t>0</a:t>
            </a:r>
            <a:r>
              <a:rPr lang="en-US"/>
              <a:t> is the ROOT) to its dependency tree graph </a:t>
            </a:r>
            <a:r>
              <a:rPr i="1" lang="en-US"/>
              <a:t>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Model: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Learning: Given a training set </a:t>
            </a:r>
            <a:r>
              <a:rPr i="1" lang="en-US"/>
              <a:t>D</a:t>
            </a:r>
            <a:r>
              <a:rPr lang="en-US"/>
              <a:t> of sentences annotated with dependency graphs, induce a parsing model </a:t>
            </a:r>
            <a:r>
              <a:rPr i="1" lang="en-US"/>
              <a:t>M</a:t>
            </a:r>
            <a:r>
              <a:rPr lang="en-US"/>
              <a:t> that can be used to parse new sentences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Parsing: Given a parsing model </a:t>
            </a:r>
            <a:r>
              <a:rPr i="1" lang="en-US"/>
              <a:t>M</a:t>
            </a:r>
            <a:r>
              <a:rPr lang="en-US"/>
              <a:t> and a sentence </a:t>
            </a:r>
            <a:r>
              <a:rPr i="1" lang="en-US"/>
              <a:t>S</a:t>
            </a:r>
            <a:r>
              <a:rPr lang="en-US"/>
              <a:t>, derive the optimal dependency graph </a:t>
            </a:r>
            <a:r>
              <a:rPr i="1" lang="en-US"/>
              <a:t>D</a:t>
            </a:r>
            <a:r>
              <a:rPr lang="en-US"/>
              <a:t> for </a:t>
            </a:r>
            <a:r>
              <a:rPr i="1" lang="en-US"/>
              <a:t>S</a:t>
            </a:r>
            <a:r>
              <a:rPr lang="en-US"/>
              <a:t> according to </a:t>
            </a:r>
            <a:r>
              <a:rPr i="1" lang="en-US"/>
              <a:t>M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207" y="1821511"/>
            <a:ext cx="2743200" cy="270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2. Greedy Deterministic Transition-Based Parsing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This transition system is a state machine, which consists of </a:t>
            </a:r>
            <a:r>
              <a:rPr i="1" lang="en-US"/>
              <a:t>states</a:t>
            </a:r>
            <a:r>
              <a:rPr lang="en-US"/>
              <a:t> and </a:t>
            </a:r>
            <a:r>
              <a:rPr i="1" lang="en-US"/>
              <a:t>transitions </a:t>
            </a:r>
            <a:r>
              <a:rPr lang="en-US"/>
              <a:t>between those states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State: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For any sentence </a:t>
            </a:r>
            <a:r>
              <a:rPr i="1" lang="en-US"/>
              <a:t>S = w</a:t>
            </a:r>
            <a:r>
              <a:rPr baseline="-25000" i="1" lang="en-US"/>
              <a:t>0</a:t>
            </a:r>
            <a:r>
              <a:rPr i="1" lang="en-US"/>
              <a:t>w</a:t>
            </a:r>
            <a:r>
              <a:rPr baseline="-25000" i="1" lang="en-US"/>
              <a:t>1</a:t>
            </a:r>
            <a:r>
              <a:rPr i="1" lang="en-US"/>
              <a:t>...w</a:t>
            </a:r>
            <a:r>
              <a:rPr baseline="-25000" i="1" lang="en-US"/>
              <a:t>n</a:t>
            </a:r>
            <a:r>
              <a:rPr i="1" lang="en-US"/>
              <a:t>, </a:t>
            </a:r>
            <a:r>
              <a:rPr lang="en-US"/>
              <a:t>a state can be described with a triple </a:t>
            </a:r>
            <a:r>
              <a:rPr i="1" lang="en-US"/>
              <a:t>c = (σ, β, A)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stack </a:t>
            </a:r>
            <a:r>
              <a:rPr i="1" lang="en-US"/>
              <a:t>σ</a:t>
            </a:r>
            <a:r>
              <a:rPr lang="en-US"/>
              <a:t> of words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 from </a:t>
            </a:r>
            <a:r>
              <a:rPr i="1" lang="en-US"/>
              <a:t>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buffer </a:t>
            </a:r>
            <a:r>
              <a:rPr i="1" lang="en-US"/>
              <a:t>β </a:t>
            </a:r>
            <a:r>
              <a:rPr lang="en-US"/>
              <a:t>of words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 from </a:t>
            </a:r>
            <a:r>
              <a:rPr i="1" lang="en-US"/>
              <a:t>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set of dependency arcs </a:t>
            </a:r>
            <a:r>
              <a:rPr i="1" lang="en-US"/>
              <a:t>A</a:t>
            </a:r>
            <a:r>
              <a:rPr lang="en-US"/>
              <a:t> of the form </a:t>
            </a:r>
            <a:r>
              <a:rPr i="1" lang="en-US"/>
              <a:t>(w</a:t>
            </a:r>
            <a:r>
              <a:rPr baseline="-25000" i="1" lang="en-US"/>
              <a:t>i</a:t>
            </a:r>
            <a:r>
              <a:rPr i="1" lang="en-US"/>
              <a:t>, r, w</a:t>
            </a:r>
            <a:r>
              <a:rPr baseline="-25000" i="1" lang="en-US"/>
              <a:t>j</a:t>
            </a:r>
            <a:r>
              <a:rPr i="1" lang="en-US"/>
              <a:t>)</a:t>
            </a:r>
            <a:r>
              <a:rPr lang="en-US"/>
              <a:t>, where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, </a:t>
            </a:r>
            <a:r>
              <a:rPr i="1" lang="en-US"/>
              <a:t>w</a:t>
            </a:r>
            <a:r>
              <a:rPr baseline="-25000" i="1" lang="en-US"/>
              <a:t>j</a:t>
            </a:r>
            <a:r>
              <a:rPr lang="en-US"/>
              <a:t> are from </a:t>
            </a:r>
            <a:r>
              <a:rPr i="1" lang="en-US"/>
              <a:t>S</a:t>
            </a:r>
            <a:r>
              <a:rPr lang="en-US"/>
              <a:t>, and </a:t>
            </a:r>
            <a:r>
              <a:rPr i="1" lang="en-US"/>
              <a:t>r</a:t>
            </a:r>
            <a:r>
              <a:rPr lang="en-US"/>
              <a:t> describes a dependency relation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It follows that for any sentence S = w0w1...wn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initial state: </a:t>
            </a:r>
            <a:r>
              <a:rPr i="1" lang="en-US"/>
              <a:t>([w</a:t>
            </a:r>
            <a:r>
              <a:rPr baseline="-25000" i="1" lang="en-US"/>
              <a:t>0</a:t>
            </a:r>
            <a:r>
              <a:rPr i="1" lang="en-US"/>
              <a:t>]</a:t>
            </a:r>
            <a:r>
              <a:rPr baseline="-25000" i="1" lang="en-US"/>
              <a:t>σ</a:t>
            </a:r>
            <a:r>
              <a:rPr i="1" lang="en-US"/>
              <a:t>, [w</a:t>
            </a:r>
            <a:r>
              <a:rPr baseline="-25000" i="1" lang="en-US"/>
              <a:t>1</a:t>
            </a:r>
            <a:r>
              <a:rPr i="1" lang="en-US"/>
              <a:t>, ..., w</a:t>
            </a:r>
            <a:r>
              <a:rPr baseline="-25000" i="1" lang="en-US"/>
              <a:t>n</a:t>
            </a:r>
            <a:r>
              <a:rPr i="1" lang="en-US"/>
              <a:t>]</a:t>
            </a:r>
            <a:r>
              <a:rPr baseline="-25000" i="1" lang="en-US"/>
              <a:t>β</a:t>
            </a:r>
            <a:r>
              <a:rPr i="1" lang="en-US"/>
              <a:t>, ∅)</a:t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terminal state: </a:t>
            </a:r>
            <a:r>
              <a:rPr i="1" lang="en-US"/>
              <a:t>(σ, []</a:t>
            </a:r>
            <a:r>
              <a:rPr baseline="-25000" i="1" lang="en-US"/>
              <a:t>β</a:t>
            </a:r>
            <a:r>
              <a:rPr i="1" lang="en-US"/>
              <a:t>, A)</a:t>
            </a:r>
            <a:endParaRPr i="1"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2. Greedy Deterministic Transition-Based Parsing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 model induces a sequence of transitions from </a:t>
            </a:r>
            <a:r>
              <a:rPr i="1" lang="en-US"/>
              <a:t>initial state</a:t>
            </a:r>
            <a:r>
              <a:rPr lang="en-US"/>
              <a:t> to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/>
              <a:t>terminal state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Transitions:</a:t>
            </a:r>
            <a:r>
              <a:rPr lang="en-US"/>
              <a:t> 3 types of transitions between states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SHIFT: remove the first word in the buffer and push it on top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   of the stack (pre-condition: buffer has to be non-empty)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LEFT-ARC</a:t>
            </a:r>
            <a:r>
              <a:rPr baseline="-25000" lang="en-US"/>
              <a:t>r</a:t>
            </a:r>
            <a:r>
              <a:rPr lang="en-US"/>
              <a:t>: add a dependency arc </a:t>
            </a:r>
            <a:r>
              <a:rPr i="1" lang="en-US"/>
              <a:t>(w</a:t>
            </a:r>
            <a:r>
              <a:rPr baseline="-25000" i="1" lang="en-US"/>
              <a:t>j</a:t>
            </a:r>
            <a:r>
              <a:rPr i="1" lang="en-US"/>
              <a:t>, r, w</a:t>
            </a:r>
            <a:r>
              <a:rPr baseline="-25000" i="1" lang="en-US"/>
              <a:t>i</a:t>
            </a:r>
            <a:r>
              <a:rPr i="1" lang="en-US"/>
              <a:t>)</a:t>
            </a:r>
            <a:r>
              <a:rPr lang="en-US"/>
              <a:t> to the arc set </a:t>
            </a:r>
            <a:r>
              <a:rPr i="1" lang="en-US"/>
              <a:t>A</a:t>
            </a:r>
            <a:r>
              <a:rPr lang="en-US"/>
              <a:t>, where </a:t>
            </a:r>
            <a:r>
              <a:rPr i="1" lang="en-US"/>
              <a:t>w</a:t>
            </a:r>
            <a:r>
              <a:rPr baseline="-25000" i="1" lang="en-US"/>
              <a:t>j</a:t>
            </a:r>
            <a:r>
              <a:rPr lang="en-US"/>
              <a:t> is the word at the top of the stack,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 is the word second to the top of the stack. Remove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 from the stack (pre-condition: the stack needs to contain at least two items and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 can't be the ROOT)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RIGHT-ARC</a:t>
            </a:r>
            <a:r>
              <a:rPr baseline="-25000" lang="en-US"/>
              <a:t>r</a:t>
            </a:r>
            <a:r>
              <a:rPr lang="en-US"/>
              <a:t>: add a dependency arc </a:t>
            </a:r>
            <a:r>
              <a:rPr i="1" lang="en-US"/>
              <a:t>(w</a:t>
            </a:r>
            <a:r>
              <a:rPr baseline="-25000" i="1" lang="en-US"/>
              <a:t>i</a:t>
            </a:r>
            <a:r>
              <a:rPr i="1" lang="en-US"/>
              <a:t>, r, w</a:t>
            </a:r>
            <a:r>
              <a:rPr baseline="-25000" i="1" lang="en-US"/>
              <a:t>j</a:t>
            </a:r>
            <a:r>
              <a:rPr i="1" lang="en-US"/>
              <a:t>)</a:t>
            </a:r>
            <a:r>
              <a:rPr lang="en-US"/>
              <a:t> to the arc set A, where </a:t>
            </a:r>
            <a:r>
              <a:rPr i="1" lang="en-US"/>
              <a:t>w</a:t>
            </a:r>
            <a:r>
              <a:rPr baseline="-25000" i="1" lang="en-US"/>
              <a:t>j</a:t>
            </a:r>
            <a:r>
              <a:rPr lang="en-US"/>
              <a:t> is the word at the top of the stack, 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 is the word second to the top of the stack. Remove </a:t>
            </a:r>
            <a:r>
              <a:rPr i="1" lang="en-US"/>
              <a:t>w</a:t>
            </a:r>
            <a:r>
              <a:rPr baseline="-25000" i="1" lang="en-US"/>
              <a:t>j</a:t>
            </a:r>
            <a:r>
              <a:rPr lang="en-US"/>
              <a:t> from the stack (pre-condition: the stack needs to contain at least two items)</a:t>
            </a:r>
            <a:endParaRPr/>
          </a:p>
        </p:txBody>
      </p:sp>
      <p:pic>
        <p:nvPicPr>
          <p:cNvPr descr="Text, letter&#10;&#10;Description automatically generated"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5388" y="1828611"/>
            <a:ext cx="2734020" cy="169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3. Neural Dependency Parsing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primary distinction from previous models is the reliance on dense rather than sparse feature representations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model employs the arc-standard system for transitions, as presented in section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Ultimately, the aim of the model is to predict a transition sequence from initial configuration </a:t>
            </a:r>
            <a:r>
              <a:rPr i="1" lang="en-US"/>
              <a:t>c</a:t>
            </a:r>
            <a:r>
              <a:rPr lang="en-US"/>
              <a:t> to a terminal configuration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As the model is greedy, it attempts to correctly predict one transition </a:t>
            </a:r>
            <a:r>
              <a:rPr i="1" lang="en-US"/>
              <a:t>T ∈ {SHIFT, LEFT-ARC</a:t>
            </a:r>
            <a:r>
              <a:rPr baseline="-25000" i="1" lang="en-US"/>
              <a:t>r</a:t>
            </a:r>
            <a:r>
              <a:rPr i="1" lang="en-US"/>
              <a:t>, RIGHT-ARC</a:t>
            </a:r>
            <a:r>
              <a:rPr baseline="-25000" i="1" lang="en-US"/>
              <a:t>r</a:t>
            </a:r>
            <a:r>
              <a:rPr i="1" lang="en-US"/>
              <a:t>} </a:t>
            </a:r>
            <a:r>
              <a:rPr lang="en-US"/>
              <a:t>at a time, based on features extracted from the configuration </a:t>
            </a:r>
            <a:r>
              <a:rPr i="1" lang="en-US"/>
              <a:t>c = (σ, β, A)</a:t>
            </a:r>
            <a:endParaRPr i="1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3. Neural Dependency Parsing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 model we will describe employs the arc-standard system for transitions, as presented in section 2. Ultimately, the aim of the model is to predict a transition sequence from initial configuration </a:t>
            </a:r>
            <a:r>
              <a:rPr i="1" lang="en-US"/>
              <a:t>c</a:t>
            </a:r>
            <a:r>
              <a:rPr lang="en-US"/>
              <a:t> to a terminal configuration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Feature Selection: </a:t>
            </a:r>
            <a:r>
              <a:rPr lang="en-US"/>
              <a:t>the features for a given sentence S generally include some subset of: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S</a:t>
            </a:r>
            <a:r>
              <a:rPr baseline="-25000" i="1" lang="en-US"/>
              <a:t>word</a:t>
            </a:r>
            <a:r>
              <a:rPr i="1" lang="en-US"/>
              <a:t>:</a:t>
            </a:r>
            <a:r>
              <a:rPr lang="en-US"/>
              <a:t> vector representations for some of the words in </a:t>
            </a:r>
            <a:r>
              <a:rPr i="1" lang="en-US"/>
              <a:t>S</a:t>
            </a:r>
            <a:r>
              <a:rPr lang="en-US"/>
              <a:t> (and their dependents) at the top of the stack </a:t>
            </a:r>
            <a:r>
              <a:rPr i="1" lang="en-US"/>
              <a:t>σ</a:t>
            </a:r>
            <a:r>
              <a:rPr lang="en-US"/>
              <a:t> and buffer </a:t>
            </a:r>
            <a:r>
              <a:rPr i="1" lang="en-US"/>
              <a:t>β</a:t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S</a:t>
            </a:r>
            <a:r>
              <a:rPr baseline="-25000" i="1" lang="en-US"/>
              <a:t>tag</a:t>
            </a:r>
            <a:r>
              <a:rPr i="1" lang="en-US"/>
              <a:t>:</a:t>
            </a:r>
            <a:r>
              <a:rPr lang="en-US"/>
              <a:t> Part-of-Speech (</a:t>
            </a:r>
            <a:r>
              <a:rPr i="1" lang="en-US"/>
              <a:t>POS</a:t>
            </a:r>
            <a:r>
              <a:rPr lang="en-US"/>
              <a:t>) tags for some of the words in </a:t>
            </a:r>
            <a:r>
              <a:rPr i="1" lang="en-US"/>
              <a:t>S</a:t>
            </a:r>
            <a:r>
              <a:rPr lang="en-US"/>
              <a:t>. </a:t>
            </a:r>
            <a:r>
              <a:rPr i="1" lang="en-US"/>
              <a:t>POS</a:t>
            </a:r>
            <a:r>
              <a:rPr lang="en-US"/>
              <a:t> tags comprise a small, discrete set </a:t>
            </a:r>
            <a:r>
              <a:rPr i="1" lang="en-US"/>
              <a:t>P = {NN, NNP, NNS, DT, JJ, …}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S</a:t>
            </a:r>
            <a:r>
              <a:rPr baseline="-25000" i="1" lang="en-US"/>
              <a:t>label</a:t>
            </a:r>
            <a:r>
              <a:rPr i="1" lang="en-US"/>
              <a:t>:</a:t>
            </a:r>
            <a:r>
              <a:rPr lang="en-US"/>
              <a:t> the arc-labels for some of the words in </a:t>
            </a:r>
            <a:r>
              <a:rPr i="1" lang="en-US"/>
              <a:t>S</a:t>
            </a:r>
            <a:r>
              <a:rPr lang="en-US"/>
              <a:t>. The arc-labels comprise a small, discrete set, describing the dependency relation: </a:t>
            </a:r>
            <a:r>
              <a:rPr i="1" lang="en-US"/>
              <a:t>L = {amod, tmod, nsubj, csubj, dobj, …}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3. Neural Dependency Parsing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Feature Selection Example: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S</a:t>
            </a:r>
            <a:r>
              <a:rPr baseline="-25000" i="1" lang="en-US"/>
              <a:t>word</a:t>
            </a:r>
            <a:r>
              <a:rPr i="1" lang="en-US"/>
              <a:t>:</a:t>
            </a:r>
            <a:r>
              <a:rPr lang="en-US"/>
              <a:t> the top 3 words on the stack and buffer: </a:t>
            </a:r>
            <a:r>
              <a:rPr i="1" lang="en-US"/>
              <a:t>s</a:t>
            </a:r>
            <a:r>
              <a:rPr baseline="-25000" i="1" lang="en-US"/>
              <a:t>1</a:t>
            </a:r>
            <a:r>
              <a:rPr i="1" lang="en-US"/>
              <a:t>, s</a:t>
            </a:r>
            <a:r>
              <a:rPr baseline="-25000" i="1" lang="en-US"/>
              <a:t>2</a:t>
            </a:r>
            <a:r>
              <a:rPr i="1" lang="en-US"/>
              <a:t>, s</a:t>
            </a:r>
            <a:r>
              <a:rPr baseline="-25000" i="1" lang="en-US"/>
              <a:t>3</a:t>
            </a:r>
            <a:r>
              <a:rPr i="1" lang="en-US"/>
              <a:t>, b</a:t>
            </a:r>
            <a:r>
              <a:rPr baseline="-25000" i="1" lang="en-US"/>
              <a:t>1</a:t>
            </a:r>
            <a:r>
              <a:rPr i="1" lang="en-US"/>
              <a:t>, b</a:t>
            </a:r>
            <a:r>
              <a:rPr baseline="-25000" i="1" lang="en-US"/>
              <a:t>2</a:t>
            </a:r>
            <a:r>
              <a:rPr i="1" lang="en-US"/>
              <a:t>, b</a:t>
            </a:r>
            <a:r>
              <a:rPr baseline="-25000" i="1" lang="en-US"/>
              <a:t>3</a:t>
            </a:r>
            <a:r>
              <a:rPr lang="en-US"/>
              <a:t>. The first and second leftmost/rightmost children of the top two words on the stack: </a:t>
            </a:r>
            <a:r>
              <a:rPr i="1" lang="en-US"/>
              <a:t>lc</a:t>
            </a:r>
            <a:r>
              <a:rPr baseline="-25000" i="1" lang="en-US"/>
              <a:t>1</a:t>
            </a:r>
            <a:r>
              <a:rPr i="1" lang="en-US"/>
              <a:t>(s</a:t>
            </a:r>
            <a:r>
              <a:rPr baseline="-25000" i="1" lang="en-US"/>
              <a:t>i</a:t>
            </a:r>
            <a:r>
              <a:rPr i="1" lang="en-US"/>
              <a:t>), rc</a:t>
            </a:r>
            <a:r>
              <a:rPr baseline="-25000" i="1" lang="en-US"/>
              <a:t>1</a:t>
            </a:r>
            <a:r>
              <a:rPr i="1" lang="en-US"/>
              <a:t>(s</a:t>
            </a:r>
            <a:r>
              <a:rPr baseline="-25000" i="1" lang="en-US"/>
              <a:t>i</a:t>
            </a:r>
            <a:r>
              <a:rPr i="1" lang="en-US"/>
              <a:t>), lc</a:t>
            </a:r>
            <a:r>
              <a:rPr baseline="-25000" i="1" lang="en-US"/>
              <a:t>2</a:t>
            </a:r>
            <a:r>
              <a:rPr i="1" lang="en-US"/>
              <a:t>(s</a:t>
            </a:r>
            <a:r>
              <a:rPr baseline="-25000" i="1" lang="en-US"/>
              <a:t>i</a:t>
            </a:r>
            <a:r>
              <a:rPr i="1" lang="en-US"/>
              <a:t>), rc</a:t>
            </a:r>
            <a:r>
              <a:rPr baseline="-25000" i="1" lang="en-US"/>
              <a:t>2</a:t>
            </a:r>
            <a:r>
              <a:rPr i="1" lang="en-US"/>
              <a:t>(s</a:t>
            </a:r>
            <a:r>
              <a:rPr baseline="-25000" i="1" lang="en-US"/>
              <a:t>i</a:t>
            </a:r>
            <a:r>
              <a:rPr i="1" lang="en-US"/>
              <a:t>), i = 1, 2. </a:t>
            </a:r>
            <a:r>
              <a:rPr lang="en-US"/>
              <a:t>The leftmost of leftmost/rightmost of rightmost children of the top two words on the stack: </a:t>
            </a:r>
            <a:r>
              <a:rPr i="1" lang="en-US"/>
              <a:t>lc</a:t>
            </a:r>
            <a:r>
              <a:rPr baseline="-25000" i="1" lang="en-US"/>
              <a:t>1</a:t>
            </a:r>
            <a:r>
              <a:rPr i="1" lang="en-US"/>
              <a:t>(lc</a:t>
            </a:r>
            <a:r>
              <a:rPr baseline="-25000" i="1" lang="en-US"/>
              <a:t>1</a:t>
            </a:r>
            <a:r>
              <a:rPr i="1" lang="en-US"/>
              <a:t>(s</a:t>
            </a:r>
            <a:r>
              <a:rPr baseline="-25000" i="1" lang="en-US"/>
              <a:t>i</a:t>
            </a:r>
            <a:r>
              <a:rPr i="1" lang="en-US"/>
              <a:t>)), rc</a:t>
            </a:r>
            <a:r>
              <a:rPr baseline="-25000" i="1" lang="en-US"/>
              <a:t>1</a:t>
            </a:r>
            <a:r>
              <a:rPr i="1" lang="en-US"/>
              <a:t>(rc</a:t>
            </a:r>
            <a:r>
              <a:rPr baseline="-25000" i="1" lang="en-US"/>
              <a:t>1</a:t>
            </a:r>
            <a:r>
              <a:rPr i="1" lang="en-US"/>
              <a:t>(s</a:t>
            </a:r>
            <a:r>
              <a:rPr baseline="-25000" i="1" lang="en-US"/>
              <a:t>i</a:t>
            </a:r>
            <a:r>
              <a:rPr i="1" lang="en-US"/>
              <a:t>)), i = 1, 2</a:t>
            </a:r>
            <a:r>
              <a:rPr lang="en-US"/>
              <a:t>. The total </a:t>
            </a:r>
            <a:r>
              <a:rPr i="1" lang="en-US"/>
              <a:t>S</a:t>
            </a:r>
            <a:r>
              <a:rPr baseline="-25000" i="1" lang="en-US"/>
              <a:t>word</a:t>
            </a:r>
            <a:r>
              <a:rPr lang="en-US"/>
              <a:t> contains </a:t>
            </a:r>
            <a:r>
              <a:rPr i="1" lang="en-US"/>
              <a:t>n</a:t>
            </a:r>
            <a:r>
              <a:rPr baseline="-25000" i="1" lang="en-US"/>
              <a:t>w</a:t>
            </a:r>
            <a:r>
              <a:rPr lang="en-US"/>
              <a:t> = 18 elements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S</a:t>
            </a:r>
            <a:r>
              <a:rPr baseline="-25000" i="1" lang="en-US"/>
              <a:t>tag</a:t>
            </a:r>
            <a:r>
              <a:rPr i="1" lang="en-US"/>
              <a:t>:</a:t>
            </a:r>
            <a:r>
              <a:rPr lang="en-US"/>
              <a:t> the corresponding </a:t>
            </a:r>
            <a:r>
              <a:rPr i="1" lang="en-US"/>
              <a:t>POS</a:t>
            </a:r>
            <a:r>
              <a:rPr lang="en-US"/>
              <a:t> tags for </a:t>
            </a:r>
            <a:r>
              <a:rPr i="1" lang="en-US"/>
              <a:t>S</a:t>
            </a:r>
            <a:r>
              <a:rPr baseline="-25000" i="1" lang="en-US"/>
              <a:t>tag</a:t>
            </a:r>
            <a:r>
              <a:rPr lang="en-US"/>
              <a:t> (</a:t>
            </a:r>
            <a:r>
              <a:rPr i="1" lang="en-US"/>
              <a:t>n</a:t>
            </a:r>
            <a:r>
              <a:rPr baseline="-25000" i="1" lang="en-US"/>
              <a:t>t</a:t>
            </a:r>
            <a:r>
              <a:rPr lang="en-US"/>
              <a:t> = 18)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S</a:t>
            </a:r>
            <a:r>
              <a:rPr baseline="-25000" i="1" lang="en-US"/>
              <a:t>label</a:t>
            </a:r>
            <a:r>
              <a:rPr i="1" lang="en-US"/>
              <a:t>:</a:t>
            </a:r>
            <a:r>
              <a:rPr lang="en-US"/>
              <a:t> the corresponding arc labels of words (</a:t>
            </a:r>
            <a:r>
              <a:rPr i="1" lang="en-US"/>
              <a:t>n</a:t>
            </a:r>
            <a:r>
              <a:rPr baseline="-25000" i="1" lang="en-US"/>
              <a:t>l</a:t>
            </a:r>
            <a:r>
              <a:rPr lang="en-US"/>
              <a:t> = 12)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/>
              <a:t>3. Neural Dependency Parsing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 use a special NULL token for non-existent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each feature type, we will have a corresponding embedding matrix </a:t>
            </a:r>
            <a:r>
              <a:rPr i="1" lang="en-US"/>
              <a:t>(E</a:t>
            </a:r>
            <a:r>
              <a:rPr baseline="30000" i="1" lang="en-US"/>
              <a:t>w</a:t>
            </a:r>
            <a:r>
              <a:rPr i="1" lang="en-US"/>
              <a:t>, E</a:t>
            </a:r>
            <a:r>
              <a:rPr baseline="30000" i="1" lang="en-US"/>
              <a:t>t</a:t>
            </a:r>
            <a:r>
              <a:rPr i="1" lang="en-US"/>
              <a:t>, E</a:t>
            </a:r>
            <a:r>
              <a:rPr baseline="30000" i="1" lang="en-US"/>
              <a:t>l</a:t>
            </a:r>
            <a:r>
              <a:rPr i="1" lang="en-US"/>
              <a:t>)</a:t>
            </a:r>
            <a:r>
              <a:rPr lang="en-US"/>
              <a:t>, mapping from the feature's one hot encoding to a </a:t>
            </a:r>
            <a:r>
              <a:rPr i="1" lang="en-US"/>
              <a:t>d</a:t>
            </a:r>
            <a:r>
              <a:rPr lang="en-US"/>
              <a:t>-dimensional dense vector representation, then concatenate these vectors into our inputs </a:t>
            </a:r>
            <a:r>
              <a:rPr i="1" lang="en-US"/>
              <a:t>[x</a:t>
            </a:r>
            <a:r>
              <a:rPr baseline="30000" i="1" lang="en-US"/>
              <a:t>w</a:t>
            </a:r>
            <a:r>
              <a:rPr i="1" lang="en-US"/>
              <a:t>, x</a:t>
            </a:r>
            <a:r>
              <a:rPr baseline="30000" i="1" lang="en-US"/>
              <a:t>t</a:t>
            </a:r>
            <a:r>
              <a:rPr i="1" lang="en-US"/>
              <a:t>, x</a:t>
            </a:r>
            <a:r>
              <a:rPr baseline="30000" i="1" lang="en-US"/>
              <a:t>l</a:t>
            </a:r>
            <a:r>
              <a:rPr i="1" lang="en-US"/>
              <a:t>]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2022-08-17T02:58:40Z</dcterms:created>
  <dc:creator>Administrator</dc:creator>
</cp:coreProperties>
</file>