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entury Schoolboo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mKKv243kPZipYxWeuesbZPhOh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Schoolbook-regular.fntdata"/><Relationship Id="rId21" Type="http://schemas.openxmlformats.org/officeDocument/2006/relationships/slide" Target="slides/slide17.xml"/><Relationship Id="rId24" Type="http://schemas.openxmlformats.org/officeDocument/2006/relationships/font" Target="fonts/CenturySchoolbook-italic.fntdata"/><Relationship Id="rId23" Type="http://schemas.openxmlformats.org/officeDocument/2006/relationships/font" Target="fonts/CenturySchoolboo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CenturySchoolbook-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45d76cdc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1445d76cdc7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445d76cdc7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45d76cdc7_0_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445d76cdc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Schoolboo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Schoolboo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Schoolboo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Schoolboo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p:nvPr>
            <p:ph idx="2" type="pic"/>
          </p:nvPr>
        </p:nvSpPr>
        <p:spPr>
          <a:xfrm>
            <a:off x="5183188" y="987425"/>
            <a:ext cx="6172200" cy="4873625"/>
          </a:xfrm>
          <a:prstGeom prst="rect">
            <a:avLst/>
          </a:prstGeom>
          <a:noFill/>
          <a:ln>
            <a:noFill/>
          </a:ln>
        </p:spPr>
      </p:sp>
      <p:sp>
        <p:nvSpPr>
          <p:cNvPr id="68" name="Google Shape;6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entury Schoolbook"/>
                <a:ea typeface="Century Schoolbook"/>
                <a:cs typeface="Century Schoolbook"/>
                <a:sym typeface="Century Schoolbook"/>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entury Schoolbook"/>
                <a:ea typeface="Century Schoolbook"/>
                <a:cs typeface="Century Schoolbook"/>
                <a:sym typeface="Century Schoolbook"/>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Schoolbook"/>
                <a:ea typeface="Century Schoolbook"/>
                <a:cs typeface="Century Schoolbook"/>
                <a:sym typeface="Century Schoolbook"/>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Schoolbook"/>
                <a:ea typeface="Century Schoolbook"/>
                <a:cs typeface="Century Schoolbook"/>
                <a:sym typeface="Century Schoolbook"/>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Schoolbook"/>
                <a:ea typeface="Century Schoolbook"/>
                <a:cs typeface="Century Schoolbook"/>
                <a:sym typeface="Century Schoolbook"/>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Schoolbook"/>
                <a:ea typeface="Century Schoolbook"/>
                <a:cs typeface="Century Schoolbook"/>
                <a:sym typeface="Century Schoolbook"/>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Schoolbook"/>
                <a:ea typeface="Century Schoolbook"/>
                <a:cs typeface="Century Schoolbook"/>
                <a:sym typeface="Century Schoolbook"/>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Schoolbook"/>
                <a:ea typeface="Century Schoolbook"/>
                <a:cs typeface="Century Schoolbook"/>
                <a:sym typeface="Century Schoolbook"/>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None/>
            </a:pPr>
            <a:r>
              <a:rPr lang="en-US" sz="4800"/>
              <a:t>Lecture 9: Transformers</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2400"/>
              <a:buNone/>
            </a:pPr>
            <a:r>
              <a:rPr lang="en-US"/>
              <a:t>Presenter: Chu Đình Đức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Multi-head Attention</a:t>
            </a:r>
            <a:endParaRPr/>
          </a:p>
        </p:txBody>
      </p:sp>
      <p:sp>
        <p:nvSpPr>
          <p:cNvPr id="152" name="Google Shape;152;p30"/>
          <p:cNvSpPr txBox="1"/>
          <p:nvPr>
            <p:ph idx="1" type="body"/>
          </p:nvPr>
        </p:nvSpPr>
        <p:spPr>
          <a:xfrm>
            <a:off x="838200" y="1825625"/>
            <a:ext cx="7779328"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Instead of performing a single attention, we found it beneficial to perform multi-head attention</a:t>
            </a:r>
            <a:endParaRPr/>
          </a:p>
          <a:p>
            <a:pPr indent="-342900" lvl="0" marL="457200" rtl="0" algn="l">
              <a:lnSpc>
                <a:spcPct val="90000"/>
              </a:lnSpc>
              <a:spcBef>
                <a:spcPts val="1000"/>
              </a:spcBef>
              <a:spcAft>
                <a:spcPts val="0"/>
              </a:spcAft>
              <a:buClr>
                <a:schemeClr val="dk1"/>
              </a:buClr>
              <a:buSzPts val="1800"/>
              <a:buChar char="•"/>
            </a:pPr>
            <a:r>
              <a:rPr lang="en-US"/>
              <a:t>Multi-head attention allows the model to jointly attend to information from different representation subspaces at different positions</a:t>
            </a:r>
            <a:endParaRPr/>
          </a:p>
          <a:p>
            <a:pPr indent="-228600" lvl="0" marL="457200" rtl="0" algn="l">
              <a:lnSpc>
                <a:spcPct val="90000"/>
              </a:lnSpc>
              <a:spcBef>
                <a:spcPts val="1000"/>
              </a:spcBef>
              <a:spcAft>
                <a:spcPts val="0"/>
              </a:spcAft>
              <a:buClr>
                <a:schemeClr val="dk1"/>
              </a:buClr>
              <a:buSzPts val="1800"/>
              <a:buNone/>
            </a:pPr>
            <a:r>
              <a:t/>
            </a:r>
            <a:endParaRPr/>
          </a:p>
        </p:txBody>
      </p:sp>
      <p:pic>
        <p:nvPicPr>
          <p:cNvPr descr="Diagram&#10;&#10;Description automatically generated" id="153" name="Google Shape;153;p30"/>
          <p:cNvPicPr preferRelativeResize="0"/>
          <p:nvPr/>
        </p:nvPicPr>
        <p:blipFill rotWithShape="1">
          <a:blip r:embed="rId3">
            <a:alphaModFix/>
          </a:blip>
          <a:srcRect b="0" l="0" r="0" t="0"/>
          <a:stretch/>
        </p:blipFill>
        <p:spPr>
          <a:xfrm>
            <a:off x="8612332" y="1828868"/>
            <a:ext cx="2743200" cy="3875672"/>
          </a:xfrm>
          <a:prstGeom prst="rect">
            <a:avLst/>
          </a:prstGeom>
          <a:noFill/>
          <a:ln>
            <a:noFill/>
          </a:ln>
        </p:spPr>
      </p:pic>
      <p:pic>
        <p:nvPicPr>
          <p:cNvPr descr="A picture containing logo&#10;&#10;Description automatically generated" id="154" name="Google Shape;154;p30"/>
          <p:cNvPicPr preferRelativeResize="0"/>
          <p:nvPr/>
        </p:nvPicPr>
        <p:blipFill rotWithShape="1">
          <a:blip r:embed="rId4">
            <a:alphaModFix/>
          </a:blip>
          <a:srcRect b="0" l="0" r="0" t="0"/>
          <a:stretch/>
        </p:blipFill>
        <p:spPr>
          <a:xfrm>
            <a:off x="2689514" y="5159247"/>
            <a:ext cx="4085359" cy="886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Add &amp; Norm </a:t>
            </a:r>
            <a:endParaRPr/>
          </a:p>
        </p:txBody>
      </p:sp>
      <p:sp>
        <p:nvSpPr>
          <p:cNvPr id="160" name="Google Shape;16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descr="Diagram&#10;&#10;Description automatically generated" id="161" name="Google Shape;161;p31"/>
          <p:cNvPicPr preferRelativeResize="0"/>
          <p:nvPr/>
        </p:nvPicPr>
        <p:blipFill rotWithShape="1">
          <a:blip r:embed="rId3">
            <a:alphaModFix/>
          </a:blip>
          <a:srcRect b="0" l="0" r="0" t="0"/>
          <a:stretch/>
        </p:blipFill>
        <p:spPr>
          <a:xfrm>
            <a:off x="3408218" y="1825629"/>
            <a:ext cx="5384222" cy="43497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Feed Forward</a:t>
            </a:r>
            <a:endParaRPr/>
          </a:p>
        </p:txBody>
      </p:sp>
      <p:sp>
        <p:nvSpPr>
          <p:cNvPr id="167" name="Google Shape;16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Each of the layers in our encoder and decoder contains a fully connected feed-forward network. This consists of two linear transformations with a ReLU activation in between</a:t>
            </a:r>
            <a:endParaRPr/>
          </a:p>
          <a:p>
            <a:pPr indent="0" lvl="0" marL="114300" rtl="0" algn="l">
              <a:lnSpc>
                <a:spcPct val="90000"/>
              </a:lnSpc>
              <a:spcBef>
                <a:spcPts val="1000"/>
              </a:spcBef>
              <a:spcAft>
                <a:spcPts val="0"/>
              </a:spcAft>
              <a:buSzPts val="1800"/>
              <a:buNone/>
            </a:pPr>
            <a:r>
              <a:t/>
            </a:r>
            <a:endParaRPr/>
          </a:p>
          <a:p>
            <a:pPr indent="0" lvl="0" marL="1143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Add &amp; Norm</a:t>
            </a:r>
            <a:endParaRPr/>
          </a:p>
        </p:txBody>
      </p:sp>
      <p:pic>
        <p:nvPicPr>
          <p:cNvPr descr="Text&#10;&#10;Description automatically generated" id="168" name="Google Shape;168;p32"/>
          <p:cNvPicPr preferRelativeResize="0"/>
          <p:nvPr/>
        </p:nvPicPr>
        <p:blipFill rotWithShape="1">
          <a:blip r:embed="rId3">
            <a:alphaModFix/>
          </a:blip>
          <a:srcRect b="0" l="0" r="0" t="0"/>
          <a:stretch/>
        </p:blipFill>
        <p:spPr>
          <a:xfrm>
            <a:off x="3633766" y="3427366"/>
            <a:ext cx="4942609" cy="5026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3.2 Decoder Conclusion</a:t>
            </a:r>
            <a:endParaRPr/>
          </a:p>
        </p:txBody>
      </p:sp>
      <p:sp>
        <p:nvSpPr>
          <p:cNvPr id="174" name="Google Shape;174;p33"/>
          <p:cNvSpPr txBox="1"/>
          <p:nvPr>
            <p:ph idx="1" type="body"/>
          </p:nvPr>
        </p:nvSpPr>
        <p:spPr>
          <a:xfrm>
            <a:off x="838200" y="1825625"/>
            <a:ext cx="9118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t>The decoder is also composed of a stack of N = 6 identical layers. In addition to the two sub-layers in each encoder layer, the decoder inserts a third sub-layer, which performs multi-head attention over the output of encoder stack</a:t>
            </a:r>
            <a:endParaRPr/>
          </a:p>
          <a:p>
            <a:pPr indent="-342900" lvl="0" marL="457200" rtl="0" algn="l">
              <a:lnSpc>
                <a:spcPct val="90000"/>
              </a:lnSpc>
              <a:spcBef>
                <a:spcPts val="1000"/>
              </a:spcBef>
              <a:spcAft>
                <a:spcPts val="0"/>
              </a:spcAft>
              <a:buClr>
                <a:schemeClr val="dk1"/>
              </a:buClr>
              <a:buSzPts val="1800"/>
              <a:buChar char="•"/>
            </a:pPr>
            <a:r>
              <a:rPr lang="en-US" sz="2000"/>
              <a:t>Similar to the encoder, we employ residual connections around each of the sub-layers, followed by layer normalization</a:t>
            </a:r>
            <a:endParaRPr/>
          </a:p>
          <a:p>
            <a:pPr indent="-342900" lvl="0" marL="457200" rtl="0" algn="l">
              <a:lnSpc>
                <a:spcPct val="90000"/>
              </a:lnSpc>
              <a:spcBef>
                <a:spcPts val="1000"/>
              </a:spcBef>
              <a:spcAft>
                <a:spcPts val="0"/>
              </a:spcAft>
              <a:buClr>
                <a:schemeClr val="dk1"/>
              </a:buClr>
              <a:buSzPts val="1800"/>
              <a:buChar char="•"/>
            </a:pPr>
            <a:r>
              <a:rPr lang="en-US" sz="2000"/>
              <a:t>We also modify the self-attention sub-layer in the decoder stack to prevent positions from attending to subsequent positions. This masking, combined with fact that the output embeddings are offset by one position, ensures that the predictions for position i can depend only on the known outputs at positions less than i</a:t>
            </a:r>
            <a:endParaRPr/>
          </a:p>
          <a:p>
            <a:pPr indent="-228600" lvl="0" marL="457200" rtl="0" algn="l">
              <a:lnSpc>
                <a:spcPct val="90000"/>
              </a:lnSpc>
              <a:spcBef>
                <a:spcPts val="1000"/>
              </a:spcBef>
              <a:spcAft>
                <a:spcPts val="0"/>
              </a:spcAft>
              <a:buClr>
                <a:schemeClr val="dk1"/>
              </a:buClr>
              <a:buSzPts val="1800"/>
              <a:buNone/>
            </a:pPr>
            <a:r>
              <a:t/>
            </a:r>
            <a:endParaRPr sz="2000"/>
          </a:p>
        </p:txBody>
      </p:sp>
      <p:pic>
        <p:nvPicPr>
          <p:cNvPr descr="Diagram&#10;&#10;Description automatically generated" id="175" name="Google Shape;175;p33"/>
          <p:cNvPicPr preferRelativeResize="0"/>
          <p:nvPr/>
        </p:nvPicPr>
        <p:blipFill rotWithShape="1">
          <a:blip r:embed="rId3">
            <a:alphaModFix/>
          </a:blip>
          <a:srcRect b="0" l="0" r="0" t="0"/>
          <a:stretch/>
        </p:blipFill>
        <p:spPr>
          <a:xfrm>
            <a:off x="9965214" y="1825584"/>
            <a:ext cx="1405572" cy="411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Outputs (Shifted right) - Decoder Input</a:t>
            </a:r>
            <a:endParaRPr/>
          </a:p>
        </p:txBody>
      </p:sp>
      <p:sp>
        <p:nvSpPr>
          <p:cNvPr id="181" name="Google Shape;18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Decoder 1: &lt;s&gt;</a:t>
            </a:r>
            <a:endParaRPr/>
          </a:p>
          <a:p>
            <a:pPr indent="-342900" lvl="0" marL="457200" rtl="0" algn="l">
              <a:lnSpc>
                <a:spcPct val="90000"/>
              </a:lnSpc>
              <a:spcBef>
                <a:spcPts val="1000"/>
              </a:spcBef>
              <a:spcAft>
                <a:spcPts val="0"/>
              </a:spcAft>
              <a:buClr>
                <a:schemeClr val="dk1"/>
              </a:buClr>
              <a:buSzPts val="1800"/>
              <a:buChar char="•"/>
            </a:pPr>
            <a:r>
              <a:rPr lang="en-US"/>
              <a:t>Decoder 2: &lt;s&gt; I</a:t>
            </a:r>
            <a:endParaRPr/>
          </a:p>
          <a:p>
            <a:pPr indent="-342900" lvl="0" marL="457200" rtl="0" algn="l">
              <a:lnSpc>
                <a:spcPct val="90000"/>
              </a:lnSpc>
              <a:spcBef>
                <a:spcPts val="1000"/>
              </a:spcBef>
              <a:spcAft>
                <a:spcPts val="0"/>
              </a:spcAft>
              <a:buClr>
                <a:schemeClr val="dk1"/>
              </a:buClr>
              <a:buSzPts val="1800"/>
              <a:buChar char="•"/>
            </a:pPr>
            <a:r>
              <a:rPr lang="en-US"/>
              <a:t>Decoder 3: &lt;s&gt; I am</a:t>
            </a:r>
            <a:endParaRPr/>
          </a:p>
          <a:p>
            <a:pPr indent="-342900" lvl="0" marL="457200" rtl="0" algn="l">
              <a:lnSpc>
                <a:spcPct val="90000"/>
              </a:lnSpc>
              <a:spcBef>
                <a:spcPts val="1000"/>
              </a:spcBef>
              <a:spcAft>
                <a:spcPts val="0"/>
              </a:spcAft>
              <a:buClr>
                <a:schemeClr val="dk1"/>
              </a:buClr>
              <a:buSzPts val="1800"/>
              <a:buChar char="•"/>
            </a:pPr>
            <a:r>
              <a:rPr lang="en-US"/>
              <a:t>Decoder 4: &lt;s&gt; I am a</a:t>
            </a:r>
            <a:endParaRPr/>
          </a:p>
          <a:p>
            <a:pPr indent="-342900" lvl="0" marL="457200" rtl="0" algn="l">
              <a:lnSpc>
                <a:spcPct val="90000"/>
              </a:lnSpc>
              <a:spcBef>
                <a:spcPts val="1000"/>
              </a:spcBef>
              <a:spcAft>
                <a:spcPts val="0"/>
              </a:spcAft>
              <a:buClr>
                <a:schemeClr val="dk1"/>
              </a:buClr>
              <a:buSzPts val="1800"/>
              <a:buChar char="•"/>
            </a:pPr>
            <a:r>
              <a:rPr lang="en-US"/>
              <a:t>Decoder 5: &lt;s&gt; I am a student --- STOP</a:t>
            </a:r>
            <a:endParaRPr/>
          </a:p>
          <a:p>
            <a:pPr indent="-342900" lvl="0" marL="457200" rtl="0" algn="l">
              <a:lnSpc>
                <a:spcPct val="90000"/>
              </a:lnSpc>
              <a:spcBef>
                <a:spcPts val="1000"/>
              </a:spcBef>
              <a:spcAft>
                <a:spcPts val="0"/>
              </a:spcAft>
              <a:buClr>
                <a:schemeClr val="dk1"/>
              </a:buClr>
              <a:buSzPts val="1800"/>
              <a:buChar char="•"/>
            </a:pPr>
            <a:r>
              <a:rPr lang="en-US"/>
              <a:t>Decoder 6: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Third Sub-layer Input</a:t>
            </a:r>
            <a:endParaRPr/>
          </a:p>
        </p:txBody>
      </p:sp>
      <p:sp>
        <p:nvSpPr>
          <p:cNvPr id="187" name="Google Shape;18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Output of the top encoder: z</a:t>
            </a:r>
            <a:r>
              <a:rPr baseline="-25000" lang="en-US"/>
              <a:t>1</a:t>
            </a:r>
            <a:r>
              <a:rPr lang="en-US"/>
              <a:t> z</a:t>
            </a:r>
            <a:r>
              <a:rPr baseline="-25000" lang="en-US"/>
              <a:t>2</a:t>
            </a:r>
            <a:r>
              <a:rPr lang="en-US"/>
              <a:t> z</a:t>
            </a:r>
            <a:r>
              <a:rPr baseline="-25000" lang="en-US"/>
              <a:t>3</a:t>
            </a:r>
            <a:r>
              <a:rPr lang="en-US"/>
              <a:t>    </a:t>
            </a:r>
            <a:endParaRPr/>
          </a:p>
          <a:p>
            <a:pPr indent="-342900" lvl="0" marL="457200" rtl="0" algn="l">
              <a:lnSpc>
                <a:spcPct val="90000"/>
              </a:lnSpc>
              <a:spcBef>
                <a:spcPts val="1000"/>
              </a:spcBef>
              <a:spcAft>
                <a:spcPts val="0"/>
              </a:spcAft>
              <a:buClr>
                <a:schemeClr val="dk1"/>
              </a:buClr>
              <a:buSzPts val="1800"/>
              <a:buChar char="•"/>
            </a:pPr>
            <a:r>
              <a:rPr lang="en-US"/>
              <a:t>z</a:t>
            </a:r>
            <a:r>
              <a:rPr baseline="-25000" lang="en-US"/>
              <a:t>1</a:t>
            </a:r>
            <a:r>
              <a:rPr lang="en-US"/>
              <a:t> z</a:t>
            </a:r>
            <a:r>
              <a:rPr baseline="-25000" lang="en-US"/>
              <a:t>2</a:t>
            </a:r>
            <a:r>
              <a:rPr lang="en-US"/>
              <a:t> z</a:t>
            </a:r>
            <a:r>
              <a:rPr baseline="-25000" lang="en-US"/>
              <a:t>3</a:t>
            </a:r>
            <a:r>
              <a:rPr lang="en-US"/>
              <a:t> mul W</a:t>
            </a:r>
            <a:r>
              <a:rPr baseline="30000" lang="en-US"/>
              <a:t>K</a:t>
            </a:r>
            <a:r>
              <a:rPr lang="en-US"/>
              <a:t> = k</a:t>
            </a:r>
            <a:r>
              <a:rPr baseline="-25000" lang="en-US"/>
              <a:t>1</a:t>
            </a:r>
            <a:r>
              <a:rPr lang="en-US"/>
              <a:t> k</a:t>
            </a:r>
            <a:r>
              <a:rPr baseline="-25000" lang="en-US"/>
              <a:t>2</a:t>
            </a:r>
            <a:r>
              <a:rPr lang="en-US"/>
              <a:t> k</a:t>
            </a:r>
            <a:r>
              <a:rPr baseline="-25000" lang="en-US"/>
              <a:t>3</a:t>
            </a:r>
            <a:endParaRPr/>
          </a:p>
          <a:p>
            <a:pPr indent="-342900" lvl="0" marL="457200" rtl="0" algn="l">
              <a:lnSpc>
                <a:spcPct val="90000"/>
              </a:lnSpc>
              <a:spcBef>
                <a:spcPts val="1000"/>
              </a:spcBef>
              <a:spcAft>
                <a:spcPts val="0"/>
              </a:spcAft>
              <a:buClr>
                <a:schemeClr val="dk1"/>
              </a:buClr>
              <a:buSzPts val="1800"/>
              <a:buChar char="•"/>
            </a:pPr>
            <a:r>
              <a:rPr lang="en-US"/>
              <a:t>z</a:t>
            </a:r>
            <a:r>
              <a:rPr baseline="-25000" lang="en-US"/>
              <a:t>1</a:t>
            </a:r>
            <a:r>
              <a:rPr lang="en-US"/>
              <a:t> z</a:t>
            </a:r>
            <a:r>
              <a:rPr baseline="-25000" lang="en-US"/>
              <a:t>2</a:t>
            </a:r>
            <a:r>
              <a:rPr lang="en-US"/>
              <a:t> z</a:t>
            </a:r>
            <a:r>
              <a:rPr baseline="-25000" lang="en-US"/>
              <a:t>3</a:t>
            </a:r>
            <a:r>
              <a:rPr lang="en-US"/>
              <a:t> mul W</a:t>
            </a:r>
            <a:r>
              <a:rPr baseline="30000" lang="en-US"/>
              <a:t>V</a:t>
            </a:r>
            <a:r>
              <a:rPr lang="en-US"/>
              <a:t> = v</a:t>
            </a:r>
            <a:r>
              <a:rPr baseline="-25000" lang="en-US"/>
              <a:t>1</a:t>
            </a:r>
            <a:r>
              <a:rPr lang="en-US"/>
              <a:t> v</a:t>
            </a:r>
            <a:r>
              <a:rPr baseline="-25000" lang="en-US"/>
              <a:t>2</a:t>
            </a:r>
            <a:r>
              <a:rPr lang="en-US"/>
              <a:t> v</a:t>
            </a:r>
            <a:r>
              <a:rPr baseline="-25000" lang="en-US"/>
              <a:t>3</a:t>
            </a:r>
            <a:r>
              <a:rPr lang="en-US"/>
              <a:t> </a:t>
            </a:r>
            <a:endParaRPr/>
          </a:p>
          <a:p>
            <a:pPr indent="-342900" lvl="0" marL="457200" rtl="0" algn="l">
              <a:lnSpc>
                <a:spcPct val="90000"/>
              </a:lnSpc>
              <a:spcBef>
                <a:spcPts val="1000"/>
              </a:spcBef>
              <a:spcAft>
                <a:spcPts val="0"/>
              </a:spcAft>
              <a:buClr>
                <a:schemeClr val="dk1"/>
              </a:buClr>
              <a:buSzPts val="1800"/>
              <a:buChar char="•"/>
            </a:pPr>
            <a:r>
              <a:rPr lang="en-US"/>
              <a:t>Output of mask multi-head attention: zz</a:t>
            </a:r>
            <a:r>
              <a:rPr baseline="-25000" lang="en-US"/>
              <a:t>1</a:t>
            </a:r>
            <a:r>
              <a:rPr lang="en-US"/>
              <a:t> zz</a:t>
            </a:r>
            <a:r>
              <a:rPr baseline="-25000" lang="en-US"/>
              <a:t>2</a:t>
            </a:r>
            <a:endParaRPr/>
          </a:p>
          <a:p>
            <a:pPr indent="-342900" lvl="0" marL="457200" rtl="0" algn="l">
              <a:lnSpc>
                <a:spcPct val="90000"/>
              </a:lnSpc>
              <a:spcBef>
                <a:spcPts val="1000"/>
              </a:spcBef>
              <a:spcAft>
                <a:spcPts val="0"/>
              </a:spcAft>
              <a:buClr>
                <a:schemeClr val="dk1"/>
              </a:buClr>
              <a:buSzPts val="1800"/>
              <a:buChar char="•"/>
            </a:pPr>
            <a:r>
              <a:rPr lang="en-US"/>
              <a:t>zz</a:t>
            </a:r>
            <a:r>
              <a:rPr baseline="-25000" lang="en-US"/>
              <a:t>1</a:t>
            </a:r>
            <a:r>
              <a:rPr lang="en-US"/>
              <a:t> zz</a:t>
            </a:r>
            <a:r>
              <a:rPr baseline="-25000" lang="en-US"/>
              <a:t>2</a:t>
            </a:r>
            <a:r>
              <a:rPr lang="en-US"/>
              <a:t> mul W</a:t>
            </a:r>
            <a:r>
              <a:rPr baseline="30000" lang="en-US"/>
              <a:t>Q</a:t>
            </a:r>
            <a:r>
              <a:rPr lang="en-US"/>
              <a:t> = q</a:t>
            </a:r>
            <a:r>
              <a:rPr baseline="-25000" lang="en-US"/>
              <a:t>1</a:t>
            </a:r>
            <a:r>
              <a:rPr lang="en-US"/>
              <a:t> q</a:t>
            </a:r>
            <a:r>
              <a:rPr baseline="-25000" lang="en-US"/>
              <a:t>2</a:t>
            </a:r>
            <a:endParaRPr/>
          </a:p>
          <a:p>
            <a:pPr indent="-342900" lvl="0" marL="457200" rtl="0" algn="l">
              <a:lnSpc>
                <a:spcPct val="90000"/>
              </a:lnSpc>
              <a:spcBef>
                <a:spcPts val="1000"/>
              </a:spcBef>
              <a:spcAft>
                <a:spcPts val="0"/>
              </a:spcAft>
              <a:buClr>
                <a:schemeClr val="dk1"/>
              </a:buClr>
              <a:buSzPts val="1800"/>
              <a:buChar char="•"/>
            </a:pPr>
            <a:r>
              <a:rPr lang="en-US"/>
              <a:t>Self-attention with q k v</a:t>
            </a:r>
            <a:endParaRPr/>
          </a:p>
          <a:p>
            <a:pPr indent="-342900" lvl="0" marL="457200" rtl="0" algn="l">
              <a:lnSpc>
                <a:spcPct val="90000"/>
              </a:lnSpc>
              <a:spcBef>
                <a:spcPts val="1000"/>
              </a:spcBef>
              <a:spcAft>
                <a:spcPts val="0"/>
              </a:spcAft>
              <a:buClr>
                <a:schemeClr val="dk1"/>
              </a:buClr>
              <a:buSzPts val="1800"/>
              <a:buChar char="•"/>
            </a:pPr>
            <a:r>
              <a:rPr lang="en-US"/>
              <a:t>Multi-head attention</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baseline="-25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4. Drawbacks and Variants of Transformer</a:t>
            </a:r>
            <a:endParaRPr/>
          </a:p>
        </p:txBody>
      </p:sp>
      <p:sp>
        <p:nvSpPr>
          <p:cNvPr id="193" name="Google Shape;19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Quadratic compute in self-attention</a:t>
            </a:r>
            <a:endParaRPr/>
          </a:p>
          <a:p>
            <a:pPr indent="-342900" lvl="1" marL="914400" rtl="0" algn="l">
              <a:lnSpc>
                <a:spcPct val="90000"/>
              </a:lnSpc>
              <a:spcBef>
                <a:spcPts val="500"/>
              </a:spcBef>
              <a:spcAft>
                <a:spcPts val="0"/>
              </a:spcAft>
              <a:buSzPts val="1800"/>
              <a:buChar char="•"/>
            </a:pPr>
            <a:r>
              <a:rPr lang="en-US"/>
              <a:t>Computing all pairs of interactions means our computation grows quadratically with the sequence length</a:t>
            </a:r>
            <a:endParaRPr/>
          </a:p>
          <a:p>
            <a:pPr indent="-342900" lvl="1" marL="914400" rtl="0" algn="l">
              <a:lnSpc>
                <a:spcPct val="90000"/>
              </a:lnSpc>
              <a:spcBef>
                <a:spcPts val="500"/>
              </a:spcBef>
              <a:spcAft>
                <a:spcPts val="0"/>
              </a:spcAft>
              <a:buSzPts val="1800"/>
              <a:buChar char="•"/>
            </a:pPr>
            <a:r>
              <a:rPr lang="en-US"/>
              <a:t>For recurrent models, it only grew linearly</a:t>
            </a:r>
            <a:endParaRPr/>
          </a:p>
          <a:p>
            <a:pPr indent="-342900" lvl="0" marL="457200" rtl="0" algn="l">
              <a:lnSpc>
                <a:spcPct val="90000"/>
              </a:lnSpc>
              <a:spcBef>
                <a:spcPts val="1000"/>
              </a:spcBef>
              <a:spcAft>
                <a:spcPts val="0"/>
              </a:spcAft>
              <a:buClr>
                <a:schemeClr val="dk1"/>
              </a:buClr>
              <a:buSzPts val="1800"/>
              <a:buChar char="•"/>
            </a:pPr>
            <a:r>
              <a:rPr lang="en-US"/>
              <a:t>Key idea: replace all-pairs interactions with a family of other interactions, like local windows, looking at everything, and random interactions</a:t>
            </a:r>
            <a:endParaRPr/>
          </a:p>
        </p:txBody>
      </p:sp>
      <p:pic>
        <p:nvPicPr>
          <p:cNvPr descr="Chart, histogram&#10;&#10;Description automatically generated" id="194" name="Google Shape;194;p36"/>
          <p:cNvPicPr preferRelativeResize="0"/>
          <p:nvPr/>
        </p:nvPicPr>
        <p:blipFill rotWithShape="1">
          <a:blip r:embed="rId3">
            <a:alphaModFix/>
          </a:blip>
          <a:srcRect b="0" l="0" r="0" t="0"/>
          <a:stretch/>
        </p:blipFill>
        <p:spPr>
          <a:xfrm>
            <a:off x="2617838" y="5014803"/>
            <a:ext cx="6970485" cy="17975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a:p>
        </p:txBody>
      </p:sp>
      <p:sp>
        <p:nvSpPr>
          <p:cNvPr id="200" name="Google Shape;200;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ctr">
              <a:lnSpc>
                <a:spcPct val="90000"/>
              </a:lnSpc>
              <a:spcBef>
                <a:spcPts val="1000"/>
              </a:spcBef>
              <a:spcAft>
                <a:spcPts val="0"/>
              </a:spcAft>
              <a:buSzPts val="1800"/>
              <a:buNone/>
            </a:pPr>
            <a:r>
              <a:rPr lang="en-US"/>
              <a:t>THANK YOU</a:t>
            </a:r>
            <a:endParaRPr/>
          </a:p>
          <a:p>
            <a:pPr indent="0" lvl="0" marL="114300" rtl="0" algn="ctr">
              <a:lnSpc>
                <a:spcPct val="90000"/>
              </a:lnSpc>
              <a:spcBef>
                <a:spcPts val="1000"/>
              </a:spcBef>
              <a:spcAft>
                <a:spcPts val="0"/>
              </a:spcAft>
              <a:buSzPts val="1800"/>
              <a:buNone/>
            </a:pPr>
            <a:r>
              <a:rPr lang="en-US"/>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Schoolbook"/>
              <a:buNone/>
            </a:pPr>
            <a:r>
              <a:rPr lang="en-US"/>
              <a:t>Lecture Plan</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SzPts val="2800"/>
              <a:buAutoNum type="arabicPeriod"/>
            </a:pPr>
            <a:r>
              <a:rPr lang="en-US"/>
              <a:t>Impact of Transformers on NLP (and ML more broadly)</a:t>
            </a:r>
            <a:endParaRPr/>
          </a:p>
          <a:p>
            <a:pPr indent="-514350" lvl="0" marL="514350" rtl="0" algn="l">
              <a:lnSpc>
                <a:spcPct val="90000"/>
              </a:lnSpc>
              <a:spcBef>
                <a:spcPts val="0"/>
              </a:spcBef>
              <a:spcAft>
                <a:spcPts val="0"/>
              </a:spcAft>
              <a:buSzPts val="2800"/>
              <a:buAutoNum type="arabicPeriod"/>
            </a:pPr>
            <a:r>
              <a:rPr lang="en-US"/>
              <a:t>From Recurrence (RNNs) to Attention-Based NLP Model</a:t>
            </a:r>
            <a:endParaRPr/>
          </a:p>
          <a:p>
            <a:pPr indent="-514350" lvl="0" marL="514350" rtl="0" algn="l">
              <a:lnSpc>
                <a:spcPct val="90000"/>
              </a:lnSpc>
              <a:spcBef>
                <a:spcPts val="0"/>
              </a:spcBef>
              <a:spcAft>
                <a:spcPts val="0"/>
              </a:spcAft>
              <a:buSzPts val="2800"/>
              <a:buAutoNum type="arabicPeriod"/>
            </a:pPr>
            <a:r>
              <a:rPr lang="en-US"/>
              <a:t>Understanding the Transformer Model</a:t>
            </a:r>
            <a:endParaRPr/>
          </a:p>
          <a:p>
            <a:pPr indent="-514350" lvl="0" marL="514350" rtl="0" algn="l">
              <a:lnSpc>
                <a:spcPct val="90000"/>
              </a:lnSpc>
              <a:spcBef>
                <a:spcPts val="0"/>
              </a:spcBef>
              <a:spcAft>
                <a:spcPts val="0"/>
              </a:spcAft>
              <a:buSzPts val="2800"/>
              <a:buAutoNum type="arabicPeriod"/>
            </a:pPr>
            <a:r>
              <a:rPr lang="en-US"/>
              <a:t>Drawbacks and Variants of Transformers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445d76cdc7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1. Impact of Transformers on NLP</a:t>
            </a:r>
            <a:endParaRPr/>
          </a:p>
        </p:txBody>
      </p:sp>
      <p:sp>
        <p:nvSpPr>
          <p:cNvPr id="102" name="Google Shape;102;g1445d76cdc7_0_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1800"/>
              <a:buChar char="•"/>
            </a:pPr>
            <a:r>
              <a:rPr lang="en-US"/>
              <a:t>We learn that attention dramatically improves the performance of RNN</a:t>
            </a:r>
            <a:endParaRPr/>
          </a:p>
          <a:p>
            <a:pPr indent="-457200" lvl="0" marL="457200" rtl="0" algn="l">
              <a:lnSpc>
                <a:spcPct val="90000"/>
              </a:lnSpc>
              <a:spcBef>
                <a:spcPts val="1000"/>
              </a:spcBef>
              <a:spcAft>
                <a:spcPts val="0"/>
              </a:spcAft>
              <a:buSzPts val="1800"/>
              <a:buChar char="•"/>
            </a:pPr>
            <a:r>
              <a:rPr lang="en-US"/>
              <a:t>Today, we will take this one step further and ask </a:t>
            </a:r>
            <a:r>
              <a:rPr i="1" lang="en-US"/>
              <a:t>is attention all we need</a:t>
            </a:r>
            <a:r>
              <a:rPr lang="en-US"/>
              <a:t>?</a:t>
            </a:r>
            <a:endParaRPr/>
          </a:p>
          <a:p>
            <a:pPr indent="-342900" lvl="0" marL="457200" rtl="0" algn="l">
              <a:lnSpc>
                <a:spcPct val="90000"/>
              </a:lnSpc>
              <a:spcBef>
                <a:spcPts val="1000"/>
              </a:spcBef>
              <a:spcAft>
                <a:spcPts val="0"/>
              </a:spcAft>
              <a:buSzPts val="1800"/>
              <a:buNone/>
            </a:pPr>
            <a:r>
              <a:t/>
            </a:r>
            <a:endParaRPr/>
          </a:p>
        </p:txBody>
      </p:sp>
      <p:pic>
        <p:nvPicPr>
          <p:cNvPr descr="Table&#10;&#10;Description automatically generated" id="103" name="Google Shape;103;g1445d76cdc7_0_12"/>
          <p:cNvPicPr preferRelativeResize="0"/>
          <p:nvPr/>
        </p:nvPicPr>
        <p:blipFill rotWithShape="1">
          <a:blip r:embed="rId3">
            <a:alphaModFix/>
          </a:blip>
          <a:srcRect b="0" l="0" r="0" t="0"/>
          <a:stretch/>
        </p:blipFill>
        <p:spPr>
          <a:xfrm>
            <a:off x="3676651" y="3690026"/>
            <a:ext cx="4838699" cy="24133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445d76cdc7_0_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2. From RNNs to Attention-Based NLP Models</a:t>
            </a:r>
            <a:endParaRPr/>
          </a:p>
        </p:txBody>
      </p:sp>
      <p:sp>
        <p:nvSpPr>
          <p:cNvPr id="109" name="Google Shape;109;g1445d76cdc7_0_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Issues with recurrent models</a:t>
            </a:r>
            <a:endParaRPr/>
          </a:p>
          <a:p>
            <a:pPr indent="-342900" lvl="0" marL="457200" rtl="0" algn="l">
              <a:lnSpc>
                <a:spcPct val="90000"/>
              </a:lnSpc>
              <a:spcBef>
                <a:spcPts val="1000"/>
              </a:spcBef>
              <a:spcAft>
                <a:spcPts val="0"/>
              </a:spcAft>
              <a:buClr>
                <a:schemeClr val="dk1"/>
              </a:buClr>
              <a:buSzPts val="1800"/>
              <a:buChar char="•"/>
            </a:pPr>
            <a:r>
              <a:rPr lang="en-US"/>
              <a:t>Linear interaction distance</a:t>
            </a:r>
            <a:endParaRPr/>
          </a:p>
          <a:p>
            <a:pPr indent="-342900" lvl="1" marL="914400" rtl="0" algn="l">
              <a:lnSpc>
                <a:spcPct val="90000"/>
              </a:lnSpc>
              <a:spcBef>
                <a:spcPts val="500"/>
              </a:spcBef>
              <a:spcAft>
                <a:spcPts val="0"/>
              </a:spcAft>
              <a:buSzPts val="1800"/>
              <a:buChar char="•"/>
            </a:pPr>
            <a:r>
              <a:rPr lang="en-US"/>
              <a:t>Hard to learn long-distance dependencies (because gradient problems)</a:t>
            </a:r>
            <a:endParaRPr/>
          </a:p>
          <a:p>
            <a:pPr indent="-342900" lvl="1" marL="914400" rtl="0" algn="l">
              <a:lnSpc>
                <a:spcPct val="90000"/>
              </a:lnSpc>
              <a:spcBef>
                <a:spcPts val="500"/>
              </a:spcBef>
              <a:spcAft>
                <a:spcPts val="0"/>
              </a:spcAft>
              <a:buSzPts val="1800"/>
              <a:buChar char="•"/>
            </a:pPr>
            <a:r>
              <a:rPr lang="en-US"/>
              <a:t>We already know sequential structure doesn't tell the whole story</a:t>
            </a:r>
            <a:endParaRPr/>
          </a:p>
          <a:p>
            <a:pPr indent="-342900" lvl="0" marL="457200" rtl="0" algn="l">
              <a:lnSpc>
                <a:spcPct val="90000"/>
              </a:lnSpc>
              <a:spcBef>
                <a:spcPts val="1000"/>
              </a:spcBef>
              <a:spcAft>
                <a:spcPts val="0"/>
              </a:spcAft>
              <a:buClr>
                <a:schemeClr val="dk1"/>
              </a:buClr>
              <a:buSzPts val="1800"/>
              <a:buChar char="•"/>
            </a:pPr>
            <a:r>
              <a:rPr lang="en-US"/>
              <a:t>Lack of parallelizability</a:t>
            </a:r>
            <a:endParaRPr/>
          </a:p>
          <a:p>
            <a:pPr indent="-342900" lvl="0" marL="457200" rtl="0" algn="l">
              <a:lnSpc>
                <a:spcPct val="90000"/>
              </a:lnSpc>
              <a:spcBef>
                <a:spcPts val="1000"/>
              </a:spcBef>
              <a:spcAft>
                <a:spcPts val="0"/>
              </a:spcAft>
              <a:buClr>
                <a:schemeClr val="dk1"/>
              </a:buClr>
              <a:buSzPts val="1800"/>
              <a:buChar char="•"/>
            </a:pPr>
            <a:r>
              <a:rPr lang="en-US"/>
              <a:t>Solution: (self) attention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3. Understanding the Transformer Model</a:t>
            </a:r>
            <a:endParaRPr/>
          </a:p>
        </p:txBody>
      </p:sp>
      <p:sp>
        <p:nvSpPr>
          <p:cNvPr id="115" name="Google Shape;11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descr="Diagram&#10;&#10;Description automatically generated" id="116" name="Google Shape;116;p25"/>
          <p:cNvPicPr preferRelativeResize="0"/>
          <p:nvPr/>
        </p:nvPicPr>
        <p:blipFill rotWithShape="1">
          <a:blip r:embed="rId3">
            <a:alphaModFix/>
          </a:blip>
          <a:srcRect b="0" l="0" r="0" t="0"/>
          <a:stretch/>
        </p:blipFill>
        <p:spPr>
          <a:xfrm>
            <a:off x="3864325" y="1204225"/>
            <a:ext cx="4463349" cy="520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3.1 Encoder Conclusion </a:t>
            </a:r>
            <a:endParaRPr/>
          </a:p>
        </p:txBody>
      </p:sp>
      <p:sp>
        <p:nvSpPr>
          <p:cNvPr id="122" name="Google Shape;122;p26"/>
          <p:cNvSpPr txBox="1"/>
          <p:nvPr>
            <p:ph idx="1" type="body"/>
          </p:nvPr>
        </p:nvSpPr>
        <p:spPr>
          <a:xfrm>
            <a:off x="838200" y="1825625"/>
            <a:ext cx="8247743"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t>The encoder is composed of a stack of N = 6 identical layers. Each layer has two sub-layers. The first is a multi-head self-attention mechanism, and the second is a position-wise fully connected feed-forward network</a:t>
            </a:r>
            <a:endParaRPr/>
          </a:p>
          <a:p>
            <a:pPr indent="-342900" lvl="0" marL="457200" rtl="0" algn="l">
              <a:lnSpc>
                <a:spcPct val="90000"/>
              </a:lnSpc>
              <a:spcBef>
                <a:spcPts val="1000"/>
              </a:spcBef>
              <a:spcAft>
                <a:spcPts val="0"/>
              </a:spcAft>
              <a:buClr>
                <a:schemeClr val="dk1"/>
              </a:buClr>
              <a:buSzPts val="1800"/>
              <a:buChar char="•"/>
            </a:pPr>
            <a:r>
              <a:rPr lang="en-US" sz="2000"/>
              <a:t>We employ a residual connection around each of the two sub-layers, followed by layer normalization. That is, the output of each sub-layer is </a:t>
            </a:r>
            <a:r>
              <a:rPr i="1" lang="en-US" sz="2000"/>
              <a:t>LayerNorm(x+Sublayer(x)) </a:t>
            </a:r>
            <a:endParaRPr/>
          </a:p>
        </p:txBody>
      </p:sp>
      <p:pic>
        <p:nvPicPr>
          <p:cNvPr descr="Diagram&#10;&#10;Description automatically generated" id="123" name="Google Shape;123;p26"/>
          <p:cNvPicPr preferRelativeResize="0"/>
          <p:nvPr/>
        </p:nvPicPr>
        <p:blipFill rotWithShape="1">
          <a:blip r:embed="rId3">
            <a:alphaModFix/>
          </a:blip>
          <a:srcRect b="0" l="0" r="0" t="0"/>
          <a:stretch/>
        </p:blipFill>
        <p:spPr>
          <a:xfrm>
            <a:off x="9088845" y="1823522"/>
            <a:ext cx="2269310" cy="41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Positional Encoding </a:t>
            </a:r>
            <a:endParaRPr/>
          </a:p>
        </p:txBody>
      </p:sp>
      <p:sp>
        <p:nvSpPr>
          <p:cNvPr id="129" name="Google Shape;129;p27"/>
          <p:cNvSpPr txBox="1"/>
          <p:nvPr>
            <p:ph idx="1" type="body"/>
          </p:nvPr>
        </p:nvSpPr>
        <p:spPr>
          <a:xfrm>
            <a:off x="838200" y="1825625"/>
            <a:ext cx="661035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Since our model contains no recurrence (and no convolution), in order for the model to make use of the order of the sequence, we add "positional encoding" to the input embedding</a:t>
            </a:r>
            <a:endParaRPr/>
          </a:p>
          <a:p>
            <a:pPr indent="-342900" lvl="0" marL="457200" rtl="0" algn="l">
              <a:lnSpc>
                <a:spcPct val="90000"/>
              </a:lnSpc>
              <a:spcBef>
                <a:spcPts val="1000"/>
              </a:spcBef>
              <a:spcAft>
                <a:spcPts val="0"/>
              </a:spcAft>
              <a:buClr>
                <a:schemeClr val="dk1"/>
              </a:buClr>
              <a:buSzPts val="1800"/>
              <a:buChar char="•"/>
            </a:pPr>
            <a:r>
              <a:rPr lang="en-US"/>
              <a:t>The positional encodings have the same dimension d</a:t>
            </a:r>
            <a:r>
              <a:rPr baseline="-25000" lang="en-US"/>
              <a:t>model</a:t>
            </a:r>
            <a:r>
              <a:rPr lang="en-US"/>
              <a:t> as the embeddings</a:t>
            </a:r>
            <a:endParaRPr/>
          </a:p>
        </p:txBody>
      </p:sp>
      <p:pic>
        <p:nvPicPr>
          <p:cNvPr descr="Box and whisker chart&#10;&#10;Description automatically generated" id="130" name="Google Shape;130;p27"/>
          <p:cNvPicPr preferRelativeResize="0"/>
          <p:nvPr/>
        </p:nvPicPr>
        <p:blipFill rotWithShape="1">
          <a:blip r:embed="rId3">
            <a:alphaModFix/>
          </a:blip>
          <a:srcRect b="0" l="0" r="0" t="0"/>
          <a:stretch/>
        </p:blipFill>
        <p:spPr>
          <a:xfrm>
            <a:off x="7443355" y="1824027"/>
            <a:ext cx="3912177" cy="2421970"/>
          </a:xfrm>
          <a:prstGeom prst="rect">
            <a:avLst/>
          </a:prstGeom>
          <a:noFill/>
          <a:ln>
            <a:noFill/>
          </a:ln>
        </p:spPr>
      </p:pic>
      <p:pic>
        <p:nvPicPr>
          <p:cNvPr descr="Text&#10;&#10;Description automatically generated" id="131" name="Google Shape;131;p27"/>
          <p:cNvPicPr preferRelativeResize="0"/>
          <p:nvPr/>
        </p:nvPicPr>
        <p:blipFill rotWithShape="1">
          <a:blip r:embed="rId4">
            <a:alphaModFix/>
          </a:blip>
          <a:srcRect b="0" l="0" r="0" t="0"/>
          <a:stretch/>
        </p:blipFill>
        <p:spPr>
          <a:xfrm>
            <a:off x="8032173" y="4774660"/>
            <a:ext cx="2743200" cy="5818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Scaled Dot-Product Attention</a:t>
            </a:r>
            <a:endParaRPr/>
          </a:p>
        </p:txBody>
      </p:sp>
      <p:pic>
        <p:nvPicPr>
          <p:cNvPr descr="Diagram&#10;&#10;Description automatically generated" id="137" name="Google Shape;137;p28"/>
          <p:cNvPicPr preferRelativeResize="0"/>
          <p:nvPr/>
        </p:nvPicPr>
        <p:blipFill rotWithShape="1">
          <a:blip r:embed="rId3">
            <a:alphaModFix/>
          </a:blip>
          <a:srcRect b="0" l="0" r="0" t="0"/>
          <a:stretch/>
        </p:blipFill>
        <p:spPr>
          <a:xfrm>
            <a:off x="1694986" y="2034033"/>
            <a:ext cx="4109224" cy="3942225"/>
          </a:xfrm>
          <a:prstGeom prst="rect">
            <a:avLst/>
          </a:prstGeom>
          <a:noFill/>
          <a:ln>
            <a:noFill/>
          </a:ln>
        </p:spPr>
      </p:pic>
      <p:pic>
        <p:nvPicPr>
          <p:cNvPr descr="Graphical user interface, chart, box and whisker chart&#10;&#10;Description automatically generated" id="138" name="Google Shape;138;p28"/>
          <p:cNvPicPr preferRelativeResize="0"/>
          <p:nvPr/>
        </p:nvPicPr>
        <p:blipFill rotWithShape="1">
          <a:blip r:embed="rId4">
            <a:alphaModFix/>
          </a:blip>
          <a:srcRect b="0" l="0" r="0" t="0"/>
          <a:stretch/>
        </p:blipFill>
        <p:spPr>
          <a:xfrm>
            <a:off x="7307765" y="1828090"/>
            <a:ext cx="3570249" cy="43634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Scaled Dot-Product Attention</a:t>
            </a:r>
            <a:endParaRPr/>
          </a:p>
        </p:txBody>
      </p:sp>
      <p:sp>
        <p:nvSpPr>
          <p:cNvPr id="144" name="Google Shape;144;p29"/>
          <p:cNvSpPr txBox="1"/>
          <p:nvPr>
            <p:ph idx="1" type="body"/>
          </p:nvPr>
        </p:nvSpPr>
        <p:spPr>
          <a:xfrm>
            <a:off x="838200" y="1825625"/>
            <a:ext cx="8402783"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We call our particular attention "Scaled Dot-Product Attention" </a:t>
            </a:r>
            <a:endParaRPr/>
          </a:p>
          <a:p>
            <a:pPr indent="-342900" lvl="0" marL="457200" rtl="0" algn="l">
              <a:lnSpc>
                <a:spcPct val="90000"/>
              </a:lnSpc>
              <a:spcBef>
                <a:spcPts val="1000"/>
              </a:spcBef>
              <a:spcAft>
                <a:spcPts val="0"/>
              </a:spcAft>
              <a:buClr>
                <a:schemeClr val="dk1"/>
              </a:buClr>
              <a:buSzPts val="1800"/>
              <a:buChar char="•"/>
            </a:pPr>
            <a:r>
              <a:rPr lang="en-US"/>
              <a:t>The input consists of queries and keys of dimension d</a:t>
            </a:r>
            <a:r>
              <a:rPr baseline="-25000" lang="en-US"/>
              <a:t>k</a:t>
            </a:r>
            <a:r>
              <a:rPr lang="en-US"/>
              <a:t>, and values of dimension d</a:t>
            </a:r>
            <a:r>
              <a:rPr baseline="-25000" lang="en-US"/>
              <a:t>v</a:t>
            </a:r>
            <a:r>
              <a:rPr lang="en-US"/>
              <a:t>. </a:t>
            </a:r>
            <a:endParaRPr/>
          </a:p>
          <a:p>
            <a:pPr indent="-342900" lvl="0" marL="457200" rtl="0" algn="l">
              <a:lnSpc>
                <a:spcPct val="90000"/>
              </a:lnSpc>
              <a:spcBef>
                <a:spcPts val="1000"/>
              </a:spcBef>
              <a:spcAft>
                <a:spcPts val="0"/>
              </a:spcAft>
              <a:buClr>
                <a:schemeClr val="dk1"/>
              </a:buClr>
              <a:buSzPts val="1800"/>
              <a:buChar char="•"/>
            </a:pPr>
            <a:r>
              <a:rPr lang="en-US"/>
              <a:t>We compute the dot products of the query with all keys, divide each by sqrt(d</a:t>
            </a:r>
            <a:r>
              <a:rPr baseline="-25000" lang="en-US"/>
              <a:t>k</a:t>
            </a:r>
            <a:r>
              <a:rPr lang="en-US"/>
              <a:t>), and apply a softmax function to obtain the weights on the values</a:t>
            </a:r>
            <a:endParaRPr/>
          </a:p>
          <a:p>
            <a:pPr indent="-228600" lvl="0" marL="457200" rtl="0" algn="l">
              <a:lnSpc>
                <a:spcPct val="90000"/>
              </a:lnSpc>
              <a:spcBef>
                <a:spcPts val="1000"/>
              </a:spcBef>
              <a:spcAft>
                <a:spcPts val="0"/>
              </a:spcAft>
              <a:buClr>
                <a:schemeClr val="dk1"/>
              </a:buClr>
              <a:buSzPts val="1800"/>
              <a:buNone/>
            </a:pPr>
            <a:r>
              <a:t/>
            </a:r>
            <a:endParaRPr/>
          </a:p>
        </p:txBody>
      </p:sp>
      <p:pic>
        <p:nvPicPr>
          <p:cNvPr id="145" name="Google Shape;145;p29"/>
          <p:cNvPicPr preferRelativeResize="0"/>
          <p:nvPr/>
        </p:nvPicPr>
        <p:blipFill rotWithShape="1">
          <a:blip r:embed="rId3">
            <a:alphaModFix/>
          </a:blip>
          <a:srcRect b="0" l="0" r="0" t="0"/>
          <a:stretch/>
        </p:blipFill>
        <p:spPr>
          <a:xfrm>
            <a:off x="3158583" y="5346177"/>
            <a:ext cx="3969833" cy="1080206"/>
          </a:xfrm>
          <a:prstGeom prst="rect">
            <a:avLst/>
          </a:prstGeom>
          <a:noFill/>
          <a:ln>
            <a:noFill/>
          </a:ln>
        </p:spPr>
      </p:pic>
      <p:pic>
        <p:nvPicPr>
          <p:cNvPr descr="Diagram&#10;&#10;Description automatically generated" id="146" name="Google Shape;146;p29"/>
          <p:cNvPicPr preferRelativeResize="0"/>
          <p:nvPr/>
        </p:nvPicPr>
        <p:blipFill rotWithShape="1">
          <a:blip r:embed="rId4">
            <a:alphaModFix/>
          </a:blip>
          <a:srcRect b="0" l="0" r="0" t="0"/>
          <a:stretch/>
        </p:blipFill>
        <p:spPr>
          <a:xfrm>
            <a:off x="9234209" y="1691987"/>
            <a:ext cx="2105583" cy="411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2022-08-14T15:02:29Z</dcterms:created>
  <dc:creator>Administrator</dc:creator>
</cp:coreProperties>
</file>