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89" r:id="rId2"/>
    <p:sldId id="257" r:id="rId3"/>
    <p:sldId id="272" r:id="rId4"/>
    <p:sldId id="273" r:id="rId5"/>
    <p:sldId id="276" r:id="rId6"/>
    <p:sldId id="278" r:id="rId7"/>
    <p:sldId id="280" r:id="rId8"/>
    <p:sldId id="283" r:id="rId9"/>
    <p:sldId id="290" r:id="rId10"/>
    <p:sldId id="264" r:id="rId11"/>
    <p:sldId id="261" r:id="rId12"/>
    <p:sldId id="265" r:id="rId13"/>
    <p:sldId id="262" r:id="rId14"/>
    <p:sldId id="266" r:id="rId15"/>
    <p:sldId id="268" r:id="rId16"/>
    <p:sldId id="269" r:id="rId17"/>
    <p:sldId id="263" r:id="rId18"/>
    <p:sldId id="284" r:id="rId19"/>
    <p:sldId id="271" r:id="rId20"/>
    <p:sldId id="285" r:id="rId21"/>
    <p:sldId id="286" r:id="rId22"/>
    <p:sldId id="287" r:id="rId23"/>
    <p:sldId id="2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1A75-B6E2-4912-A83D-EBBEF79B731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4683-9DCE-4E8D-89C7-9722B40F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7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7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0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2240-B23D-4DC5-8EC9-8FDEA05FFAF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8DAD-3FEA-407C-9116-77919EE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1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09FFF-3F55-4208-9E00-0D76D2A4782A}"/>
              </a:ext>
            </a:extLst>
          </p:cNvPr>
          <p:cNvSpPr txBox="1"/>
          <p:nvPr/>
        </p:nvSpPr>
        <p:spPr>
          <a:xfrm>
            <a:off x="1341120" y="1018903"/>
            <a:ext cx="9509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rial"/>
                <a:ea typeface="Arial"/>
                <a:cs typeface="Arial"/>
                <a:sym typeface="Arial"/>
              </a:rPr>
              <a:t>BÁO CÁO BÀI TẬP LỚN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HỌC PHẦN: NGUYÊN LÝ HỆ ĐIỀU HÀNH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 i="1">
                <a:latin typeface="Arial"/>
                <a:ea typeface="Arial"/>
                <a:cs typeface="Arial"/>
                <a:sym typeface="Arial"/>
              </a:rPr>
              <a:t>Chủ đề: Xây dựng chương trình minh họa giải pháp cho bài toán Reader - Writer</a:t>
            </a:r>
            <a:endParaRPr lang="vi-VN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7F1A2-9A34-4873-8659-115061334DE7}"/>
              </a:ext>
            </a:extLst>
          </p:cNvPr>
          <p:cNvSpPr txBox="1"/>
          <p:nvPr/>
        </p:nvSpPr>
        <p:spPr>
          <a:xfrm>
            <a:off x="6622868" y="3617990"/>
            <a:ext cx="1306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Sinh viên:</a:t>
            </a:r>
          </a:p>
          <a:p>
            <a:endParaRPr lang="vi-VN"/>
          </a:p>
          <a:p>
            <a:r>
              <a:rPr lang="vi-VN"/>
              <a:t>Lớp:</a:t>
            </a:r>
          </a:p>
          <a:p>
            <a:r>
              <a:rPr lang="vi-VN"/>
              <a:t>GVHD: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11C5B5-0286-478D-AD2B-C5D83C584A5E}"/>
              </a:ext>
            </a:extLst>
          </p:cNvPr>
          <p:cNvCxnSpPr>
            <a:cxnSpLocks/>
          </p:cNvCxnSpPr>
          <p:nvPr/>
        </p:nvCxnSpPr>
        <p:spPr>
          <a:xfrm flipV="1">
            <a:off x="407125" y="3409406"/>
            <a:ext cx="11377749" cy="1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055E47-A954-48D2-A40A-2BC9B2CE6A73}"/>
              </a:ext>
            </a:extLst>
          </p:cNvPr>
          <p:cNvCxnSpPr/>
          <p:nvPr/>
        </p:nvCxnSpPr>
        <p:spPr>
          <a:xfrm>
            <a:off x="6257109" y="3409406"/>
            <a:ext cx="0" cy="32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A54FD-D3BF-4652-80A9-9CB69E2B4D27}"/>
              </a:ext>
            </a:extLst>
          </p:cNvPr>
          <p:cNvSpPr txBox="1"/>
          <p:nvPr/>
        </p:nvSpPr>
        <p:spPr>
          <a:xfrm>
            <a:off x="8268789" y="3617990"/>
            <a:ext cx="314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Chu Nhật Minh 20194115</a:t>
            </a:r>
          </a:p>
          <a:p>
            <a:r>
              <a:rPr lang="vi-VN"/>
              <a:t>Chu Đình Đức  20194021</a:t>
            </a:r>
          </a:p>
          <a:p>
            <a:r>
              <a:rPr lang="vi-VN"/>
              <a:t>Khoa học máy tinh 05 – K64</a:t>
            </a:r>
          </a:p>
          <a:p>
            <a:r>
              <a:rPr lang="vi-VN"/>
              <a:t>TS. Đỗ Quốc Huy</a:t>
            </a:r>
          </a:p>
        </p:txBody>
      </p:sp>
      <p:pic>
        <p:nvPicPr>
          <p:cNvPr id="18" name="Google Shape;61;p1" descr="A picture containing text&#10;&#10;Description automatically generated">
            <a:extLst>
              <a:ext uri="{FF2B5EF4-FFF2-40B4-BE49-F238E27FC236}">
                <a16:creationId xmlns:a16="http://schemas.microsoft.com/office/drawing/2014/main" id="{E1C27B2E-5B75-42D4-9134-E00FCF752B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448594"/>
            <a:ext cx="6257108" cy="3355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12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1C284-98D4-43EC-A299-C2A73FD22567}"/>
              </a:ext>
            </a:extLst>
          </p:cNvPr>
          <p:cNvSpPr txBox="1"/>
          <p:nvPr/>
        </p:nvSpPr>
        <p:spPr>
          <a:xfrm>
            <a:off x="3350950" y="3075057"/>
            <a:ext cx="574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cần</a:t>
            </a:r>
            <a:r>
              <a:rPr lang="en-US" sz="4000" dirty="0"/>
              <a:t> </a:t>
            </a:r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quyết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172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9C3C8-7226-4DF0-88CF-7B61F04AF83E}"/>
              </a:ext>
            </a:extLst>
          </p:cNvPr>
          <p:cNvSpPr txBox="1"/>
          <p:nvPr/>
        </p:nvSpPr>
        <p:spPr>
          <a:xfrm>
            <a:off x="847725" y="297329"/>
            <a:ext cx="10968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1:Chỉ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writer </a:t>
            </a:r>
            <a:r>
              <a:rPr lang="en-US" sz="4000" dirty="0" err="1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r>
              <a:rPr lang="en-US" sz="4000" dirty="0"/>
              <a:t> </a:t>
            </a:r>
            <a:r>
              <a:rPr lang="en-US" sz="4000" dirty="0" err="1"/>
              <a:t>nguyên</a:t>
            </a:r>
            <a:r>
              <a:rPr lang="en-US" sz="4000" dirty="0"/>
              <a:t> </a:t>
            </a:r>
            <a:r>
              <a:rPr lang="en-US" sz="4000" dirty="0" err="1"/>
              <a:t>tại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thời</a:t>
            </a:r>
            <a:r>
              <a:rPr lang="en-US" sz="4000" dirty="0"/>
              <a:t> </a:t>
            </a:r>
            <a:r>
              <a:rPr lang="en-US" sz="4000" dirty="0" err="1"/>
              <a:t>điểm</a:t>
            </a:r>
            <a:r>
              <a:rPr lang="en-US" sz="4000" dirty="0"/>
              <a:t> </a:t>
            </a:r>
            <a:r>
              <a:rPr lang="en-US" sz="4000" dirty="0" err="1"/>
              <a:t>nhất</a:t>
            </a:r>
            <a:r>
              <a:rPr lang="en-US" sz="4000" dirty="0"/>
              <a:t> </a:t>
            </a:r>
            <a:r>
              <a:rPr lang="en-US" sz="4000" dirty="0" err="1"/>
              <a:t>định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01A95-0D67-4D18-8693-32F6439B01DD}"/>
              </a:ext>
            </a:extLst>
          </p:cNvPr>
          <p:cNvSpPr txBox="1"/>
          <p:nvPr/>
        </p:nvSpPr>
        <p:spPr>
          <a:xfrm>
            <a:off x="5117306" y="4724400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DF928-DD22-4AC7-84DE-67D9986838C9}"/>
              </a:ext>
            </a:extLst>
          </p:cNvPr>
          <p:cNvSpPr txBox="1"/>
          <p:nvPr/>
        </p:nvSpPr>
        <p:spPr>
          <a:xfrm>
            <a:off x="2774156" y="2511638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CBB2DD-CB6F-49A3-9E69-B17F25EA49A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493294" y="2973303"/>
            <a:ext cx="2105025" cy="1751097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1A5893-2DBD-499A-92F4-422641A68473}"/>
              </a:ext>
            </a:extLst>
          </p:cNvPr>
          <p:cNvSpPr txBox="1"/>
          <p:nvPr/>
        </p:nvSpPr>
        <p:spPr>
          <a:xfrm>
            <a:off x="5150643" y="2511638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D85B0-0FE5-43AB-97BB-7CA8CE462EF3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5836444" y="2973303"/>
            <a:ext cx="33337" cy="1751097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8F1DAF-D0C5-4ED8-B1E0-9870A6C4FE39}"/>
              </a:ext>
            </a:extLst>
          </p:cNvPr>
          <p:cNvSpPr txBox="1"/>
          <p:nvPr/>
        </p:nvSpPr>
        <p:spPr>
          <a:xfrm>
            <a:off x="7979568" y="2511638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5E0133-A43A-400A-8DC6-A350150ED17F}"/>
              </a:ext>
            </a:extLst>
          </p:cNvPr>
          <p:cNvCxnSpPr>
            <a:cxnSpLocks/>
          </p:cNvCxnSpPr>
          <p:nvPr/>
        </p:nvCxnSpPr>
        <p:spPr>
          <a:xfrm flipH="1">
            <a:off x="6212681" y="2973302"/>
            <a:ext cx="2486025" cy="1751098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19BD5A-D8B1-46E5-BDA6-2A7E41204C09}"/>
              </a:ext>
            </a:extLst>
          </p:cNvPr>
          <p:cNvSpPr txBox="1"/>
          <p:nvPr/>
        </p:nvSpPr>
        <p:spPr>
          <a:xfrm>
            <a:off x="5417345" y="3581400"/>
            <a:ext cx="900112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waiting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12B67-87E7-4FAF-B5A3-4FCF0AC03BBA}"/>
              </a:ext>
            </a:extLst>
          </p:cNvPr>
          <p:cNvSpPr txBox="1"/>
          <p:nvPr/>
        </p:nvSpPr>
        <p:spPr>
          <a:xfrm>
            <a:off x="7208045" y="3581400"/>
            <a:ext cx="900112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360708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1" grpId="0" animBg="1"/>
      <p:bldP spid="32" grpId="0" animBg="1"/>
      <p:bldP spid="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9C3C8-7226-4DF0-88CF-7B61F04AF83E}"/>
              </a:ext>
            </a:extLst>
          </p:cNvPr>
          <p:cNvSpPr txBox="1"/>
          <p:nvPr/>
        </p:nvSpPr>
        <p:spPr>
          <a:xfrm>
            <a:off x="847725" y="297329"/>
            <a:ext cx="10950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2: </a:t>
            </a:r>
            <a:r>
              <a:rPr lang="en-US" sz="4000" dirty="0" err="1"/>
              <a:t>Các</a:t>
            </a:r>
            <a:r>
              <a:rPr lang="en-US" sz="4000" dirty="0"/>
              <a:t> reader </a:t>
            </a:r>
            <a:r>
              <a:rPr lang="en-US" sz="4000" dirty="0" err="1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chung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r>
              <a:rPr lang="en-US" sz="4000" dirty="0"/>
              <a:t> </a:t>
            </a:r>
            <a:r>
              <a:rPr lang="en-US" sz="4000" dirty="0" err="1"/>
              <a:t>nguyên</a:t>
            </a:r>
            <a:r>
              <a:rPr lang="en-US" sz="4000" dirty="0"/>
              <a:t> </a:t>
            </a:r>
            <a:r>
              <a:rPr lang="en-US" sz="4000" dirty="0" err="1"/>
              <a:t>tại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thời</a:t>
            </a:r>
            <a:r>
              <a:rPr lang="en-US" sz="4000" dirty="0"/>
              <a:t> </a:t>
            </a:r>
            <a:r>
              <a:rPr lang="en-US" sz="4000" dirty="0" err="1"/>
              <a:t>điểm</a:t>
            </a:r>
            <a:r>
              <a:rPr lang="en-US" sz="4000" dirty="0"/>
              <a:t> </a:t>
            </a:r>
            <a:r>
              <a:rPr lang="en-US" sz="4000" dirty="0" err="1"/>
              <a:t>nhất</a:t>
            </a:r>
            <a:r>
              <a:rPr lang="en-US" sz="4000" dirty="0"/>
              <a:t>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chờ</a:t>
            </a:r>
            <a:r>
              <a:rPr lang="en-US" sz="4000" dirty="0"/>
              <a:t> </a:t>
            </a:r>
            <a:r>
              <a:rPr lang="en-US" sz="4000" dirty="0" err="1"/>
              <a:t>đợi</a:t>
            </a:r>
            <a:r>
              <a:rPr lang="en-US" sz="4000" dirty="0"/>
              <a:t> </a:t>
            </a:r>
            <a:r>
              <a:rPr lang="en-US" sz="4000" dirty="0" err="1"/>
              <a:t>lẫn</a:t>
            </a:r>
            <a:r>
              <a:rPr lang="en-US" sz="4000" dirty="0"/>
              <a:t> </a:t>
            </a:r>
            <a:r>
              <a:rPr lang="en-US" sz="4000" dirty="0" err="1"/>
              <a:t>nhau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01A95-0D67-4D18-8693-32F6439B01DD}"/>
              </a:ext>
            </a:extLst>
          </p:cNvPr>
          <p:cNvSpPr txBox="1"/>
          <p:nvPr/>
        </p:nvSpPr>
        <p:spPr>
          <a:xfrm>
            <a:off x="5117306" y="4724400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DF928-DD22-4AC7-84DE-67D9986838C9}"/>
              </a:ext>
            </a:extLst>
          </p:cNvPr>
          <p:cNvSpPr txBox="1"/>
          <p:nvPr/>
        </p:nvSpPr>
        <p:spPr>
          <a:xfrm>
            <a:off x="2774156" y="2511638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CBB2DD-CB6F-49A3-9E69-B17F25EA49A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493294" y="2973303"/>
            <a:ext cx="2105025" cy="1751097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1A5893-2DBD-499A-92F4-422641A68473}"/>
              </a:ext>
            </a:extLst>
          </p:cNvPr>
          <p:cNvSpPr txBox="1"/>
          <p:nvPr/>
        </p:nvSpPr>
        <p:spPr>
          <a:xfrm>
            <a:off x="5150643" y="2511638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D85B0-0FE5-43AB-97BB-7CA8CE462EF3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5836444" y="2973303"/>
            <a:ext cx="33337" cy="1751097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8F1DAF-D0C5-4ED8-B1E0-9870A6C4FE39}"/>
              </a:ext>
            </a:extLst>
          </p:cNvPr>
          <p:cNvSpPr txBox="1"/>
          <p:nvPr/>
        </p:nvSpPr>
        <p:spPr>
          <a:xfrm>
            <a:off x="7979568" y="2511638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5E0133-A43A-400A-8DC6-A350150ED17F}"/>
              </a:ext>
            </a:extLst>
          </p:cNvPr>
          <p:cNvCxnSpPr>
            <a:cxnSpLocks/>
          </p:cNvCxnSpPr>
          <p:nvPr/>
        </p:nvCxnSpPr>
        <p:spPr>
          <a:xfrm flipH="1">
            <a:off x="6212681" y="2973302"/>
            <a:ext cx="2486025" cy="1751098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7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9C3C8-7226-4DF0-88CF-7B61F04AF83E}"/>
              </a:ext>
            </a:extLst>
          </p:cNvPr>
          <p:cNvSpPr txBox="1"/>
          <p:nvPr/>
        </p:nvSpPr>
        <p:spPr>
          <a:xfrm>
            <a:off x="847725" y="297329"/>
            <a:ext cx="11119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3: </a:t>
            </a:r>
            <a:r>
              <a:rPr lang="vi-VN" sz="4000" dirty="0"/>
              <a:t>Writer/Reader nào yêu cầu sử dụng tài nguyên trước sẽ được sử dụng trước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01A95-0D67-4D18-8693-32F6439B01DD}"/>
              </a:ext>
            </a:extLst>
          </p:cNvPr>
          <p:cNvSpPr txBox="1"/>
          <p:nvPr/>
        </p:nvSpPr>
        <p:spPr>
          <a:xfrm>
            <a:off x="5767387" y="4772025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DF928-DD22-4AC7-84DE-67D9986838C9}"/>
              </a:ext>
            </a:extLst>
          </p:cNvPr>
          <p:cNvSpPr txBox="1"/>
          <p:nvPr/>
        </p:nvSpPr>
        <p:spPr>
          <a:xfrm>
            <a:off x="1393030" y="2559262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CBB2DD-CB6F-49A3-9E69-B17F25EA49A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12168" y="3020927"/>
            <a:ext cx="4149330" cy="1751098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1A5893-2DBD-499A-92F4-422641A68473}"/>
              </a:ext>
            </a:extLst>
          </p:cNvPr>
          <p:cNvSpPr txBox="1"/>
          <p:nvPr/>
        </p:nvSpPr>
        <p:spPr>
          <a:xfrm>
            <a:off x="3879054" y="2565824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D85B0-0FE5-43AB-97BB-7CA8CE462EF3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598192" y="3027489"/>
            <a:ext cx="1888333" cy="1744536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8F1DAF-D0C5-4ED8-B1E0-9870A6C4FE39}"/>
              </a:ext>
            </a:extLst>
          </p:cNvPr>
          <p:cNvSpPr txBox="1"/>
          <p:nvPr/>
        </p:nvSpPr>
        <p:spPr>
          <a:xfrm>
            <a:off x="6486524" y="2543811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5E0133-A43A-400A-8DC6-A350150ED17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562133" y="3005476"/>
            <a:ext cx="643529" cy="1766549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19BD5A-D8B1-46E5-BDA6-2A7E41204C09}"/>
              </a:ext>
            </a:extLst>
          </p:cNvPr>
          <p:cNvSpPr txBox="1"/>
          <p:nvPr/>
        </p:nvSpPr>
        <p:spPr>
          <a:xfrm>
            <a:off x="5013127" y="3600404"/>
            <a:ext cx="900112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waiting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33F6C-E4B6-410C-AC50-E6FE72B461E1}"/>
              </a:ext>
            </a:extLst>
          </p:cNvPr>
          <p:cNvSpPr txBox="1"/>
          <p:nvPr/>
        </p:nvSpPr>
        <p:spPr>
          <a:xfrm>
            <a:off x="9197579" y="2565824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6ED351-A1C8-4E3E-BDFC-2003085EA84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787161" y="3027489"/>
            <a:ext cx="3129556" cy="1744536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50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21" grpId="0" animBg="1"/>
      <p:bldP spid="32" grpId="0" animBg="1"/>
      <p:bldP spid="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1C284-98D4-43EC-A299-C2A73FD22567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II.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Nội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dung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chính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đề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tài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98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91C284-98D4-43EC-A299-C2A73FD22567}"/>
              </a:ext>
            </a:extLst>
          </p:cNvPr>
          <p:cNvSpPr txBox="1"/>
          <p:nvPr/>
        </p:nvSpPr>
        <p:spPr>
          <a:xfrm>
            <a:off x="789708" y="1014574"/>
            <a:ext cx="9725730" cy="222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atin typeface="+mj-lt"/>
                <a:ea typeface="+mj-ea"/>
                <a:cs typeface="+mj-cs"/>
              </a:rPr>
              <a:t>1.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Giải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quyết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bài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toán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597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1C284-98D4-43EC-A299-C2A73FD22567}"/>
              </a:ext>
            </a:extLst>
          </p:cNvPr>
          <p:cNvSpPr txBox="1"/>
          <p:nvPr/>
        </p:nvSpPr>
        <p:spPr>
          <a:xfrm>
            <a:off x="263371" y="2767280"/>
            <a:ext cx="11665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/>
              <a:t>Bài toán được giải quyết theo nguyên tắc ai đến trước sẽ được quyền sử dụng tài nguyên trước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539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E01A95-0D67-4D18-8693-32F6439B01DD}"/>
              </a:ext>
            </a:extLst>
          </p:cNvPr>
          <p:cNvSpPr txBox="1"/>
          <p:nvPr/>
        </p:nvSpPr>
        <p:spPr>
          <a:xfrm>
            <a:off x="5108376" y="5019675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DF928-DD22-4AC7-84DE-67D9986838C9}"/>
              </a:ext>
            </a:extLst>
          </p:cNvPr>
          <p:cNvSpPr txBox="1"/>
          <p:nvPr/>
        </p:nvSpPr>
        <p:spPr>
          <a:xfrm>
            <a:off x="734019" y="2806912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CBB2DD-CB6F-49A3-9E69-B17F25EA49A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453157" y="3268577"/>
            <a:ext cx="4149330" cy="1751098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1A5893-2DBD-499A-92F4-422641A68473}"/>
              </a:ext>
            </a:extLst>
          </p:cNvPr>
          <p:cNvSpPr txBox="1"/>
          <p:nvPr/>
        </p:nvSpPr>
        <p:spPr>
          <a:xfrm>
            <a:off x="2847381" y="2800986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D85B0-0FE5-43AB-97BB-7CA8CE462EF3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3566519" y="3262651"/>
            <a:ext cx="2260995" cy="1757024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8F1DAF-D0C5-4ED8-B1E0-9870A6C4FE39}"/>
              </a:ext>
            </a:extLst>
          </p:cNvPr>
          <p:cNvSpPr txBox="1"/>
          <p:nvPr/>
        </p:nvSpPr>
        <p:spPr>
          <a:xfrm>
            <a:off x="5220891" y="2800986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5E0133-A43A-400A-8DC6-A350150ED17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894488" y="3262651"/>
            <a:ext cx="45541" cy="1726894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19BD5A-D8B1-46E5-BDA6-2A7E41204C09}"/>
              </a:ext>
            </a:extLst>
          </p:cNvPr>
          <p:cNvSpPr txBox="1"/>
          <p:nvPr/>
        </p:nvSpPr>
        <p:spPr>
          <a:xfrm>
            <a:off x="4204244" y="3900943"/>
            <a:ext cx="900112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waiting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33F6C-E4B6-410C-AC50-E6FE72B461E1}"/>
              </a:ext>
            </a:extLst>
          </p:cNvPr>
          <p:cNvSpPr txBox="1"/>
          <p:nvPr/>
        </p:nvSpPr>
        <p:spPr>
          <a:xfrm>
            <a:off x="7369374" y="2800986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6ED351-A1C8-4E3E-BDFC-2003085EA84D}"/>
              </a:ext>
            </a:extLst>
          </p:cNvPr>
          <p:cNvCxnSpPr>
            <a:cxnSpLocks/>
          </p:cNvCxnSpPr>
          <p:nvPr/>
        </p:nvCxnSpPr>
        <p:spPr>
          <a:xfrm flipH="1">
            <a:off x="6037588" y="3293417"/>
            <a:ext cx="2035968" cy="1720332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DD8FE3-280B-4B7D-8439-0A2C4D2B8525}"/>
              </a:ext>
            </a:extLst>
          </p:cNvPr>
          <p:cNvSpPr txBox="1"/>
          <p:nvPr/>
        </p:nvSpPr>
        <p:spPr>
          <a:xfrm>
            <a:off x="5501134" y="3900943"/>
            <a:ext cx="900112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waiting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51A234-1872-4724-B5D4-9FDB832D85BA}"/>
              </a:ext>
            </a:extLst>
          </p:cNvPr>
          <p:cNvSpPr txBox="1"/>
          <p:nvPr/>
        </p:nvSpPr>
        <p:spPr>
          <a:xfrm>
            <a:off x="6815737" y="3900943"/>
            <a:ext cx="900112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waiting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42E54-0F80-44F1-A099-BE940221F836}"/>
              </a:ext>
            </a:extLst>
          </p:cNvPr>
          <p:cNvSpPr txBox="1"/>
          <p:nvPr/>
        </p:nvSpPr>
        <p:spPr>
          <a:xfrm>
            <a:off x="10019706" y="2800986"/>
            <a:ext cx="1438275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F84FD9-814B-4A97-8CC0-263A1867BB91}"/>
              </a:ext>
            </a:extLst>
          </p:cNvPr>
          <p:cNvCxnSpPr>
            <a:cxnSpLocks/>
          </p:cNvCxnSpPr>
          <p:nvPr/>
        </p:nvCxnSpPr>
        <p:spPr>
          <a:xfrm flipH="1">
            <a:off x="6354520" y="3262651"/>
            <a:ext cx="4384323" cy="1751098"/>
          </a:xfrm>
          <a:prstGeom prst="straightConnector1">
            <a:avLst/>
          </a:prstGeom>
          <a:ln w="28575">
            <a:solidFill>
              <a:srgbClr val="4CDB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788632-F50D-4370-994D-384A051AB2CA}"/>
              </a:ext>
            </a:extLst>
          </p:cNvPr>
          <p:cNvSpPr txBox="1"/>
          <p:nvPr/>
        </p:nvSpPr>
        <p:spPr>
          <a:xfrm>
            <a:off x="8546681" y="3900327"/>
            <a:ext cx="900112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waiting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D1DBDF-A1FB-4070-9F44-8F228DC04BFA}"/>
              </a:ext>
            </a:extLst>
          </p:cNvPr>
          <p:cNvSpPr txBox="1"/>
          <p:nvPr/>
        </p:nvSpPr>
        <p:spPr>
          <a:xfrm>
            <a:off x="263371" y="272655"/>
            <a:ext cx="11665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/>
              <a:t>Bài toán được giải quyết theo nguyên tắc ai đến trước sẽ được quyền sử dụng tài nguyên trước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617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32" grpId="0" animBg="1"/>
      <p:bldP spid="3" grpId="0" animBg="1"/>
      <p:bldP spid="17" grpId="0" animBg="1"/>
      <p:bldP spid="19" grpId="0" animBg="1"/>
      <p:bldP spid="20" grpId="0" animBg="1"/>
      <p:bldP spid="22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91C284-98D4-43EC-A299-C2A73FD22567}"/>
              </a:ext>
            </a:extLst>
          </p:cNvPr>
          <p:cNvSpPr txBox="1"/>
          <p:nvPr/>
        </p:nvSpPr>
        <p:spPr>
          <a:xfrm>
            <a:off x="790418" y="3875647"/>
            <a:ext cx="9725730" cy="222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2. </a:t>
            </a:r>
            <a:r>
              <a:rPr lang="en-US" sz="4800" dirty="0" err="1"/>
              <a:t>Giải</a:t>
            </a:r>
            <a:r>
              <a:rPr lang="en-US" sz="4800" dirty="0"/>
              <a:t> </a:t>
            </a: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lời</a:t>
            </a:r>
            <a:r>
              <a:rPr lang="en-US" sz="4800" dirty="0"/>
              <a:t> </a:t>
            </a:r>
            <a:r>
              <a:rPr lang="en-US" sz="4800" dirty="0" err="1"/>
              <a:t>giải</a:t>
            </a:r>
            <a:r>
              <a:rPr lang="en-US" sz="4800" dirty="0"/>
              <a:t> </a:t>
            </a:r>
            <a:r>
              <a:rPr lang="en-US" sz="4800" dirty="0" err="1"/>
              <a:t>đã</a:t>
            </a:r>
            <a:r>
              <a:rPr lang="en-US" sz="4800" dirty="0"/>
              <a:t> </a:t>
            </a:r>
            <a:r>
              <a:rPr lang="en-US" sz="4800" dirty="0" err="1"/>
              <a:t>lựa</a:t>
            </a:r>
            <a:r>
              <a:rPr lang="en-US" sz="4800" dirty="0"/>
              <a:t> </a:t>
            </a:r>
            <a:r>
              <a:rPr lang="en-US" sz="4800" dirty="0" err="1"/>
              <a:t>chọn</a:t>
            </a:r>
            <a:r>
              <a:rPr lang="en-US" sz="4800" dirty="0"/>
              <a:t>: </a:t>
            </a:r>
            <a:r>
              <a:rPr lang="en-US" sz="4800" dirty="0" err="1"/>
              <a:t>Kỹ</a:t>
            </a:r>
            <a:r>
              <a:rPr lang="en-US" sz="4800" dirty="0"/>
              <a:t> </a:t>
            </a: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đèn</a:t>
            </a:r>
            <a:r>
              <a:rPr lang="en-US" sz="4800" dirty="0"/>
              <a:t> </a:t>
            </a:r>
            <a:r>
              <a:rPr lang="en-US" sz="4800" dirty="0" err="1"/>
              <a:t>báo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838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E991A-3E22-4ED4-A44E-9521B69441FD}"/>
              </a:ext>
            </a:extLst>
          </p:cNvPr>
          <p:cNvSpPr txBox="1"/>
          <p:nvPr/>
        </p:nvSpPr>
        <p:spPr>
          <a:xfrm>
            <a:off x="222069" y="781235"/>
            <a:ext cx="4624250" cy="417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Dùng</a:t>
            </a:r>
            <a:r>
              <a:rPr lang="en-US" sz="3000" dirty="0"/>
              <a:t> 2 semaphore (</a:t>
            </a:r>
            <a:r>
              <a:rPr lang="en-US" sz="3000" dirty="0" err="1"/>
              <a:t>readLock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writeLock</a:t>
            </a:r>
            <a:r>
              <a:rPr lang="en-US" sz="3000" dirty="0"/>
              <a:t> </a:t>
            </a:r>
            <a:r>
              <a:rPr lang="en-US" sz="3000" dirty="0" err="1"/>
              <a:t>khởi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1)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lưu</a:t>
            </a:r>
            <a:r>
              <a:rPr lang="en-US" sz="3000" dirty="0"/>
              <a:t> </a:t>
            </a:r>
            <a:r>
              <a:rPr lang="en-US" sz="3000" dirty="0" err="1"/>
              <a:t>khả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r>
              <a:rPr lang="en-US" sz="3000" dirty="0"/>
              <a:t> </a:t>
            </a:r>
            <a:r>
              <a:rPr lang="en-US" sz="3000" dirty="0" err="1"/>
              <a:t>phục</a:t>
            </a:r>
            <a:r>
              <a:rPr lang="en-US" sz="3000" dirty="0"/>
              <a:t> </a:t>
            </a:r>
            <a:r>
              <a:rPr lang="en-US" sz="3000" dirty="0" err="1"/>
              <a:t>vụ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err="1"/>
              <a:t>tài</a:t>
            </a:r>
            <a:r>
              <a:rPr lang="en-US" sz="3000"/>
              <a:t> nguyên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/>
              <a:t>int readCount = 0 để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quyền</a:t>
            </a:r>
            <a:r>
              <a:rPr lang="en-US" sz="3000" dirty="0"/>
              <a:t> </a:t>
            </a:r>
            <a:r>
              <a:rPr lang="en-US" sz="3000" dirty="0" err="1"/>
              <a:t>truy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nguyên</a:t>
            </a:r>
            <a:r>
              <a:rPr lang="en-US" sz="30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F47A3-BC04-43F1-8B82-FE82613A0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33168"/>
              </p:ext>
            </p:extLst>
          </p:nvPr>
        </p:nvGraphicFramePr>
        <p:xfrm>
          <a:off x="5295320" y="781235"/>
          <a:ext cx="6253213" cy="4170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9618">
                  <a:extLst>
                    <a:ext uri="{9D8B030D-6E8A-4147-A177-3AD203B41FA5}">
                      <a16:colId xmlns:a16="http://schemas.microsoft.com/office/drawing/2014/main" val="1843621379"/>
                    </a:ext>
                  </a:extLst>
                </a:gridCol>
                <a:gridCol w="2723595">
                  <a:extLst>
                    <a:ext uri="{9D8B030D-6E8A-4147-A177-3AD203B41FA5}">
                      <a16:colId xmlns:a16="http://schemas.microsoft.com/office/drawing/2014/main" val="4285083999"/>
                    </a:ext>
                  </a:extLst>
                </a:gridCol>
              </a:tblGrid>
              <a:tr h="382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TT Read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635" marR="10263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TT Write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635" marR="10263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15896"/>
                  </a:ext>
                </a:extLst>
              </a:tr>
              <a:tr h="37879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P(RS)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RC++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if (RC==1) P(WS)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{Đoạn găng}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V(RS)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…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P(RS)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RC—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if (RC==0) V(WS)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{Đoạn găng}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V(RS)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635" marR="10263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P(WS)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{Đoạn găng}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V(WS)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635" marR="10263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85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C534ED-FCB5-4AAF-8DFF-74EC2C4D92B4}"/>
              </a:ext>
            </a:extLst>
          </p:cNvPr>
          <p:cNvSpPr txBox="1"/>
          <p:nvPr/>
        </p:nvSpPr>
        <p:spPr>
          <a:xfrm>
            <a:off x="5220070" y="5329224"/>
            <a:ext cx="6746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Int readCount: dùng để kiểm tra quyền truy cập tài nguyên</a:t>
            </a:r>
          </a:p>
          <a:p>
            <a:r>
              <a:rPr lang="vi-VN" dirty="0"/>
              <a:t>readCount = 1           Writer không được truy cập tài nguyên</a:t>
            </a:r>
          </a:p>
          <a:p>
            <a:r>
              <a:rPr lang="vi-VN" dirty="0"/>
              <a:t>readCount = 0           Writer được phép truy cập tài nguyên</a:t>
            </a:r>
          </a:p>
        </p:txBody>
      </p:sp>
      <p:cxnSp>
        <p:nvCxnSpPr>
          <p:cNvPr id="9" name="Google Shape;158;p14">
            <a:extLst>
              <a:ext uri="{FF2B5EF4-FFF2-40B4-BE49-F238E27FC236}">
                <a16:creationId xmlns:a16="http://schemas.microsoft.com/office/drawing/2014/main" id="{A72E7F11-B7F8-42E4-A74B-8026BC92A5C8}"/>
              </a:ext>
            </a:extLst>
          </p:cNvPr>
          <p:cNvCxnSpPr>
            <a:cxnSpLocks/>
          </p:cNvCxnSpPr>
          <p:nvPr/>
        </p:nvCxnSpPr>
        <p:spPr>
          <a:xfrm>
            <a:off x="6977468" y="5790889"/>
            <a:ext cx="381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58;p14">
            <a:extLst>
              <a:ext uri="{FF2B5EF4-FFF2-40B4-BE49-F238E27FC236}">
                <a16:creationId xmlns:a16="http://schemas.microsoft.com/office/drawing/2014/main" id="{9BD9582A-C81F-4A50-8B9F-E1A765F16C51}"/>
              </a:ext>
            </a:extLst>
          </p:cNvPr>
          <p:cNvCxnSpPr>
            <a:cxnSpLocks/>
          </p:cNvCxnSpPr>
          <p:nvPr/>
        </p:nvCxnSpPr>
        <p:spPr>
          <a:xfrm>
            <a:off x="6977468" y="6049821"/>
            <a:ext cx="381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31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  <p:sp>
        <p:nvSpPr>
          <p:cNvPr id="66" name="Google Shape;66;p2"/>
          <p:cNvSpPr txBox="1">
            <a:spLocks noGrp="1"/>
          </p:cNvSpPr>
          <p:nvPr>
            <p:ph type="title" idx="4294967295"/>
          </p:nvPr>
        </p:nvSpPr>
        <p:spPr>
          <a:xfrm>
            <a:off x="752475" y="136525"/>
            <a:ext cx="8458200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4294967295"/>
          </p:nvPr>
        </p:nvSpPr>
        <p:spPr>
          <a:xfrm>
            <a:off x="752475" y="1166813"/>
            <a:ext cx="81534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Phần</a:t>
            </a:r>
            <a:r>
              <a:rPr lang="en-US" dirty="0"/>
              <a:t> 0: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dirty="0"/>
          </a:p>
          <a:p>
            <a:pPr marL="0" indent="0">
              <a:buNone/>
            </a:pPr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  <a:p>
            <a:pPr marL="0" indent="0">
              <a:buNone/>
            </a:pP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  <a:p>
            <a:pPr marL="0" indent="0">
              <a:buNone/>
            </a:pPr>
            <a:r>
              <a:rPr lang="en-US" dirty="0" err="1"/>
              <a:t>Phần</a:t>
            </a:r>
            <a:r>
              <a:rPr lang="en-US" dirty="0"/>
              <a:t> 3: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  <a:p>
            <a:pPr marL="0" indent="0">
              <a:buNone/>
            </a:pPr>
            <a:r>
              <a:rPr lang="en-US" dirty="0" err="1"/>
              <a:t>Phần</a:t>
            </a:r>
            <a:r>
              <a:rPr lang="en-US" dirty="0"/>
              <a:t> 4: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1C284-98D4-43EC-A299-C2A73FD22567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vi-VN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Phần 3: Chương trình minh họa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7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16">
            <a:extLst>
              <a:ext uri="{FF2B5EF4-FFF2-40B4-BE49-F238E27FC236}">
                <a16:creationId xmlns:a16="http://schemas.microsoft.com/office/drawing/2014/main" id="{8445D49B-9A41-46D9-8613-D9AD8B7C5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5977" y="337350"/>
            <a:ext cx="84582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72;p16">
            <a:extLst>
              <a:ext uri="{FF2B5EF4-FFF2-40B4-BE49-F238E27FC236}">
                <a16:creationId xmlns:a16="http://schemas.microsoft.com/office/drawing/2014/main" id="{38C8CB0C-73BD-47D5-BAF0-4D16B4866971}"/>
              </a:ext>
            </a:extLst>
          </p:cNvPr>
          <p:cNvSpPr txBox="1">
            <a:spLocks/>
          </p:cNvSpPr>
          <p:nvPr/>
        </p:nvSpPr>
        <p:spPr>
          <a:xfrm>
            <a:off x="545977" y="1453719"/>
            <a:ext cx="81534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SzPts val="2400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Ngôn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Java</a:t>
            </a:r>
          </a:p>
          <a:p>
            <a:pPr algn="just">
              <a:lnSpc>
                <a:spcPct val="107000"/>
              </a:lnSpc>
              <a:spcBef>
                <a:spcPts val="480"/>
              </a:spcBef>
              <a:buClr>
                <a:schemeClr val="tx1"/>
              </a:buClr>
              <a:buSzPts val="24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IDE: IntelliJ IDEA</a:t>
            </a:r>
          </a:p>
          <a:p>
            <a:pPr algn="just">
              <a:lnSpc>
                <a:spcPct val="107000"/>
              </a:lnSpc>
              <a:spcBef>
                <a:spcPts val="480"/>
              </a:spcBef>
              <a:buClr>
                <a:schemeClr val="tx1"/>
              </a:buClr>
              <a:buSzPts val="2400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Window 10</a:t>
            </a:r>
          </a:p>
          <a:p>
            <a:pPr marL="342900" indent="-190500">
              <a:spcBef>
                <a:spcPts val="1280"/>
              </a:spcBef>
              <a:buClr>
                <a:srgbClr val="3366FF"/>
              </a:buClr>
              <a:buSzPts val="2400"/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5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178;p17">
            <a:extLst>
              <a:ext uri="{FF2B5EF4-FFF2-40B4-BE49-F238E27FC236}">
                <a16:creationId xmlns:a16="http://schemas.microsoft.com/office/drawing/2014/main" id="{B08AB910-9E78-4512-8400-2DDC287EA660}"/>
              </a:ext>
            </a:extLst>
          </p:cNvPr>
          <p:cNvSpPr txBox="1">
            <a:spLocks/>
          </p:cNvSpPr>
          <p:nvPr/>
        </p:nvSpPr>
        <p:spPr>
          <a:xfrm>
            <a:off x="804672" y="1122363"/>
            <a:ext cx="3308130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lt1"/>
              </a:buClr>
              <a:buSzPts val="3200"/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Biểu đồ UML</a:t>
            </a:r>
          </a:p>
        </p:txBody>
      </p:sp>
      <p:pic>
        <p:nvPicPr>
          <p:cNvPr id="7" name="Google Shape;180;p17" descr="Diagram&#10;&#10;Description automatically generated">
            <a:extLst>
              <a:ext uri="{FF2B5EF4-FFF2-40B4-BE49-F238E27FC236}">
                <a16:creationId xmlns:a16="http://schemas.microsoft.com/office/drawing/2014/main" id="{1538105C-9DCB-4687-B873-F1003B7E66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4724288" y="-6648"/>
            <a:ext cx="746771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448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1C284-98D4-43EC-A299-C2A73FD22567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Phần 4:Giao diện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3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9AAF1-C2E7-4635-BEB5-E4C7CF0BB8CC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vi-VN" sz="5400">
                <a:solidFill>
                  <a:schemeClr val="bg1">
                    <a:lumMod val="95000"/>
                    <a:lumOff val="5000"/>
                  </a:schemeClr>
                </a:solidFill>
                <a:latin typeface="Calibri Light (Headings)"/>
                <a:ea typeface="+mj-ea"/>
                <a:cs typeface="+mj-cs"/>
              </a:rPr>
              <a:t>Lời </a:t>
            </a:r>
            <a:r>
              <a:rPr lang="vi-VN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 Light (Headings)"/>
                <a:ea typeface="+mj-ea"/>
                <a:cs typeface="+mj-cs"/>
              </a:rPr>
              <a:t>nói đầu và một số khái niệm cơ bản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8A36E-383B-49C4-8E5C-B53C29E1AF91}"/>
              </a:ext>
            </a:extLst>
          </p:cNvPr>
          <p:cNvSpPr/>
          <p:nvPr/>
        </p:nvSpPr>
        <p:spPr>
          <a:xfrm>
            <a:off x="1553592" y="2602267"/>
            <a:ext cx="9084816" cy="165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7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A9AAF1-C2E7-4635-BEB5-E4C7CF0BB8CC}"/>
              </a:ext>
            </a:extLst>
          </p:cNvPr>
          <p:cNvSpPr txBox="1"/>
          <p:nvPr/>
        </p:nvSpPr>
        <p:spPr>
          <a:xfrm>
            <a:off x="789708" y="841664"/>
            <a:ext cx="4874661" cy="515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atin typeface="+mj-lt"/>
                <a:ea typeface="+mj-ea"/>
                <a:cs typeface="+mj-cs"/>
              </a:rPr>
              <a:t>1.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Một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số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khái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niện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cơ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bản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8A36E-383B-49C4-8E5C-B53C29E1AF91}"/>
              </a:ext>
            </a:extLst>
          </p:cNvPr>
          <p:cNvSpPr/>
          <p:nvPr/>
        </p:nvSpPr>
        <p:spPr>
          <a:xfrm>
            <a:off x="1553592" y="2602267"/>
            <a:ext cx="9084816" cy="165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3ACF1-658B-47C7-93CF-255BC67F85A6}"/>
              </a:ext>
            </a:extLst>
          </p:cNvPr>
          <p:cNvSpPr txBox="1"/>
          <p:nvPr/>
        </p:nvSpPr>
        <p:spPr>
          <a:xfrm>
            <a:off x="6662057" y="613954"/>
            <a:ext cx="50945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800"/>
              <a:t>Tiến trình</a:t>
            </a:r>
            <a:endParaRPr lang="en-US" sz="280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800"/>
              <a:t>Tài nguyên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800"/>
              <a:t>Tài nguyên găng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800"/>
              <a:t>Đoạn găng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800"/>
              <a:t>Luồng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5132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A9AAF1-C2E7-4635-BEB5-E4C7CF0BB8CC}"/>
              </a:ext>
            </a:extLst>
          </p:cNvPr>
          <p:cNvSpPr txBox="1"/>
          <p:nvPr/>
        </p:nvSpPr>
        <p:spPr>
          <a:xfrm>
            <a:off x="780395" y="810671"/>
            <a:ext cx="4874661" cy="515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atin typeface="+mj-lt"/>
                <a:ea typeface="+mj-ea"/>
                <a:cs typeface="+mj-cs"/>
              </a:rPr>
              <a:t>2.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Bài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toán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đồng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độ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tiến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trình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8A36E-383B-49C4-8E5C-B53C29E1AF91}"/>
              </a:ext>
            </a:extLst>
          </p:cNvPr>
          <p:cNvSpPr/>
          <p:nvPr/>
        </p:nvSpPr>
        <p:spPr>
          <a:xfrm>
            <a:off x="1553592" y="2602267"/>
            <a:ext cx="9084816" cy="165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0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A9AAF1-C2E7-4635-BEB5-E4C7CF0BB8CC}"/>
              </a:ext>
            </a:extLst>
          </p:cNvPr>
          <p:cNvSpPr txBox="1"/>
          <p:nvPr/>
        </p:nvSpPr>
        <p:spPr>
          <a:xfrm>
            <a:off x="637611" y="1171200"/>
            <a:ext cx="5429676" cy="515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atin typeface="+mj-lt"/>
                <a:ea typeface="+mj-ea"/>
                <a:cs typeface="+mj-cs"/>
              </a:rPr>
              <a:t>3.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Yêu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err="1">
                <a:latin typeface="+mj-lt"/>
                <a:ea typeface="+mj-ea"/>
                <a:cs typeface="+mj-cs"/>
              </a:rPr>
              <a:t>cầu</a:t>
            </a:r>
            <a:r>
              <a:rPr lang="en-US" sz="4800" kern="1200">
                <a:latin typeface="+mj-lt"/>
                <a:ea typeface="+mj-ea"/>
                <a:cs typeface="+mj-cs"/>
              </a:rPr>
              <a:t> của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>
                <a:latin typeface="+mj-lt"/>
                <a:ea typeface="+mj-ea"/>
                <a:cs typeface="+mj-cs"/>
              </a:rPr>
              <a:t>chương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trình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điều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độ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8A36E-383B-49C4-8E5C-B53C29E1AF91}"/>
              </a:ext>
            </a:extLst>
          </p:cNvPr>
          <p:cNvSpPr/>
          <p:nvPr/>
        </p:nvSpPr>
        <p:spPr>
          <a:xfrm>
            <a:off x="1553592" y="2602267"/>
            <a:ext cx="9084816" cy="165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6BEB6-8076-4CFD-BD53-B9A488AB284E}"/>
              </a:ext>
            </a:extLst>
          </p:cNvPr>
          <p:cNvSpPr txBox="1"/>
          <p:nvPr/>
        </p:nvSpPr>
        <p:spPr>
          <a:xfrm>
            <a:off x="6385338" y="2687521"/>
            <a:ext cx="5342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Loại trừ lẫn nhau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Tiến triển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Chờ đợi hữu hạn</a:t>
            </a:r>
          </a:p>
          <a:p>
            <a:endParaRPr lang="en-US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046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A9AAF1-C2E7-4635-BEB5-E4C7CF0BB8CC}"/>
              </a:ext>
            </a:extLst>
          </p:cNvPr>
          <p:cNvSpPr txBox="1"/>
          <p:nvPr/>
        </p:nvSpPr>
        <p:spPr>
          <a:xfrm>
            <a:off x="880244" y="853432"/>
            <a:ext cx="5244472" cy="512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atin typeface="+mj-lt"/>
                <a:ea typeface="+mj-ea"/>
                <a:cs typeface="+mj-cs"/>
              </a:rPr>
              <a:t>4.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Các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err="1">
                <a:latin typeface="+mj-lt"/>
                <a:ea typeface="+mj-ea"/>
                <a:cs typeface="+mj-cs"/>
              </a:rPr>
              <a:t>giải</a:t>
            </a:r>
            <a:r>
              <a:rPr lang="en-US" sz="4800" kern="1200">
                <a:latin typeface="+mj-lt"/>
                <a:ea typeface="+mj-ea"/>
                <a:cs typeface="+mj-cs"/>
              </a:rPr>
              <a:t> pháp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>
                <a:latin typeface="+mj-lt"/>
                <a:ea typeface="+mj-ea"/>
                <a:cs typeface="+mj-cs"/>
              </a:rPr>
              <a:t>đồng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bộ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hóa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8A36E-383B-49C4-8E5C-B53C29E1AF91}"/>
              </a:ext>
            </a:extLst>
          </p:cNvPr>
          <p:cNvSpPr/>
          <p:nvPr/>
        </p:nvSpPr>
        <p:spPr>
          <a:xfrm>
            <a:off x="1553592" y="2602267"/>
            <a:ext cx="9084816" cy="165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9563E-4079-4A2D-B706-53A0B00EE351}"/>
              </a:ext>
            </a:extLst>
          </p:cNvPr>
          <p:cNvSpPr txBox="1"/>
          <p:nvPr/>
        </p:nvSpPr>
        <p:spPr>
          <a:xfrm>
            <a:off x="6218159" y="2390523"/>
            <a:ext cx="59566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/>
              <a:t>Phương pháp khóa trong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/>
              <a:t>Phương pháp kiểm tra và xác lập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/>
              <a:t>Kỹ thuật đèn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/>
              <a:t>Giải thuật Monitor</a:t>
            </a:r>
          </a:p>
          <a:p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5005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9AAF1-C2E7-4635-BEB5-E4C7CF0BB8CC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I.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Giới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thiệu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đề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tài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8A36E-383B-49C4-8E5C-B53C29E1AF91}"/>
              </a:ext>
            </a:extLst>
          </p:cNvPr>
          <p:cNvSpPr/>
          <p:nvPr/>
        </p:nvSpPr>
        <p:spPr>
          <a:xfrm>
            <a:off x="1553592" y="2602267"/>
            <a:ext cx="9084816" cy="1603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29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C234-B65A-4ED8-9A3B-1CAEDB5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80" y="3135086"/>
            <a:ext cx="10530840" cy="1045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/>
              <a:t>Bài toán Reader – Writer</a:t>
            </a:r>
          </a:p>
        </p:txBody>
      </p:sp>
    </p:spTree>
    <p:extLst>
      <p:ext uri="{BB962C8B-B14F-4D97-AF65-F5344CB8AC3E}">
        <p14:creationId xmlns:p14="http://schemas.microsoft.com/office/powerpoint/2010/main" val="131511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523</Words>
  <Application>Microsoft Office PowerPoint</Application>
  <PresentationFormat>Widescreen</PresentationFormat>
  <Paragraphs>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Calibri Light (Headings)</vt:lpstr>
      <vt:lpstr>Noto Sans Symbols</vt:lpstr>
      <vt:lpstr>Office Theme</vt:lpstr>
      <vt:lpstr>PowerPoint Presentation</vt:lpstr>
      <vt:lpstr>Mục lục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Môi trường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NHAT MINH 20194115</dc:creator>
  <cp:lastModifiedBy>CHU DINH DUC 20194021</cp:lastModifiedBy>
  <cp:revision>47</cp:revision>
  <dcterms:created xsi:type="dcterms:W3CDTF">2021-05-23T01:20:58Z</dcterms:created>
  <dcterms:modified xsi:type="dcterms:W3CDTF">2021-06-03T04:19:03Z</dcterms:modified>
</cp:coreProperties>
</file>