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8"/>
  </p:notesMasterIdLst>
  <p:sldIdLst>
    <p:sldId id="256" r:id="rId3"/>
    <p:sldId id="260" r:id="rId4"/>
    <p:sldId id="262" r:id="rId5"/>
    <p:sldId id="318" r:id="rId6"/>
    <p:sldId id="273" r:id="rId7"/>
    <p:sldId id="274" r:id="rId8"/>
    <p:sldId id="275" r:id="rId9"/>
    <p:sldId id="319" r:id="rId10"/>
    <p:sldId id="296" r:id="rId11"/>
    <p:sldId id="279" r:id="rId12"/>
    <p:sldId id="321" r:id="rId13"/>
    <p:sldId id="322" r:id="rId14"/>
    <p:sldId id="280" r:id="rId15"/>
    <p:sldId id="281" r:id="rId16"/>
    <p:sldId id="282" r:id="rId17"/>
    <p:sldId id="283" r:id="rId18"/>
    <p:sldId id="298" r:id="rId19"/>
    <p:sldId id="314" r:id="rId20"/>
    <p:sldId id="299" r:id="rId21"/>
    <p:sldId id="311" r:id="rId22"/>
    <p:sldId id="316" r:id="rId23"/>
    <p:sldId id="315" r:id="rId24"/>
    <p:sldId id="301" r:id="rId25"/>
    <p:sldId id="302" r:id="rId26"/>
    <p:sldId id="297"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Times New Roman" pitchFamily="18" charset="0"/>
        <a:ea typeface="+mn-ea"/>
        <a:cs typeface="DejaVu Sans" charset="0"/>
      </a:defRPr>
    </a:lvl5pPr>
    <a:lvl6pPr marL="2286000" algn="l" defTabSz="914400" rtl="0" eaLnBrk="1" latinLnBrk="0" hangingPunct="1">
      <a:defRPr kern="1200">
        <a:solidFill>
          <a:schemeClr val="bg1"/>
        </a:solidFill>
        <a:latin typeface="Times New Roman" pitchFamily="18" charset="0"/>
        <a:ea typeface="+mn-ea"/>
        <a:cs typeface="DejaVu Sans" charset="0"/>
      </a:defRPr>
    </a:lvl6pPr>
    <a:lvl7pPr marL="2743200" algn="l" defTabSz="914400" rtl="0" eaLnBrk="1" latinLnBrk="0" hangingPunct="1">
      <a:defRPr kern="1200">
        <a:solidFill>
          <a:schemeClr val="bg1"/>
        </a:solidFill>
        <a:latin typeface="Times New Roman" pitchFamily="18" charset="0"/>
        <a:ea typeface="+mn-ea"/>
        <a:cs typeface="DejaVu Sans" charset="0"/>
      </a:defRPr>
    </a:lvl7pPr>
    <a:lvl8pPr marL="3200400" algn="l" defTabSz="914400" rtl="0" eaLnBrk="1" latinLnBrk="0" hangingPunct="1">
      <a:defRPr kern="1200">
        <a:solidFill>
          <a:schemeClr val="bg1"/>
        </a:solidFill>
        <a:latin typeface="Times New Roman" pitchFamily="18" charset="0"/>
        <a:ea typeface="+mn-ea"/>
        <a:cs typeface="DejaVu Sans" charset="0"/>
      </a:defRPr>
    </a:lvl8pPr>
    <a:lvl9pPr marL="3657600" algn="l" defTabSz="914400" rtl="0" eaLnBrk="1" latinLnBrk="0" hangingPunct="1">
      <a:defRPr kern="1200">
        <a:solidFill>
          <a:schemeClr val="bg1"/>
        </a:solidFill>
        <a:latin typeface="Times New Roman"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18"/>
  </p:normalViewPr>
  <p:slideViewPr>
    <p:cSldViewPr>
      <p:cViewPr varScale="1">
        <p:scale>
          <a:sx n="92" d="100"/>
          <a:sy n="92" d="100"/>
        </p:scale>
        <p:origin x="45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409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409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410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4101"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4102" name="Text Box 6"/>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4103" name="Text Box 7"/>
          <p:cNvSpPr txBox="1">
            <a:spLocks noChangeArrowheads="1"/>
          </p:cNvSpPr>
          <p:nvPr/>
        </p:nvSpPr>
        <p:spPr bwMode="auto">
          <a:xfrm>
            <a:off x="4143375" y="0"/>
            <a:ext cx="3170238" cy="479425"/>
          </a:xfrm>
          <a:prstGeom prst="rect">
            <a:avLst/>
          </a:prstGeom>
          <a:no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46089" name="Rectangle 8"/>
          <p:cNvSpPr>
            <a:spLocks noGrp="1" noRot="1" noChangeAspect="1" noChangeArrowheads="1"/>
          </p:cNvSpPr>
          <p:nvPr>
            <p:ph type="sldImg"/>
          </p:nvPr>
        </p:nvSpPr>
        <p:spPr bwMode="auto">
          <a:xfrm>
            <a:off x="1257300" y="720725"/>
            <a:ext cx="4792663" cy="3592513"/>
          </a:xfrm>
          <a:prstGeom prst="rect">
            <a:avLst/>
          </a:prstGeom>
          <a:noFill/>
          <a:ln w="9360">
            <a:solidFill>
              <a:srgbClr val="000000"/>
            </a:solidFill>
            <a:miter lim="800000"/>
            <a:headEnd/>
            <a:tailEnd/>
          </a:ln>
        </p:spPr>
      </p:sp>
      <p:sp>
        <p:nvSpPr>
          <p:cNvPr id="4105" name="Rectangle 9"/>
          <p:cNvSpPr>
            <a:spLocks noGrp="1" noChangeArrowheads="1"/>
          </p:cNvSpPr>
          <p:nvPr>
            <p:ph type="body"/>
          </p:nvPr>
        </p:nvSpPr>
        <p:spPr bwMode="auto">
          <a:xfrm>
            <a:off x="731838" y="4560888"/>
            <a:ext cx="5843587" cy="4311650"/>
          </a:xfrm>
          <a:prstGeom prst="rect">
            <a:avLst/>
          </a:prstGeom>
          <a:noFill/>
          <a:ln w="9525">
            <a:noFill/>
            <a:round/>
            <a:headEnd/>
            <a:tailEnd/>
          </a:ln>
          <a:effectLst/>
        </p:spPr>
        <p:txBody>
          <a:bodyPr vert="horz" wrap="square" lIns="96840" tIns="48240" rIns="96840" bIns="48240" numCol="1" anchor="t" anchorCtr="0" compatLnSpc="1">
            <a:prstTxWarp prst="textNoShape">
              <a:avLst/>
            </a:prstTxWarp>
          </a:bodyPr>
          <a:lstStyle/>
          <a:p>
            <a:pPr lvl="0"/>
            <a:endParaRPr lang="en-US" noProof="0"/>
          </a:p>
        </p:txBody>
      </p:sp>
      <p:sp>
        <p:nvSpPr>
          <p:cNvPr id="4106" name="Text Box 10"/>
          <p:cNvSpPr txBox="1">
            <a:spLocks noChangeArrowheads="1"/>
          </p:cNvSpPr>
          <p:nvPr/>
        </p:nvSpPr>
        <p:spPr bwMode="auto">
          <a:xfrm>
            <a:off x="0" y="9120188"/>
            <a:ext cx="3170238" cy="479425"/>
          </a:xfrm>
          <a:prstGeom prst="rect">
            <a:avLst/>
          </a:prstGeom>
          <a:no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4107" name="Rectangle 11"/>
          <p:cNvSpPr>
            <a:spLocks noGrp="1" noChangeArrowheads="1"/>
          </p:cNvSpPr>
          <p:nvPr>
            <p:ph type="sldNum"/>
          </p:nvPr>
        </p:nvSpPr>
        <p:spPr bwMode="auto">
          <a:xfrm>
            <a:off x="4143375" y="9120188"/>
            <a:ext cx="3162300" cy="471487"/>
          </a:xfrm>
          <a:prstGeom prst="rect">
            <a:avLst/>
          </a:prstGeom>
          <a:noFill/>
          <a:ln w="9525">
            <a:noFill/>
            <a:round/>
            <a:headEnd/>
            <a:tailEnd/>
          </a:ln>
          <a:effectLst/>
        </p:spPr>
        <p:txBody>
          <a:bodyPr vert="horz" wrap="square" lIns="96840" tIns="48240" rIns="96840" bIns="48240" numCol="1" anchor="b" anchorCtr="0" compatLnSpc="1">
            <a:prstTxWarp prst="textNoShape">
              <a:avLst/>
            </a:prstTxWarp>
          </a:bodyPr>
          <a:lstStyle>
            <a:lvl1pPr algn="r" eaLnBrk="1" hangingPunct="1">
              <a:buClrTx/>
              <a:buFontTx/>
              <a:buNone/>
              <a:tabLst>
                <a:tab pos="723900" algn="l"/>
                <a:tab pos="1447800" algn="l"/>
                <a:tab pos="2171700" algn="l"/>
                <a:tab pos="2895600" algn="l"/>
              </a:tabLst>
              <a:defRPr sz="1300">
                <a:solidFill>
                  <a:srgbClr val="000000"/>
                </a:solidFill>
                <a:latin typeface="Arial" charset="0"/>
                <a:cs typeface="Arial Unicode MS" charset="0"/>
              </a:defRPr>
            </a:lvl1pPr>
          </a:lstStyle>
          <a:p>
            <a:pPr>
              <a:defRPr/>
            </a:pPr>
            <a:fld id="{09887783-9F93-401D-B1C6-736ACAF81A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1"/>
          <p:cNvSpPr>
            <a:spLocks noGrp="1" noChangeArrowheads="1"/>
          </p:cNvSpPr>
          <p:nvPr>
            <p:ph type="sldNum" sz="quarter"/>
          </p:nvPr>
        </p:nvSpPr>
        <p:spPr>
          <a:noFill/>
        </p:spPr>
        <p:txBody>
          <a:bodyPr/>
          <a:lstStyle/>
          <a:p>
            <a:fld id="{D2E27DF9-71BD-47E0-A1E1-F0D2A4A6F2C5}" type="slidenum">
              <a:rPr lang="en-US" smtClean="0"/>
              <a:pPr/>
              <a:t>1</a:t>
            </a:fld>
            <a:endParaRPr lang="en-US"/>
          </a:p>
        </p:txBody>
      </p:sp>
      <p:sp>
        <p:nvSpPr>
          <p:cNvPr id="4710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47108"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p:spPr>
        <p:txBody>
          <a:bodyPr/>
          <a:lstStyle/>
          <a:p>
            <a:fld id="{507AFE62-ECD3-460D-8EC7-C0978CE13F66}" type="slidenum">
              <a:rPr lang="en-US" smtClean="0"/>
              <a:pPr/>
              <a:t>10</a:t>
            </a:fld>
            <a:endParaRPr lang="en-US"/>
          </a:p>
        </p:txBody>
      </p:sp>
      <p:sp>
        <p:nvSpPr>
          <p:cNvPr id="6349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3492"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p:spPr>
        <p:txBody>
          <a:bodyPr/>
          <a:lstStyle/>
          <a:p>
            <a:fld id="{0CC3BD4F-E616-4FCB-AD9B-929CB7849BDB}" type="slidenum">
              <a:rPr lang="en-US" smtClean="0"/>
              <a:pPr/>
              <a:t>11</a:t>
            </a:fld>
            <a:endParaRPr lang="en-US"/>
          </a:p>
        </p:txBody>
      </p:sp>
      <p:sp>
        <p:nvSpPr>
          <p:cNvPr id="614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1444"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p:spPr>
        <p:txBody>
          <a:bodyPr/>
          <a:lstStyle/>
          <a:p>
            <a:fld id="{ACC41ACD-B9AB-461A-86AC-1F66A80B37D5}" type="slidenum">
              <a:rPr lang="en-US" smtClean="0"/>
              <a:pPr/>
              <a:t>13</a:t>
            </a:fld>
            <a:endParaRPr lang="en-US"/>
          </a:p>
        </p:txBody>
      </p:sp>
      <p:sp>
        <p:nvSpPr>
          <p:cNvPr id="6451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4516"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p:spPr>
        <p:txBody>
          <a:bodyPr/>
          <a:lstStyle/>
          <a:p>
            <a:fld id="{E089AF80-927F-472C-9AC7-7E3F8592AADB}" type="slidenum">
              <a:rPr lang="en-US" smtClean="0"/>
              <a:pPr/>
              <a:t>14</a:t>
            </a:fld>
            <a:endParaRPr lang="en-US"/>
          </a:p>
        </p:txBody>
      </p:sp>
      <p:sp>
        <p:nvSpPr>
          <p:cNvPr id="65539" name="Text Box 1"/>
          <p:cNvSpPr txBox="1">
            <a:spLocks noChangeArrowheads="1"/>
          </p:cNvSpPr>
          <p:nvPr/>
        </p:nvSpPr>
        <p:spPr bwMode="auto">
          <a:xfrm>
            <a:off x="4143375" y="9120188"/>
            <a:ext cx="3170238" cy="479425"/>
          </a:xfrm>
          <a:prstGeom prst="rect">
            <a:avLst/>
          </a:prstGeom>
          <a:noFill/>
          <a:ln w="9525">
            <a:noFill/>
            <a:round/>
            <a:headEnd/>
            <a:tailEnd/>
          </a:ln>
        </p:spPr>
        <p:txBody>
          <a:bodyPr lIns="96840" tIns="48240" rIns="96840" bIns="4824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75346BF-D98C-4874-86E5-7B4978A971B4}" type="slidenum">
              <a:rPr lang="en-US" sz="13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300">
              <a:solidFill>
                <a:srgbClr val="FFFFFF"/>
              </a:solidFill>
              <a:latin typeface="Arial" charset="0"/>
            </a:endParaRPr>
          </a:p>
        </p:txBody>
      </p:sp>
      <p:sp>
        <p:nvSpPr>
          <p:cNvPr id="65540" name="Rectangle 2"/>
          <p:cNvSpPr>
            <a:spLocks noGrp="1" noRot="1" noChangeAspect="1" noChangeArrowheads="1" noTextEdit="1"/>
          </p:cNvSpPr>
          <p:nvPr>
            <p:ph type="sldImg"/>
          </p:nvPr>
        </p:nvSpPr>
        <p:spPr>
          <a:xfrm>
            <a:off x="1257300" y="720725"/>
            <a:ext cx="4800600" cy="3600450"/>
          </a:xfrm>
          <a:solidFill>
            <a:srgbClr val="FFFFFF"/>
          </a:solidFill>
          <a:ln/>
        </p:spPr>
      </p:sp>
      <p:sp>
        <p:nvSpPr>
          <p:cNvPr id="65541" name="Text Box 3"/>
          <p:cNvSpPr>
            <a:spLocks noGrp="1" noChangeArrowheads="1"/>
          </p:cNvSpPr>
          <p:nvPr>
            <p:ph type="body" idx="1"/>
          </p:nvPr>
        </p:nvSpPr>
        <p:spPr>
          <a:xfrm>
            <a:off x="731838" y="4560888"/>
            <a:ext cx="5851525" cy="4319587"/>
          </a:xfrm>
          <a:noFill/>
          <a:ln/>
        </p:spPr>
        <p:txBody>
          <a:bodyPr/>
          <a:lstStyle/>
          <a:p>
            <a:pPr marL="241300" indent="-233363" eaLnBrk="1" hangingPunct="1">
              <a:spcBef>
                <a:spcPts val="450"/>
              </a:spcBef>
              <a:buClrTx/>
              <a:buFontTx/>
              <a:buNone/>
              <a:tabLst>
                <a:tab pos="241300" algn="l"/>
                <a:tab pos="698500" algn="l"/>
                <a:tab pos="1155700" algn="l"/>
                <a:tab pos="1612900" algn="l"/>
                <a:tab pos="2070100" algn="l"/>
                <a:tab pos="2527300" algn="l"/>
                <a:tab pos="2984500" algn="l"/>
                <a:tab pos="3441700" algn="l"/>
                <a:tab pos="3898900" algn="l"/>
                <a:tab pos="4356100" algn="l"/>
                <a:tab pos="4813300" algn="l"/>
                <a:tab pos="5270500" algn="l"/>
                <a:tab pos="5727700" algn="l"/>
                <a:tab pos="6184900" algn="l"/>
                <a:tab pos="6642100" algn="l"/>
                <a:tab pos="7099300" algn="l"/>
                <a:tab pos="7556500" algn="l"/>
                <a:tab pos="8013700" algn="l"/>
                <a:tab pos="8470900" algn="l"/>
                <a:tab pos="8928100" algn="l"/>
                <a:tab pos="9385300" algn="l"/>
              </a:tabLst>
            </a:pPr>
            <a:r>
              <a:rPr lang="en-US">
                <a:latin typeface="Arial" charset="0"/>
                <a:cs typeface="DejaVu Sans" charset="0"/>
              </a:rPr>
              <a:t>Chú ý :  CÁCH SỬ DỤNG TAG</a:t>
            </a:r>
          </a:p>
          <a:p>
            <a:pPr marL="241300" indent="-233363" eaLnBrk="1" hangingPunct="1">
              <a:spcBef>
                <a:spcPts val="450"/>
              </a:spcBef>
              <a:buFont typeface="Times New Roman" pitchFamily="18" charset="0"/>
              <a:buAutoNum type="arabicPeriod"/>
              <a:tabLst>
                <a:tab pos="241300" algn="l"/>
                <a:tab pos="698500" algn="l"/>
                <a:tab pos="1155700" algn="l"/>
                <a:tab pos="1612900" algn="l"/>
                <a:tab pos="2070100" algn="l"/>
                <a:tab pos="2527300" algn="l"/>
                <a:tab pos="2984500" algn="l"/>
                <a:tab pos="3441700" algn="l"/>
                <a:tab pos="3898900" algn="l"/>
                <a:tab pos="4356100" algn="l"/>
                <a:tab pos="4813300" algn="l"/>
                <a:tab pos="5270500" algn="l"/>
                <a:tab pos="5727700" algn="l"/>
                <a:tab pos="6184900" algn="l"/>
                <a:tab pos="6642100" algn="l"/>
                <a:tab pos="7099300" algn="l"/>
                <a:tab pos="7556500" algn="l"/>
                <a:tab pos="8013700" algn="l"/>
                <a:tab pos="8470900" algn="l"/>
                <a:tab pos="8928100" algn="l"/>
                <a:tab pos="9385300" algn="l"/>
              </a:tabLst>
            </a:pPr>
            <a:r>
              <a:rPr lang="en-US">
                <a:latin typeface="Arial" charset="0"/>
                <a:cs typeface="DejaVu Sans" charset="0"/>
              </a:rPr>
              <a:t>Mỗi tag có cấu trúc thẻ mở, thẻ đóng, thuộc tính của tag.</a:t>
            </a:r>
          </a:p>
          <a:p>
            <a:pPr marL="241300" indent="-233363" eaLnBrk="1" hangingPunct="1">
              <a:spcBef>
                <a:spcPts val="450"/>
              </a:spcBef>
              <a:buFont typeface="Times New Roman" pitchFamily="18" charset="0"/>
              <a:buAutoNum type="arabicPeriod"/>
              <a:tabLst>
                <a:tab pos="241300" algn="l"/>
                <a:tab pos="698500" algn="l"/>
                <a:tab pos="1155700" algn="l"/>
                <a:tab pos="1612900" algn="l"/>
                <a:tab pos="2070100" algn="l"/>
                <a:tab pos="2527300" algn="l"/>
                <a:tab pos="2984500" algn="l"/>
                <a:tab pos="3441700" algn="l"/>
                <a:tab pos="3898900" algn="l"/>
                <a:tab pos="4356100" algn="l"/>
                <a:tab pos="4813300" algn="l"/>
                <a:tab pos="5270500" algn="l"/>
                <a:tab pos="5727700" algn="l"/>
                <a:tab pos="6184900" algn="l"/>
                <a:tab pos="6642100" algn="l"/>
                <a:tab pos="7099300" algn="l"/>
                <a:tab pos="7556500" algn="l"/>
                <a:tab pos="8013700" algn="l"/>
                <a:tab pos="8470900" algn="l"/>
                <a:tab pos="8928100" algn="l"/>
                <a:tab pos="9385300" algn="l"/>
              </a:tabLst>
            </a:pPr>
            <a:r>
              <a:rPr lang="en-US">
                <a:latin typeface="Arial" charset="0"/>
                <a:cs typeface="DejaVu Sans" charset="0"/>
              </a:rPr>
              <a:t>Văn bản bị ảnh hưởng bởi các tag đứng trước nó mà chưa đóng. =&gt; nếu muốn ngừng ảnh hưởng của tag, thì hãy dùng thẻ đóng.</a:t>
            </a:r>
          </a:p>
          <a:p>
            <a:pPr marL="241300" indent="-233363" eaLnBrk="1" hangingPunct="1">
              <a:spcBef>
                <a:spcPts val="450"/>
              </a:spcBef>
              <a:buFont typeface="Times New Roman" pitchFamily="18" charset="0"/>
              <a:buAutoNum type="arabicPeriod"/>
              <a:tabLst>
                <a:tab pos="241300" algn="l"/>
                <a:tab pos="698500" algn="l"/>
                <a:tab pos="1155700" algn="l"/>
                <a:tab pos="1612900" algn="l"/>
                <a:tab pos="2070100" algn="l"/>
                <a:tab pos="2527300" algn="l"/>
                <a:tab pos="2984500" algn="l"/>
                <a:tab pos="3441700" algn="l"/>
                <a:tab pos="3898900" algn="l"/>
                <a:tab pos="4356100" algn="l"/>
                <a:tab pos="4813300" algn="l"/>
                <a:tab pos="5270500" algn="l"/>
                <a:tab pos="5727700" algn="l"/>
                <a:tab pos="6184900" algn="l"/>
                <a:tab pos="6642100" algn="l"/>
                <a:tab pos="7099300" algn="l"/>
                <a:tab pos="7556500" algn="l"/>
                <a:tab pos="8013700" algn="l"/>
                <a:tab pos="8470900" algn="l"/>
                <a:tab pos="8928100" algn="l"/>
                <a:tab pos="9385300" algn="l"/>
              </a:tabLst>
            </a:pPr>
            <a:r>
              <a:rPr lang="en-US">
                <a:latin typeface="Arial" charset="0"/>
                <a:cs typeface="DejaVu Sans" charset="0"/>
              </a:rPr>
              <a:t>Nên code theo đúng thứ tự mở trước- đóng sau. Ví dụ : &lt;B&gt;&lt;I&gt; aaa &lt;/I&gt;&lt;/B&gt;</a:t>
            </a:r>
          </a:p>
          <a:p>
            <a:pPr marL="241300" indent="-233363" eaLnBrk="1" hangingPunct="1">
              <a:spcBef>
                <a:spcPts val="450"/>
              </a:spcBef>
              <a:buFont typeface="Times New Roman" pitchFamily="18" charset="0"/>
              <a:buAutoNum type="arabicPeriod"/>
              <a:tabLst>
                <a:tab pos="241300" algn="l"/>
                <a:tab pos="698500" algn="l"/>
                <a:tab pos="1155700" algn="l"/>
                <a:tab pos="1612900" algn="l"/>
                <a:tab pos="2070100" algn="l"/>
                <a:tab pos="2527300" algn="l"/>
                <a:tab pos="2984500" algn="l"/>
                <a:tab pos="3441700" algn="l"/>
                <a:tab pos="3898900" algn="l"/>
                <a:tab pos="4356100" algn="l"/>
                <a:tab pos="4813300" algn="l"/>
                <a:tab pos="5270500" algn="l"/>
                <a:tab pos="5727700" algn="l"/>
                <a:tab pos="6184900" algn="l"/>
                <a:tab pos="6642100" algn="l"/>
                <a:tab pos="7099300" algn="l"/>
                <a:tab pos="7556500" algn="l"/>
                <a:tab pos="8013700" algn="l"/>
                <a:tab pos="8470900" algn="l"/>
                <a:tab pos="8928100" algn="l"/>
                <a:tab pos="9385300" algn="l"/>
              </a:tabLst>
            </a:pPr>
            <a:r>
              <a:rPr lang="en-US">
                <a:latin typeface="Arial" charset="0"/>
                <a:cs typeface="DejaVu Sans" charset="0"/>
              </a:rPr>
              <a:t>Một số tag không có thẻ đóng</a:t>
            </a:r>
          </a:p>
          <a:p>
            <a:pPr marL="241300" indent="-233363" eaLnBrk="1" hangingPunct="1">
              <a:spcBef>
                <a:spcPts val="450"/>
              </a:spcBef>
              <a:buClrTx/>
              <a:buFontTx/>
              <a:buNone/>
              <a:tabLst>
                <a:tab pos="241300" algn="l"/>
                <a:tab pos="698500" algn="l"/>
                <a:tab pos="1155700" algn="l"/>
                <a:tab pos="1612900" algn="l"/>
                <a:tab pos="2070100" algn="l"/>
                <a:tab pos="2527300" algn="l"/>
                <a:tab pos="2984500" algn="l"/>
                <a:tab pos="3441700" algn="l"/>
                <a:tab pos="3898900" algn="l"/>
                <a:tab pos="4356100" algn="l"/>
                <a:tab pos="4813300" algn="l"/>
                <a:tab pos="5270500" algn="l"/>
                <a:tab pos="5727700" algn="l"/>
                <a:tab pos="6184900" algn="l"/>
                <a:tab pos="6642100" algn="l"/>
                <a:tab pos="7099300" algn="l"/>
                <a:tab pos="7556500" algn="l"/>
                <a:tab pos="8013700" algn="l"/>
                <a:tab pos="8470900" algn="l"/>
                <a:tab pos="8928100" algn="l"/>
                <a:tab pos="9385300" algn="l"/>
              </a:tabLst>
            </a:pPr>
            <a:endParaRPr lang="en-US">
              <a:latin typeface="Arial" charset="0"/>
              <a:cs typeface="DejaVu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p:spPr>
        <p:txBody>
          <a:bodyPr/>
          <a:lstStyle/>
          <a:p>
            <a:fld id="{3226AF6E-92B1-4DA7-9E10-79711DBDACD6}" type="slidenum">
              <a:rPr lang="en-US" smtClean="0"/>
              <a:pPr/>
              <a:t>15</a:t>
            </a:fld>
            <a:endParaRPr lang="en-US"/>
          </a:p>
        </p:txBody>
      </p:sp>
      <p:sp>
        <p:nvSpPr>
          <p:cNvPr id="6656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6564"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p:spPr>
        <p:txBody>
          <a:bodyPr/>
          <a:lstStyle/>
          <a:p>
            <a:fld id="{20F0A990-4953-4DF8-AC25-9E95A54CB034}" type="slidenum">
              <a:rPr lang="en-US" smtClean="0"/>
              <a:pPr/>
              <a:t>16</a:t>
            </a:fld>
            <a:endParaRPr lang="en-US"/>
          </a:p>
        </p:txBody>
      </p:sp>
      <p:sp>
        <p:nvSpPr>
          <p:cNvPr id="6758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7588"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a:noFill/>
        </p:spPr>
        <p:txBody>
          <a:bodyPr/>
          <a:lstStyle/>
          <a:p>
            <a:fld id="{3107576E-C233-4D42-B6DA-B1E13CEB46E4}" type="slidenum">
              <a:rPr lang="en-US" smtClean="0"/>
              <a:pPr/>
              <a:t>26</a:t>
            </a:fld>
            <a:endParaRPr lang="en-US"/>
          </a:p>
        </p:txBody>
      </p:sp>
      <p:sp>
        <p:nvSpPr>
          <p:cNvPr id="68611" name="Rectangle 1"/>
          <p:cNvSpPr>
            <a:spLocks noGrp="1" noRot="1" noChangeAspect="1" noChangeArrowheads="1" noTextEdit="1"/>
          </p:cNvSpPr>
          <p:nvPr>
            <p:ph type="sldImg"/>
          </p:nvPr>
        </p:nvSpPr>
        <p:spPr>
          <a:xfrm>
            <a:off x="930275" y="741363"/>
            <a:ext cx="4937125" cy="3702050"/>
          </a:xfrm>
          <a:solidFill>
            <a:srgbClr val="FFFFFF"/>
          </a:solidFill>
          <a:ln/>
        </p:spPr>
      </p:sp>
      <p:sp>
        <p:nvSpPr>
          <p:cNvPr id="68612"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1"/>
          <p:cNvSpPr>
            <a:spLocks noGrp="1" noChangeArrowheads="1"/>
          </p:cNvSpPr>
          <p:nvPr>
            <p:ph type="sldNum" sz="quarter"/>
          </p:nvPr>
        </p:nvSpPr>
        <p:spPr>
          <a:noFill/>
        </p:spPr>
        <p:txBody>
          <a:bodyPr/>
          <a:lstStyle/>
          <a:p>
            <a:fld id="{7198C503-7B63-4177-8BC6-836E509D8F7E}" type="slidenum">
              <a:rPr lang="en-US" smtClean="0"/>
              <a:pPr/>
              <a:t>27</a:t>
            </a:fld>
            <a:endParaRPr lang="en-US"/>
          </a:p>
        </p:txBody>
      </p:sp>
      <p:sp>
        <p:nvSpPr>
          <p:cNvPr id="69635" name="Rectangle 1"/>
          <p:cNvSpPr>
            <a:spLocks noGrp="1" noRot="1" noChangeAspect="1" noChangeArrowheads="1" noTextEdit="1"/>
          </p:cNvSpPr>
          <p:nvPr>
            <p:ph type="sldImg"/>
          </p:nvPr>
        </p:nvSpPr>
        <p:spPr>
          <a:xfrm>
            <a:off x="930275" y="741363"/>
            <a:ext cx="4937125" cy="3702050"/>
          </a:xfrm>
          <a:solidFill>
            <a:srgbClr val="FFFFFF"/>
          </a:solidFill>
          <a:ln/>
        </p:spPr>
      </p:sp>
      <p:sp>
        <p:nvSpPr>
          <p:cNvPr id="69636"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1"/>
          <p:cNvSpPr>
            <a:spLocks noGrp="1" noChangeArrowheads="1"/>
          </p:cNvSpPr>
          <p:nvPr>
            <p:ph type="sldNum" sz="quarter"/>
          </p:nvPr>
        </p:nvSpPr>
        <p:spPr>
          <a:noFill/>
        </p:spPr>
        <p:txBody>
          <a:bodyPr/>
          <a:lstStyle/>
          <a:p>
            <a:fld id="{0A51599F-CED0-4DA5-88CD-6BFCE9B06E8C}" type="slidenum">
              <a:rPr lang="en-US" smtClean="0"/>
              <a:pPr/>
              <a:t>28</a:t>
            </a:fld>
            <a:endParaRPr lang="en-US"/>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0660"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1"/>
          <p:cNvSpPr>
            <a:spLocks noGrp="1" noChangeArrowheads="1"/>
          </p:cNvSpPr>
          <p:nvPr>
            <p:ph type="sldNum" sz="quarter"/>
          </p:nvPr>
        </p:nvSpPr>
        <p:spPr>
          <a:noFill/>
        </p:spPr>
        <p:txBody>
          <a:bodyPr/>
          <a:lstStyle/>
          <a:p>
            <a:fld id="{CF980980-49A5-4AB9-82AF-1EE7F27FF288}" type="slidenum">
              <a:rPr lang="en-US" smtClean="0"/>
              <a:pPr/>
              <a:t>29</a:t>
            </a:fld>
            <a:endParaRPr lang="en-US"/>
          </a:p>
        </p:txBody>
      </p:sp>
      <p:sp>
        <p:nvSpPr>
          <p:cNvPr id="7168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1684"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1"/>
          <p:cNvSpPr>
            <a:spLocks noGrp="1" noChangeArrowheads="1"/>
          </p:cNvSpPr>
          <p:nvPr>
            <p:ph type="sldNum" sz="quarter"/>
          </p:nvPr>
        </p:nvSpPr>
        <p:spPr>
          <a:noFill/>
        </p:spPr>
        <p:txBody>
          <a:bodyPr/>
          <a:lstStyle/>
          <a:p>
            <a:fld id="{8D2D0408-44FA-452C-BDA0-8FC75969666B}" type="slidenum">
              <a:rPr lang="en-US" smtClean="0"/>
              <a:pPr/>
              <a:t>2</a:t>
            </a:fld>
            <a:endParaRPr lang="en-US"/>
          </a:p>
        </p:txBody>
      </p:sp>
      <p:sp>
        <p:nvSpPr>
          <p:cNvPr id="5120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1204"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1"/>
          <p:cNvSpPr>
            <a:spLocks noGrp="1" noChangeArrowheads="1"/>
          </p:cNvSpPr>
          <p:nvPr>
            <p:ph type="sldNum" sz="quarter"/>
          </p:nvPr>
        </p:nvSpPr>
        <p:spPr>
          <a:noFill/>
        </p:spPr>
        <p:txBody>
          <a:bodyPr/>
          <a:lstStyle/>
          <a:p>
            <a:fld id="{B0F760F8-104A-4D9D-8FFF-C76B84559384}" type="slidenum">
              <a:rPr lang="en-US" smtClean="0"/>
              <a:pPr/>
              <a:t>30</a:t>
            </a:fld>
            <a:endParaRPr lang="en-US"/>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2708"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1"/>
          <p:cNvSpPr>
            <a:spLocks noGrp="1" noChangeArrowheads="1"/>
          </p:cNvSpPr>
          <p:nvPr>
            <p:ph type="sldNum" sz="quarter"/>
          </p:nvPr>
        </p:nvSpPr>
        <p:spPr>
          <a:noFill/>
        </p:spPr>
        <p:txBody>
          <a:bodyPr/>
          <a:lstStyle/>
          <a:p>
            <a:fld id="{AF88F883-7AC8-42C6-BB2B-B00CF664EF44}" type="slidenum">
              <a:rPr lang="en-US" smtClean="0"/>
              <a:pPr/>
              <a:t>31</a:t>
            </a:fld>
            <a:endParaRPr lang="en-US"/>
          </a:p>
        </p:txBody>
      </p:sp>
      <p:sp>
        <p:nvSpPr>
          <p:cNvPr id="737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3732"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1"/>
          <p:cNvSpPr>
            <a:spLocks noGrp="1" noChangeArrowheads="1"/>
          </p:cNvSpPr>
          <p:nvPr>
            <p:ph type="sldNum" sz="quarter"/>
          </p:nvPr>
        </p:nvSpPr>
        <p:spPr>
          <a:noFill/>
        </p:spPr>
        <p:txBody>
          <a:bodyPr/>
          <a:lstStyle/>
          <a:p>
            <a:fld id="{6D06D891-CA91-472C-A4C7-A0BBAAA7EBFC}" type="slidenum">
              <a:rPr lang="en-US" smtClean="0"/>
              <a:pPr/>
              <a:t>32</a:t>
            </a:fld>
            <a:endParaRPr lang="en-US"/>
          </a:p>
        </p:txBody>
      </p:sp>
      <p:sp>
        <p:nvSpPr>
          <p:cNvPr id="747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4756"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1"/>
          <p:cNvSpPr>
            <a:spLocks noGrp="1" noChangeArrowheads="1"/>
          </p:cNvSpPr>
          <p:nvPr>
            <p:ph type="sldNum" sz="quarter"/>
          </p:nvPr>
        </p:nvSpPr>
        <p:spPr>
          <a:noFill/>
        </p:spPr>
        <p:txBody>
          <a:bodyPr/>
          <a:lstStyle/>
          <a:p>
            <a:fld id="{A2207E43-8129-46E9-88BD-5F4AC8A076E1}" type="slidenum">
              <a:rPr lang="en-US" smtClean="0"/>
              <a:pPr/>
              <a:t>33</a:t>
            </a:fld>
            <a:endParaRPr lang="en-US"/>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5780"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1"/>
          <p:cNvSpPr>
            <a:spLocks noGrp="1" noChangeArrowheads="1"/>
          </p:cNvSpPr>
          <p:nvPr>
            <p:ph type="sldNum" sz="quarter"/>
          </p:nvPr>
        </p:nvSpPr>
        <p:spPr>
          <a:noFill/>
        </p:spPr>
        <p:txBody>
          <a:bodyPr/>
          <a:lstStyle/>
          <a:p>
            <a:fld id="{0B3743AF-2DF4-4A20-BCF9-32AB25FAACAC}" type="slidenum">
              <a:rPr lang="en-US" smtClean="0"/>
              <a:pPr/>
              <a:t>34</a:t>
            </a:fld>
            <a:endParaRPr lang="en-US"/>
          </a:p>
        </p:txBody>
      </p:sp>
      <p:sp>
        <p:nvSpPr>
          <p:cNvPr id="7680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6804"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1"/>
          <p:cNvSpPr>
            <a:spLocks noGrp="1" noChangeArrowheads="1"/>
          </p:cNvSpPr>
          <p:nvPr>
            <p:ph type="sldNum" sz="quarter"/>
          </p:nvPr>
        </p:nvSpPr>
        <p:spPr>
          <a:noFill/>
        </p:spPr>
        <p:txBody>
          <a:bodyPr/>
          <a:lstStyle/>
          <a:p>
            <a:fld id="{B097C473-947C-4516-817E-5563BA555B5C}" type="slidenum">
              <a:rPr lang="en-US" smtClean="0"/>
              <a:pPr/>
              <a:t>35</a:t>
            </a:fld>
            <a:endParaRPr lang="en-US"/>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7828"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1"/>
          <p:cNvSpPr>
            <a:spLocks noGrp="1" noChangeArrowheads="1"/>
          </p:cNvSpPr>
          <p:nvPr>
            <p:ph type="sldNum" sz="quarter"/>
          </p:nvPr>
        </p:nvSpPr>
        <p:spPr>
          <a:noFill/>
        </p:spPr>
        <p:txBody>
          <a:bodyPr/>
          <a:lstStyle/>
          <a:p>
            <a:fld id="{8D57018B-B090-4C85-B1B5-3BFE6C9CA615}" type="slidenum">
              <a:rPr lang="en-US" smtClean="0"/>
              <a:pPr/>
              <a:t>3</a:t>
            </a:fld>
            <a:endParaRPr lang="en-US"/>
          </a:p>
        </p:txBody>
      </p:sp>
      <p:sp>
        <p:nvSpPr>
          <p:cNvPr id="5325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3252"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1"/>
          <p:cNvSpPr>
            <a:spLocks noGrp="1" noChangeArrowheads="1"/>
          </p:cNvSpPr>
          <p:nvPr>
            <p:ph type="sldNum" sz="quarter"/>
          </p:nvPr>
        </p:nvSpPr>
        <p:spPr>
          <a:noFill/>
        </p:spPr>
        <p:txBody>
          <a:bodyPr/>
          <a:lstStyle/>
          <a:p>
            <a:fld id="{B0BC2D4E-491A-45D5-A274-5108F503DB02}" type="slidenum">
              <a:rPr lang="en-US" smtClean="0"/>
              <a:pPr/>
              <a:t>4</a:t>
            </a:fld>
            <a:endParaRPr lang="en-US"/>
          </a:p>
        </p:txBody>
      </p:sp>
      <p:sp>
        <p:nvSpPr>
          <p:cNvPr id="5427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4276"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1"/>
          <p:cNvSpPr>
            <a:spLocks noGrp="1" noChangeArrowheads="1"/>
          </p:cNvSpPr>
          <p:nvPr>
            <p:ph type="sldNum" sz="quarter"/>
          </p:nvPr>
        </p:nvSpPr>
        <p:spPr>
          <a:noFill/>
        </p:spPr>
        <p:txBody>
          <a:bodyPr/>
          <a:lstStyle/>
          <a:p>
            <a:fld id="{C8FADF07-A006-416C-B0B6-74375ACFF248}" type="slidenum">
              <a:rPr lang="en-US" smtClean="0"/>
              <a:pPr/>
              <a:t>5</a:t>
            </a:fld>
            <a:endParaRPr lang="en-US"/>
          </a:p>
        </p:txBody>
      </p:sp>
      <p:sp>
        <p:nvSpPr>
          <p:cNvPr id="57347" name="Rectangle 1"/>
          <p:cNvSpPr>
            <a:spLocks noGrp="1" noRot="1" noChangeAspect="1" noChangeArrowheads="1" noTextEdit="1"/>
          </p:cNvSpPr>
          <p:nvPr>
            <p:ph type="sldImg"/>
          </p:nvPr>
        </p:nvSpPr>
        <p:spPr>
          <a:xfrm>
            <a:off x="930275" y="741363"/>
            <a:ext cx="4937125" cy="3702050"/>
          </a:xfrm>
          <a:solidFill>
            <a:srgbClr val="FFFFFF"/>
          </a:solidFill>
          <a:ln/>
        </p:spPr>
      </p:sp>
      <p:sp>
        <p:nvSpPr>
          <p:cNvPr id="57348"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1"/>
          <p:cNvSpPr>
            <a:spLocks noGrp="1" noChangeArrowheads="1"/>
          </p:cNvSpPr>
          <p:nvPr>
            <p:ph type="sldNum" sz="quarter"/>
          </p:nvPr>
        </p:nvSpPr>
        <p:spPr>
          <a:noFill/>
        </p:spPr>
        <p:txBody>
          <a:bodyPr/>
          <a:lstStyle/>
          <a:p>
            <a:fld id="{4BBF2D09-EA65-4E1A-99A5-293D406BE1BA}" type="slidenum">
              <a:rPr lang="en-US" smtClean="0"/>
              <a:pPr/>
              <a:t>6</a:t>
            </a:fld>
            <a:endParaRPr lang="en-US"/>
          </a:p>
        </p:txBody>
      </p:sp>
      <p:sp>
        <p:nvSpPr>
          <p:cNvPr id="5837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8372"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1"/>
          <p:cNvSpPr>
            <a:spLocks noGrp="1" noChangeArrowheads="1"/>
          </p:cNvSpPr>
          <p:nvPr>
            <p:ph type="sldNum" sz="quarter"/>
          </p:nvPr>
        </p:nvSpPr>
        <p:spPr>
          <a:noFill/>
        </p:spPr>
        <p:txBody>
          <a:bodyPr/>
          <a:lstStyle/>
          <a:p>
            <a:fld id="{5FEBAD6B-BF77-4011-8845-D84C106CF089}" type="slidenum">
              <a:rPr lang="en-US" smtClean="0"/>
              <a:pPr/>
              <a:t>7</a:t>
            </a:fld>
            <a:endParaRPr lang="en-US"/>
          </a:p>
        </p:txBody>
      </p:sp>
      <p:sp>
        <p:nvSpPr>
          <p:cNvPr id="593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9396"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1"/>
          <p:cNvSpPr>
            <a:spLocks noGrp="1" noChangeArrowheads="1"/>
          </p:cNvSpPr>
          <p:nvPr>
            <p:ph type="sldNum" sz="quarter"/>
          </p:nvPr>
        </p:nvSpPr>
        <p:spPr>
          <a:noFill/>
        </p:spPr>
        <p:txBody>
          <a:bodyPr/>
          <a:lstStyle/>
          <a:p>
            <a:fld id="{5FEBAD6B-BF77-4011-8845-D84C106CF089}" type="slidenum">
              <a:rPr lang="en-US" smtClean="0"/>
              <a:pPr/>
              <a:t>8</a:t>
            </a:fld>
            <a:endParaRPr lang="en-US"/>
          </a:p>
        </p:txBody>
      </p:sp>
      <p:sp>
        <p:nvSpPr>
          <p:cNvPr id="593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9396" name="Rectangle 2"/>
          <p:cNvSpPr>
            <a:spLocks noGrp="1" noChangeArrowheads="1"/>
          </p:cNvSpPr>
          <p:nvPr>
            <p:ph type="body" idx="1"/>
          </p:nvPr>
        </p:nvSpPr>
        <p:spPr>
          <a:xfrm>
            <a:off x="731838" y="4560888"/>
            <a:ext cx="5846762" cy="4316412"/>
          </a:xfrm>
          <a:noFill/>
          <a:ln/>
        </p:spPr>
        <p:txBody>
          <a:bodyPr wrap="none" anchor="ctr"/>
          <a:lstStyle/>
          <a:p>
            <a:endParaRPr 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p:spPr>
        <p:txBody>
          <a:bodyPr/>
          <a:lstStyle/>
          <a:p>
            <a:fld id="{0BF4F72B-DD90-418F-BB53-7979B5F06208}" type="slidenum">
              <a:rPr lang="en-US" smtClean="0"/>
              <a:pPr/>
              <a:t>9</a:t>
            </a:fld>
            <a:endParaRPr lang="en-US"/>
          </a:p>
        </p:txBody>
      </p:sp>
      <p:sp>
        <p:nvSpPr>
          <p:cNvPr id="62467" name="Rectangle 2"/>
          <p:cNvSpPr>
            <a:spLocks noGrp="1" noRot="1" noChangeAspect="1" noChangeArrowheads="1" noTextEdit="1"/>
          </p:cNvSpPr>
          <p:nvPr>
            <p:ph type="sldImg"/>
          </p:nvPr>
        </p:nvSpPr>
        <p:spPr>
          <a:xfrm>
            <a:off x="1258888" y="720725"/>
            <a:ext cx="4789487" cy="3592513"/>
          </a:xfrm>
          <a:ln/>
        </p:spPr>
      </p:sp>
      <p:sp>
        <p:nvSpPr>
          <p:cNvPr id="62468"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5" name="Rectangle 2"/>
          <p:cNvSpPr>
            <a:spLocks noGrp="1" noChangeArrowheads="1"/>
          </p:cNvSpPr>
          <p:nvPr>
            <p:ph type="sldNum" idx="11"/>
          </p:nvPr>
        </p:nvSpPr>
        <p:spPr>
          <a:ln/>
        </p:spPr>
        <p:txBody>
          <a:bodyPr/>
          <a:lstStyle>
            <a:lvl1pPr>
              <a:defRPr/>
            </a:lvl1pPr>
          </a:lstStyle>
          <a:p>
            <a:pPr>
              <a:defRPr/>
            </a:pPr>
            <a:fld id="{9946C964-B962-404E-9D25-5133F97237C5}" type="slidenum">
              <a:rPr lang="en-US"/>
              <a:pPr>
                <a:defRPr/>
              </a:pPr>
              <a:t>‹#›</a:t>
            </a:fld>
            <a:endParaRPr lang="en-US"/>
          </a:p>
        </p:txBody>
      </p:sp>
      <p:sp>
        <p:nvSpPr>
          <p:cNvPr id="6"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5" name="Rectangle 2"/>
          <p:cNvSpPr>
            <a:spLocks noGrp="1" noChangeArrowheads="1"/>
          </p:cNvSpPr>
          <p:nvPr>
            <p:ph type="sldNum" idx="11"/>
          </p:nvPr>
        </p:nvSpPr>
        <p:spPr>
          <a:ln/>
        </p:spPr>
        <p:txBody>
          <a:bodyPr/>
          <a:lstStyle>
            <a:lvl1pPr>
              <a:defRPr/>
            </a:lvl1pPr>
          </a:lstStyle>
          <a:p>
            <a:pPr>
              <a:defRPr/>
            </a:pPr>
            <a:fld id="{3CD1D932-E25B-4D30-8A0F-8AEE68F85A72}" type="slidenum">
              <a:rPr lang="en-US"/>
              <a:pPr>
                <a:defRPr/>
              </a:pPr>
              <a:t>‹#›</a:t>
            </a:fld>
            <a:endParaRPr lang="en-US"/>
          </a:p>
        </p:txBody>
      </p:sp>
      <p:sp>
        <p:nvSpPr>
          <p:cNvPr id="6"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4225" cy="5843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5038" cy="5843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5" name="Rectangle 2"/>
          <p:cNvSpPr>
            <a:spLocks noGrp="1" noChangeArrowheads="1"/>
          </p:cNvSpPr>
          <p:nvPr>
            <p:ph type="sldNum" idx="11"/>
          </p:nvPr>
        </p:nvSpPr>
        <p:spPr>
          <a:ln/>
        </p:spPr>
        <p:txBody>
          <a:bodyPr/>
          <a:lstStyle>
            <a:lvl1pPr>
              <a:defRPr/>
            </a:lvl1pPr>
          </a:lstStyle>
          <a:p>
            <a:pPr>
              <a:defRPr/>
            </a:pPr>
            <a:fld id="{7F07A9F5-68DD-4B51-AEDA-073BBBE52A09}" type="slidenum">
              <a:rPr lang="en-US"/>
              <a:pPr>
                <a:defRPr/>
              </a:pPr>
              <a:t>‹#›</a:t>
            </a:fld>
            <a:endParaRPr lang="en-US"/>
          </a:p>
        </p:txBody>
      </p:sp>
      <p:sp>
        <p:nvSpPr>
          <p:cNvPr id="6"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5"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6" name="Rectangle 14"/>
          <p:cNvSpPr>
            <a:spLocks noGrp="1" noChangeArrowheads="1"/>
          </p:cNvSpPr>
          <p:nvPr>
            <p:ph type="sldNum" idx="12"/>
          </p:nvPr>
        </p:nvSpPr>
        <p:spPr>
          <a:ln/>
        </p:spPr>
        <p:txBody>
          <a:bodyPr/>
          <a:lstStyle>
            <a:lvl1pPr>
              <a:defRPr/>
            </a:lvl1pPr>
          </a:lstStyle>
          <a:p>
            <a:pPr>
              <a:defRPr/>
            </a:pPr>
            <a:fld id="{9E3A3A6F-302F-455A-8900-7A6C024A97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5"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6" name="Rectangle 14"/>
          <p:cNvSpPr>
            <a:spLocks noGrp="1" noChangeArrowheads="1"/>
          </p:cNvSpPr>
          <p:nvPr>
            <p:ph type="sldNum" idx="12"/>
          </p:nvPr>
        </p:nvSpPr>
        <p:spPr>
          <a:ln/>
        </p:spPr>
        <p:txBody>
          <a:bodyPr/>
          <a:lstStyle>
            <a:lvl1pPr>
              <a:defRPr/>
            </a:lvl1pPr>
          </a:lstStyle>
          <a:p>
            <a:pPr>
              <a:defRPr/>
            </a:pPr>
            <a:fld id="{FD2FC960-530A-4CB1-B7FF-CCBD337CD4F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5"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6" name="Rectangle 14"/>
          <p:cNvSpPr>
            <a:spLocks noGrp="1" noChangeArrowheads="1"/>
          </p:cNvSpPr>
          <p:nvPr>
            <p:ph type="sldNum" idx="12"/>
          </p:nvPr>
        </p:nvSpPr>
        <p:spPr>
          <a:ln/>
        </p:spPr>
        <p:txBody>
          <a:bodyPr/>
          <a:lstStyle>
            <a:lvl1pPr>
              <a:defRPr/>
            </a:lvl1pPr>
          </a:lstStyle>
          <a:p>
            <a:pPr>
              <a:defRPr/>
            </a:pPr>
            <a:fld id="{95EAA680-87E0-4012-B708-CF9B8CF6437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3838"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35425"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6"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7" name="Rectangle 14"/>
          <p:cNvSpPr>
            <a:spLocks noGrp="1" noChangeArrowheads="1"/>
          </p:cNvSpPr>
          <p:nvPr>
            <p:ph type="sldNum" idx="12"/>
          </p:nvPr>
        </p:nvSpPr>
        <p:spPr>
          <a:ln/>
        </p:spPr>
        <p:txBody>
          <a:bodyPr/>
          <a:lstStyle>
            <a:lvl1pPr>
              <a:defRPr/>
            </a:lvl1pPr>
          </a:lstStyle>
          <a:p>
            <a:pPr>
              <a:defRPr/>
            </a:pPr>
            <a:fld id="{CFDC92E9-E673-4AD0-8B1E-622D302BDB4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8"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9" name="Rectangle 14"/>
          <p:cNvSpPr>
            <a:spLocks noGrp="1" noChangeArrowheads="1"/>
          </p:cNvSpPr>
          <p:nvPr>
            <p:ph type="sldNum" idx="12"/>
          </p:nvPr>
        </p:nvSpPr>
        <p:spPr>
          <a:ln/>
        </p:spPr>
        <p:txBody>
          <a:bodyPr/>
          <a:lstStyle>
            <a:lvl1pPr>
              <a:defRPr/>
            </a:lvl1pPr>
          </a:lstStyle>
          <a:p>
            <a:pPr>
              <a:defRPr/>
            </a:pPr>
            <a:fld id="{5FCCF8EC-D16C-4CB6-9C71-42524C7696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4"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5" name="Rectangle 14"/>
          <p:cNvSpPr>
            <a:spLocks noGrp="1" noChangeArrowheads="1"/>
          </p:cNvSpPr>
          <p:nvPr>
            <p:ph type="sldNum" idx="12"/>
          </p:nvPr>
        </p:nvSpPr>
        <p:spPr>
          <a:ln/>
        </p:spPr>
        <p:txBody>
          <a:bodyPr/>
          <a:lstStyle>
            <a:lvl1pPr>
              <a:defRPr/>
            </a:lvl1pPr>
          </a:lstStyle>
          <a:p>
            <a:pPr>
              <a:defRPr/>
            </a:pPr>
            <a:fld id="{301C6F70-B16A-491A-8A04-4CB89386C74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3"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4" name="Rectangle 14"/>
          <p:cNvSpPr>
            <a:spLocks noGrp="1" noChangeArrowheads="1"/>
          </p:cNvSpPr>
          <p:nvPr>
            <p:ph type="sldNum" idx="12"/>
          </p:nvPr>
        </p:nvSpPr>
        <p:spPr>
          <a:ln/>
        </p:spPr>
        <p:txBody>
          <a:bodyPr/>
          <a:lstStyle>
            <a:lvl1pPr>
              <a:defRPr/>
            </a:lvl1pPr>
          </a:lstStyle>
          <a:p>
            <a:pPr>
              <a:defRPr/>
            </a:pPr>
            <a:fld id="{08E0686A-A339-4110-8741-2F52891EEA5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6"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7" name="Rectangle 14"/>
          <p:cNvSpPr>
            <a:spLocks noGrp="1" noChangeArrowheads="1"/>
          </p:cNvSpPr>
          <p:nvPr>
            <p:ph type="sldNum" idx="12"/>
          </p:nvPr>
        </p:nvSpPr>
        <p:spPr>
          <a:ln/>
        </p:spPr>
        <p:txBody>
          <a:bodyPr/>
          <a:lstStyle>
            <a:lvl1pPr>
              <a:defRPr/>
            </a:lvl1pPr>
          </a:lstStyle>
          <a:p>
            <a:pPr>
              <a:defRPr/>
            </a:pPr>
            <a:fld id="{AAAAFBB6-8510-46FD-B2A6-BBD255B0B11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5" name="Rectangle 2"/>
          <p:cNvSpPr>
            <a:spLocks noGrp="1" noChangeArrowheads="1"/>
          </p:cNvSpPr>
          <p:nvPr>
            <p:ph type="sldNum" idx="11"/>
          </p:nvPr>
        </p:nvSpPr>
        <p:spPr>
          <a:ln/>
        </p:spPr>
        <p:txBody>
          <a:bodyPr/>
          <a:lstStyle>
            <a:lvl1pPr>
              <a:defRPr/>
            </a:lvl1pPr>
          </a:lstStyle>
          <a:p>
            <a:pPr>
              <a:defRPr/>
            </a:pPr>
            <a:fld id="{ED945AE6-EE29-4432-863F-A2AC29BC1468}" type="slidenum">
              <a:rPr lang="en-US"/>
              <a:pPr>
                <a:defRPr/>
              </a:pPr>
              <a:t>‹#›</a:t>
            </a:fld>
            <a:endParaRPr lang="en-US"/>
          </a:p>
        </p:txBody>
      </p:sp>
      <p:sp>
        <p:nvSpPr>
          <p:cNvPr id="6"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6"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7" name="Rectangle 14"/>
          <p:cNvSpPr>
            <a:spLocks noGrp="1" noChangeArrowheads="1"/>
          </p:cNvSpPr>
          <p:nvPr>
            <p:ph type="sldNum" idx="12"/>
          </p:nvPr>
        </p:nvSpPr>
        <p:spPr>
          <a:ln/>
        </p:spPr>
        <p:txBody>
          <a:bodyPr/>
          <a:lstStyle>
            <a:lvl1pPr>
              <a:defRPr/>
            </a:lvl1pPr>
          </a:lstStyle>
          <a:p>
            <a:pPr>
              <a:defRPr/>
            </a:pPr>
            <a:fld id="{35BE5B23-1F0F-496B-AD16-E864216F6CE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5"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6" name="Rectangle 14"/>
          <p:cNvSpPr>
            <a:spLocks noGrp="1" noChangeArrowheads="1"/>
          </p:cNvSpPr>
          <p:nvPr>
            <p:ph type="sldNum" idx="12"/>
          </p:nvPr>
        </p:nvSpPr>
        <p:spPr>
          <a:ln/>
        </p:spPr>
        <p:txBody>
          <a:bodyPr/>
          <a:lstStyle>
            <a:lvl1pPr>
              <a:defRPr/>
            </a:lvl1pPr>
          </a:lstStyle>
          <a:p>
            <a:pPr>
              <a:defRPr/>
            </a:pPr>
            <a:fld id="{CFA291FB-545A-49FE-BD76-4B156587599F}"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4225" cy="5843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5038" cy="5843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idx="10"/>
          </p:nvPr>
        </p:nvSpPr>
        <p:spPr>
          <a:ln/>
        </p:spPr>
        <p:txBody>
          <a:bodyPr/>
          <a:lstStyle>
            <a:lvl1pPr>
              <a:defRPr/>
            </a:lvl1pPr>
          </a:lstStyle>
          <a:p>
            <a:pPr>
              <a:defRPr/>
            </a:pPr>
            <a:r>
              <a:rPr lang="en-US"/>
              <a:t>LẬP TRÌNH WEB VỚI JAVA - CHUONG 1</a:t>
            </a:r>
          </a:p>
        </p:txBody>
      </p:sp>
      <p:sp>
        <p:nvSpPr>
          <p:cNvPr id="5" name="Rectangle 13"/>
          <p:cNvSpPr>
            <a:spLocks noGrp="1" noChangeArrowheads="1"/>
          </p:cNvSpPr>
          <p:nvPr>
            <p:ph type="ftr" idx="11"/>
          </p:nvPr>
        </p:nvSpPr>
        <p:spPr>
          <a:ln/>
        </p:spPr>
        <p:txBody>
          <a:bodyPr/>
          <a:lstStyle>
            <a:lvl1pPr>
              <a:defRPr/>
            </a:lvl1pPr>
          </a:lstStyle>
          <a:p>
            <a:pPr>
              <a:defRPr/>
            </a:pPr>
            <a:r>
              <a:rPr lang="en-US"/>
              <a:t>ĐẠI HỌC CÔNG NGHỆ THÔNG TIN</a:t>
            </a:r>
          </a:p>
        </p:txBody>
      </p:sp>
      <p:sp>
        <p:nvSpPr>
          <p:cNvPr id="6" name="Rectangle 14"/>
          <p:cNvSpPr>
            <a:spLocks noGrp="1" noChangeArrowheads="1"/>
          </p:cNvSpPr>
          <p:nvPr>
            <p:ph type="sldNum" idx="12"/>
          </p:nvPr>
        </p:nvSpPr>
        <p:spPr>
          <a:ln/>
        </p:spPr>
        <p:txBody>
          <a:bodyPr/>
          <a:lstStyle>
            <a:lvl1pPr>
              <a:defRPr/>
            </a:lvl1pPr>
          </a:lstStyle>
          <a:p>
            <a:pPr>
              <a:defRPr/>
            </a:pPr>
            <a:fld id="{923D25BA-9A05-4D40-A2D7-33DD2290C3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5" name="Rectangle 2"/>
          <p:cNvSpPr>
            <a:spLocks noGrp="1" noChangeArrowheads="1"/>
          </p:cNvSpPr>
          <p:nvPr>
            <p:ph type="sldNum" idx="11"/>
          </p:nvPr>
        </p:nvSpPr>
        <p:spPr>
          <a:ln/>
        </p:spPr>
        <p:txBody>
          <a:bodyPr/>
          <a:lstStyle>
            <a:lvl1pPr>
              <a:defRPr/>
            </a:lvl1pPr>
          </a:lstStyle>
          <a:p>
            <a:pPr>
              <a:defRPr/>
            </a:pPr>
            <a:fld id="{04742E8F-BA4D-408A-B486-0526D9C0C063}" type="slidenum">
              <a:rPr lang="en-US"/>
              <a:pPr>
                <a:defRPr/>
              </a:pPr>
              <a:t>‹#›</a:t>
            </a:fld>
            <a:endParaRPr lang="en-US"/>
          </a:p>
        </p:txBody>
      </p:sp>
      <p:sp>
        <p:nvSpPr>
          <p:cNvPr id="6"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3838"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35425"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6" name="Rectangle 2"/>
          <p:cNvSpPr>
            <a:spLocks noGrp="1" noChangeArrowheads="1"/>
          </p:cNvSpPr>
          <p:nvPr>
            <p:ph type="sldNum" idx="11"/>
          </p:nvPr>
        </p:nvSpPr>
        <p:spPr>
          <a:ln/>
        </p:spPr>
        <p:txBody>
          <a:bodyPr/>
          <a:lstStyle>
            <a:lvl1pPr>
              <a:defRPr/>
            </a:lvl1pPr>
          </a:lstStyle>
          <a:p>
            <a:pPr>
              <a:defRPr/>
            </a:pPr>
            <a:fld id="{A186D075-29E7-46ED-8A5D-D7DE033E5B1C}" type="slidenum">
              <a:rPr lang="en-US"/>
              <a:pPr>
                <a:defRPr/>
              </a:pPr>
              <a:t>‹#›</a:t>
            </a:fld>
            <a:endParaRPr lang="en-US"/>
          </a:p>
        </p:txBody>
      </p:sp>
      <p:sp>
        <p:nvSpPr>
          <p:cNvPr id="7"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8" name="Rectangle 2"/>
          <p:cNvSpPr>
            <a:spLocks noGrp="1" noChangeArrowheads="1"/>
          </p:cNvSpPr>
          <p:nvPr>
            <p:ph type="sldNum" idx="11"/>
          </p:nvPr>
        </p:nvSpPr>
        <p:spPr>
          <a:ln/>
        </p:spPr>
        <p:txBody>
          <a:bodyPr/>
          <a:lstStyle>
            <a:lvl1pPr>
              <a:defRPr/>
            </a:lvl1pPr>
          </a:lstStyle>
          <a:p>
            <a:pPr>
              <a:defRPr/>
            </a:pPr>
            <a:fld id="{3B3DA399-7CB4-4D17-947C-23D2F062F1CE}" type="slidenum">
              <a:rPr lang="en-US"/>
              <a:pPr>
                <a:defRPr/>
              </a:pPr>
              <a:t>‹#›</a:t>
            </a:fld>
            <a:endParaRPr lang="en-US"/>
          </a:p>
        </p:txBody>
      </p:sp>
      <p:sp>
        <p:nvSpPr>
          <p:cNvPr id="9"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4" name="Rectangle 2"/>
          <p:cNvSpPr>
            <a:spLocks noGrp="1" noChangeArrowheads="1"/>
          </p:cNvSpPr>
          <p:nvPr>
            <p:ph type="sldNum" idx="11"/>
          </p:nvPr>
        </p:nvSpPr>
        <p:spPr>
          <a:ln/>
        </p:spPr>
        <p:txBody>
          <a:bodyPr/>
          <a:lstStyle>
            <a:lvl1pPr>
              <a:defRPr/>
            </a:lvl1pPr>
          </a:lstStyle>
          <a:p>
            <a:pPr>
              <a:defRPr/>
            </a:pPr>
            <a:fld id="{E0ACB410-615C-4E57-8D44-6B074B4D7864}" type="slidenum">
              <a:rPr lang="en-US"/>
              <a:pPr>
                <a:defRPr/>
              </a:pPr>
              <a:t>‹#›</a:t>
            </a:fld>
            <a:endParaRPr lang="en-US"/>
          </a:p>
        </p:txBody>
      </p:sp>
      <p:sp>
        <p:nvSpPr>
          <p:cNvPr id="5"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3" name="Rectangle 2"/>
          <p:cNvSpPr>
            <a:spLocks noGrp="1" noChangeArrowheads="1"/>
          </p:cNvSpPr>
          <p:nvPr>
            <p:ph type="sldNum" idx="11"/>
          </p:nvPr>
        </p:nvSpPr>
        <p:spPr>
          <a:ln/>
        </p:spPr>
        <p:txBody>
          <a:bodyPr/>
          <a:lstStyle>
            <a:lvl1pPr>
              <a:defRPr/>
            </a:lvl1pPr>
          </a:lstStyle>
          <a:p>
            <a:pPr>
              <a:defRPr/>
            </a:pPr>
            <a:fld id="{C4F3F334-0315-4781-BDE2-6BFCD357840B}" type="slidenum">
              <a:rPr lang="en-US"/>
              <a:pPr>
                <a:defRPr/>
              </a:pPr>
              <a:t>‹#›</a:t>
            </a:fld>
            <a:endParaRPr lang="en-US"/>
          </a:p>
        </p:txBody>
      </p:sp>
      <p:sp>
        <p:nvSpPr>
          <p:cNvPr id="4"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6" name="Rectangle 2"/>
          <p:cNvSpPr>
            <a:spLocks noGrp="1" noChangeArrowheads="1"/>
          </p:cNvSpPr>
          <p:nvPr>
            <p:ph type="sldNum" idx="11"/>
          </p:nvPr>
        </p:nvSpPr>
        <p:spPr>
          <a:ln/>
        </p:spPr>
        <p:txBody>
          <a:bodyPr/>
          <a:lstStyle>
            <a:lvl1pPr>
              <a:defRPr/>
            </a:lvl1pPr>
          </a:lstStyle>
          <a:p>
            <a:pPr>
              <a:defRPr/>
            </a:pPr>
            <a:fld id="{1D389ACA-CCFB-4013-BC9D-9B319FDB037F}" type="slidenum">
              <a:rPr lang="en-US"/>
              <a:pPr>
                <a:defRPr/>
              </a:pPr>
              <a:t>‹#›</a:t>
            </a:fld>
            <a:endParaRPr lang="en-US"/>
          </a:p>
        </p:txBody>
      </p:sp>
      <p:sp>
        <p:nvSpPr>
          <p:cNvPr id="7"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p:cNvSpPr>
            <a:spLocks noGrp="1" noChangeArrowheads="1"/>
          </p:cNvSpPr>
          <p:nvPr>
            <p:ph type="dt" idx="10"/>
          </p:nvPr>
        </p:nvSpPr>
        <p:spPr>
          <a:ln/>
        </p:spPr>
        <p:txBody>
          <a:bodyPr/>
          <a:lstStyle>
            <a:lvl1pPr>
              <a:defRPr/>
            </a:lvl1pPr>
          </a:lstStyle>
          <a:p>
            <a:pPr>
              <a:defRPr/>
            </a:pPr>
            <a:r>
              <a:rPr lang="en-US"/>
              <a:t>LẬP TRÌNH WEB VỚI JAVA</a:t>
            </a:r>
          </a:p>
        </p:txBody>
      </p:sp>
      <p:sp>
        <p:nvSpPr>
          <p:cNvPr id="6" name="Rectangle 2"/>
          <p:cNvSpPr>
            <a:spLocks noGrp="1" noChangeArrowheads="1"/>
          </p:cNvSpPr>
          <p:nvPr>
            <p:ph type="sldNum" idx="11"/>
          </p:nvPr>
        </p:nvSpPr>
        <p:spPr>
          <a:ln/>
        </p:spPr>
        <p:txBody>
          <a:bodyPr/>
          <a:lstStyle>
            <a:lvl1pPr>
              <a:defRPr/>
            </a:lvl1pPr>
          </a:lstStyle>
          <a:p>
            <a:pPr>
              <a:defRPr/>
            </a:pPr>
            <a:fld id="{7E8E28AC-6CDF-4137-92BC-37D723B82910}" type="slidenum">
              <a:rPr lang="en-US"/>
              <a:pPr>
                <a:defRPr/>
              </a:pPr>
              <a:t>‹#›</a:t>
            </a:fld>
            <a:endParaRPr lang="en-US"/>
          </a:p>
        </p:txBody>
      </p:sp>
      <p:sp>
        <p:nvSpPr>
          <p:cNvPr id="7" name="Rectangle 13"/>
          <p:cNvSpPr>
            <a:spLocks noGrp="1" noChangeArrowheads="1"/>
          </p:cNvSpPr>
          <p:nvPr>
            <p:ph type="ftr" idx="12"/>
          </p:nvPr>
        </p:nvSpPr>
        <p:spPr>
          <a:ln/>
        </p:spPr>
        <p:txBody>
          <a:bodyPr/>
          <a:lstStyle>
            <a:lvl1pPr>
              <a:defRPr/>
            </a:lvl1pPr>
          </a:lstStyle>
          <a:p>
            <a:pPr>
              <a:defRPr/>
            </a:pPr>
            <a:r>
              <a:rPr lang="en-US"/>
              <a:t>ĐẠI HỌC CÔNG NGHỆ THÔNG TIN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dt"/>
          </p:nvPr>
        </p:nvSpPr>
        <p:spPr bwMode="auto">
          <a:xfrm>
            <a:off x="457200" y="6078538"/>
            <a:ext cx="2125663" cy="6413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Times New Roman" pitchFamily="16" charset="0"/>
              </a:defRPr>
            </a:lvl1pPr>
          </a:lstStyle>
          <a:p>
            <a:pPr>
              <a:defRPr/>
            </a:pPr>
            <a:r>
              <a:rPr lang="en-US"/>
              <a:t>LẬP TRÌNH WEB VỚI JAVA</a:t>
            </a:r>
          </a:p>
        </p:txBody>
      </p:sp>
      <p:sp>
        <p:nvSpPr>
          <p:cNvPr id="1026" name="Rectangle 2"/>
          <p:cNvSpPr>
            <a:spLocks noGrp="1" noChangeArrowheads="1"/>
          </p:cNvSpPr>
          <p:nvPr>
            <p:ph type="sldNum"/>
          </p:nvPr>
        </p:nvSpPr>
        <p:spPr bwMode="auto">
          <a:xfrm>
            <a:off x="6553200" y="6248400"/>
            <a:ext cx="2125663" cy="4683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Times New Roman" pitchFamily="16" charset="0"/>
              </a:defRPr>
            </a:lvl1pPr>
          </a:lstStyle>
          <a:p>
            <a:pPr>
              <a:defRPr/>
            </a:pPr>
            <a:fld id="{132E6B17-F4F2-4926-868F-56917F639D24}" type="slidenum">
              <a:rPr lang="en-US"/>
              <a:pPr>
                <a:defRPr/>
              </a:pPr>
              <a:t>‹#›</a:t>
            </a:fld>
            <a:endParaRPr lang="en-US"/>
          </a:p>
        </p:txBody>
      </p:sp>
      <p:grpSp>
        <p:nvGrpSpPr>
          <p:cNvPr id="3076" name="Group 3"/>
          <p:cNvGrpSpPr>
            <a:grpSpLocks/>
          </p:cNvGrpSpPr>
          <p:nvPr/>
        </p:nvGrpSpPr>
        <p:grpSpPr bwMode="auto">
          <a:xfrm>
            <a:off x="0" y="0"/>
            <a:ext cx="9139238" cy="6848475"/>
            <a:chOff x="0" y="0"/>
            <a:chExt cx="5757" cy="4314"/>
          </a:xfrm>
        </p:grpSpPr>
        <p:grpSp>
          <p:nvGrpSpPr>
            <p:cNvPr id="3080" name="Group 4"/>
            <p:cNvGrpSpPr>
              <a:grpSpLocks/>
            </p:cNvGrpSpPr>
            <p:nvPr/>
          </p:nvGrpSpPr>
          <p:grpSpPr bwMode="auto">
            <a:xfrm>
              <a:off x="1728" y="2230"/>
              <a:ext cx="4026" cy="2084"/>
              <a:chOff x="1728" y="2230"/>
              <a:chExt cx="4026" cy="2084"/>
            </a:xfrm>
          </p:grpSpPr>
          <p:sp>
            <p:nvSpPr>
              <p:cNvPr id="1029" name="AutoShape 5"/>
              <p:cNvSpPr>
                <a:spLocks noChangeArrowheads="1"/>
              </p:cNvSpPr>
              <p:nvPr/>
            </p:nvSpPr>
            <p:spPr bwMode="auto">
              <a:xfrm>
                <a:off x="1728" y="2644"/>
                <a:ext cx="2881" cy="1670"/>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 name="T98" fmla="*/ 0 w 2882"/>
                  <a:gd name="T99" fmla="*/ 0 h 1671"/>
                  <a:gd name="T100" fmla="*/ 2882 w 2882"/>
                  <a:gd name="T101" fmla="*/ 167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T98" t="T99" r="T100" b="T101"/>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rgbClr val="002E8B"/>
                  </a:gs>
                  <a:gs pos="100000">
                    <a:srgbClr val="003399"/>
                  </a:gs>
                </a:gsLst>
                <a:lin ang="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1030" name="AutoShape 6"/>
              <p:cNvSpPr>
                <a:spLocks noChangeArrowheads="1"/>
              </p:cNvSpPr>
              <p:nvPr/>
            </p:nvSpPr>
            <p:spPr bwMode="auto">
              <a:xfrm>
                <a:off x="4170" y="2671"/>
                <a:ext cx="1258" cy="810"/>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 name="T122" fmla="*/ 0 w 1259"/>
                  <a:gd name="T123" fmla="*/ 0 h 811"/>
                  <a:gd name="T124" fmla="*/ 1259 w 1259"/>
                  <a:gd name="T125" fmla="*/ 81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rgbClr val="002E8B"/>
                  </a:gs>
                  <a:gs pos="100000">
                    <a:srgbClr val="003399"/>
                  </a:gs>
                </a:gsLst>
                <a:lin ang="27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1031" name="AutoShape 7"/>
              <p:cNvSpPr>
                <a:spLocks noChangeArrowheads="1"/>
              </p:cNvSpPr>
              <p:nvPr/>
            </p:nvSpPr>
            <p:spPr bwMode="auto">
              <a:xfrm>
                <a:off x="2900" y="3346"/>
                <a:ext cx="2848" cy="968"/>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 name="T82" fmla="*/ 0 w 2849"/>
                  <a:gd name="T83" fmla="*/ 0 h 969"/>
                  <a:gd name="T84" fmla="*/ 2849 w 2849"/>
                  <a:gd name="T85" fmla="*/ 969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3399"/>
                  </a:gs>
                  <a:gs pos="100000">
                    <a:srgbClr val="002A7D"/>
                  </a:gs>
                </a:gsLst>
                <a:lin ang="54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1032" name="AutoShape 8"/>
              <p:cNvSpPr>
                <a:spLocks noChangeArrowheads="1"/>
              </p:cNvSpPr>
              <p:nvPr/>
            </p:nvSpPr>
            <p:spPr bwMode="auto">
              <a:xfrm>
                <a:off x="2748" y="2230"/>
                <a:ext cx="3006" cy="2084"/>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w 3007"/>
                  <a:gd name="T115" fmla="*/ 0 h 2085"/>
                  <a:gd name="T116" fmla="*/ 3007 w 3007"/>
                  <a:gd name="T117" fmla="*/ 2085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T114" t="T115" r="T116" b="T117"/>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rgbClr val="003399"/>
              </a:soli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1033" name="AutoShape 9"/>
              <p:cNvSpPr>
                <a:spLocks noChangeArrowheads="1"/>
              </p:cNvSpPr>
              <p:nvPr/>
            </p:nvSpPr>
            <p:spPr bwMode="auto">
              <a:xfrm>
                <a:off x="4501" y="2317"/>
                <a:ext cx="1247" cy="538"/>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 name="T88" fmla="*/ 0 w 1248"/>
                  <a:gd name="T89" fmla="*/ 0 h 539"/>
                  <a:gd name="T90" fmla="*/ 1248 w 1248"/>
                  <a:gd name="T91" fmla="*/ 5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3399"/>
                  </a:gs>
                  <a:gs pos="100000">
                    <a:srgbClr val="002D86"/>
                  </a:gs>
                </a:gsLst>
                <a:lin ang="27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grpSp>
        <p:sp>
          <p:nvSpPr>
            <p:cNvPr id="1034" name="AutoShape 10"/>
            <p:cNvSpPr>
              <a:spLocks noChangeArrowheads="1"/>
            </p:cNvSpPr>
            <p:nvPr/>
          </p:nvSpPr>
          <p:spPr bwMode="auto">
            <a:xfrm>
              <a:off x="3322" y="1341"/>
              <a:ext cx="1824" cy="1536"/>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 name="T94" fmla="*/ 0 w 2296"/>
                <a:gd name="T95" fmla="*/ 0 h 1469"/>
                <a:gd name="T96" fmla="*/ 2296 w 2296"/>
                <a:gd name="T97" fmla="*/ 1469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T94" t="T95" r="T96" b="T97"/>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3399"/>
                </a:gs>
                <a:gs pos="100000">
                  <a:srgbClr val="002B82"/>
                </a:gs>
              </a:gsLst>
              <a:lin ang="27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1035" name="AutoShape 11"/>
            <p:cNvSpPr>
              <a:spLocks noChangeArrowheads="1"/>
            </p:cNvSpPr>
            <p:nvPr/>
          </p:nvSpPr>
          <p:spPr bwMode="auto">
            <a:xfrm>
              <a:off x="0" y="0"/>
              <a:ext cx="5757" cy="1775"/>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 name="T12" fmla="*/ 0 w 5740"/>
                <a:gd name="T13" fmla="*/ 0 h 1906"/>
                <a:gd name="T14" fmla="*/ 5740 w 5740"/>
                <a:gd name="T15" fmla="*/ 1906 h 1906"/>
              </a:gdLst>
              <a:ahLst/>
              <a:cxnLst>
                <a:cxn ang="0">
                  <a:pos x="T0" y="T1"/>
                </a:cxn>
                <a:cxn ang="0">
                  <a:pos x="T2" y="T3"/>
                </a:cxn>
                <a:cxn ang="0">
                  <a:pos x="T4" y="T5"/>
                </a:cxn>
                <a:cxn ang="0">
                  <a:pos x="T6" y="T7"/>
                </a:cxn>
                <a:cxn ang="0">
                  <a:pos x="T8" y="T9"/>
                </a:cxn>
                <a:cxn ang="0">
                  <a:pos x="T10" y="T11"/>
                </a:cxn>
              </a:cxnLst>
              <a:rect l="T12" t="T13" r="T14" b="T15"/>
              <a:pathLst>
                <a:path w="5740" h="1906">
                  <a:moveTo>
                    <a:pt x="0" y="0"/>
                  </a:moveTo>
                  <a:lnTo>
                    <a:pt x="0" y="1906"/>
                  </a:lnTo>
                  <a:lnTo>
                    <a:pt x="5740" y="1906"/>
                  </a:lnTo>
                  <a:lnTo>
                    <a:pt x="5740" y="0"/>
                  </a:lnTo>
                  <a:lnTo>
                    <a:pt x="0" y="0"/>
                  </a:lnTo>
                  <a:close/>
                </a:path>
              </a:pathLst>
            </a:custGeom>
            <a:gradFill rotWithShape="0">
              <a:gsLst>
                <a:gs pos="0">
                  <a:srgbClr val="003399"/>
                </a:gs>
                <a:gs pos="100000">
                  <a:srgbClr val="000514"/>
                </a:gs>
              </a:gsLst>
              <a:lin ang="54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grpSp>
      <p:sp>
        <p:nvSpPr>
          <p:cNvPr id="3077" name="Rectangle 12"/>
          <p:cNvSpPr>
            <a:spLocks noGrp="1" noChangeArrowheads="1"/>
          </p:cNvSpPr>
          <p:nvPr>
            <p:ph type="title"/>
          </p:nvPr>
        </p:nvSpPr>
        <p:spPr bwMode="auto">
          <a:xfrm>
            <a:off x="457200" y="274638"/>
            <a:ext cx="8221663" cy="1135062"/>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37" name="Rectangle 13"/>
          <p:cNvSpPr>
            <a:spLocks noGrp="1" noChangeArrowheads="1"/>
          </p:cNvSpPr>
          <p:nvPr>
            <p:ph type="ftr"/>
          </p:nvPr>
        </p:nvSpPr>
        <p:spPr bwMode="auto">
          <a:xfrm>
            <a:off x="3124200" y="6075363"/>
            <a:ext cx="2887663" cy="6413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Times New Roman" pitchFamily="16" charset="0"/>
              </a:defRPr>
            </a:lvl1pPr>
          </a:lstStyle>
          <a:p>
            <a:pPr>
              <a:defRPr/>
            </a:pPr>
            <a:r>
              <a:rPr lang="en-US"/>
              <a:t>ĐẠI HỌC CÔNG NGHỆ THÔNG TIN</a:t>
            </a:r>
          </a:p>
        </p:txBody>
      </p:sp>
      <p:sp>
        <p:nvSpPr>
          <p:cNvPr id="3079" name="Rectangle 14"/>
          <p:cNvSpPr>
            <a:spLocks noGrp="1" noChangeArrowheads="1"/>
          </p:cNvSpPr>
          <p:nvPr>
            <p:ph type="body" idx="1"/>
          </p:nvPr>
        </p:nvSpPr>
        <p:spPr bwMode="auto">
          <a:xfrm>
            <a:off x="457200" y="1600200"/>
            <a:ext cx="8221663" cy="45180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p:txStyles>
    <p:titleStyle>
      <a:lvl1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Times New Roman" pitchFamily="16" charset="0"/>
          <a:cs typeface="Times New Roman" pitchFamily="16"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Times New Roman" pitchFamily="16" charset="0"/>
          <a:cs typeface="Times New Roman" pitchFamily="16"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Times New Roman" pitchFamily="16" charset="0"/>
          <a:cs typeface="Times New Roman" pitchFamily="16"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Times New Roman" pitchFamily="16" charset="0"/>
          <a:cs typeface="Times New Roman" pitchFamily="16"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FFFFFF"/>
          </a:solidFill>
          <a:latin typeface="Times New Roman" pitchFamily="16" charset="0"/>
          <a:cs typeface="Times New Roman" pitchFamily="16"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FFFFFF"/>
          </a:solidFill>
          <a:latin typeface="Times New Roman" pitchFamily="16" charset="0"/>
          <a:cs typeface="Times New Roman" pitchFamily="16"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FFFFFF"/>
          </a:solidFill>
          <a:latin typeface="Times New Roman" pitchFamily="16" charset="0"/>
          <a:cs typeface="Times New Roman" pitchFamily="16"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FFFFFF"/>
          </a:solidFill>
          <a:latin typeface="Times New Roman" pitchFamily="16" charset="0"/>
          <a:cs typeface="Times New Roman" pitchFamily="16"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FFFFFF"/>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FFFFFF"/>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FF"/>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FF"/>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grpSp>
        <p:nvGrpSpPr>
          <p:cNvPr id="4098" name="Group 1"/>
          <p:cNvGrpSpPr>
            <a:grpSpLocks/>
          </p:cNvGrpSpPr>
          <p:nvPr/>
        </p:nvGrpSpPr>
        <p:grpSpPr bwMode="auto">
          <a:xfrm>
            <a:off x="0" y="0"/>
            <a:ext cx="9139238" cy="6848475"/>
            <a:chOff x="0" y="0"/>
            <a:chExt cx="5757" cy="4314"/>
          </a:xfrm>
        </p:grpSpPr>
        <p:grpSp>
          <p:nvGrpSpPr>
            <p:cNvPr id="4104" name="Group 2"/>
            <p:cNvGrpSpPr>
              <a:grpSpLocks/>
            </p:cNvGrpSpPr>
            <p:nvPr/>
          </p:nvGrpSpPr>
          <p:grpSpPr bwMode="auto">
            <a:xfrm>
              <a:off x="1728" y="2230"/>
              <a:ext cx="4026" cy="2084"/>
              <a:chOff x="1728" y="2230"/>
              <a:chExt cx="4026" cy="2084"/>
            </a:xfrm>
          </p:grpSpPr>
          <p:sp>
            <p:nvSpPr>
              <p:cNvPr id="2051" name="AutoShape 3"/>
              <p:cNvSpPr>
                <a:spLocks noChangeArrowheads="1"/>
              </p:cNvSpPr>
              <p:nvPr/>
            </p:nvSpPr>
            <p:spPr bwMode="auto">
              <a:xfrm>
                <a:off x="1728" y="2644"/>
                <a:ext cx="2881" cy="1670"/>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 name="T98" fmla="*/ 0 w 2882"/>
                  <a:gd name="T99" fmla="*/ 0 h 1671"/>
                  <a:gd name="T100" fmla="*/ 2882 w 2882"/>
                  <a:gd name="T101" fmla="*/ 167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T98" t="T99" r="T100" b="T101"/>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rgbClr val="002E8B"/>
                  </a:gs>
                  <a:gs pos="100000">
                    <a:srgbClr val="003399"/>
                  </a:gs>
                </a:gsLst>
                <a:lin ang="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2052" name="AutoShape 4"/>
              <p:cNvSpPr>
                <a:spLocks noChangeArrowheads="1"/>
              </p:cNvSpPr>
              <p:nvPr/>
            </p:nvSpPr>
            <p:spPr bwMode="auto">
              <a:xfrm>
                <a:off x="4170" y="2671"/>
                <a:ext cx="1258" cy="810"/>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 name="T122" fmla="*/ 0 w 1259"/>
                  <a:gd name="T123" fmla="*/ 0 h 811"/>
                  <a:gd name="T124" fmla="*/ 1259 w 1259"/>
                  <a:gd name="T125" fmla="*/ 81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rgbClr val="002E8B"/>
                  </a:gs>
                  <a:gs pos="100000">
                    <a:srgbClr val="003399"/>
                  </a:gs>
                </a:gsLst>
                <a:lin ang="27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2053" name="AutoShape 5"/>
              <p:cNvSpPr>
                <a:spLocks noChangeArrowheads="1"/>
              </p:cNvSpPr>
              <p:nvPr/>
            </p:nvSpPr>
            <p:spPr bwMode="auto">
              <a:xfrm>
                <a:off x="2900" y="3346"/>
                <a:ext cx="2848" cy="968"/>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 name="T82" fmla="*/ 0 w 2849"/>
                  <a:gd name="T83" fmla="*/ 0 h 969"/>
                  <a:gd name="T84" fmla="*/ 2849 w 2849"/>
                  <a:gd name="T85" fmla="*/ 969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T82" t="T83" r="T84" b="T85"/>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3399"/>
                  </a:gs>
                  <a:gs pos="100000">
                    <a:srgbClr val="002A7D"/>
                  </a:gs>
                </a:gsLst>
                <a:lin ang="54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2054" name="AutoShape 6"/>
              <p:cNvSpPr>
                <a:spLocks noChangeArrowheads="1"/>
              </p:cNvSpPr>
              <p:nvPr/>
            </p:nvSpPr>
            <p:spPr bwMode="auto">
              <a:xfrm>
                <a:off x="2748" y="2230"/>
                <a:ext cx="3006" cy="2084"/>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w 3007"/>
                  <a:gd name="T115" fmla="*/ 0 h 2085"/>
                  <a:gd name="T116" fmla="*/ 3007 w 3007"/>
                  <a:gd name="T117" fmla="*/ 2085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T114" t="T115" r="T116" b="T117"/>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rgbClr val="003399"/>
              </a:soli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2055" name="AutoShape 7"/>
              <p:cNvSpPr>
                <a:spLocks noChangeArrowheads="1"/>
              </p:cNvSpPr>
              <p:nvPr/>
            </p:nvSpPr>
            <p:spPr bwMode="auto">
              <a:xfrm>
                <a:off x="4501" y="2317"/>
                <a:ext cx="1247" cy="538"/>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 name="T88" fmla="*/ 0 w 1248"/>
                  <a:gd name="T89" fmla="*/ 0 h 539"/>
                  <a:gd name="T90" fmla="*/ 1248 w 1248"/>
                  <a:gd name="T91" fmla="*/ 539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3399"/>
                  </a:gs>
                  <a:gs pos="100000">
                    <a:srgbClr val="002D86"/>
                  </a:gs>
                </a:gsLst>
                <a:lin ang="27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grpSp>
        <p:sp>
          <p:nvSpPr>
            <p:cNvPr id="2056" name="AutoShape 8"/>
            <p:cNvSpPr>
              <a:spLocks noChangeArrowheads="1"/>
            </p:cNvSpPr>
            <p:nvPr/>
          </p:nvSpPr>
          <p:spPr bwMode="auto">
            <a:xfrm>
              <a:off x="3322" y="1341"/>
              <a:ext cx="1824" cy="1536"/>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 name="T94" fmla="*/ 0 w 2296"/>
                <a:gd name="T95" fmla="*/ 0 h 1469"/>
                <a:gd name="T96" fmla="*/ 2296 w 2296"/>
                <a:gd name="T97" fmla="*/ 1469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T94" t="T95" r="T96" b="T97"/>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3399"/>
                </a:gs>
                <a:gs pos="100000">
                  <a:srgbClr val="002B82"/>
                </a:gs>
              </a:gsLst>
              <a:lin ang="27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2057" name="AutoShape 9"/>
            <p:cNvSpPr>
              <a:spLocks noChangeArrowheads="1"/>
            </p:cNvSpPr>
            <p:nvPr/>
          </p:nvSpPr>
          <p:spPr bwMode="auto">
            <a:xfrm>
              <a:off x="0" y="0"/>
              <a:ext cx="5757" cy="1775"/>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 name="T12" fmla="*/ 0 w 5740"/>
                <a:gd name="T13" fmla="*/ 0 h 1906"/>
                <a:gd name="T14" fmla="*/ 5740 w 5740"/>
                <a:gd name="T15" fmla="*/ 1906 h 1906"/>
              </a:gdLst>
              <a:ahLst/>
              <a:cxnLst>
                <a:cxn ang="0">
                  <a:pos x="T0" y="T1"/>
                </a:cxn>
                <a:cxn ang="0">
                  <a:pos x="T2" y="T3"/>
                </a:cxn>
                <a:cxn ang="0">
                  <a:pos x="T4" y="T5"/>
                </a:cxn>
                <a:cxn ang="0">
                  <a:pos x="T6" y="T7"/>
                </a:cxn>
                <a:cxn ang="0">
                  <a:pos x="T8" y="T9"/>
                </a:cxn>
                <a:cxn ang="0">
                  <a:pos x="T10" y="T11"/>
                </a:cxn>
              </a:cxnLst>
              <a:rect l="T12" t="T13" r="T14" b="T15"/>
              <a:pathLst>
                <a:path w="5740" h="1906">
                  <a:moveTo>
                    <a:pt x="0" y="0"/>
                  </a:moveTo>
                  <a:lnTo>
                    <a:pt x="0" y="1906"/>
                  </a:lnTo>
                  <a:lnTo>
                    <a:pt x="5740" y="1906"/>
                  </a:lnTo>
                  <a:lnTo>
                    <a:pt x="5740" y="0"/>
                  </a:lnTo>
                  <a:lnTo>
                    <a:pt x="0" y="0"/>
                  </a:lnTo>
                  <a:close/>
                </a:path>
              </a:pathLst>
            </a:custGeom>
            <a:gradFill rotWithShape="0">
              <a:gsLst>
                <a:gs pos="0">
                  <a:srgbClr val="003399"/>
                </a:gs>
                <a:gs pos="100000">
                  <a:srgbClr val="000514"/>
                </a:gs>
              </a:gsLst>
              <a:lin ang="5400000" scaled="1"/>
            </a:gra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grpSp>
      <p:sp>
        <p:nvSpPr>
          <p:cNvPr id="4099" name="Rectangle 10"/>
          <p:cNvSpPr>
            <a:spLocks noGrp="1" noChangeArrowheads="1"/>
          </p:cNvSpPr>
          <p:nvPr>
            <p:ph type="title"/>
          </p:nvPr>
        </p:nvSpPr>
        <p:spPr bwMode="auto">
          <a:xfrm>
            <a:off x="457200" y="274638"/>
            <a:ext cx="8221663" cy="1135062"/>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4100" name="Rectangle 11"/>
          <p:cNvSpPr>
            <a:spLocks noGrp="1" noChangeArrowheads="1"/>
          </p:cNvSpPr>
          <p:nvPr>
            <p:ph type="body" idx="1"/>
          </p:nvPr>
        </p:nvSpPr>
        <p:spPr bwMode="auto">
          <a:xfrm>
            <a:off x="457200" y="1600200"/>
            <a:ext cx="8221663" cy="45180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60" name="Rectangle 12"/>
          <p:cNvSpPr>
            <a:spLocks noGrp="1" noChangeArrowheads="1"/>
          </p:cNvSpPr>
          <p:nvPr>
            <p:ph type="dt"/>
          </p:nvPr>
        </p:nvSpPr>
        <p:spPr bwMode="auto">
          <a:xfrm>
            <a:off x="457200" y="6248400"/>
            <a:ext cx="2125663" cy="4683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ClrTx/>
              <a:buFontTx/>
              <a:buNone/>
              <a:tabLst>
                <a:tab pos="723900" algn="l"/>
                <a:tab pos="1447800" algn="l"/>
              </a:tabLst>
              <a:defRPr sz="1200">
                <a:solidFill>
                  <a:srgbClr val="FFFFFF"/>
                </a:solidFill>
                <a:latin typeface="Arial" charset="0"/>
                <a:cs typeface="Arial Unicode MS" charset="0"/>
              </a:defRPr>
            </a:lvl1pPr>
          </a:lstStyle>
          <a:p>
            <a:pPr>
              <a:defRPr/>
            </a:pPr>
            <a:r>
              <a:rPr lang="en-US"/>
              <a:t>LẬP TRÌNH WEB VỚI JAVA - CHUONG 1</a:t>
            </a:r>
          </a:p>
        </p:txBody>
      </p:sp>
      <p:sp>
        <p:nvSpPr>
          <p:cNvPr id="2061" name="Rectangle 13"/>
          <p:cNvSpPr>
            <a:spLocks noGrp="1" noChangeArrowheads="1"/>
          </p:cNvSpPr>
          <p:nvPr>
            <p:ph type="ftr"/>
          </p:nvPr>
        </p:nvSpPr>
        <p:spPr bwMode="auto">
          <a:xfrm>
            <a:off x="2895600" y="6249988"/>
            <a:ext cx="3344863" cy="4683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eaLnBrk="1" hangingPunct="1">
              <a:buClrTx/>
              <a:buFontTx/>
              <a:buNone/>
              <a:tabLst>
                <a:tab pos="723900" algn="l"/>
                <a:tab pos="1447800" algn="l"/>
                <a:tab pos="2171700" algn="l"/>
                <a:tab pos="2895600" algn="l"/>
              </a:tabLst>
              <a:defRPr sz="1200">
                <a:solidFill>
                  <a:srgbClr val="FFFFFF"/>
                </a:solidFill>
                <a:latin typeface="Arial" charset="0"/>
                <a:cs typeface="Arial Unicode MS" charset="0"/>
              </a:defRPr>
            </a:lvl1pPr>
          </a:lstStyle>
          <a:p>
            <a:pPr>
              <a:defRPr/>
            </a:pPr>
            <a:r>
              <a:rPr lang="en-US"/>
              <a:t>ĐẠI HỌC CÔNG NGHỆ THÔNG TIN</a:t>
            </a:r>
          </a:p>
        </p:txBody>
      </p:sp>
      <p:sp>
        <p:nvSpPr>
          <p:cNvPr id="2062" name="Rectangle 14"/>
          <p:cNvSpPr>
            <a:spLocks noGrp="1" noChangeArrowheads="1"/>
          </p:cNvSpPr>
          <p:nvPr>
            <p:ph type="sldNum"/>
          </p:nvPr>
        </p:nvSpPr>
        <p:spPr bwMode="auto">
          <a:xfrm>
            <a:off x="6553200" y="6253163"/>
            <a:ext cx="2125663" cy="4683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Tx/>
              <a:buFontTx/>
              <a:buNone/>
              <a:tabLst>
                <a:tab pos="723900" algn="l"/>
                <a:tab pos="1447800" algn="l"/>
              </a:tabLst>
              <a:defRPr sz="1200">
                <a:solidFill>
                  <a:srgbClr val="FFFFFF"/>
                </a:solidFill>
                <a:latin typeface="Arial" charset="0"/>
                <a:cs typeface="Arial Unicode MS" charset="0"/>
              </a:defRPr>
            </a:lvl1pPr>
          </a:lstStyle>
          <a:p>
            <a:pPr>
              <a:defRPr/>
            </a:pPr>
            <a:fld id="{12611791-30B1-47AD-B200-9FAAE7CD800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p:txStyles>
    <p:titleStyle>
      <a:lvl1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Times New Roman" pitchFamily="16" charset="0"/>
          <a:cs typeface="Times New Roman" pitchFamily="16"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Times New Roman" pitchFamily="16" charset="0"/>
          <a:cs typeface="Times New Roman" pitchFamily="16"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Times New Roman" pitchFamily="16" charset="0"/>
          <a:cs typeface="Times New Roman" pitchFamily="16"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b="1">
          <a:solidFill>
            <a:srgbClr val="FFFFFF"/>
          </a:solidFill>
          <a:latin typeface="Times New Roman" pitchFamily="16" charset="0"/>
          <a:cs typeface="Times New Roman" pitchFamily="16"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FFFFFF"/>
          </a:solidFill>
          <a:latin typeface="Times New Roman" pitchFamily="16" charset="0"/>
          <a:cs typeface="Times New Roman" pitchFamily="16"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FFFFFF"/>
          </a:solidFill>
          <a:latin typeface="Times New Roman" pitchFamily="16" charset="0"/>
          <a:cs typeface="Times New Roman" pitchFamily="16"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FFFFFF"/>
          </a:solidFill>
          <a:latin typeface="Times New Roman" pitchFamily="16" charset="0"/>
          <a:cs typeface="Times New Roman" pitchFamily="16"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FFFFFF"/>
          </a:solidFill>
          <a:latin typeface="Times New Roman" pitchFamily="16" charset="0"/>
          <a:cs typeface="Times New Roman" pitchFamily="16"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FFFFFF"/>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FFFFFF"/>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FF"/>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FF"/>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685800" y="1736725"/>
            <a:ext cx="7772400" cy="1920875"/>
          </a:xfrm>
          <a:prstGeom prst="rect">
            <a:avLst/>
          </a:prstGeom>
          <a:noFill/>
          <a:ln w="9525">
            <a:noFill/>
            <a:round/>
            <a:headEnd/>
            <a:tailEnd/>
          </a:ln>
          <a:effectLst/>
        </p:spPr>
        <p:txBody>
          <a:bodyPr anchor="ctr"/>
          <a:lstStyle/>
          <a:p>
            <a:pPr algn="ct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dirty="0">
                <a:solidFill>
                  <a:srgbClr val="FFFFFF"/>
                </a:solidFill>
                <a:effectLst>
                  <a:outerShdw blurRad="38100" dist="38100" dir="2700000" algn="tl">
                    <a:srgbClr val="000000"/>
                  </a:outerShdw>
                </a:effectLst>
                <a:latin typeface="Times New Roman" pitchFamily="16" charset="0"/>
                <a:cs typeface="Times New Roman" pitchFamily="16" charset="0"/>
              </a:rPr>
              <a:t>LẬP TRÌNH WEB VỚI J2EE</a:t>
            </a:r>
          </a:p>
        </p:txBody>
      </p:sp>
      <p:sp>
        <p:nvSpPr>
          <p:cNvPr id="5122" name="Text Box 2"/>
          <p:cNvSpPr txBox="1">
            <a:spLocks noChangeArrowheads="1"/>
          </p:cNvSpPr>
          <p:nvPr/>
        </p:nvSpPr>
        <p:spPr bwMode="auto">
          <a:xfrm>
            <a:off x="2438400" y="4038600"/>
            <a:ext cx="6400800" cy="1752600"/>
          </a:xfrm>
          <a:prstGeom prst="rect">
            <a:avLst/>
          </a:prstGeom>
          <a:noFill/>
          <a:ln w="9525">
            <a:noFill/>
            <a:round/>
            <a:headEnd/>
            <a:tailEnd/>
          </a:ln>
          <a:effectLst/>
        </p:spPr>
        <p:txBody>
          <a:bodyPr/>
          <a:lstStyle/>
          <a:p>
            <a:pPr algn="r" eaLnBrk="1" hangingPunct="1">
              <a:lnSpc>
                <a:spcPct val="90000"/>
              </a:lnSpc>
              <a:spcBef>
                <a:spcPts val="600"/>
              </a:spcBef>
              <a:buClrTx/>
              <a:buSzPct val="7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1" dirty="0" err="1">
                <a:solidFill>
                  <a:srgbClr val="FFFFFF"/>
                </a:solidFill>
                <a:effectLst>
                  <a:outerShdw blurRad="38100" dist="38100" dir="2700000" algn="tl">
                    <a:srgbClr val="000000"/>
                  </a:outerShdw>
                </a:effectLst>
                <a:latin typeface="Times New Roman" pitchFamily="16" charset="0"/>
                <a:cs typeface="Times New Roman" pitchFamily="16" charset="0"/>
              </a:rPr>
              <a:t>Giảng</a:t>
            </a:r>
            <a:r>
              <a:rPr lang="en-US" sz="20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2000" b="1" dirty="0" err="1">
                <a:solidFill>
                  <a:srgbClr val="FFFFFF"/>
                </a:solidFill>
                <a:effectLst>
                  <a:outerShdw blurRad="38100" dist="38100" dir="2700000" algn="tl">
                    <a:srgbClr val="000000"/>
                  </a:outerShdw>
                </a:effectLst>
                <a:latin typeface="Times New Roman" pitchFamily="16" charset="0"/>
                <a:cs typeface="Times New Roman" pitchFamily="16" charset="0"/>
              </a:rPr>
              <a:t>viên</a:t>
            </a:r>
            <a:r>
              <a:rPr lang="en-US" sz="20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2400" b="1" dirty="0">
                <a:solidFill>
                  <a:srgbClr val="FFFFFF"/>
                </a:solidFill>
                <a:effectLst>
                  <a:outerShdw blurRad="38100" dist="38100" dir="2700000" algn="tl">
                    <a:srgbClr val="000000"/>
                  </a:outerShdw>
                </a:effectLst>
                <a:latin typeface="Times New Roman" pitchFamily="16" charset="0"/>
                <a:cs typeface="Times New Roman" pitchFamily="16" charset="0"/>
              </a:rPr>
              <a:t>: NGUYỄN TRÁC THỨC</a:t>
            </a:r>
          </a:p>
          <a:p>
            <a:pPr algn="r" eaLnBrk="1" hangingPunct="1">
              <a:lnSpc>
                <a:spcPct val="90000"/>
              </a:lnSpc>
              <a:spcBef>
                <a:spcPts val="600"/>
              </a:spcBef>
              <a:buClrTx/>
              <a:buSzPct val="7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2400" b="1" dirty="0">
              <a:solidFill>
                <a:srgbClr val="FFFFFF"/>
              </a:solidFill>
              <a:effectLst>
                <a:outerShdw blurRad="38100" dist="38100" dir="2700000" algn="tl">
                  <a:srgbClr val="000000"/>
                </a:outerShdw>
              </a:effectLst>
              <a:latin typeface="Times New Roman" pitchFamily="16" charset="0"/>
              <a:cs typeface="Times New Roman" pitchFamily="16" charset="0"/>
            </a:endParaRPr>
          </a:p>
          <a:p>
            <a:pPr algn="r" eaLnBrk="1" hangingPunct="1">
              <a:lnSpc>
                <a:spcPct val="90000"/>
              </a:lnSpc>
              <a:spcBef>
                <a:spcPts val="600"/>
              </a:spcBef>
              <a:buClrTx/>
              <a:buSzPct val="7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solidFill>
                  <a:srgbClr val="FFFFFF"/>
                </a:solidFill>
                <a:effectLst>
                  <a:outerShdw blurRad="38100" dist="38100" dir="2700000" algn="tl">
                    <a:srgbClr val="000000"/>
                  </a:outerShdw>
                </a:effectLst>
                <a:latin typeface="Times New Roman" pitchFamily="16" charset="0"/>
                <a:cs typeface="Times New Roman" pitchFamily="16" charset="0"/>
              </a:rPr>
              <a:t>Email:  thucnt@uit.edu.vn</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5121"/>
                                        </p:tgtEl>
                                        <p:attrNameLst>
                                          <p:attrName>style.visibility</p:attrName>
                                        </p:attrNameLst>
                                      </p:cBhvr>
                                      <p:to>
                                        <p:strVal val="visible"/>
                                      </p:to>
                                    </p:set>
                                    <p:anim calcmode="lin" valueType="num">
                                      <p:cBhvr additive="repl">
                                        <p:cTn id="7" dur="500" fill="hold"/>
                                        <p:tgtEl>
                                          <p:spTgt spid="5121"/>
                                        </p:tgtEl>
                                        <p:attrNameLst>
                                          <p:attrName>ppt_x</p:attrName>
                                        </p:attrNameLst>
                                      </p:cBhvr>
                                      <p:tavLst>
                                        <p:tav tm="100000">
                                          <p:val>
                                            <p:strVal val="#ppt_x"/>
                                          </p:val>
                                        </p:tav>
                                        <p:tav>
                                          <p:val>
                                            <p:strVal val="#ppt_x"/>
                                          </p:val>
                                        </p:tav>
                                      </p:tavLst>
                                    </p:anim>
                                    <p:anim calcmode="lin" valueType="num">
                                      <p:cBhvr additive="repl">
                                        <p:cTn id="8" dur="500" fill="hold"/>
                                        <p:tgtEl>
                                          <p:spTgt spid="5121"/>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5122">
                                            <p:txEl>
                                              <p:pRg st="0" end="0"/>
                                            </p:txEl>
                                          </p:spTgt>
                                        </p:tgtEl>
                                        <p:attrNameLst>
                                          <p:attrName>style.visibility</p:attrName>
                                        </p:attrNameLst>
                                      </p:cBhvr>
                                      <p:to>
                                        <p:strVal val="visible"/>
                                      </p:to>
                                    </p:set>
                                    <p:anim calcmode="lin" valueType="num">
                                      <p:cBhvr additive="repl">
                                        <p:cTn id="13" dur="500" fill="hold"/>
                                        <p:tgtEl>
                                          <p:spTgt spid="5122">
                                            <p:txEl>
                                              <p:pRg st="0" end="0"/>
                                            </p:txEl>
                                          </p:spTgt>
                                        </p:tgtEl>
                                        <p:attrNameLst>
                                          <p:attrName>ppt_x</p:attrName>
                                        </p:attrNameLst>
                                      </p:cBhvr>
                                      <p:tavLst>
                                        <p:tav tm="100000">
                                          <p:val>
                                            <p:strVal val="#ppt_x"/>
                                          </p:val>
                                        </p:tav>
                                        <p:tav>
                                          <p:val>
                                            <p:strVal val="#ppt_x"/>
                                          </p:val>
                                        </p:tav>
                                      </p:tavLst>
                                    </p:anim>
                                    <p:anim calcmode="lin" valueType="num">
                                      <p:cBhvr additive="repl">
                                        <p:cTn id="14" dur="500" fill="hold"/>
                                        <p:tgtEl>
                                          <p:spTgt spid="5122">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5122">
                                            <p:txEl>
                                              <p:pRg st="2" end="2"/>
                                            </p:txEl>
                                          </p:spTgt>
                                        </p:tgtEl>
                                        <p:attrNameLst>
                                          <p:attrName>style.visibility</p:attrName>
                                        </p:attrNameLst>
                                      </p:cBhvr>
                                      <p:to>
                                        <p:strVal val="visible"/>
                                      </p:to>
                                    </p:set>
                                    <p:anim calcmode="lin" valueType="num">
                                      <p:cBhvr additive="repl">
                                        <p:cTn id="19" dur="500" fill="hold"/>
                                        <p:tgtEl>
                                          <p:spTgt spid="5122">
                                            <p:txEl>
                                              <p:pRg st="2" end="2"/>
                                            </p:txEl>
                                          </p:spTgt>
                                        </p:tgtEl>
                                        <p:attrNameLst>
                                          <p:attrName>ppt_x</p:attrName>
                                        </p:attrNameLst>
                                      </p:cBhvr>
                                      <p:tavLst>
                                        <p:tav tm="100000">
                                          <p:val>
                                            <p:strVal val="#ppt_x"/>
                                          </p:val>
                                        </p:tav>
                                        <p:tav>
                                          <p:val>
                                            <p:strVal val="#ppt_x"/>
                                          </p:val>
                                        </p:tav>
                                      </p:tavLst>
                                    </p:anim>
                                    <p:anim calcmode="lin" valueType="num">
                                      <p:cBhvr additive="repl">
                                        <p:cTn id="20" dur="500" fill="hold"/>
                                        <p:tgtEl>
                                          <p:spTgt spid="5122">
                                            <p:txEl>
                                              <p:pRg st="2" end="2"/>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152400"/>
            <a:ext cx="8416925" cy="838200"/>
          </a:xfrm>
          <a:prstGeom prst="rect">
            <a:avLst/>
          </a:prstGeom>
          <a:noFill/>
          <a:ln w="9525">
            <a:noFill/>
            <a:round/>
            <a:headEnd/>
            <a:tailEnd/>
          </a:ln>
          <a:effectLst/>
        </p:spPr>
        <p:txBody>
          <a:bodyPr anchor="ctr"/>
          <a:lstStyle/>
          <a:p>
            <a:pPr marL="906463" indent="-906463" algn="ctr" eaLnBrk="1" hangingPunct="1">
              <a:buClr>
                <a:srgbClr val="FFFFFF"/>
              </a:buClr>
              <a:tabLst>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Lst>
              <a:defRPr/>
            </a:pPr>
            <a:r>
              <a:rPr lang="en-US" sz="3200" b="1" dirty="0">
                <a:solidFill>
                  <a:srgbClr val="FFFFFF"/>
                </a:solidFill>
                <a:effectLst>
                  <a:outerShdw blurRad="38100" dist="38100" dir="2700000" algn="tl">
                    <a:srgbClr val="000000"/>
                  </a:outerShdw>
                </a:effectLst>
                <a:latin typeface="Times New Roman" pitchFamily="16" charset="0"/>
                <a:cs typeface="Times New Roman" pitchFamily="16" charset="0"/>
              </a:rPr>
              <a:t> GIỚI THIỆU KHÁI QUÁT VỀ WEB</a:t>
            </a:r>
          </a:p>
        </p:txBody>
      </p:sp>
      <p:sp>
        <p:nvSpPr>
          <p:cNvPr id="28674" name="Text Box 2"/>
          <p:cNvSpPr txBox="1">
            <a:spLocks noChangeArrowheads="1"/>
          </p:cNvSpPr>
          <p:nvPr/>
        </p:nvSpPr>
        <p:spPr bwMode="auto">
          <a:xfrm>
            <a:off x="0" y="990600"/>
            <a:ext cx="9144000" cy="5867400"/>
          </a:xfrm>
          <a:prstGeom prst="rect">
            <a:avLst/>
          </a:prstGeom>
          <a:noFill/>
          <a:ln w="9525">
            <a:noFill/>
            <a:round/>
            <a:headEnd/>
            <a:tailEnd/>
          </a:ln>
          <a:effectLst/>
        </p:spPr>
        <p:txBody>
          <a:bodyPr/>
          <a:lstStyle/>
          <a:p>
            <a:pPr marL="334963" indent="-334963" eaLnBrk="1" hangingPunct="1">
              <a:spcBef>
                <a:spcPts val="7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2800" b="1" i="1">
                <a:solidFill>
                  <a:srgbClr val="FFFFFF"/>
                </a:solidFill>
                <a:effectLst>
                  <a:outerShdw blurRad="38100" dist="38100" dir="2700000" algn="tl">
                    <a:srgbClr val="000000"/>
                  </a:outerShdw>
                </a:effectLst>
                <a:latin typeface="Times New Roman" pitchFamily="16" charset="0"/>
                <a:cs typeface="Times New Roman" pitchFamily="16" charset="0"/>
              </a:rPr>
              <a:t>HTML</a:t>
            </a:r>
            <a:r>
              <a:rPr lang="en-US" sz="2800" b="1">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2800" b="1" i="1">
                <a:solidFill>
                  <a:srgbClr val="FFFFFF"/>
                </a:solidFill>
                <a:effectLst>
                  <a:outerShdw blurRad="38100" dist="38100" dir="2700000" algn="tl">
                    <a:srgbClr val="000000"/>
                  </a:outerShdw>
                </a:effectLst>
                <a:latin typeface="Times New Roman" pitchFamily="16" charset="0"/>
                <a:cs typeface="Times New Roman" pitchFamily="16" charset="0"/>
              </a:rPr>
              <a:t>(HyperText makup Language)</a:t>
            </a:r>
            <a:r>
              <a:rPr lang="en-US" sz="2800">
                <a:solidFill>
                  <a:srgbClr val="FFFFFF"/>
                </a:solidFill>
                <a:effectLst>
                  <a:outerShdw blurRad="38100" dist="38100" dir="2700000" algn="tl">
                    <a:srgbClr val="000000"/>
                  </a:outerShdw>
                </a:effectLst>
                <a:latin typeface="Times New Roman" pitchFamily="16" charset="0"/>
                <a:cs typeface="Times New Roman" pitchFamily="16" charset="0"/>
              </a:rPr>
              <a:t> gồm  các đoạn mã chuẩn được quy ước để thiết kế Web và được hiển thị bởi trình duyệt Web</a:t>
            </a:r>
          </a:p>
          <a:p>
            <a:pPr marL="735013" lvl="1" indent="-277813" eaLnBrk="1" hangingPunct="1">
              <a:spcBef>
                <a:spcPts val="750"/>
              </a:spcBef>
              <a:buClr>
                <a:srgbClr val="FFFFFF"/>
              </a:buClr>
              <a:buSzPct val="70000"/>
              <a:buFont typeface="Times New Roman" pitchFamily="16"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000" b="1" i="1">
                <a:solidFill>
                  <a:srgbClr val="FFFFFF"/>
                </a:solidFill>
                <a:effectLst>
                  <a:outerShdw blurRad="38100" dist="38100" dir="2700000" algn="tl">
                    <a:srgbClr val="000000"/>
                  </a:outerShdw>
                </a:effectLst>
                <a:latin typeface="Times New Roman" pitchFamily="16" charset="0"/>
                <a:cs typeface="Times New Roman" pitchFamily="16" charset="0"/>
              </a:rPr>
              <a:t>Hypertext</a:t>
            </a:r>
            <a:r>
              <a:rPr lang="en-US" sz="3000" b="1">
                <a:solidFill>
                  <a:srgbClr val="FFFFFF"/>
                </a:solidFill>
                <a:effectLst>
                  <a:outerShdw blurRad="38100" dist="38100" dir="2700000" algn="tl">
                    <a:srgbClr val="000000"/>
                  </a:outerShdw>
                </a:effectLst>
                <a:latin typeface="Times New Roman" pitchFamily="16" charset="0"/>
                <a:cs typeface="Times New Roman" pitchFamily="16" charset="0"/>
              </a:rPr>
              <a:t> (Hypertext link) </a:t>
            </a:r>
            <a:r>
              <a:rPr lang="en-US" sz="3000">
                <a:solidFill>
                  <a:srgbClr val="FFFFFF"/>
                </a:solidFill>
                <a:effectLst>
                  <a:outerShdw blurRad="38100" dist="38100" dir="2700000" algn="tl">
                    <a:srgbClr val="000000"/>
                  </a:outerShdw>
                </a:effectLst>
                <a:latin typeface="Times New Roman" pitchFamily="16" charset="0"/>
                <a:cs typeface="Times New Roman" pitchFamily="16" charset="0"/>
              </a:rPr>
              <a:t>là một từ hay một cụm từ đặc biệt dùng để tạo liên kết giữa các trang web </a:t>
            </a:r>
          </a:p>
          <a:p>
            <a:pPr marL="735013" lvl="1" indent="-277813" eaLnBrk="1" hangingPunct="1">
              <a:spcBef>
                <a:spcPts val="750"/>
              </a:spcBef>
              <a:buClr>
                <a:srgbClr val="FFFFFF"/>
              </a:buClr>
              <a:buSzPct val="70000"/>
              <a:buFont typeface="Times New Roman" pitchFamily="16"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000" b="1" i="1">
                <a:solidFill>
                  <a:srgbClr val="FFFFFF"/>
                </a:solidFill>
                <a:effectLst>
                  <a:outerShdw blurRad="38100" dist="38100" dir="2700000" algn="tl">
                    <a:srgbClr val="000000"/>
                  </a:outerShdw>
                </a:effectLst>
                <a:latin typeface="Times New Roman" pitchFamily="16" charset="0"/>
                <a:cs typeface="Times New Roman" pitchFamily="16" charset="0"/>
              </a:rPr>
              <a:t>Mark</a:t>
            </a:r>
            <a:r>
              <a:rPr lang="en-US" sz="3000" b="1">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000" b="1" i="1">
                <a:solidFill>
                  <a:srgbClr val="FFFFFF"/>
                </a:solidFill>
                <a:effectLst>
                  <a:outerShdw blurRad="38100" dist="38100" dir="2700000" algn="tl">
                    <a:srgbClr val="000000"/>
                  </a:outerShdw>
                </a:effectLst>
                <a:latin typeface="Times New Roman" pitchFamily="16" charset="0"/>
                <a:cs typeface="Times New Roman" pitchFamily="16" charset="0"/>
              </a:rPr>
              <a:t>up</a:t>
            </a:r>
            <a:r>
              <a:rPr lang="en-US" sz="3000">
                <a:solidFill>
                  <a:srgbClr val="FFFFFF"/>
                </a:solidFill>
                <a:effectLst>
                  <a:outerShdw blurRad="38100" dist="38100" dir="2700000" algn="tl">
                    <a:srgbClr val="000000"/>
                  </a:outerShdw>
                </a:effectLst>
                <a:latin typeface="Times New Roman" pitchFamily="16" charset="0"/>
                <a:cs typeface="Times New Roman" pitchFamily="16" charset="0"/>
              </a:rPr>
              <a:t>: là cách định dạng văn bản để trình duyệt hiểu và thông dịch được.</a:t>
            </a:r>
          </a:p>
          <a:p>
            <a:pPr marL="735013" lvl="1" indent="-277813" eaLnBrk="1" hangingPunct="1">
              <a:spcBef>
                <a:spcPts val="750"/>
              </a:spcBef>
              <a:buClr>
                <a:srgbClr val="FFFFFF"/>
              </a:buClr>
              <a:buSzPct val="70000"/>
              <a:buFont typeface="Times New Roman" pitchFamily="16"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000" b="1" i="1">
                <a:solidFill>
                  <a:srgbClr val="FFFFFF"/>
                </a:solidFill>
                <a:effectLst>
                  <a:outerShdw blurRad="38100" dist="38100" dir="2700000" algn="tl">
                    <a:srgbClr val="000000"/>
                  </a:outerShdw>
                </a:effectLst>
                <a:latin typeface="Times New Roman" pitchFamily="16" charset="0"/>
                <a:cs typeface="Times New Roman" pitchFamily="16" charset="0"/>
              </a:rPr>
              <a:t>Language</a:t>
            </a:r>
            <a:r>
              <a:rPr lang="en-US" sz="3000" b="1">
                <a:solidFill>
                  <a:srgbClr val="FFFFFF"/>
                </a:solidFill>
                <a:effectLst>
                  <a:outerShdw blurRad="38100" dist="38100" dir="2700000" algn="tl">
                    <a:srgbClr val="000000"/>
                  </a:outerShdw>
                </a:effectLst>
                <a:latin typeface="Times New Roman" pitchFamily="16" charset="0"/>
                <a:cs typeface="Times New Roman" pitchFamily="16" charset="0"/>
              </a:rPr>
              <a:t>:</a:t>
            </a:r>
            <a:r>
              <a:rPr lang="en-US" sz="3000">
                <a:solidFill>
                  <a:srgbClr val="FFFFFF"/>
                </a:solidFill>
                <a:effectLst>
                  <a:outerShdw blurRad="38100" dist="38100" dir="2700000" algn="tl">
                    <a:srgbClr val="000000"/>
                  </a:outerShdw>
                </a:effectLst>
                <a:latin typeface="Times New Roman" pitchFamily="16" charset="0"/>
                <a:cs typeface="Times New Roman" pitchFamily="16" charset="0"/>
              </a:rPr>
              <a:t> tập những quy luật để  định dạng văn bản trên trang web.</a:t>
            </a:r>
          </a:p>
          <a:p>
            <a:pPr marL="334963" indent="-334963" eaLnBrk="1" hangingPunct="1">
              <a:spcBef>
                <a:spcPts val="75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2800" b="1" i="1">
                <a:solidFill>
                  <a:srgbClr val="FFFFFF"/>
                </a:solidFill>
                <a:effectLst>
                  <a:outerShdw blurRad="38100" dist="38100" dir="2700000" algn="tl">
                    <a:srgbClr val="000000"/>
                  </a:outerShdw>
                </a:effectLst>
                <a:latin typeface="Times New Roman" pitchFamily="16" charset="0"/>
                <a:cs typeface="Times New Roman" pitchFamily="16" charset="0"/>
              </a:rPr>
              <a:t>Trình</a:t>
            </a:r>
            <a:r>
              <a:rPr lang="en-US" sz="2800" b="1">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2800" b="1" i="1">
                <a:solidFill>
                  <a:srgbClr val="FFFFFF"/>
                </a:solidFill>
                <a:effectLst>
                  <a:outerShdw blurRad="38100" dist="38100" dir="2700000" algn="tl">
                    <a:srgbClr val="000000"/>
                  </a:outerShdw>
                </a:effectLst>
                <a:latin typeface="Times New Roman" pitchFamily="16" charset="0"/>
                <a:cs typeface="Times New Roman" pitchFamily="16" charset="0"/>
              </a:rPr>
              <a:t>soạn</a:t>
            </a:r>
            <a:r>
              <a:rPr lang="en-US" sz="2800" b="1">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2800" b="1" i="1">
                <a:solidFill>
                  <a:srgbClr val="FFFFFF"/>
                </a:solidFill>
                <a:effectLst>
                  <a:outerShdw blurRad="38100" dist="38100" dir="2700000" algn="tl">
                    <a:srgbClr val="000000"/>
                  </a:outerShdw>
                </a:effectLst>
                <a:latin typeface="Times New Roman" pitchFamily="16" charset="0"/>
                <a:cs typeface="Times New Roman" pitchFamily="16" charset="0"/>
              </a:rPr>
              <a:t>thảo</a:t>
            </a:r>
            <a:r>
              <a:rPr lang="en-US" sz="2800" b="1">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2800" b="1" i="1">
                <a:solidFill>
                  <a:srgbClr val="FFFFFF"/>
                </a:solidFill>
                <a:effectLst>
                  <a:outerShdw blurRad="38100" dist="38100" dir="2700000" algn="tl">
                    <a:srgbClr val="000000"/>
                  </a:outerShdw>
                </a:effectLst>
                <a:latin typeface="Times New Roman" pitchFamily="16" charset="0"/>
                <a:cs typeface="Times New Roman" pitchFamily="16" charset="0"/>
              </a:rPr>
              <a:t>trang</a:t>
            </a:r>
            <a:r>
              <a:rPr lang="en-US" sz="2800" b="1">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2800" b="1" i="1">
                <a:solidFill>
                  <a:srgbClr val="FFFFFF"/>
                </a:solidFill>
                <a:effectLst>
                  <a:outerShdw blurRad="38100" dist="38100" dir="2700000" algn="tl">
                    <a:srgbClr val="000000"/>
                  </a:outerShdw>
                </a:effectLst>
                <a:latin typeface="Times New Roman" pitchFamily="16" charset="0"/>
                <a:cs typeface="Times New Roman" pitchFamily="16" charset="0"/>
              </a:rPr>
              <a:t>web</a:t>
            </a:r>
            <a:r>
              <a:rPr lang="en-US" sz="280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000">
                <a:solidFill>
                  <a:srgbClr val="FFFFFF"/>
                </a:solidFill>
                <a:effectLst>
                  <a:outerShdw blurRad="38100" dist="38100" dir="2700000" algn="tl">
                    <a:srgbClr val="000000"/>
                  </a:outerShdw>
                </a:effectLst>
                <a:latin typeface="Times New Roman" pitchFamily="16" charset="0"/>
                <a:cs typeface="Times New Roman" pitchFamily="16" charset="0"/>
              </a:rPr>
              <a:t>Có thể soạn thảo web trên bất kỳ trình soạn thảo văn bản nào: Notepad, FrontPage hoặc Dreamweaver.</a:t>
            </a:r>
          </a:p>
        </p:txBody>
      </p:sp>
      <p:sp>
        <p:nvSpPr>
          <p:cNvPr id="23556"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23578FF-FE93-4AD1-9BE3-4CCF93F2CB91}"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0" y="1066800"/>
            <a:ext cx="8915400" cy="5562600"/>
          </a:xfrm>
          <a:prstGeom prst="rect">
            <a:avLst/>
          </a:prstGeom>
          <a:noFill/>
          <a:ln w="9525">
            <a:noFill/>
            <a:round/>
            <a:headEnd/>
            <a:tailEnd/>
          </a:ln>
          <a:effectLst/>
        </p:spPr>
        <p:txBody>
          <a:bodyPr/>
          <a:lstStyle/>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b="1" i="1" dirty="0">
                <a:solidFill>
                  <a:srgbClr val="FFFFFF"/>
                </a:solidFill>
                <a:effectLst>
                  <a:outerShdw blurRad="38100" dist="38100" dir="2700000" algn="tl">
                    <a:srgbClr val="000000"/>
                  </a:outerShdw>
                </a:effectLst>
                <a:latin typeface="Times New Roman" pitchFamily="16" charset="0"/>
                <a:cs typeface="Times New Roman" pitchFamily="16" charset="0"/>
              </a:rPr>
              <a:t>Web </a:t>
            </a:r>
            <a:r>
              <a:rPr lang="en-US" sz="3200" b="1" i="1" dirty="0" err="1">
                <a:solidFill>
                  <a:srgbClr val="FFFFFF"/>
                </a:solidFill>
                <a:effectLst>
                  <a:outerShdw blurRad="38100" dist="38100" dir="2700000" algn="tl">
                    <a:srgbClr val="000000"/>
                  </a:outerShdw>
                </a:effectLst>
                <a:latin typeface="Times New Roman" pitchFamily="16" charset="0"/>
                <a:cs typeface="Times New Roman" pitchFamily="16" charset="0"/>
              </a:rPr>
              <a:t>tĩnh</a:t>
            </a:r>
            <a:r>
              <a:rPr lang="en-US" sz="3200" b="1" i="1" dirty="0">
                <a:solidFill>
                  <a:srgbClr val="FFFFFF"/>
                </a:solidFill>
                <a:effectLst>
                  <a:outerShdw blurRad="38100" dist="38100" dir="2700000" algn="tl">
                    <a:srgbClr val="000000"/>
                  </a:outerShdw>
                </a:effectLst>
                <a:latin typeface="Times New Roman" pitchFamily="16" charset="0"/>
                <a:cs typeface="Times New Roman" pitchFamily="16" charset="0"/>
              </a:rPr>
              <a:t>:</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i="1" dirty="0" err="1">
                <a:solidFill>
                  <a:srgbClr val="FFFFFF"/>
                </a:solidFill>
                <a:effectLst>
                  <a:outerShdw blurRad="38100" dist="38100" dir="2700000" algn="tl">
                    <a:srgbClr val="000000"/>
                  </a:outerShdw>
                </a:effectLst>
                <a:latin typeface="Times New Roman" pitchFamily="16" charset="0"/>
                <a:cs typeface="Times New Roman" pitchFamily="16" charset="0"/>
              </a:rPr>
              <a:t>Sử</a:t>
            </a:r>
            <a:r>
              <a:rPr lang="en-US" sz="3200" i="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i="1" dirty="0" err="1">
                <a:solidFill>
                  <a:srgbClr val="FFFFFF"/>
                </a:solidFill>
                <a:effectLst>
                  <a:outerShdw blurRad="38100" dist="38100" dir="2700000" algn="tl">
                    <a:srgbClr val="000000"/>
                  </a:outerShdw>
                </a:effectLst>
                <a:latin typeface="Times New Roman" pitchFamily="16" charset="0"/>
                <a:cs typeface="Times New Roman" pitchFamily="16" charset="0"/>
              </a:rPr>
              <a:t>dụng</a:t>
            </a:r>
            <a:r>
              <a:rPr lang="en-US" sz="3200" i="1" dirty="0">
                <a:solidFill>
                  <a:srgbClr val="FFFFFF"/>
                </a:solidFill>
                <a:effectLst>
                  <a:outerShdw blurRad="38100" dist="38100" dir="2700000" algn="tl">
                    <a:srgbClr val="000000"/>
                  </a:outerShdw>
                </a:effectLst>
                <a:latin typeface="Times New Roman" pitchFamily="16" charset="0"/>
                <a:cs typeface="Times New Roman" pitchFamily="16" charset="0"/>
              </a:rPr>
              <a:t> HTML</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i="1" dirty="0" err="1">
                <a:solidFill>
                  <a:srgbClr val="FFFFFF"/>
                </a:solidFill>
                <a:effectLst>
                  <a:outerShdw blurRad="38100" dist="38100" dir="2700000" algn="tl">
                    <a:srgbClr val="000000"/>
                  </a:outerShdw>
                </a:effectLst>
                <a:latin typeface="Times New Roman" pitchFamily="16" charset="0"/>
                <a:cs typeface="Times New Roman" pitchFamily="16" charset="0"/>
              </a:rPr>
              <a:t>Tương</a:t>
            </a:r>
            <a:r>
              <a:rPr lang="en-US" sz="3200" i="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i="1" dirty="0" err="1">
                <a:solidFill>
                  <a:srgbClr val="FFFFFF"/>
                </a:solidFill>
                <a:effectLst>
                  <a:outerShdw blurRad="38100" dist="38100" dir="2700000" algn="tl">
                    <a:srgbClr val="000000"/>
                  </a:outerShdw>
                </a:effectLst>
                <a:latin typeface="Times New Roman" pitchFamily="16" charset="0"/>
                <a:cs typeface="Times New Roman" pitchFamily="16" charset="0"/>
              </a:rPr>
              <a:t>tác</a:t>
            </a:r>
            <a:r>
              <a:rPr lang="en-US" sz="3200" i="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i="1" dirty="0" err="1">
                <a:solidFill>
                  <a:srgbClr val="FFFFFF"/>
                </a:solidFill>
                <a:effectLst>
                  <a:outerShdw blurRad="38100" dist="38100" dir="2700000" algn="tl">
                    <a:srgbClr val="000000"/>
                  </a:outerShdw>
                </a:effectLst>
                <a:latin typeface="Times New Roman" pitchFamily="16" charset="0"/>
                <a:cs typeface="Times New Roman" pitchFamily="16" charset="0"/>
              </a:rPr>
              <a:t>yếu</a:t>
            </a:r>
            <a:endParaRPr lang="en-US" sz="3200" i="1" dirty="0">
              <a:solidFill>
                <a:srgbClr val="FFFFFF"/>
              </a:solidFill>
              <a:effectLst>
                <a:outerShdw blurRad="38100" dist="38100" dir="2700000" algn="tl">
                  <a:srgbClr val="000000"/>
                </a:outerShdw>
              </a:effectLst>
              <a:latin typeface="Times New Roman" pitchFamily="16" charset="0"/>
              <a:cs typeface="Times New Roman" pitchFamily="16" charset="0"/>
            </a:endParaRPr>
          </a:p>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b="1" i="1" dirty="0">
                <a:solidFill>
                  <a:srgbClr val="FFFFFF"/>
                </a:solidFill>
                <a:effectLst>
                  <a:outerShdw blurRad="38100" dist="38100" dir="2700000" algn="tl">
                    <a:srgbClr val="000000"/>
                  </a:outerShdw>
                </a:effectLst>
                <a:latin typeface="Times New Roman" pitchFamily="16" charset="0"/>
                <a:cs typeface="Times New Roman" pitchFamily="16" charset="0"/>
              </a:rPr>
              <a:t>Web </a:t>
            </a:r>
            <a:r>
              <a:rPr lang="en-US" sz="3200" b="1" i="1" dirty="0" err="1">
                <a:solidFill>
                  <a:srgbClr val="FFFFFF"/>
                </a:solidFill>
                <a:effectLst>
                  <a:outerShdw blurRad="38100" dist="38100" dir="2700000" algn="tl">
                    <a:srgbClr val="000000"/>
                  </a:outerShdw>
                </a:effectLst>
                <a:latin typeface="Times New Roman" pitchFamily="16" charset="0"/>
                <a:cs typeface="Times New Roman" pitchFamily="16" charset="0"/>
              </a:rPr>
              <a:t>động</a:t>
            </a:r>
            <a:r>
              <a:rPr lang="en-US" sz="3200" b="1" i="1" dirty="0">
                <a:solidFill>
                  <a:srgbClr val="FFFFFF"/>
                </a:solidFill>
                <a:effectLst>
                  <a:outerShdw blurRad="38100" dist="38100" dir="2700000" algn="tl">
                    <a:srgbClr val="000000"/>
                  </a:outerShdw>
                </a:effectLst>
                <a:latin typeface="Times New Roman" pitchFamily="16" charset="0"/>
                <a:cs typeface="Times New Roman" pitchFamily="16" charset="0"/>
              </a:rPr>
              <a:t>:</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Kết</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hợp</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HTML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và</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mã</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lệnh</a:t>
            </a:r>
            <a:endParaRPr lang="en-US" sz="3200" dirty="0">
              <a:solidFill>
                <a:srgbClr val="FFFFFF"/>
              </a:solidFill>
              <a:effectLst>
                <a:outerShdw blurRad="38100" dist="38100" dir="2700000" algn="tl">
                  <a:srgbClr val="000000"/>
                </a:outerShdw>
              </a:effectLst>
              <a:latin typeface="Times New Roman" pitchFamily="16" charset="0"/>
              <a:cs typeface="Times New Roman" pitchFamily="16" charset="0"/>
            </a:endParaRP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Mã</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lệnh</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được</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thực</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thi</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trên</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server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trả</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HTML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về</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cho</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client.</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Nội</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dung webpage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phát</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sinh</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động</a:t>
            </a:r>
            <a:endParaRPr lang="en-US" sz="3200" dirty="0">
              <a:solidFill>
                <a:srgbClr val="FFFFFF"/>
              </a:solidFill>
              <a:effectLst>
                <a:outerShdw blurRad="38100" dist="38100" dir="2700000" algn="tl">
                  <a:srgbClr val="000000"/>
                </a:outerShdw>
              </a:effectLst>
              <a:latin typeface="Times New Roman" pitchFamily="16" charset="0"/>
              <a:cs typeface="Times New Roman" pitchFamily="16" charset="0"/>
            </a:endParaRPr>
          </a:p>
        </p:txBody>
      </p:sp>
      <p:sp>
        <p:nvSpPr>
          <p:cNvPr id="26626" name="Text Box 2"/>
          <p:cNvSpPr txBox="1">
            <a:spLocks noChangeArrowheads="1"/>
          </p:cNvSpPr>
          <p:nvPr/>
        </p:nvSpPr>
        <p:spPr bwMode="auto">
          <a:xfrm>
            <a:off x="457200" y="252413"/>
            <a:ext cx="8001000" cy="639762"/>
          </a:xfrm>
          <a:prstGeom prst="rect">
            <a:avLst/>
          </a:prstGeom>
          <a:noFill/>
          <a:ln w="9525">
            <a:noFill/>
            <a:round/>
            <a:headEnd/>
            <a:tailEnd/>
          </a:ln>
          <a:effectLst/>
        </p:spPr>
        <p:txBody>
          <a:bodyPr anchor="ctr"/>
          <a:lstStyle/>
          <a:p>
            <a:pPr marL="906463" indent="-906463" algn="ctr" eaLnBrk="1" hangingPunct="1">
              <a:buClr>
                <a:srgbClr val="FFFFFF"/>
              </a:buClr>
              <a:tabLst>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Lst>
              <a:defRPr/>
            </a:pPr>
            <a:r>
              <a:rPr lang="en-US" sz="3600" b="1" dirty="0">
                <a:solidFill>
                  <a:srgbClr val="FFFFFF"/>
                </a:solidFill>
                <a:effectLst>
                  <a:outerShdw blurRad="38100" dist="38100" dir="2700000" algn="tl">
                    <a:srgbClr val="000000"/>
                  </a:outerShdw>
                </a:effectLst>
                <a:latin typeface="Times New Roman" pitchFamily="16" charset="0"/>
                <a:cs typeface="Times New Roman" pitchFamily="16" charset="0"/>
              </a:rPr>
              <a:t>PHÂN LOẠI TRANG WEB</a:t>
            </a:r>
          </a:p>
        </p:txBody>
      </p:sp>
      <p:sp>
        <p:nvSpPr>
          <p:cNvPr id="20484"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3026E2A-C22F-4FFB-BF90-074F4627C936}"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additive="repl">
                                        <p:cTn id="6" dur="1" fill="hold">
                                          <p:stCondLst>
                                            <p:cond delay="0"/>
                                          </p:stCondLst>
                                        </p:cTn>
                                        <p:tgtEl>
                                          <p:spTgt spid="26625"/>
                                        </p:tgtEl>
                                        <p:attrNameLst>
                                          <p:attrName>style.visibility</p:attrName>
                                        </p:attrNameLst>
                                      </p:cBhvr>
                                      <p:to>
                                        <p:strVal val="visible"/>
                                      </p:to>
                                    </p:set>
                                    <p:anim calcmode="lin" valueType="num">
                                      <p:cBhvr additive="repl">
                                        <p:cTn id="7" dur="500" fill="hold"/>
                                        <p:tgtEl>
                                          <p:spTgt spid="26625"/>
                                        </p:tgtEl>
                                        <p:attrNameLst>
                                          <p:attrName>ppt_x</p:attrName>
                                        </p:attrNameLst>
                                      </p:cBhvr>
                                      <p:tavLst>
                                        <p:tav tm="100000">
                                          <p:val>
                                            <p:strVal val="#ppt_x"/>
                                          </p:val>
                                        </p:tav>
                                        <p:tav>
                                          <p:val>
                                            <p:strVal val="#ppt_x"/>
                                          </p:val>
                                        </p:tav>
                                      </p:tavLst>
                                    </p:anim>
                                    <p:anim calcmode="lin" valueType="num">
                                      <p:cBhvr additive="repl">
                                        <p:cTn id="8" dur="500" fill="hold"/>
                                        <p:tgtEl>
                                          <p:spTgt spid="26625"/>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26625"/>
                                        </p:tgtEl>
                                        <p:attrNameLst>
                                          <p:attrName>style.visibility</p:attrName>
                                        </p:attrNameLst>
                                      </p:cBhvr>
                                      <p:to>
                                        <p:strVal val="visible"/>
                                      </p:to>
                                    </p:set>
                                    <p:anim calcmode="lin" valueType="num">
                                      <p:cBhvr additive="repl">
                                        <p:cTn id="11" dur="500" fill="hold"/>
                                        <p:tgtEl>
                                          <p:spTgt spid="26625"/>
                                        </p:tgtEl>
                                        <p:attrNameLst>
                                          <p:attrName>ppt_x</p:attrName>
                                        </p:attrNameLst>
                                      </p:cBhvr>
                                      <p:tavLst>
                                        <p:tav tm="100000">
                                          <p:val>
                                            <p:strVal val="#ppt_x"/>
                                          </p:val>
                                        </p:tav>
                                        <p:tav>
                                          <p:val>
                                            <p:strVal val="#ppt_x"/>
                                          </p:val>
                                        </p:tav>
                                      </p:tavLst>
                                    </p:anim>
                                    <p:anim calcmode="lin" valueType="num">
                                      <p:cBhvr additive="repl">
                                        <p:cTn id="12" dur="500" fill="hold"/>
                                        <p:tgtEl>
                                          <p:spTgt spid="26625"/>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1"/>
          </p:nvPr>
        </p:nvSpPr>
        <p:spPr>
          <a:xfrm>
            <a:off x="3124200" y="6075363"/>
            <a:ext cx="2887663" cy="641350"/>
          </a:xfrm>
          <a:noFill/>
        </p:spPr>
        <p:txBody>
          <a:bodyPr/>
          <a:lstStyle/>
          <a:p>
            <a:fld id="{71DD43DF-02B8-4701-B6D7-307A31F64B50}" type="slidenum">
              <a:rPr lang="zh-TW" altLang="en-US" smtClean="0">
                <a:latin typeface="Times New Roman" pitchFamily="18" charset="0"/>
                <a:ea typeface="新細明體" pitchFamily="18" charset="-120"/>
              </a:rPr>
              <a:pPr/>
              <a:t>12</a:t>
            </a:fld>
            <a:endParaRPr lang="en-US" altLang="zh-TW">
              <a:latin typeface="Times New Roman" pitchFamily="18" charset="0"/>
              <a:ea typeface="新細明體" pitchFamily="18" charset="-120"/>
            </a:endParaRPr>
          </a:p>
        </p:txBody>
      </p:sp>
      <p:sp>
        <p:nvSpPr>
          <p:cNvPr id="22531" name="Text Box 18"/>
          <p:cNvSpPr txBox="1">
            <a:spLocks noChangeArrowheads="1"/>
          </p:cNvSpPr>
          <p:nvPr/>
        </p:nvSpPr>
        <p:spPr bwMode="auto">
          <a:xfrm>
            <a:off x="4724400" y="1295400"/>
            <a:ext cx="3810000" cy="4832350"/>
          </a:xfrm>
          <a:prstGeom prst="rect">
            <a:avLst/>
          </a:prstGeom>
          <a:noFill/>
          <a:ln w="9525">
            <a:solidFill>
              <a:schemeClr val="tx1"/>
            </a:solidFill>
            <a:miter lim="800000"/>
            <a:headEnd/>
            <a:tailEnd/>
          </a:ln>
        </p:spPr>
        <p:txBody>
          <a:bodyPr>
            <a:spAutoFit/>
          </a:bodyPr>
          <a:lstStyle/>
          <a:p>
            <a:pPr marL="187325" indent="-187325"/>
            <a:r>
              <a:rPr lang="en-US" altLang="zh-TW" sz="2800" b="1">
                <a:ea typeface="新細明體" pitchFamily="18" charset="-120"/>
              </a:rPr>
              <a:t>Server-side Programming</a:t>
            </a:r>
          </a:p>
          <a:p>
            <a:pPr marL="187325" indent="-187325"/>
            <a:endParaRPr lang="en-US" altLang="zh-TW" sz="2800">
              <a:solidFill>
                <a:srgbClr val="FF3300"/>
              </a:solidFill>
              <a:ea typeface="新細明體" pitchFamily="18" charset="-120"/>
            </a:endParaRPr>
          </a:p>
          <a:p>
            <a:pPr marL="187325" indent="-187325"/>
            <a:r>
              <a:rPr lang="en-US" altLang="zh-TW" sz="2800">
                <a:solidFill>
                  <a:srgbClr val="FF3300"/>
                </a:solidFill>
                <a:ea typeface="新細明體" pitchFamily="18" charset="-120"/>
              </a:rPr>
              <a:t>Skills that are often required:</a:t>
            </a:r>
          </a:p>
          <a:p>
            <a:pPr marL="187325" indent="-187325">
              <a:buFontTx/>
              <a:buChar char="•"/>
            </a:pPr>
            <a:r>
              <a:rPr lang="en-US" altLang="zh-TW" sz="2800">
                <a:ea typeface="新細明體" pitchFamily="18" charset="-120"/>
              </a:rPr>
              <a:t>CGI</a:t>
            </a:r>
          </a:p>
          <a:p>
            <a:pPr marL="187325" indent="-187325">
              <a:buFontTx/>
              <a:buChar char="•"/>
            </a:pPr>
            <a:r>
              <a:rPr lang="en-US" altLang="zh-TW" sz="2800">
                <a:ea typeface="新細明體" pitchFamily="18" charset="-120"/>
              </a:rPr>
              <a:t>PHP</a:t>
            </a:r>
          </a:p>
          <a:p>
            <a:pPr marL="187325" indent="-187325">
              <a:buFontTx/>
              <a:buChar char="•"/>
            </a:pPr>
            <a:r>
              <a:rPr lang="en-US" altLang="zh-TW" sz="2800">
                <a:ea typeface="新細明體" pitchFamily="18" charset="-120"/>
              </a:rPr>
              <a:t>ASP</a:t>
            </a:r>
          </a:p>
          <a:p>
            <a:pPr marL="187325" indent="-187325">
              <a:buFontTx/>
              <a:buChar char="•"/>
            </a:pPr>
            <a:r>
              <a:rPr lang="en-US" altLang="zh-TW" sz="2800">
                <a:ea typeface="新細明體" pitchFamily="18" charset="-120"/>
              </a:rPr>
              <a:t>Perl</a:t>
            </a:r>
          </a:p>
          <a:p>
            <a:pPr marL="187325" indent="-187325">
              <a:buFontTx/>
              <a:buChar char="•"/>
            </a:pPr>
            <a:r>
              <a:rPr lang="en-US" altLang="zh-TW" sz="2800">
                <a:ea typeface="新細明體" pitchFamily="18" charset="-120"/>
              </a:rPr>
              <a:t>Java Servlet,  …</a:t>
            </a:r>
          </a:p>
          <a:p>
            <a:pPr marL="187325" indent="-187325"/>
            <a:endParaRPr lang="zh-TW" altLang="en-US" sz="2800">
              <a:ea typeface="新細明體" pitchFamily="18" charset="-120"/>
            </a:endParaRPr>
          </a:p>
        </p:txBody>
      </p:sp>
      <p:sp>
        <p:nvSpPr>
          <p:cNvPr id="22532" name="Text Box 15"/>
          <p:cNvSpPr txBox="1">
            <a:spLocks noChangeArrowheads="1"/>
          </p:cNvSpPr>
          <p:nvPr/>
        </p:nvSpPr>
        <p:spPr bwMode="auto">
          <a:xfrm>
            <a:off x="609600" y="1295400"/>
            <a:ext cx="3810000" cy="4400550"/>
          </a:xfrm>
          <a:prstGeom prst="rect">
            <a:avLst/>
          </a:prstGeom>
          <a:noFill/>
          <a:ln w="9525">
            <a:solidFill>
              <a:schemeClr val="tx1"/>
            </a:solidFill>
            <a:miter lim="800000"/>
            <a:headEnd/>
            <a:tailEnd/>
          </a:ln>
        </p:spPr>
        <p:txBody>
          <a:bodyPr>
            <a:spAutoFit/>
          </a:bodyPr>
          <a:lstStyle/>
          <a:p>
            <a:pPr marL="187325" indent="-187325"/>
            <a:r>
              <a:rPr lang="en-US" altLang="zh-TW" sz="2800" b="1">
                <a:ea typeface="新細明體" pitchFamily="18" charset="-120"/>
              </a:rPr>
              <a:t>Client-side Programming</a:t>
            </a:r>
          </a:p>
          <a:p>
            <a:pPr marL="187325" indent="-187325"/>
            <a:endParaRPr lang="en-US" altLang="zh-TW" sz="2800">
              <a:solidFill>
                <a:srgbClr val="FF3300"/>
              </a:solidFill>
              <a:ea typeface="新細明體" pitchFamily="18" charset="-120"/>
            </a:endParaRPr>
          </a:p>
          <a:p>
            <a:pPr marL="187325" indent="-187325"/>
            <a:r>
              <a:rPr lang="en-US" altLang="zh-TW" sz="2800">
                <a:solidFill>
                  <a:srgbClr val="FF3300"/>
                </a:solidFill>
                <a:ea typeface="新細明體" pitchFamily="18" charset="-120"/>
              </a:rPr>
              <a:t>Skills that are often required:</a:t>
            </a:r>
          </a:p>
          <a:p>
            <a:pPr marL="187325" indent="-187325">
              <a:buFontTx/>
              <a:buChar char="•"/>
            </a:pPr>
            <a:r>
              <a:rPr lang="en-US" altLang="zh-TW" sz="2800">
                <a:ea typeface="新細明體" pitchFamily="18" charset="-120"/>
              </a:rPr>
              <a:t>HTML</a:t>
            </a:r>
          </a:p>
          <a:p>
            <a:pPr marL="187325" indent="-187325">
              <a:buFontTx/>
              <a:buChar char="•"/>
            </a:pPr>
            <a:r>
              <a:rPr lang="en-US" altLang="zh-TW" sz="2800">
                <a:ea typeface="新細明體" pitchFamily="18" charset="-120"/>
              </a:rPr>
              <a:t>Javascript</a:t>
            </a:r>
          </a:p>
          <a:p>
            <a:pPr marL="187325" indent="-187325">
              <a:buFontTx/>
              <a:buChar char="•"/>
            </a:pPr>
            <a:r>
              <a:rPr lang="en-US" altLang="zh-TW" sz="2800">
                <a:ea typeface="新細明體" pitchFamily="18" charset="-120"/>
              </a:rPr>
              <a:t>Java Applet</a:t>
            </a:r>
          </a:p>
          <a:p>
            <a:pPr marL="187325" indent="-187325">
              <a:buFontTx/>
              <a:buChar char="•"/>
            </a:pPr>
            <a:r>
              <a:rPr lang="en-US" altLang="zh-TW" sz="2800">
                <a:ea typeface="新細明體" pitchFamily="18" charset="-120"/>
              </a:rPr>
              <a:t>Flash</a:t>
            </a:r>
          </a:p>
          <a:p>
            <a:pPr marL="187325" indent="-187325">
              <a:buFontTx/>
              <a:buChar char="•"/>
            </a:pPr>
            <a:r>
              <a:rPr lang="en-US" altLang="zh-TW" sz="2800">
                <a:ea typeface="新細明體" pitchFamily="18" charset="-120"/>
              </a:rPr>
              <a:t>XML …</a:t>
            </a:r>
          </a:p>
        </p:txBody>
      </p:sp>
      <p:sp>
        <p:nvSpPr>
          <p:cNvPr id="22533" name="TextBox 22"/>
          <p:cNvSpPr txBox="1">
            <a:spLocks noChangeArrowheads="1"/>
          </p:cNvSpPr>
          <p:nvPr/>
        </p:nvSpPr>
        <p:spPr bwMode="auto">
          <a:xfrm>
            <a:off x="1143000" y="457200"/>
            <a:ext cx="6934200" cy="584200"/>
          </a:xfrm>
          <a:prstGeom prst="rect">
            <a:avLst/>
          </a:prstGeom>
          <a:noFill/>
          <a:ln w="9525">
            <a:noFill/>
            <a:miter lim="800000"/>
            <a:headEnd/>
            <a:tailEnd/>
          </a:ln>
        </p:spPr>
        <p:txBody>
          <a:bodyPr>
            <a:spAutoFit/>
          </a:bodyPr>
          <a:lstStyle/>
          <a:p>
            <a:pPr algn="ctr"/>
            <a:r>
              <a:rPr lang="en-US" sz="3200" b="1"/>
              <a:t>CÁC KỸ NĂNG  CẦN THIẾT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381000" y="-38100"/>
            <a:ext cx="8229600" cy="762000"/>
          </a:xfrm>
          <a:prstGeom prst="rect">
            <a:avLst/>
          </a:prstGeom>
          <a:noFill/>
          <a:ln w="9525">
            <a:noFill/>
            <a:round/>
            <a:headEnd/>
            <a:tailEnd/>
          </a:ln>
          <a:effectLst/>
        </p:spPr>
        <p:txBody>
          <a:bodyPr anchor="ctr"/>
          <a:lstStyle/>
          <a:p>
            <a:pPr marL="906463" indent="-906463" eaLnBrk="1" hangingPunct="1">
              <a:buClr>
                <a:srgbClr val="FFFFFF"/>
              </a:buClr>
              <a:buFont typeface="Times New Roman" pitchFamily="16" charset="0"/>
              <a:buAutoNum type="romanUcPeriod"/>
              <a:tabLst>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Lst>
              <a:defRPr/>
            </a:pPr>
            <a:r>
              <a:rPr lang="en-US" sz="3600" b="1">
                <a:solidFill>
                  <a:srgbClr val="FFFFFF"/>
                </a:solidFill>
                <a:effectLst>
                  <a:outerShdw blurRad="38100" dist="38100" dir="2700000" algn="tl">
                    <a:srgbClr val="000000"/>
                  </a:outerShdw>
                </a:effectLst>
                <a:latin typeface="Times New Roman" pitchFamily="16" charset="0"/>
                <a:cs typeface="Times New Roman" pitchFamily="16" charset="0"/>
              </a:rPr>
              <a:t>TAG</a:t>
            </a:r>
            <a:r>
              <a:rPr lang="en-US" sz="4400" b="1">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600" b="1">
                <a:solidFill>
                  <a:srgbClr val="FFFFFF"/>
                </a:solidFill>
                <a:effectLst>
                  <a:outerShdw blurRad="38100" dist="38100" dir="2700000" algn="tl">
                    <a:srgbClr val="000000"/>
                  </a:outerShdw>
                </a:effectLst>
                <a:latin typeface="Times New Roman" pitchFamily="16" charset="0"/>
                <a:cs typeface="Times New Roman" pitchFamily="16" charset="0"/>
              </a:rPr>
              <a:t>HTML</a:t>
            </a:r>
            <a:r>
              <a:rPr lang="en-US" sz="4400" b="1">
                <a:solidFill>
                  <a:srgbClr val="FFFFFF"/>
                </a:solidFill>
                <a:effectLst>
                  <a:outerShdw blurRad="38100" dist="38100" dir="2700000" algn="tl">
                    <a:srgbClr val="000000"/>
                  </a:outerShdw>
                </a:effectLst>
                <a:latin typeface="Times New Roman" pitchFamily="16" charset="0"/>
                <a:cs typeface="Times New Roman" pitchFamily="16" charset="0"/>
              </a:rPr>
              <a:t> </a:t>
            </a:r>
          </a:p>
        </p:txBody>
      </p:sp>
      <p:sp>
        <p:nvSpPr>
          <p:cNvPr id="29698" name="Text Box 2"/>
          <p:cNvSpPr txBox="1">
            <a:spLocks noChangeArrowheads="1"/>
          </p:cNvSpPr>
          <p:nvPr/>
        </p:nvSpPr>
        <p:spPr bwMode="auto">
          <a:xfrm>
            <a:off x="152400" y="990600"/>
            <a:ext cx="8763000" cy="5638800"/>
          </a:xfrm>
          <a:prstGeom prst="rect">
            <a:avLst/>
          </a:prstGeom>
          <a:noFill/>
          <a:ln w="9525">
            <a:noFill/>
            <a:round/>
            <a:headEnd/>
            <a:tailEnd/>
          </a:ln>
          <a:effectLst/>
        </p:spPr>
        <p:txBody>
          <a:bodyPr/>
          <a:lstStyle/>
          <a:p>
            <a:pPr marL="601663" indent="-601663" eaLnBrk="1" hangingPunct="1">
              <a:spcBef>
                <a:spcPts val="800"/>
              </a:spcBef>
              <a:buClr>
                <a:srgbClr val="FFCC00"/>
              </a:buClr>
              <a:buSzPct val="70000"/>
              <a:buFont typeface="Wingdings" charset="2"/>
              <a:buChar char=""/>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Cú pháp:</a:t>
            </a:r>
          </a:p>
          <a:p>
            <a:pPr marL="601663" indent="-601663" algn="ctr" eaLnBrk="1" hangingPunct="1">
              <a:spcBef>
                <a:spcPts val="80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&lt;tagName ListProperties&gt; Object &lt;/tagName&gt;</a:t>
            </a:r>
          </a:p>
          <a:p>
            <a:pPr marL="982663" lvl="1" indent="-525463" eaLnBrk="1" hangingPunct="1">
              <a:spcBef>
                <a:spcPts val="800"/>
              </a:spcBef>
              <a:buClr>
                <a:srgbClr val="A886E0"/>
              </a:buClr>
              <a:buSzPct val="70000"/>
              <a:buFont typeface="Times New Roman" pitchFamily="16" charset="0"/>
              <a:buChar char="–"/>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b="1" i="1">
                <a:solidFill>
                  <a:srgbClr val="FFFFFF"/>
                </a:solidFill>
                <a:effectLst>
                  <a:outerShdw blurRad="38100" dist="38100" dir="2700000" algn="tl">
                    <a:srgbClr val="000000"/>
                  </a:outerShdw>
                </a:effectLst>
                <a:latin typeface="Times New Roman" pitchFamily="16" charset="0"/>
                <a:cs typeface="Times New Roman" pitchFamily="16" charset="0"/>
              </a:rPr>
              <a:t>TagName</a:t>
            </a: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 : tên tag  HTML, liền với dấu “&lt; “, không có khoảng trắng</a:t>
            </a:r>
          </a:p>
          <a:p>
            <a:pPr marL="982663" lvl="1" indent="-525463" eaLnBrk="1" hangingPunct="1">
              <a:spcBef>
                <a:spcPts val="800"/>
              </a:spcBef>
              <a:buClr>
                <a:srgbClr val="A886E0"/>
              </a:buClr>
              <a:buSzPct val="70000"/>
              <a:buFont typeface="Times New Roman" pitchFamily="16" charset="0"/>
              <a:buChar char="–"/>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b="1" i="1">
                <a:solidFill>
                  <a:srgbClr val="FFFFFF"/>
                </a:solidFill>
                <a:effectLst>
                  <a:outerShdw blurRad="38100" dist="38100" dir="2700000" algn="tl">
                    <a:srgbClr val="000000"/>
                  </a:outerShdw>
                </a:effectLst>
                <a:latin typeface="Times New Roman" pitchFamily="16" charset="0"/>
                <a:cs typeface="Times New Roman" pitchFamily="16" charset="0"/>
              </a:rPr>
              <a:t>Object</a:t>
            </a: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 :đối tượng hiển thị trên trang Web</a:t>
            </a:r>
          </a:p>
          <a:p>
            <a:pPr marL="982663" lvl="1" indent="-525463" eaLnBrk="1" hangingPunct="1">
              <a:spcBef>
                <a:spcPts val="800"/>
              </a:spcBef>
              <a:buClr>
                <a:srgbClr val="A886E0"/>
              </a:buClr>
              <a:buSzPct val="70000"/>
              <a:buFont typeface="Times New Roman" pitchFamily="16" charset="0"/>
              <a:buChar char="–"/>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b="1" i="1">
                <a:solidFill>
                  <a:srgbClr val="FFFFFF"/>
                </a:solidFill>
                <a:effectLst>
                  <a:outerShdw blurRad="38100" dist="38100" dir="2700000" algn="tl">
                    <a:srgbClr val="000000"/>
                  </a:outerShdw>
                </a:effectLst>
                <a:latin typeface="Times New Roman" pitchFamily="16" charset="0"/>
                <a:cs typeface="Times New Roman" pitchFamily="16" charset="0"/>
              </a:rPr>
              <a:t>ListPropeties</a:t>
            </a: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 danh sách thuộc tính của Tag</a:t>
            </a:r>
          </a:p>
        </p:txBody>
      </p:sp>
      <p:sp>
        <p:nvSpPr>
          <p:cNvPr id="24580"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0510DF-C7F3-4437-8D7A-3CE13B3B99D4}"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381000" y="-38100"/>
            <a:ext cx="8229600" cy="762000"/>
          </a:xfrm>
          <a:prstGeom prst="rect">
            <a:avLst/>
          </a:prstGeom>
          <a:noFill/>
          <a:ln w="9525">
            <a:noFill/>
            <a:round/>
            <a:headEnd/>
            <a:tailEnd/>
          </a:ln>
          <a:effectLst/>
        </p:spPr>
        <p:txBody>
          <a:bodyPr anchor="ctr"/>
          <a:lstStyle/>
          <a:p>
            <a:pPr marL="906463" indent="-906463" eaLnBrk="1" hangingPunct="1">
              <a:buClr>
                <a:srgbClr val="FFFFFF"/>
              </a:buClr>
              <a:buFont typeface="Times New Roman" pitchFamily="16" charset="0"/>
              <a:buAutoNum type="romanUcPeriod"/>
              <a:tabLst>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Lst>
              <a:defRPr/>
            </a:pPr>
            <a:r>
              <a:rPr lang="en-US" sz="3600" b="1">
                <a:solidFill>
                  <a:srgbClr val="FFFFFF"/>
                </a:solidFill>
                <a:effectLst>
                  <a:outerShdw blurRad="38100" dist="38100" dir="2700000" algn="tl">
                    <a:srgbClr val="000000"/>
                  </a:outerShdw>
                </a:effectLst>
                <a:latin typeface="Times New Roman" pitchFamily="16" charset="0"/>
                <a:cs typeface="Times New Roman" pitchFamily="16" charset="0"/>
              </a:rPr>
              <a:t>TAG</a:t>
            </a:r>
            <a:r>
              <a:rPr lang="en-US" sz="4400" b="1">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600" b="1">
                <a:solidFill>
                  <a:srgbClr val="FFFFFF"/>
                </a:solidFill>
                <a:effectLst>
                  <a:outerShdw blurRad="38100" dist="38100" dir="2700000" algn="tl">
                    <a:srgbClr val="000000"/>
                  </a:outerShdw>
                </a:effectLst>
                <a:latin typeface="Times New Roman" pitchFamily="16" charset="0"/>
                <a:cs typeface="Times New Roman" pitchFamily="16" charset="0"/>
              </a:rPr>
              <a:t>HTML</a:t>
            </a:r>
            <a:r>
              <a:rPr lang="en-US" sz="4400" b="1">
                <a:solidFill>
                  <a:srgbClr val="FFFFFF"/>
                </a:solidFill>
                <a:effectLst>
                  <a:outerShdw blurRad="38100" dist="38100" dir="2700000" algn="tl">
                    <a:srgbClr val="000000"/>
                  </a:outerShdw>
                </a:effectLst>
                <a:latin typeface="Times New Roman" pitchFamily="16" charset="0"/>
                <a:cs typeface="Times New Roman" pitchFamily="16" charset="0"/>
              </a:rPr>
              <a:t> </a:t>
            </a:r>
          </a:p>
        </p:txBody>
      </p:sp>
      <p:sp>
        <p:nvSpPr>
          <p:cNvPr id="30722" name="Text Box 2"/>
          <p:cNvSpPr txBox="1">
            <a:spLocks noChangeArrowheads="1"/>
          </p:cNvSpPr>
          <p:nvPr/>
        </p:nvSpPr>
        <p:spPr bwMode="auto">
          <a:xfrm>
            <a:off x="152400" y="990600"/>
            <a:ext cx="8839200" cy="5638800"/>
          </a:xfrm>
          <a:prstGeom prst="rect">
            <a:avLst/>
          </a:prstGeom>
          <a:noFill/>
          <a:ln w="9525">
            <a:noFill/>
            <a:round/>
            <a:headEnd/>
            <a:tailEnd/>
          </a:ln>
          <a:effectLst/>
        </p:spPr>
        <p:txBody>
          <a:bodyPr/>
          <a:lstStyle/>
          <a:p>
            <a:pPr marL="601663" indent="-601663" eaLnBrk="1" hangingPunct="1">
              <a:spcBef>
                <a:spcPts val="800"/>
              </a:spcBef>
              <a:buClr>
                <a:srgbClr val="FFCC00"/>
              </a:buClr>
              <a:buSzPct val="70000"/>
              <a:buFont typeface="Wingdings" charset="2"/>
              <a:buChar char=""/>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Nếu có nhiều thuộc tính thì các thuộc tính cách nhau khoảng trắng</a:t>
            </a:r>
          </a:p>
          <a:p>
            <a:pPr marL="601663" indent="-601663" eaLnBrk="1" hangingPunct="1">
              <a:spcBef>
                <a:spcPts val="75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000">
                <a:solidFill>
                  <a:srgbClr val="FFFFFF"/>
                </a:solidFill>
                <a:effectLst>
                  <a:outerShdw blurRad="38100" dist="38100" dir="2700000" algn="tl">
                    <a:srgbClr val="000000"/>
                  </a:outerShdw>
                </a:effectLst>
                <a:latin typeface="Times New Roman" pitchFamily="16" charset="0"/>
                <a:cs typeface="Times New Roman" pitchFamily="16" charset="0"/>
              </a:rPr>
              <a:t>&lt;TagName property1=’value1’ property2=’value2’…&gt;</a:t>
            </a:r>
          </a:p>
          <a:p>
            <a:pPr marL="601663" indent="-601663" eaLnBrk="1" hangingPunct="1">
              <a:spcBef>
                <a:spcPts val="80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	Object</a:t>
            </a:r>
          </a:p>
          <a:p>
            <a:pPr marL="601663" indent="-601663" eaLnBrk="1" hangingPunct="1">
              <a:spcBef>
                <a:spcPts val="80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&lt;/TagName&gt;</a:t>
            </a:r>
          </a:p>
          <a:p>
            <a:pPr marL="601663" indent="-601663" eaLnBrk="1" hangingPunct="1">
              <a:spcBef>
                <a:spcPts val="70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2800">
                <a:solidFill>
                  <a:srgbClr val="FFFFFF"/>
                </a:solidFill>
                <a:effectLst>
                  <a:outerShdw blurRad="38100" dist="38100" dir="2700000" algn="tl">
                    <a:srgbClr val="000000"/>
                  </a:outerShdw>
                </a:effectLst>
                <a:latin typeface="Times New Roman" pitchFamily="16" charset="0"/>
                <a:cs typeface="Times New Roman" pitchFamily="16" charset="0"/>
              </a:rPr>
              <a:t>Ví dụ: </a:t>
            </a:r>
          </a:p>
          <a:p>
            <a:pPr marL="601663" indent="-601663" eaLnBrk="1" hangingPunct="1">
              <a:spcBef>
                <a:spcPts val="80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&lt;body  BGCOLOR=”RED” TEXT=“#FFFF00”&gt;</a:t>
            </a:r>
          </a:p>
          <a:p>
            <a:pPr marL="990600" lvl="1" indent="-525463" eaLnBrk="1" hangingPunct="1">
              <a:spcBef>
                <a:spcPts val="80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nội dung </a:t>
            </a:r>
          </a:p>
          <a:p>
            <a:pPr marL="601663" indent="-601663" eaLnBrk="1" hangingPunct="1">
              <a:spcBef>
                <a:spcPts val="80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&lt;/body&gt;</a:t>
            </a:r>
          </a:p>
          <a:p>
            <a:pPr marL="1371600" lvl="2" indent="-449263" eaLnBrk="1" hangingPunct="1">
              <a:spcBef>
                <a:spcPts val="600"/>
              </a:spcBef>
              <a:buClrTx/>
              <a:buSzPct val="70000"/>
              <a:buFontTx/>
              <a:buNone/>
              <a:tabLst>
                <a:tab pos="601663" algn="l"/>
                <a:tab pos="1058863" algn="l"/>
                <a:tab pos="1516063" algn="l"/>
                <a:tab pos="1973263" algn="l"/>
                <a:tab pos="2430463" algn="l"/>
                <a:tab pos="2887663" algn="l"/>
                <a:tab pos="3344863" algn="l"/>
                <a:tab pos="3802063" algn="l"/>
                <a:tab pos="4259263" algn="l"/>
                <a:tab pos="4716463" algn="l"/>
                <a:tab pos="5173663" algn="l"/>
                <a:tab pos="5630863" algn="l"/>
                <a:tab pos="6088063" algn="l"/>
                <a:tab pos="6545263" algn="l"/>
                <a:tab pos="7002463" algn="l"/>
                <a:tab pos="7459663" algn="l"/>
                <a:tab pos="7916863" algn="l"/>
                <a:tab pos="8374063" algn="l"/>
                <a:tab pos="8831263" algn="l"/>
                <a:tab pos="9288463" algn="l"/>
                <a:tab pos="9745663" algn="l"/>
              </a:tabLst>
              <a:defRPr/>
            </a:pPr>
            <a:endParaRPr lang="en-US" sz="3200">
              <a:solidFill>
                <a:srgbClr val="FFFFFF"/>
              </a:solidFill>
              <a:effectLst>
                <a:outerShdw blurRad="38100" dist="38100" dir="2700000" algn="tl">
                  <a:srgbClr val="000000"/>
                </a:outerShdw>
              </a:effectLst>
              <a:latin typeface="Times New Roman" pitchFamily="16" charset="0"/>
              <a:cs typeface="Times New Roman" pitchFamily="16" charset="0"/>
            </a:endParaRPr>
          </a:p>
        </p:txBody>
      </p:sp>
      <p:sp>
        <p:nvSpPr>
          <p:cNvPr id="25604"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4954A1B-2A64-445B-8908-A529CDC89F1E}"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0" y="228600"/>
            <a:ext cx="8839200" cy="838200"/>
          </a:xfrm>
          <a:prstGeom prst="rect">
            <a:avLst/>
          </a:prstGeom>
          <a:noFill/>
          <a:ln w="9525">
            <a:noFill/>
            <a:round/>
            <a:headEnd/>
            <a:tailEnd/>
          </a:ln>
          <a:effectLst/>
        </p:spPr>
        <p:txBody>
          <a:bodyPr anchor="ctr"/>
          <a:lstStyle/>
          <a:p>
            <a:pPr marL="906463" indent="-906463" algn="ctr" eaLnBrk="1" hangingPunct="1">
              <a:buClr>
                <a:srgbClr val="FFFFFF"/>
              </a:buClr>
              <a:buFont typeface="Times New Roman" pitchFamily="16" charset="0"/>
              <a:buAutoNum type="romanUcPeriod"/>
              <a:tabLst>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Lst>
              <a:defRPr/>
            </a:pPr>
            <a:r>
              <a:rPr lang="de-DE" sz="3200" b="1">
                <a:solidFill>
                  <a:srgbClr val="FFFFFF"/>
                </a:solidFill>
                <a:effectLst>
                  <a:outerShdw blurRad="38100" dist="38100" dir="2700000" algn="tl">
                    <a:srgbClr val="000000"/>
                  </a:outerShdw>
                </a:effectLst>
                <a:latin typeface="Times New Roman" pitchFamily="16" charset="0"/>
                <a:cs typeface="Times New Roman" pitchFamily="16" charset="0"/>
              </a:rPr>
              <a:t>CẤU TRÚC CƠ BẢN CỦA TRANG WEB</a:t>
            </a:r>
            <a:r>
              <a:rPr lang="en-US" sz="3400" b="1">
                <a:solidFill>
                  <a:srgbClr val="FFFFFF"/>
                </a:solidFill>
                <a:effectLst>
                  <a:outerShdw blurRad="38100" dist="38100" dir="2700000" algn="tl">
                    <a:srgbClr val="000000"/>
                  </a:outerShdw>
                </a:effectLst>
                <a:latin typeface="Times New Roman" pitchFamily="16" charset="0"/>
                <a:cs typeface="Times New Roman" pitchFamily="16" charset="0"/>
              </a:rPr>
              <a:t> </a:t>
            </a:r>
          </a:p>
        </p:txBody>
      </p:sp>
      <p:sp>
        <p:nvSpPr>
          <p:cNvPr id="31746" name="Text Box 2"/>
          <p:cNvSpPr txBox="1">
            <a:spLocks noChangeArrowheads="1"/>
          </p:cNvSpPr>
          <p:nvPr/>
        </p:nvSpPr>
        <p:spPr bwMode="auto">
          <a:xfrm>
            <a:off x="0" y="1219200"/>
            <a:ext cx="9144000" cy="5410200"/>
          </a:xfrm>
          <a:prstGeom prst="rect">
            <a:avLst/>
          </a:prstGeom>
          <a:noFill/>
          <a:ln w="9525">
            <a:noFill/>
            <a:round/>
            <a:headEnd/>
            <a:tailEnd/>
          </a:ln>
          <a:effectLst/>
        </p:spPr>
        <p:txBody>
          <a:bodyPr/>
          <a:lstStyle/>
          <a:p>
            <a:pPr lvl="2" indent="-220663" eaLnBrk="1" hangingPunct="1">
              <a:spcBef>
                <a:spcPts val="800"/>
              </a:spcBef>
              <a:buClrTx/>
              <a:buSzPct val="70000"/>
              <a:buFontTx/>
              <a:buNone/>
              <a:tabLst>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&lt;HTML&gt;</a:t>
            </a:r>
          </a:p>
          <a:p>
            <a:pPr lvl="3" indent="-220663" eaLnBrk="1" hangingPunct="1">
              <a:spcBef>
                <a:spcPts val="800"/>
              </a:spcBef>
              <a:buClrTx/>
              <a:buSzPct val="70000"/>
              <a:buFontTx/>
              <a:buNone/>
              <a:tabLst>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&lt;HEAD&gt;</a:t>
            </a:r>
          </a:p>
          <a:p>
            <a:pPr lvl="3" indent="-220663" eaLnBrk="1" hangingPunct="1">
              <a:spcBef>
                <a:spcPts val="800"/>
              </a:spcBef>
              <a:buClrTx/>
              <a:buSzPct val="70000"/>
              <a:buFontTx/>
              <a:buNone/>
              <a:tabLst>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		Nội dung thông tin của trang web</a:t>
            </a:r>
          </a:p>
          <a:p>
            <a:pPr lvl="3" indent="-220663" eaLnBrk="1" hangingPunct="1">
              <a:spcBef>
                <a:spcPts val="800"/>
              </a:spcBef>
              <a:buClrTx/>
              <a:buSzPct val="70000"/>
              <a:buFontTx/>
              <a:buNone/>
              <a:tabLst>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&lt;/HEAD&gt;</a:t>
            </a:r>
          </a:p>
          <a:p>
            <a:pPr lvl="3" indent="-220663" eaLnBrk="1" hangingPunct="1">
              <a:spcBef>
                <a:spcPts val="800"/>
              </a:spcBef>
              <a:buClrTx/>
              <a:buSzPct val="70000"/>
              <a:buFontTx/>
              <a:buNone/>
              <a:tabLst>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&lt;BODY&gt;</a:t>
            </a:r>
          </a:p>
          <a:p>
            <a:pPr lvl="3" indent="-220663" eaLnBrk="1" hangingPunct="1">
              <a:spcBef>
                <a:spcPts val="800"/>
              </a:spcBef>
              <a:buClrTx/>
              <a:buSzPct val="70000"/>
              <a:buFontTx/>
              <a:buNone/>
              <a:tabLst>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		Nội dung hiển thị trên trình duyệt</a:t>
            </a:r>
          </a:p>
          <a:p>
            <a:pPr lvl="3" indent="-220663" eaLnBrk="1" hangingPunct="1">
              <a:spcBef>
                <a:spcPts val="800"/>
              </a:spcBef>
              <a:buClrTx/>
              <a:buSzPct val="70000"/>
              <a:buFontTx/>
              <a:buNone/>
              <a:tabLst>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&lt;/BODY&gt;</a:t>
            </a:r>
          </a:p>
          <a:p>
            <a:pPr lvl="2" indent="-220663" eaLnBrk="1" hangingPunct="1">
              <a:spcBef>
                <a:spcPts val="800"/>
              </a:spcBef>
              <a:buClrTx/>
              <a:buSzPct val="70000"/>
              <a:buFontTx/>
              <a:buNone/>
              <a:tabLst>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 pos="9829800" algn="l"/>
                <a:tab pos="10287000" algn="l"/>
              </a:tabLst>
              <a:defRPr/>
            </a:pPr>
            <a:r>
              <a:rPr lang="en-US" sz="3200" b="1">
                <a:solidFill>
                  <a:srgbClr val="FFFFFF"/>
                </a:solidFill>
                <a:effectLst>
                  <a:outerShdw blurRad="38100" dist="38100" dir="2700000" algn="tl">
                    <a:srgbClr val="000000"/>
                  </a:outerShdw>
                </a:effectLst>
                <a:latin typeface="Times New Roman" pitchFamily="16" charset="0"/>
                <a:cs typeface="Times New Roman" pitchFamily="16" charset="0"/>
              </a:rPr>
              <a:t>&lt;/HTML&gt;	</a:t>
            </a:r>
          </a:p>
        </p:txBody>
      </p:sp>
      <p:sp>
        <p:nvSpPr>
          <p:cNvPr id="26628" name="AutoShape 3"/>
          <p:cNvSpPr>
            <a:spLocks/>
          </p:cNvSpPr>
          <p:nvPr/>
        </p:nvSpPr>
        <p:spPr bwMode="auto">
          <a:xfrm>
            <a:off x="1066800" y="1995488"/>
            <a:ext cx="304800" cy="1447800"/>
          </a:xfrm>
          <a:prstGeom prst="leftBrace">
            <a:avLst>
              <a:gd name="adj1" fmla="val 39583"/>
              <a:gd name="adj2" fmla="val 50000"/>
            </a:avLst>
          </a:prstGeom>
          <a:noFill/>
          <a:ln w="9360">
            <a:solidFill>
              <a:srgbClr val="FFFFFF"/>
            </a:solidFill>
            <a:miter lim="800000"/>
            <a:headEnd/>
            <a:tailEnd/>
          </a:ln>
        </p:spPr>
        <p:txBody>
          <a:bodyPr wrap="none" anchor="ctr"/>
          <a:lstStyle/>
          <a:p>
            <a:endParaRPr lang="en-US"/>
          </a:p>
        </p:txBody>
      </p:sp>
      <p:sp>
        <p:nvSpPr>
          <p:cNvPr id="26629" name="AutoShape 4"/>
          <p:cNvSpPr>
            <a:spLocks/>
          </p:cNvSpPr>
          <p:nvPr/>
        </p:nvSpPr>
        <p:spPr bwMode="auto">
          <a:xfrm>
            <a:off x="1066800" y="3733800"/>
            <a:ext cx="228600" cy="1447800"/>
          </a:xfrm>
          <a:prstGeom prst="leftBrace">
            <a:avLst>
              <a:gd name="adj1" fmla="val 52778"/>
              <a:gd name="adj2" fmla="val 48685"/>
            </a:avLst>
          </a:prstGeom>
          <a:noFill/>
          <a:ln w="9360">
            <a:solidFill>
              <a:srgbClr val="FFFFFF"/>
            </a:solidFill>
            <a:miter lim="800000"/>
            <a:headEnd/>
            <a:tailEnd/>
          </a:ln>
        </p:spPr>
        <p:txBody>
          <a:bodyPr wrap="none" anchor="ctr"/>
          <a:lstStyle/>
          <a:p>
            <a:endParaRPr lang="en-US"/>
          </a:p>
        </p:txBody>
      </p:sp>
      <p:sp>
        <p:nvSpPr>
          <p:cNvPr id="26630" name="Text Box 5"/>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E965698-ADB3-452D-8293-9B0CB6C7B01E}"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0" y="0"/>
            <a:ext cx="9144000" cy="6858000"/>
          </a:xfrm>
          <a:prstGeom prst="rect">
            <a:avLst/>
          </a:prstGeom>
          <a:noFill/>
          <a:ln w="9525">
            <a:noFill/>
            <a:round/>
            <a:headEnd/>
            <a:tailEnd/>
          </a:ln>
          <a:effectLst/>
        </p:spPr>
        <p:txBody>
          <a:bodyPr/>
          <a:lstStyle/>
          <a:p>
            <a:pPr marL="342900" indent="-334963" eaLnBrk="1" hangingPunct="1">
              <a:spcBef>
                <a:spcPts val="9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600">
                <a:solidFill>
                  <a:srgbClr val="FFFFFF"/>
                </a:solidFill>
                <a:effectLst>
                  <a:outerShdw blurRad="38100" dist="38100" dir="2700000" algn="tl">
                    <a:srgbClr val="000000"/>
                  </a:outerShdw>
                </a:effectLst>
                <a:latin typeface="Times New Roman" pitchFamily="16" charset="0"/>
                <a:cs typeface="Times New Roman" pitchFamily="16" charset="0"/>
              </a:rPr>
              <a:t>Ví dụ:</a:t>
            </a:r>
          </a:p>
          <a:p>
            <a:pPr marL="342900" indent="-334963" eaLnBrk="1" hangingPunct="1">
              <a:spcBef>
                <a:spcPts val="9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600">
                <a:solidFill>
                  <a:srgbClr val="FFFFFF"/>
                </a:solidFill>
                <a:effectLst>
                  <a:outerShdw blurRad="38100" dist="38100" dir="2700000" algn="tl">
                    <a:srgbClr val="000000"/>
                  </a:outerShdw>
                </a:effectLst>
                <a:latin typeface="Times New Roman" pitchFamily="16" charset="0"/>
                <a:cs typeface="Times New Roman" pitchFamily="16" charset="0"/>
              </a:rPr>
              <a:t>&lt;HTML&gt;</a:t>
            </a:r>
          </a:p>
          <a:p>
            <a:pPr lvl="1" indent="-277813" eaLnBrk="1" hangingPunct="1">
              <a:spcBef>
                <a:spcPts val="8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&lt;HEAD&gt;</a:t>
            </a:r>
          </a:p>
          <a:p>
            <a:pPr lvl="1" indent="-277813" eaLnBrk="1" hangingPunct="1">
              <a:spcBef>
                <a:spcPts val="8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		&lt;TITLE&gt; LearningHTML&lt;/TITLE&gt;</a:t>
            </a:r>
          </a:p>
          <a:p>
            <a:pPr lvl="1" indent="-277813" eaLnBrk="1" hangingPunct="1">
              <a:spcBef>
                <a:spcPts val="8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&lt;/HEAD&gt;</a:t>
            </a:r>
          </a:p>
          <a:p>
            <a:pPr lvl="1" indent="-277813" eaLnBrk="1" hangingPunct="1">
              <a:spcBef>
                <a:spcPts val="8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&lt;BODY BGCOLOR=”#0000FF”  text=”yellow”&gt;</a:t>
            </a:r>
          </a:p>
          <a:p>
            <a:pPr lvl="1" indent="-277813" eaLnBrk="1" hangingPunct="1">
              <a:spcBef>
                <a:spcPts val="8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	&lt;FONT COLOR = LIMEGRREN&gt;</a:t>
            </a:r>
          </a:p>
          <a:p>
            <a:pPr lvl="1" indent="-277813" eaLnBrk="1" hangingPunct="1">
              <a:spcBef>
                <a:spcPts val="8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		Welcome to HTML</a:t>
            </a:r>
          </a:p>
          <a:p>
            <a:pPr lvl="1" indent="-277813" eaLnBrk="1" hangingPunct="1">
              <a:spcBef>
                <a:spcPts val="8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	&lt;/FONT&gt;</a:t>
            </a:r>
          </a:p>
          <a:p>
            <a:pPr lvl="1" indent="-277813" eaLnBrk="1" hangingPunct="1">
              <a:spcBef>
                <a:spcPts val="8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200">
                <a:solidFill>
                  <a:srgbClr val="FFFFFF"/>
                </a:solidFill>
                <a:effectLst>
                  <a:outerShdw blurRad="38100" dist="38100" dir="2700000" algn="tl">
                    <a:srgbClr val="000000"/>
                  </a:outerShdw>
                </a:effectLst>
                <a:latin typeface="Times New Roman" pitchFamily="16" charset="0"/>
                <a:cs typeface="Times New Roman" pitchFamily="16" charset="0"/>
              </a:rPr>
              <a:t>&lt;/BODY&gt;</a:t>
            </a:r>
          </a:p>
          <a:p>
            <a:pPr marL="342900" indent="-334963" eaLnBrk="1" hangingPunct="1">
              <a:spcBef>
                <a:spcPts val="900"/>
              </a:spcBef>
              <a:buClrTx/>
              <a:buSzPct val="7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3600">
                <a:solidFill>
                  <a:srgbClr val="FFFFFF"/>
                </a:solidFill>
                <a:effectLst>
                  <a:outerShdw blurRad="38100" dist="38100" dir="2700000" algn="tl">
                    <a:srgbClr val="000000"/>
                  </a:outerShdw>
                </a:effectLst>
                <a:latin typeface="Times New Roman" pitchFamily="16" charset="0"/>
                <a:cs typeface="Times New Roman" pitchFamily="16" charset="0"/>
              </a:rPr>
              <a:t>&lt;/HTML&gt;</a:t>
            </a:r>
          </a:p>
        </p:txBody>
      </p:sp>
      <p:sp>
        <p:nvSpPr>
          <p:cNvPr id="27651" name="Text Box 2"/>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9D222BC-2B2A-4FB7-8EF7-150001958BA7}"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1"/>
          </p:nvPr>
        </p:nvSpPr>
        <p:spPr>
          <a:xfrm>
            <a:off x="3124200" y="6075363"/>
            <a:ext cx="2887663" cy="641350"/>
          </a:xfrm>
          <a:noFill/>
        </p:spPr>
        <p:txBody>
          <a:bodyPr/>
          <a:lstStyle/>
          <a:p>
            <a:fld id="{6DF927A4-7739-4A3D-9C7B-16144795A0D2}" type="slidenum">
              <a:rPr lang="en-US" smtClean="0">
                <a:latin typeface="Times New Roman" pitchFamily="18" charset="0"/>
              </a:rPr>
              <a:pPr/>
              <a:t>17</a:t>
            </a:fld>
            <a:endParaRPr lang="en-US">
              <a:latin typeface="Times New Roman" pitchFamily="18" charset="0"/>
            </a:endParaRPr>
          </a:p>
        </p:txBody>
      </p:sp>
      <p:sp>
        <p:nvSpPr>
          <p:cNvPr id="28675" name="Rectangle 2"/>
          <p:cNvSpPr>
            <a:spLocks noGrp="1" noChangeArrowheads="1"/>
          </p:cNvSpPr>
          <p:nvPr>
            <p:ph type="body" idx="1"/>
          </p:nvPr>
        </p:nvSpPr>
        <p:spPr>
          <a:xfrm>
            <a:off x="652463" y="1143000"/>
            <a:ext cx="8288337" cy="1447800"/>
          </a:xfrm>
          <a:noFill/>
        </p:spPr>
        <p:txBody>
          <a:bodyPr/>
          <a:lstStyle/>
          <a:p>
            <a:pPr algn="just"/>
            <a:r>
              <a:rPr lang="en-US" sz="2400"/>
              <a:t>Hypertext Transfer Protocol (HTTP): bộ giao thức ở tầng ứng dụng hỗ trợ việc truyền và nhận dữ liệu trên Web</a:t>
            </a:r>
          </a:p>
        </p:txBody>
      </p:sp>
      <p:sp>
        <p:nvSpPr>
          <p:cNvPr id="28676" name="Rectangle 3"/>
          <p:cNvSpPr>
            <a:spLocks noGrp="1" noChangeArrowheads="1"/>
          </p:cNvSpPr>
          <p:nvPr>
            <p:ph type="title"/>
          </p:nvPr>
        </p:nvSpPr>
        <p:spPr>
          <a:noFill/>
        </p:spPr>
        <p:txBody>
          <a:bodyPr/>
          <a:lstStyle/>
          <a:p>
            <a:r>
              <a:rPr lang="en-US"/>
              <a:t>HTTP</a:t>
            </a:r>
          </a:p>
        </p:txBody>
      </p:sp>
      <p:sp>
        <p:nvSpPr>
          <p:cNvPr id="5135" name="Rectangle 15"/>
          <p:cNvSpPr>
            <a:spLocks noChangeArrowheads="1"/>
          </p:cNvSpPr>
          <p:nvPr/>
        </p:nvSpPr>
        <p:spPr bwMode="auto">
          <a:xfrm>
            <a:off x="762000" y="2209800"/>
            <a:ext cx="7780338" cy="3824288"/>
          </a:xfrm>
          <a:prstGeom prst="rect">
            <a:avLst/>
          </a:prstGeom>
          <a:noFill/>
          <a:ln w="9525">
            <a:noFill/>
            <a:miter lim="800000"/>
            <a:headEnd/>
            <a:tailEnd/>
          </a:ln>
        </p:spPr>
        <p:txBody>
          <a:bodyPr lIns="87094" tIns="43547" rIns="87094" bIns="43547"/>
          <a:lstStyle/>
          <a:p>
            <a:pPr marL="323850" indent="-323850">
              <a:spcBef>
                <a:spcPct val="20000"/>
              </a:spcBef>
            </a:pPr>
            <a:r>
              <a:rPr lang="en-US" sz="2400">
                <a:solidFill>
                  <a:srgbClr val="FF0000"/>
                </a:solidFill>
                <a:latin typeface="Arial Narrow" pitchFamily="34" charset="0"/>
              </a:rPr>
              <a:t>HTTP/1.0 allowed only connectionless message passing</a:t>
            </a:r>
          </a:p>
          <a:p>
            <a:pPr marL="701675" lvl="1" indent="-269875">
              <a:lnSpc>
                <a:spcPct val="80000"/>
              </a:lnSpc>
              <a:spcBef>
                <a:spcPct val="20000"/>
              </a:spcBef>
              <a:buFont typeface="Wingdings" pitchFamily="2" charset="2"/>
              <a:buChar char="§"/>
            </a:pPr>
            <a:r>
              <a:rPr lang="en-US" sz="2000">
                <a:latin typeface="Arial Narrow" pitchFamily="34" charset="0"/>
              </a:rPr>
              <a:t>each request/response required a new connection</a:t>
            </a:r>
          </a:p>
          <a:p>
            <a:pPr marL="701675" lvl="1" indent="-269875">
              <a:lnSpc>
                <a:spcPct val="80000"/>
              </a:lnSpc>
              <a:spcBef>
                <a:spcPct val="20000"/>
              </a:spcBef>
              <a:buFont typeface="Wingdings" pitchFamily="2" charset="2"/>
              <a:buChar char="§"/>
            </a:pPr>
            <a:r>
              <a:rPr lang="en-US" sz="2000">
                <a:latin typeface="Arial Narrow" pitchFamily="34" charset="0"/>
              </a:rPr>
              <a:t>to download a page with images required multiple connections</a:t>
            </a:r>
          </a:p>
          <a:p>
            <a:pPr marL="1081088" lvl="2" indent="-215900">
              <a:lnSpc>
                <a:spcPct val="80000"/>
              </a:lnSpc>
              <a:spcBef>
                <a:spcPct val="20000"/>
              </a:spcBef>
            </a:pPr>
            <a:r>
              <a:rPr lang="en-US" sz="2000">
                <a:latin typeface="Arial Narrow" pitchFamily="34" charset="0"/>
              </a:rPr>
              <a:t>can overload the server, require lots of overhead</a:t>
            </a:r>
          </a:p>
          <a:p>
            <a:pPr marL="1081088" lvl="2" indent="-215900">
              <a:lnSpc>
                <a:spcPct val="80000"/>
              </a:lnSpc>
              <a:spcBef>
                <a:spcPct val="20000"/>
              </a:spcBef>
            </a:pPr>
            <a:endParaRPr lang="en-US" sz="2000">
              <a:latin typeface="Arial Narrow" pitchFamily="34" charset="0"/>
            </a:endParaRPr>
          </a:p>
          <a:p>
            <a:pPr marL="323850" indent="-323850">
              <a:spcBef>
                <a:spcPct val="20000"/>
              </a:spcBef>
            </a:pPr>
            <a:r>
              <a:rPr lang="en-US" sz="2400">
                <a:solidFill>
                  <a:srgbClr val="FF0000"/>
                </a:solidFill>
                <a:latin typeface="Arial Narrow" pitchFamily="34" charset="0"/>
              </a:rPr>
              <a:t>HTTP/1.1 provides persistent connection by default</a:t>
            </a:r>
          </a:p>
          <a:p>
            <a:pPr marL="701675" lvl="1" indent="-269875">
              <a:lnSpc>
                <a:spcPct val="80000"/>
              </a:lnSpc>
              <a:spcBef>
                <a:spcPct val="20000"/>
              </a:spcBef>
              <a:buFont typeface="Wingdings" pitchFamily="2" charset="2"/>
              <a:buChar char="§"/>
            </a:pPr>
            <a:r>
              <a:rPr lang="en-US" sz="2000">
                <a:latin typeface="Arial Narrow" pitchFamily="34" charset="0"/>
              </a:rPr>
              <a:t>once client &amp; server connect, remains open until told to close it </a:t>
            </a:r>
            <a:r>
              <a:rPr lang="en-US" sz="2000" i="1">
                <a:latin typeface="Arial Narrow" pitchFamily="34" charset="0"/>
              </a:rPr>
              <a:t>(or timeout)</a:t>
            </a:r>
          </a:p>
          <a:p>
            <a:pPr marL="1081088" lvl="2" indent="-215900">
              <a:lnSpc>
                <a:spcPct val="80000"/>
              </a:lnSpc>
              <a:spcBef>
                <a:spcPct val="20000"/>
              </a:spcBef>
            </a:pPr>
            <a:r>
              <a:rPr lang="en-US" sz="2000">
                <a:latin typeface="Arial Narrow" pitchFamily="34" charset="0"/>
              </a:rPr>
              <a:t>reduces number of connections, saves overhead</a:t>
            </a:r>
          </a:p>
          <a:p>
            <a:pPr marL="701675" lvl="1" indent="-269875">
              <a:lnSpc>
                <a:spcPct val="80000"/>
              </a:lnSpc>
              <a:spcBef>
                <a:spcPct val="20000"/>
              </a:spcBef>
              <a:buFont typeface="Wingdings" pitchFamily="2" charset="2"/>
              <a:buChar char="§"/>
            </a:pPr>
            <a:r>
              <a:rPr lang="en-US" sz="2000">
                <a:latin typeface="Arial Narrow" pitchFamily="34" charset="0"/>
              </a:rPr>
              <a:t>client can send multiple requests without waiting for responses</a:t>
            </a:r>
          </a:p>
          <a:p>
            <a:pPr marL="1081088" lvl="2" indent="-215900">
              <a:lnSpc>
                <a:spcPct val="80000"/>
              </a:lnSpc>
              <a:spcBef>
                <a:spcPct val="20000"/>
              </a:spcBef>
            </a:pPr>
            <a:r>
              <a:rPr lang="en-US" sz="2000">
                <a:latin typeface="Arial Narrow" pitchFamily="34" charset="0"/>
              </a:rPr>
              <a:t>e.g., can request all images in a page at once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HTTP</a:t>
            </a:r>
          </a:p>
        </p:txBody>
      </p:sp>
      <p:pic>
        <p:nvPicPr>
          <p:cNvPr id="29699" name="Content Placeholder 8" descr="http.png"/>
          <p:cNvPicPr>
            <a:picLocks noGrp="1" noChangeAspect="1"/>
          </p:cNvPicPr>
          <p:nvPr>
            <p:ph idx="1"/>
          </p:nvPr>
        </p:nvPicPr>
        <p:blipFill>
          <a:blip r:embed="rId2" cstate="print"/>
          <a:srcRect l="11765" t="7394" r="32353" b="2405"/>
          <a:stretch>
            <a:fillRect/>
          </a:stretch>
        </p:blipFill>
        <p:spPr>
          <a:xfrm>
            <a:off x="1828800" y="1143000"/>
            <a:ext cx="5715000" cy="5715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xfrm>
            <a:off x="3124200" y="6075363"/>
            <a:ext cx="2887663" cy="641350"/>
          </a:xfrm>
          <a:noFill/>
        </p:spPr>
        <p:txBody>
          <a:bodyPr/>
          <a:lstStyle/>
          <a:p>
            <a:fld id="{02001BBA-B37F-4F30-8605-BBDF818131F7}" type="slidenum">
              <a:rPr lang="en-US" smtClean="0">
                <a:latin typeface="Times New Roman" pitchFamily="18" charset="0"/>
              </a:rPr>
              <a:pPr/>
              <a:t>19</a:t>
            </a:fld>
            <a:endParaRPr lang="en-US">
              <a:latin typeface="Times New Roman" pitchFamily="18" charset="0"/>
            </a:endParaRPr>
          </a:p>
        </p:txBody>
      </p:sp>
      <p:sp>
        <p:nvSpPr>
          <p:cNvPr id="30723" name="Rectangle 2"/>
          <p:cNvSpPr>
            <a:spLocks noGrp="1" noChangeArrowheads="1"/>
          </p:cNvSpPr>
          <p:nvPr>
            <p:ph type="title"/>
          </p:nvPr>
        </p:nvSpPr>
        <p:spPr/>
        <p:txBody>
          <a:bodyPr/>
          <a:lstStyle/>
          <a:p>
            <a:r>
              <a:rPr lang="en-US"/>
              <a:t>REQUEST</a:t>
            </a:r>
          </a:p>
        </p:txBody>
      </p:sp>
      <p:sp>
        <p:nvSpPr>
          <p:cNvPr id="60420" name="Rectangle 4"/>
          <p:cNvSpPr>
            <a:spLocks noChangeArrowheads="1"/>
          </p:cNvSpPr>
          <p:nvPr/>
        </p:nvSpPr>
        <p:spPr bwMode="auto">
          <a:xfrm>
            <a:off x="508000" y="1371600"/>
            <a:ext cx="8432800" cy="4700588"/>
          </a:xfrm>
          <a:prstGeom prst="rect">
            <a:avLst/>
          </a:prstGeom>
          <a:noFill/>
          <a:ln w="9525">
            <a:noFill/>
            <a:miter lim="800000"/>
            <a:headEnd/>
            <a:tailEnd/>
          </a:ln>
        </p:spPr>
        <p:txBody>
          <a:bodyPr lIns="87094" tIns="43547" rIns="87094" bIns="43547"/>
          <a:lstStyle/>
          <a:p>
            <a:pPr marL="323850" indent="-323850">
              <a:lnSpc>
                <a:spcPct val="90000"/>
              </a:lnSpc>
              <a:spcBef>
                <a:spcPct val="20000"/>
              </a:spcBef>
            </a:pPr>
            <a:endParaRPr lang="en-US" sz="2800">
              <a:latin typeface="Arial Narrow" pitchFamily="34" charset="0"/>
            </a:endParaRPr>
          </a:p>
        </p:txBody>
      </p:sp>
      <p:pic>
        <p:nvPicPr>
          <p:cNvPr id="30725" name="Picture 2"/>
          <p:cNvPicPr>
            <a:picLocks noChangeAspect="1" noChangeArrowheads="1"/>
          </p:cNvPicPr>
          <p:nvPr/>
        </p:nvPicPr>
        <p:blipFill>
          <a:blip r:embed="rId2" cstate="print"/>
          <a:srcRect l="21083" t="13008" r="27379"/>
          <a:stretch>
            <a:fillRect/>
          </a:stretch>
        </p:blipFill>
        <p:spPr bwMode="auto">
          <a:xfrm>
            <a:off x="1066800" y="1295400"/>
            <a:ext cx="6705600" cy="556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0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b="1" dirty="0" err="1">
                <a:solidFill>
                  <a:srgbClr val="FFFFFF"/>
                </a:solidFill>
                <a:effectLst>
                  <a:outerShdw blurRad="38100" dist="38100" dir="2700000" algn="tl">
                    <a:srgbClr val="000000"/>
                  </a:outerShdw>
                </a:effectLst>
                <a:latin typeface="Times New Roman" pitchFamily="16" charset="0"/>
                <a:cs typeface="Times New Roman" pitchFamily="16" charset="0"/>
              </a:rPr>
              <a:t>Sách</a:t>
            </a:r>
            <a:r>
              <a:rPr lang="en-US" sz="44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b="1" dirty="0" err="1">
                <a:solidFill>
                  <a:srgbClr val="FFFFFF"/>
                </a:solidFill>
                <a:effectLst>
                  <a:outerShdw blurRad="38100" dist="38100" dir="2700000" algn="tl">
                    <a:srgbClr val="000000"/>
                  </a:outerShdw>
                </a:effectLst>
                <a:latin typeface="Times New Roman" pitchFamily="16" charset="0"/>
                <a:cs typeface="Times New Roman" pitchFamily="16" charset="0"/>
              </a:rPr>
              <a:t>tham</a:t>
            </a:r>
            <a:r>
              <a:rPr lang="en-US" sz="44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b="1" dirty="0" err="1">
                <a:solidFill>
                  <a:srgbClr val="FFFFFF"/>
                </a:solidFill>
                <a:effectLst>
                  <a:outerShdw blurRad="38100" dist="38100" dir="2700000" algn="tl">
                    <a:srgbClr val="000000"/>
                  </a:outerShdw>
                </a:effectLst>
                <a:latin typeface="Times New Roman" pitchFamily="16" charset="0"/>
                <a:cs typeface="Times New Roman" pitchFamily="16" charset="0"/>
              </a:rPr>
              <a:t>khảo</a:t>
            </a:r>
            <a:endParaRPr lang="en-US" sz="4400" b="1" dirty="0">
              <a:solidFill>
                <a:srgbClr val="FFFFFF"/>
              </a:solidFill>
              <a:effectLst>
                <a:outerShdw blurRad="38100" dist="38100" dir="2700000" algn="tl">
                  <a:srgbClr val="000000"/>
                </a:outerShdw>
              </a:effectLst>
              <a:latin typeface="Times New Roman" pitchFamily="16" charset="0"/>
              <a:cs typeface="Times New Roman" pitchFamily="16" charset="0"/>
            </a:endParaRPr>
          </a:p>
        </p:txBody>
      </p:sp>
      <p:sp>
        <p:nvSpPr>
          <p:cNvPr id="9218" name="Text Box 2"/>
          <p:cNvSpPr txBox="1">
            <a:spLocks noChangeArrowheads="1"/>
          </p:cNvSpPr>
          <p:nvPr/>
        </p:nvSpPr>
        <p:spPr bwMode="auto">
          <a:xfrm>
            <a:off x="228600" y="1295400"/>
            <a:ext cx="8915400" cy="4525963"/>
          </a:xfrm>
          <a:prstGeom prst="rect">
            <a:avLst/>
          </a:prstGeom>
          <a:noFill/>
          <a:ln w="9525">
            <a:noFill/>
            <a:round/>
            <a:headEnd/>
            <a:tailEnd/>
          </a:ln>
          <a:effectLst/>
        </p:spPr>
        <p:txBody>
          <a:bodyPr/>
          <a:lstStyle/>
          <a:p>
            <a:pPr>
              <a:spcBef>
                <a:spcPts val="6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1">
                <a:solidFill>
                  <a:srgbClr val="FFFFFF"/>
                </a:solidFill>
                <a:effectLst>
                  <a:outerShdw blurRad="38100" dist="38100" dir="2700000" algn="tl">
                    <a:srgbClr val="000000"/>
                  </a:outerShdw>
                </a:effectLst>
                <a:latin typeface="Times New Roman" pitchFamily="16" charset="0"/>
                <a:cs typeface="Times New Roman" pitchFamily="16" charset="0"/>
              </a:rPr>
              <a:t>[1] Core Servlet and JSP:  Volume 1: Core Technology, Second Editon</a:t>
            </a:r>
          </a:p>
          <a:p>
            <a:pPr>
              <a:spcBef>
                <a:spcPts val="6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1">
                <a:solidFill>
                  <a:srgbClr val="FFFFFF"/>
                </a:solidFill>
                <a:effectLst>
                  <a:outerShdw blurRad="38100" dist="38100" dir="2700000" algn="tl">
                    <a:srgbClr val="000000"/>
                  </a:outerShdw>
                </a:effectLst>
                <a:latin typeface="Times New Roman" pitchFamily="16" charset="0"/>
                <a:cs typeface="Times New Roman" pitchFamily="16" charset="0"/>
              </a:rPr>
              <a:t>[2] Servlets and JavaServer Pages, The J2EE Technology Web Tier</a:t>
            </a:r>
          </a:p>
        </p:txBody>
      </p:sp>
      <p:sp>
        <p:nvSpPr>
          <p:cNvPr id="10244"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2448235-181F-49C4-B412-39C51C68E2BC}"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xfrm>
            <a:off x="3124200" y="6075363"/>
            <a:ext cx="2887663" cy="641350"/>
          </a:xfrm>
          <a:noFill/>
        </p:spPr>
        <p:txBody>
          <a:bodyPr/>
          <a:lstStyle/>
          <a:p>
            <a:fld id="{863D9B69-90FE-4101-9A2F-933F5336EB31}" type="slidenum">
              <a:rPr lang="en-US" smtClean="0">
                <a:latin typeface="Times New Roman" pitchFamily="18" charset="0"/>
              </a:rPr>
              <a:pPr/>
              <a:t>20</a:t>
            </a:fld>
            <a:endParaRPr lang="en-US">
              <a:latin typeface="Times New Roman" pitchFamily="18" charset="0"/>
            </a:endParaRPr>
          </a:p>
        </p:txBody>
      </p:sp>
      <p:sp>
        <p:nvSpPr>
          <p:cNvPr id="31747" name="Rectangle 2"/>
          <p:cNvSpPr>
            <a:spLocks noGrp="1" noChangeArrowheads="1"/>
          </p:cNvSpPr>
          <p:nvPr>
            <p:ph type="title"/>
          </p:nvPr>
        </p:nvSpPr>
        <p:spPr/>
        <p:txBody>
          <a:bodyPr/>
          <a:lstStyle/>
          <a:p>
            <a:r>
              <a:rPr lang="en-US"/>
              <a:t>Các Phương Thức Request Khác</a:t>
            </a:r>
          </a:p>
        </p:txBody>
      </p:sp>
      <p:sp>
        <p:nvSpPr>
          <p:cNvPr id="31748" name="Rectangle 3"/>
          <p:cNvSpPr>
            <a:spLocks noGrp="1" noChangeArrowheads="1"/>
          </p:cNvSpPr>
          <p:nvPr>
            <p:ph type="body" idx="1"/>
          </p:nvPr>
        </p:nvSpPr>
        <p:spPr>
          <a:xfrm>
            <a:off x="381000" y="1295400"/>
            <a:ext cx="8221663" cy="5105400"/>
          </a:xfrm>
        </p:spPr>
        <p:txBody>
          <a:bodyPr/>
          <a:lstStyle/>
          <a:p>
            <a:pPr>
              <a:lnSpc>
                <a:spcPct val="90000"/>
              </a:lnSpc>
            </a:pPr>
            <a:endParaRPr lang="en-US" sz="3600">
              <a:solidFill>
                <a:schemeClr val="bg1"/>
              </a:solidFill>
            </a:endParaRPr>
          </a:p>
          <a:p>
            <a:pPr>
              <a:lnSpc>
                <a:spcPct val="90000"/>
              </a:lnSpc>
            </a:pPr>
            <a:r>
              <a:rPr lang="en-US" sz="3600">
                <a:solidFill>
                  <a:srgbClr val="FF0000"/>
                </a:solidFill>
              </a:rPr>
              <a:t>HEAD</a:t>
            </a:r>
            <a:r>
              <a:rPr lang="en-US" sz="3600">
                <a:solidFill>
                  <a:schemeClr val="bg1"/>
                </a:solidFill>
              </a:rPr>
              <a:t>		</a:t>
            </a:r>
            <a:r>
              <a:rPr lang="en-US" sz="4000">
                <a:solidFill>
                  <a:schemeClr val="bg1"/>
                </a:solidFill>
              </a:rPr>
              <a:t>tương tự như GET nhưng chỉ lấy về thông tin HEADER, thường dùng để kiểm tra sự tồn tại của văn bản	</a:t>
            </a:r>
          </a:p>
          <a:p>
            <a:pPr>
              <a:lnSpc>
                <a:spcPct val="90000"/>
              </a:lnSpc>
            </a:pPr>
            <a:r>
              <a:rPr lang="en-US" sz="3600">
                <a:solidFill>
                  <a:srgbClr val="FF0000"/>
                </a:solidFill>
              </a:rPr>
              <a:t>PUT</a:t>
            </a:r>
            <a:r>
              <a:rPr lang="en-US" sz="3600">
                <a:solidFill>
                  <a:schemeClr val="bg1"/>
                </a:solidFill>
              </a:rPr>
              <a:t>		</a:t>
            </a:r>
            <a:r>
              <a:rPr lang="en-US" sz="4000">
                <a:solidFill>
                  <a:schemeClr val="bg1"/>
                </a:solidFill>
              </a:rPr>
              <a:t>upload văn bản lên server	</a:t>
            </a:r>
          </a:p>
          <a:p>
            <a:pPr>
              <a:lnSpc>
                <a:spcPct val="90000"/>
              </a:lnSpc>
            </a:pPr>
            <a:r>
              <a:rPr lang="en-US" sz="3600">
                <a:solidFill>
                  <a:srgbClr val="FF0000"/>
                </a:solidFill>
              </a:rPr>
              <a:t>DELETE</a:t>
            </a:r>
            <a:r>
              <a:rPr lang="en-US" sz="3600">
                <a:solidFill>
                  <a:schemeClr val="bg1"/>
                </a:solidFill>
              </a:rPr>
              <a:t>	</a:t>
            </a:r>
            <a:r>
              <a:rPr lang="en-US" sz="4000">
                <a:solidFill>
                  <a:schemeClr val="bg1"/>
                </a:solidFill>
              </a:rPr>
              <a:t>xóa văn bản trên server</a:t>
            </a:r>
            <a:endParaRPr lang="en-US" sz="4000" i="1">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1"/>
          </p:nvPr>
        </p:nvSpPr>
        <p:spPr>
          <a:xfrm>
            <a:off x="3124200" y="6075363"/>
            <a:ext cx="2887663" cy="641350"/>
          </a:xfrm>
          <a:noFill/>
        </p:spPr>
        <p:txBody>
          <a:bodyPr/>
          <a:lstStyle/>
          <a:p>
            <a:fld id="{27D9CE6D-1B24-4CAC-9F3D-8C5606D6F25A}" type="slidenum">
              <a:rPr lang="en-US" smtClean="0">
                <a:latin typeface="Times New Roman" pitchFamily="18" charset="0"/>
              </a:rPr>
              <a:pPr/>
              <a:t>21</a:t>
            </a:fld>
            <a:endParaRPr lang="en-US">
              <a:latin typeface="Times New Roman" pitchFamily="18" charset="0"/>
            </a:endParaRPr>
          </a:p>
        </p:txBody>
      </p:sp>
      <p:sp>
        <p:nvSpPr>
          <p:cNvPr id="32771" name="Rectangle 2"/>
          <p:cNvSpPr>
            <a:spLocks noGrp="1" noChangeArrowheads="1"/>
          </p:cNvSpPr>
          <p:nvPr>
            <p:ph type="title"/>
          </p:nvPr>
        </p:nvSpPr>
        <p:spPr/>
        <p:txBody>
          <a:bodyPr/>
          <a:lstStyle/>
          <a:p>
            <a:r>
              <a:rPr lang="en-US"/>
              <a:t>REQUEST HEADER</a:t>
            </a:r>
          </a:p>
        </p:txBody>
      </p:sp>
      <p:sp>
        <p:nvSpPr>
          <p:cNvPr id="32772" name="Rectangle 3"/>
          <p:cNvSpPr>
            <a:spLocks noGrp="1" noChangeArrowheads="1"/>
          </p:cNvSpPr>
          <p:nvPr>
            <p:ph type="body" idx="1"/>
          </p:nvPr>
        </p:nvSpPr>
        <p:spPr>
          <a:xfrm>
            <a:off x="457200" y="1371600"/>
            <a:ext cx="8221663" cy="4746625"/>
          </a:xfrm>
        </p:spPr>
        <p:txBody>
          <a:bodyPr/>
          <a:lstStyle/>
          <a:p>
            <a:r>
              <a:rPr lang="en-US" sz="2400"/>
              <a:t>Dùng để bổ sung thêm thông tin cho request</a:t>
            </a:r>
          </a:p>
          <a:p>
            <a:endParaRPr lang="en-US" sz="2400"/>
          </a:p>
          <a:p>
            <a:pPr lvl="1"/>
            <a:r>
              <a:rPr lang="en-US" sz="2000"/>
              <a:t>User-Agent	specifies the browser version	</a:t>
            </a:r>
          </a:p>
          <a:p>
            <a:pPr lvl="1"/>
            <a:r>
              <a:rPr lang="en-US" sz="2000"/>
              <a:t>Referer		tells server where the user came from</a:t>
            </a:r>
          </a:p>
          <a:p>
            <a:pPr lvl="1">
              <a:buFont typeface="Wingdings" pitchFamily="2" charset="2"/>
              <a:buNone/>
            </a:pPr>
            <a:r>
              <a:rPr lang="en-US" sz="2000"/>
              <a:t>				</a:t>
            </a:r>
            <a:r>
              <a:rPr lang="en-US" sz="2000" i="1"/>
              <a:t>useful for logging and customer tracking</a:t>
            </a:r>
          </a:p>
          <a:p>
            <a:pPr lvl="1"/>
            <a:r>
              <a:rPr lang="en-US" sz="2000"/>
              <a:t>From		contains email address of user</a:t>
            </a:r>
          </a:p>
          <a:p>
            <a:pPr lvl="1">
              <a:buFont typeface="Wingdings" pitchFamily="2" charset="2"/>
              <a:buNone/>
            </a:pPr>
            <a:r>
              <a:rPr lang="en-US" sz="2000"/>
              <a:t>				</a:t>
            </a:r>
            <a:r>
              <a:rPr lang="en-US" sz="2000" i="1"/>
              <a:t>generally not used for privacy reasons</a:t>
            </a:r>
          </a:p>
          <a:p>
            <a:pPr lvl="1"/>
            <a:r>
              <a:rPr lang="en-US" sz="2000"/>
              <a:t>Authorization	can send username &amp; password </a:t>
            </a:r>
          </a:p>
          <a:p>
            <a:pPr lvl="2"/>
            <a:r>
              <a:rPr lang="en-US" sz="1800"/>
              <a:t>			</a:t>
            </a:r>
            <a:r>
              <a:rPr lang="en-US" sz="1800" i="1"/>
              <a:t>used with documents that require authorization</a:t>
            </a:r>
            <a:endParaRPr lang="en-US" sz="2000" i="1"/>
          </a:p>
          <a:p>
            <a:pPr lvl="1"/>
            <a:r>
              <a:rPr lang="en-US" sz="2000"/>
              <a:t>If-Modified-Since	only send document if newer than specified date</a:t>
            </a:r>
          </a:p>
          <a:p>
            <a:pPr lvl="2"/>
            <a:r>
              <a:rPr lang="en-US" sz="1800"/>
              <a:t>			</a:t>
            </a:r>
            <a:r>
              <a:rPr lang="en-US" sz="1800" i="1"/>
              <a:t>used for caching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RESPONSE</a:t>
            </a:r>
          </a:p>
        </p:txBody>
      </p:sp>
      <p:pic>
        <p:nvPicPr>
          <p:cNvPr id="33795" name="Picture 2"/>
          <p:cNvPicPr>
            <a:picLocks noGrp="1" noChangeAspect="1" noChangeArrowheads="1"/>
          </p:cNvPicPr>
          <p:nvPr>
            <p:ph idx="1"/>
          </p:nvPr>
        </p:nvPicPr>
        <p:blipFill>
          <a:blip r:embed="rId2" cstate="print"/>
          <a:srcRect l="25951" t="14581" r="35123" b="16798"/>
          <a:stretch>
            <a:fillRect/>
          </a:stretch>
        </p:blipFill>
        <p:spPr>
          <a:xfrm>
            <a:off x="2057400" y="1343025"/>
            <a:ext cx="5791200" cy="5514975"/>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1"/>
          </p:nvPr>
        </p:nvSpPr>
        <p:spPr>
          <a:xfrm>
            <a:off x="3124200" y="6075363"/>
            <a:ext cx="2887663" cy="641350"/>
          </a:xfrm>
          <a:noFill/>
        </p:spPr>
        <p:txBody>
          <a:bodyPr/>
          <a:lstStyle/>
          <a:p>
            <a:fld id="{2AEE6BF4-734C-4A0B-99C5-D61F921E5CEE}" type="slidenum">
              <a:rPr lang="en-US" smtClean="0">
                <a:latin typeface="Times New Roman" pitchFamily="18" charset="0"/>
              </a:rPr>
              <a:pPr/>
              <a:t>23</a:t>
            </a:fld>
            <a:endParaRPr lang="en-US">
              <a:latin typeface="Times New Roman" pitchFamily="18" charset="0"/>
            </a:endParaRPr>
          </a:p>
        </p:txBody>
      </p:sp>
      <p:sp>
        <p:nvSpPr>
          <p:cNvPr id="34819" name="Rectangle 1026"/>
          <p:cNvSpPr>
            <a:spLocks noGrp="1" noChangeArrowheads="1"/>
          </p:cNvSpPr>
          <p:nvPr>
            <p:ph type="title"/>
          </p:nvPr>
        </p:nvSpPr>
        <p:spPr/>
        <p:txBody>
          <a:bodyPr/>
          <a:lstStyle/>
          <a:p>
            <a:r>
              <a:rPr lang="en-US"/>
              <a:t>RESPONSE HEADER</a:t>
            </a:r>
          </a:p>
        </p:txBody>
      </p:sp>
      <p:sp>
        <p:nvSpPr>
          <p:cNvPr id="34820" name="Rectangle 1027"/>
          <p:cNvSpPr>
            <a:spLocks noGrp="1" noChangeArrowheads="1"/>
          </p:cNvSpPr>
          <p:nvPr>
            <p:ph type="body" idx="1"/>
          </p:nvPr>
        </p:nvSpPr>
        <p:spPr/>
        <p:txBody>
          <a:bodyPr/>
          <a:lstStyle/>
          <a:p>
            <a:r>
              <a:rPr lang="en-US" sz="2800">
                <a:solidFill>
                  <a:schemeClr val="bg1"/>
                </a:solidFill>
              </a:rPr>
              <a:t>Dòng  đầu tiên của Response là status code:</a:t>
            </a:r>
          </a:p>
          <a:p>
            <a:pPr lvl="1"/>
            <a:r>
              <a:rPr lang="en-US" sz="2400">
                <a:solidFill>
                  <a:schemeClr val="bg1"/>
                </a:solidFill>
              </a:rPr>
              <a:t>200 OK			request was processed successfully</a:t>
            </a:r>
          </a:p>
          <a:p>
            <a:pPr lvl="1"/>
            <a:r>
              <a:rPr lang="en-US" sz="2400">
                <a:solidFill>
                  <a:schemeClr val="bg1"/>
                </a:solidFill>
              </a:rPr>
              <a:t>301 Moved permanently	document has been moved</a:t>
            </a:r>
          </a:p>
          <a:p>
            <a:pPr lvl="1"/>
            <a:r>
              <a:rPr lang="en-US" sz="2400">
                <a:solidFill>
                  <a:schemeClr val="bg1"/>
                </a:solidFill>
              </a:rPr>
              <a:t>304 Not modified		if cached version is up-to-date</a:t>
            </a:r>
          </a:p>
          <a:p>
            <a:pPr lvl="1"/>
            <a:r>
              <a:rPr lang="en-US" sz="2400">
                <a:solidFill>
                  <a:schemeClr val="bg1"/>
                </a:solidFill>
              </a:rPr>
              <a:t>400 Bad request		syntax error in client’s request</a:t>
            </a:r>
          </a:p>
          <a:p>
            <a:pPr lvl="1"/>
            <a:r>
              <a:rPr lang="en-US" sz="2400">
                <a:solidFill>
                  <a:schemeClr val="bg1"/>
                </a:solidFill>
              </a:rPr>
              <a:t>403 Forbidden		client is not allowed access (e.g., protected)</a:t>
            </a:r>
          </a:p>
          <a:p>
            <a:pPr lvl="1"/>
            <a:r>
              <a:rPr lang="en-US" sz="2400">
                <a:solidFill>
                  <a:schemeClr val="bg1"/>
                </a:solidFill>
              </a:rPr>
              <a:t>404 Not found		file could not be found</a:t>
            </a:r>
          </a:p>
          <a:p>
            <a:pPr lvl="1"/>
            <a:r>
              <a:rPr lang="en-US" sz="2400">
                <a:solidFill>
                  <a:schemeClr val="bg1"/>
                </a:solidFill>
              </a:rPr>
              <a:t>500 Internal server error	server failed</a:t>
            </a:r>
          </a:p>
          <a:p>
            <a:pPr lvl="1"/>
            <a:r>
              <a:rPr lang="en-US" sz="2400">
                <a:solidFill>
                  <a:schemeClr val="bg1"/>
                </a:solidFill>
              </a:rPr>
              <a:t>503 Service unavailable	server is overloaded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1"/>
          </p:nvPr>
        </p:nvSpPr>
        <p:spPr>
          <a:xfrm>
            <a:off x="3124200" y="6075363"/>
            <a:ext cx="2887663" cy="641350"/>
          </a:xfrm>
          <a:noFill/>
        </p:spPr>
        <p:txBody>
          <a:bodyPr/>
          <a:lstStyle/>
          <a:p>
            <a:fld id="{824FC335-1CCB-4A02-A731-68AE160CA0E4}" type="slidenum">
              <a:rPr lang="en-US" smtClean="0">
                <a:latin typeface="Times New Roman" pitchFamily="18" charset="0"/>
              </a:rPr>
              <a:pPr/>
              <a:t>24</a:t>
            </a:fld>
            <a:endParaRPr lang="en-US">
              <a:latin typeface="Times New Roman" pitchFamily="18" charset="0"/>
            </a:endParaRPr>
          </a:p>
        </p:txBody>
      </p:sp>
      <p:sp>
        <p:nvSpPr>
          <p:cNvPr id="35843" name="Rectangle 2"/>
          <p:cNvSpPr>
            <a:spLocks noGrp="1" noChangeArrowheads="1"/>
          </p:cNvSpPr>
          <p:nvPr>
            <p:ph type="title"/>
          </p:nvPr>
        </p:nvSpPr>
        <p:spPr/>
        <p:txBody>
          <a:bodyPr/>
          <a:lstStyle/>
          <a:p>
            <a:r>
              <a:rPr lang="en-US"/>
              <a:t>RESPONSE HEADER</a:t>
            </a:r>
          </a:p>
        </p:txBody>
      </p:sp>
      <p:sp>
        <p:nvSpPr>
          <p:cNvPr id="35844" name="Rectangle 3"/>
          <p:cNvSpPr>
            <a:spLocks noGrp="1" noChangeArrowheads="1"/>
          </p:cNvSpPr>
          <p:nvPr>
            <p:ph type="body" idx="1"/>
          </p:nvPr>
        </p:nvSpPr>
        <p:spPr/>
        <p:txBody>
          <a:bodyPr/>
          <a:lstStyle/>
          <a:p>
            <a:r>
              <a:rPr lang="en-US" sz="2400"/>
              <a:t>Tiếp theo sẽ là các thông tin:</a:t>
            </a:r>
          </a:p>
          <a:p>
            <a:pPr lvl="1"/>
            <a:r>
              <a:rPr lang="en-US" sz="2000"/>
              <a:t>Date			response time (in GMT)</a:t>
            </a:r>
          </a:p>
          <a:p>
            <a:pPr lvl="1"/>
            <a:r>
              <a:rPr lang="en-US" sz="2000"/>
              <a:t>Server			identification info on the server</a:t>
            </a:r>
          </a:p>
          <a:p>
            <a:pPr lvl="1"/>
            <a:r>
              <a:rPr lang="en-US" sz="2000"/>
              <a:t>Last-modified		time document was last changed (in GMT)</a:t>
            </a:r>
          </a:p>
          <a:p>
            <a:pPr lvl="1"/>
            <a:r>
              <a:rPr lang="en-US" sz="2000"/>
              <a:t>Content-length		size of document, in bytes</a:t>
            </a:r>
          </a:p>
          <a:p>
            <a:pPr lvl="1"/>
            <a:r>
              <a:rPr lang="en-US" sz="2000"/>
              <a:t>Content-type		file format (e.g., html, gif, pdf)</a:t>
            </a:r>
          </a:p>
          <a:p>
            <a:pPr lvl="1"/>
            <a:r>
              <a:rPr lang="en-US" sz="2000"/>
              <a:t>Expires			prevents browser from caching beyond date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Mô Hình ƯD Web</a:t>
            </a:r>
          </a:p>
        </p:txBody>
      </p:sp>
      <p:sp>
        <p:nvSpPr>
          <p:cNvPr id="36867" name="AutoShape 3"/>
          <p:cNvSpPr>
            <a:spLocks noChangeArrowheads="1"/>
          </p:cNvSpPr>
          <p:nvPr/>
        </p:nvSpPr>
        <p:spPr bwMode="auto">
          <a:xfrm>
            <a:off x="228600" y="2438400"/>
            <a:ext cx="2133600" cy="3810000"/>
          </a:xfrm>
          <a:prstGeom prst="roundRect">
            <a:avLst>
              <a:gd name="adj" fmla="val 16667"/>
            </a:avLst>
          </a:prstGeom>
          <a:solidFill>
            <a:srgbClr val="92D050"/>
          </a:solidFill>
          <a:ln w="9525">
            <a:solidFill>
              <a:schemeClr val="tx1"/>
            </a:solidFill>
            <a:round/>
            <a:headEnd/>
            <a:tailEnd/>
          </a:ln>
        </p:spPr>
        <p:txBody>
          <a:bodyPr wrap="none" anchor="ctr"/>
          <a:lstStyle/>
          <a:p>
            <a:endParaRPr lang="en-US"/>
          </a:p>
        </p:txBody>
      </p:sp>
      <p:sp>
        <p:nvSpPr>
          <p:cNvPr id="36868" name="AutoShape 4"/>
          <p:cNvSpPr>
            <a:spLocks noChangeArrowheads="1"/>
          </p:cNvSpPr>
          <p:nvPr/>
        </p:nvSpPr>
        <p:spPr bwMode="auto">
          <a:xfrm>
            <a:off x="2971800" y="2438400"/>
            <a:ext cx="2971800" cy="3810000"/>
          </a:xfrm>
          <a:prstGeom prst="roundRect">
            <a:avLst>
              <a:gd name="adj" fmla="val 16667"/>
            </a:avLst>
          </a:prstGeom>
          <a:solidFill>
            <a:srgbClr val="0070C0"/>
          </a:solidFill>
          <a:ln w="9525">
            <a:solidFill>
              <a:schemeClr val="tx1"/>
            </a:solidFill>
            <a:round/>
            <a:headEnd/>
            <a:tailEnd/>
          </a:ln>
        </p:spPr>
        <p:txBody>
          <a:bodyPr wrap="none" anchor="ctr"/>
          <a:lstStyle/>
          <a:p>
            <a:endParaRPr lang="en-US"/>
          </a:p>
        </p:txBody>
      </p:sp>
      <p:sp>
        <p:nvSpPr>
          <p:cNvPr id="36869" name="AutoShape 5"/>
          <p:cNvSpPr>
            <a:spLocks noChangeArrowheads="1"/>
          </p:cNvSpPr>
          <p:nvPr/>
        </p:nvSpPr>
        <p:spPr bwMode="auto">
          <a:xfrm>
            <a:off x="6858000" y="2438400"/>
            <a:ext cx="1752600" cy="3810000"/>
          </a:xfrm>
          <a:prstGeom prst="roundRect">
            <a:avLst>
              <a:gd name="adj" fmla="val 16667"/>
            </a:avLst>
          </a:prstGeom>
          <a:solidFill>
            <a:srgbClr val="FF0000"/>
          </a:solidFill>
          <a:ln w="9525">
            <a:solidFill>
              <a:schemeClr val="tx1"/>
            </a:solidFill>
            <a:round/>
            <a:headEnd/>
            <a:tailEnd/>
          </a:ln>
        </p:spPr>
        <p:txBody>
          <a:bodyPr wrap="none" anchor="ctr"/>
          <a:lstStyle/>
          <a:p>
            <a:endParaRPr lang="en-US"/>
          </a:p>
        </p:txBody>
      </p:sp>
      <p:sp>
        <p:nvSpPr>
          <p:cNvPr id="36870" name="Text Box 6"/>
          <p:cNvSpPr txBox="1">
            <a:spLocks noChangeArrowheads="1"/>
          </p:cNvSpPr>
          <p:nvPr/>
        </p:nvSpPr>
        <p:spPr bwMode="auto">
          <a:xfrm>
            <a:off x="695325" y="2032000"/>
            <a:ext cx="1325563" cy="396875"/>
          </a:xfrm>
          <a:prstGeom prst="rect">
            <a:avLst/>
          </a:prstGeom>
          <a:noFill/>
          <a:ln w="9525">
            <a:noFill/>
            <a:miter lim="800000"/>
            <a:headEnd/>
            <a:tailEnd/>
          </a:ln>
        </p:spPr>
        <p:txBody>
          <a:bodyPr wrap="none">
            <a:spAutoFit/>
          </a:bodyPr>
          <a:lstStyle/>
          <a:p>
            <a:r>
              <a:rPr kumimoji="1" lang="en-US" sz="2000">
                <a:latin typeface="Tahoma" pitchFamily="34" charset="0"/>
                <a:ea typeface="新細明體" pitchFamily="18" charset="-120"/>
              </a:rPr>
              <a:t>Client Tier</a:t>
            </a:r>
          </a:p>
        </p:txBody>
      </p:sp>
      <p:sp>
        <p:nvSpPr>
          <p:cNvPr id="36871" name="Text Box 7"/>
          <p:cNvSpPr txBox="1">
            <a:spLocks noChangeArrowheads="1"/>
          </p:cNvSpPr>
          <p:nvPr/>
        </p:nvSpPr>
        <p:spPr bwMode="auto">
          <a:xfrm>
            <a:off x="3805238" y="2046288"/>
            <a:ext cx="1420812" cy="396875"/>
          </a:xfrm>
          <a:prstGeom prst="rect">
            <a:avLst/>
          </a:prstGeom>
          <a:noFill/>
          <a:ln w="9525">
            <a:noFill/>
            <a:miter lim="800000"/>
            <a:headEnd/>
            <a:tailEnd/>
          </a:ln>
        </p:spPr>
        <p:txBody>
          <a:bodyPr wrap="none">
            <a:spAutoFit/>
          </a:bodyPr>
          <a:lstStyle/>
          <a:p>
            <a:r>
              <a:rPr kumimoji="1" lang="en-US" sz="2000">
                <a:latin typeface="Tahoma" pitchFamily="34" charset="0"/>
                <a:ea typeface="新細明體" pitchFamily="18" charset="-120"/>
              </a:rPr>
              <a:t>Middle Tier</a:t>
            </a:r>
          </a:p>
        </p:txBody>
      </p:sp>
      <p:sp>
        <p:nvSpPr>
          <p:cNvPr id="36872" name="Text Box 8"/>
          <p:cNvSpPr txBox="1">
            <a:spLocks noChangeArrowheads="1"/>
          </p:cNvSpPr>
          <p:nvPr/>
        </p:nvSpPr>
        <p:spPr bwMode="auto">
          <a:xfrm>
            <a:off x="6426200" y="1771650"/>
            <a:ext cx="2713038" cy="701675"/>
          </a:xfrm>
          <a:prstGeom prst="rect">
            <a:avLst/>
          </a:prstGeom>
          <a:noFill/>
          <a:ln w="9525">
            <a:noFill/>
            <a:miter lim="800000"/>
            <a:headEnd/>
            <a:tailEnd/>
          </a:ln>
        </p:spPr>
        <p:txBody>
          <a:bodyPr wrap="none">
            <a:spAutoFit/>
          </a:bodyPr>
          <a:lstStyle/>
          <a:p>
            <a:pPr algn="ctr"/>
            <a:r>
              <a:rPr kumimoji="1" lang="en-US" sz="2000">
                <a:latin typeface="Tahoma" pitchFamily="34" charset="0"/>
                <a:ea typeface="新細明體" pitchFamily="18" charset="-120"/>
              </a:rPr>
              <a:t>Enterprise Information</a:t>
            </a:r>
          </a:p>
          <a:p>
            <a:pPr algn="ctr"/>
            <a:r>
              <a:rPr kumimoji="1" lang="en-US" sz="2000">
                <a:latin typeface="Tahoma" pitchFamily="34" charset="0"/>
                <a:ea typeface="新細明體" pitchFamily="18" charset="-120"/>
              </a:rPr>
              <a:t>System (EIS) Tier</a:t>
            </a:r>
          </a:p>
        </p:txBody>
      </p:sp>
      <p:sp>
        <p:nvSpPr>
          <p:cNvPr id="36873" name="Rectangle 9"/>
          <p:cNvSpPr>
            <a:spLocks noChangeArrowheads="1"/>
          </p:cNvSpPr>
          <p:nvPr/>
        </p:nvSpPr>
        <p:spPr bwMode="auto">
          <a:xfrm>
            <a:off x="609600" y="3429000"/>
            <a:ext cx="1371600" cy="609600"/>
          </a:xfrm>
          <a:prstGeom prst="rect">
            <a:avLst/>
          </a:prstGeom>
          <a:noFill/>
          <a:ln w="9525">
            <a:solidFill>
              <a:schemeClr val="tx1"/>
            </a:solidFill>
            <a:miter lim="800000"/>
            <a:headEnd/>
            <a:tailEnd/>
          </a:ln>
        </p:spPr>
        <p:txBody>
          <a:bodyPr wrap="none" anchor="ctr"/>
          <a:lstStyle/>
          <a:p>
            <a:pPr algn="ctr"/>
            <a:r>
              <a:rPr kumimoji="1" lang="en-US" sz="2000">
                <a:latin typeface="Tahoma" pitchFamily="34" charset="0"/>
                <a:ea typeface="新細明體" pitchFamily="18" charset="-120"/>
              </a:rPr>
              <a:t>application</a:t>
            </a:r>
          </a:p>
        </p:txBody>
      </p:sp>
      <p:sp>
        <p:nvSpPr>
          <p:cNvPr id="36874" name="Rectangle 10"/>
          <p:cNvSpPr>
            <a:spLocks noChangeArrowheads="1"/>
          </p:cNvSpPr>
          <p:nvPr/>
        </p:nvSpPr>
        <p:spPr bwMode="auto">
          <a:xfrm>
            <a:off x="609600" y="4648200"/>
            <a:ext cx="1371600" cy="609600"/>
          </a:xfrm>
          <a:prstGeom prst="rect">
            <a:avLst/>
          </a:prstGeom>
          <a:noFill/>
          <a:ln w="9525">
            <a:solidFill>
              <a:schemeClr val="tx1"/>
            </a:solidFill>
            <a:miter lim="800000"/>
            <a:headEnd/>
            <a:tailEnd/>
          </a:ln>
        </p:spPr>
        <p:txBody>
          <a:bodyPr wrap="none" anchor="ctr"/>
          <a:lstStyle/>
          <a:p>
            <a:pPr algn="ctr"/>
            <a:r>
              <a:rPr kumimoji="1" lang="en-US" sz="2000">
                <a:latin typeface="Tahoma" pitchFamily="34" charset="0"/>
                <a:ea typeface="新細明體" pitchFamily="18" charset="-120"/>
              </a:rPr>
              <a:t>browser</a:t>
            </a:r>
          </a:p>
        </p:txBody>
      </p:sp>
      <p:sp>
        <p:nvSpPr>
          <p:cNvPr id="36875" name="Rectangle 11"/>
          <p:cNvSpPr>
            <a:spLocks noChangeArrowheads="1"/>
          </p:cNvSpPr>
          <p:nvPr/>
        </p:nvSpPr>
        <p:spPr bwMode="auto">
          <a:xfrm>
            <a:off x="3429000" y="3276600"/>
            <a:ext cx="2133600" cy="2209800"/>
          </a:xfrm>
          <a:prstGeom prst="rect">
            <a:avLst/>
          </a:prstGeom>
          <a:noFill/>
          <a:ln w="9525">
            <a:solidFill>
              <a:schemeClr val="tx1"/>
            </a:solidFill>
            <a:miter lim="800000"/>
            <a:headEnd/>
            <a:tailEnd/>
          </a:ln>
        </p:spPr>
        <p:txBody>
          <a:bodyPr wrap="none" anchor="ctr"/>
          <a:lstStyle/>
          <a:p>
            <a:pPr algn="ctr"/>
            <a:r>
              <a:rPr kumimoji="1" lang="en-US" sz="2000">
                <a:latin typeface="Tahoma" pitchFamily="34" charset="0"/>
                <a:ea typeface="新細明體" pitchFamily="18" charset="-120"/>
              </a:rPr>
              <a:t>Web Server</a:t>
            </a:r>
          </a:p>
        </p:txBody>
      </p:sp>
      <p:sp>
        <p:nvSpPr>
          <p:cNvPr id="36876" name="Rectangle 12"/>
          <p:cNvSpPr>
            <a:spLocks noChangeArrowheads="1"/>
          </p:cNvSpPr>
          <p:nvPr/>
        </p:nvSpPr>
        <p:spPr bwMode="auto">
          <a:xfrm>
            <a:off x="7086600" y="4038600"/>
            <a:ext cx="1371600" cy="609600"/>
          </a:xfrm>
          <a:prstGeom prst="rect">
            <a:avLst/>
          </a:prstGeom>
          <a:noFill/>
          <a:ln w="9525">
            <a:solidFill>
              <a:schemeClr val="tx1"/>
            </a:solidFill>
            <a:miter lim="800000"/>
            <a:headEnd/>
            <a:tailEnd/>
          </a:ln>
        </p:spPr>
        <p:txBody>
          <a:bodyPr wrap="none" anchor="ctr"/>
          <a:lstStyle/>
          <a:p>
            <a:pPr algn="ctr"/>
            <a:r>
              <a:rPr kumimoji="1" lang="en-US" sz="2000">
                <a:latin typeface="Tahoma" pitchFamily="34" charset="0"/>
                <a:ea typeface="新細明體" pitchFamily="18" charset="-120"/>
              </a:rPr>
              <a:t>Database</a:t>
            </a:r>
          </a:p>
        </p:txBody>
      </p:sp>
      <p:sp>
        <p:nvSpPr>
          <p:cNvPr id="36877" name="Line 13"/>
          <p:cNvSpPr>
            <a:spLocks noChangeShapeType="1"/>
          </p:cNvSpPr>
          <p:nvPr/>
        </p:nvSpPr>
        <p:spPr bwMode="auto">
          <a:xfrm>
            <a:off x="2133600" y="3733800"/>
            <a:ext cx="1143000" cy="304800"/>
          </a:xfrm>
          <a:prstGeom prst="line">
            <a:avLst/>
          </a:prstGeom>
          <a:noFill/>
          <a:ln w="38100">
            <a:solidFill>
              <a:schemeClr val="tx1"/>
            </a:solidFill>
            <a:round/>
            <a:headEnd type="triangle" w="med" len="med"/>
            <a:tailEnd type="triangle" w="med" len="med"/>
          </a:ln>
        </p:spPr>
        <p:txBody>
          <a:bodyPr/>
          <a:lstStyle/>
          <a:p>
            <a:endParaRPr lang="en-US"/>
          </a:p>
        </p:txBody>
      </p:sp>
      <p:sp>
        <p:nvSpPr>
          <p:cNvPr id="36878" name="Line 14"/>
          <p:cNvSpPr>
            <a:spLocks noChangeShapeType="1"/>
          </p:cNvSpPr>
          <p:nvPr/>
        </p:nvSpPr>
        <p:spPr bwMode="auto">
          <a:xfrm flipV="1">
            <a:off x="2133600" y="4652963"/>
            <a:ext cx="1069975" cy="300037"/>
          </a:xfrm>
          <a:prstGeom prst="line">
            <a:avLst/>
          </a:prstGeom>
          <a:noFill/>
          <a:ln w="38100">
            <a:solidFill>
              <a:schemeClr val="tx1"/>
            </a:solidFill>
            <a:round/>
            <a:headEnd type="triangle" w="med" len="med"/>
            <a:tailEnd type="triangle" w="med" len="med"/>
          </a:ln>
        </p:spPr>
        <p:txBody>
          <a:bodyPr/>
          <a:lstStyle/>
          <a:p>
            <a:endParaRPr lang="en-US"/>
          </a:p>
        </p:txBody>
      </p:sp>
      <p:sp>
        <p:nvSpPr>
          <p:cNvPr id="36879" name="Line 15"/>
          <p:cNvSpPr>
            <a:spLocks noChangeShapeType="1"/>
          </p:cNvSpPr>
          <p:nvPr/>
        </p:nvSpPr>
        <p:spPr bwMode="auto">
          <a:xfrm>
            <a:off x="5715000" y="4419600"/>
            <a:ext cx="1295400" cy="0"/>
          </a:xfrm>
          <a:prstGeom prst="line">
            <a:avLst/>
          </a:prstGeom>
          <a:noFill/>
          <a:ln w="38100">
            <a:solidFill>
              <a:schemeClr val="tx1"/>
            </a:solidFill>
            <a:round/>
            <a:headEnd type="triangle" w="med" len="med"/>
            <a:tailEnd type="triangle" w="med" len="med"/>
          </a:ln>
        </p:spPr>
        <p:txBody>
          <a:bodyPr/>
          <a:lstStyle/>
          <a:p>
            <a:endParaRPr lang="en-US"/>
          </a:p>
        </p:txBody>
      </p:sp>
      <p:sp>
        <p:nvSpPr>
          <p:cNvPr id="36880" name="Rectangle 17"/>
          <p:cNvSpPr>
            <a:spLocks noChangeArrowheads="1"/>
          </p:cNvSpPr>
          <p:nvPr/>
        </p:nvSpPr>
        <p:spPr bwMode="auto">
          <a:xfrm>
            <a:off x="7092950" y="2924175"/>
            <a:ext cx="1371600" cy="609600"/>
          </a:xfrm>
          <a:prstGeom prst="rect">
            <a:avLst/>
          </a:prstGeom>
          <a:noFill/>
          <a:ln w="9525">
            <a:solidFill>
              <a:schemeClr val="tx1"/>
            </a:solidFill>
            <a:miter lim="800000"/>
            <a:headEnd/>
            <a:tailEnd/>
          </a:ln>
        </p:spPr>
        <p:txBody>
          <a:bodyPr wrap="none" anchor="ctr"/>
          <a:lstStyle/>
          <a:p>
            <a:pPr algn="ctr"/>
            <a:r>
              <a:rPr kumimoji="1" lang="en-US" sz="2000">
                <a:latin typeface="Tahoma" pitchFamily="34" charset="0"/>
                <a:ea typeface="新細明體" pitchFamily="18" charset="-120"/>
              </a:rPr>
              <a:t>SQL</a:t>
            </a:r>
          </a:p>
        </p:txBody>
      </p:sp>
      <p:grpSp>
        <p:nvGrpSpPr>
          <p:cNvPr id="36881" name="Group 20"/>
          <p:cNvGrpSpPr>
            <a:grpSpLocks/>
          </p:cNvGrpSpPr>
          <p:nvPr/>
        </p:nvGrpSpPr>
        <p:grpSpPr bwMode="auto">
          <a:xfrm>
            <a:off x="7164388" y="5013325"/>
            <a:ext cx="1152525" cy="1079500"/>
            <a:chOff x="4513" y="3158"/>
            <a:chExt cx="726" cy="680"/>
          </a:xfrm>
        </p:grpSpPr>
        <p:sp>
          <p:nvSpPr>
            <p:cNvPr id="36882" name="AutoShape 18"/>
            <p:cNvSpPr>
              <a:spLocks noChangeArrowheads="1"/>
            </p:cNvSpPr>
            <p:nvPr/>
          </p:nvSpPr>
          <p:spPr bwMode="auto">
            <a:xfrm>
              <a:off x="4558" y="3158"/>
              <a:ext cx="635" cy="680"/>
            </a:xfrm>
            <a:prstGeom prst="can">
              <a:avLst>
                <a:gd name="adj" fmla="val 26772"/>
              </a:avLst>
            </a:prstGeom>
            <a:noFill/>
            <a:ln w="9525">
              <a:solidFill>
                <a:schemeClr val="tx1"/>
              </a:solidFill>
              <a:round/>
              <a:headEnd/>
              <a:tailEnd/>
            </a:ln>
          </p:spPr>
          <p:txBody>
            <a:bodyPr wrap="none" anchor="ctr"/>
            <a:lstStyle/>
            <a:p>
              <a:endParaRPr lang="en-US"/>
            </a:p>
          </p:txBody>
        </p:sp>
        <p:sp>
          <p:nvSpPr>
            <p:cNvPr id="36883" name="Text Box 19"/>
            <p:cNvSpPr txBox="1">
              <a:spLocks noChangeArrowheads="1"/>
            </p:cNvSpPr>
            <p:nvPr/>
          </p:nvSpPr>
          <p:spPr bwMode="auto">
            <a:xfrm>
              <a:off x="4513" y="3339"/>
              <a:ext cx="726" cy="442"/>
            </a:xfrm>
            <a:prstGeom prst="rect">
              <a:avLst/>
            </a:prstGeom>
            <a:noFill/>
            <a:ln w="9525">
              <a:noFill/>
              <a:miter lim="800000"/>
              <a:headEnd/>
              <a:tailEnd/>
            </a:ln>
          </p:spPr>
          <p:txBody>
            <a:bodyPr>
              <a:spAutoFit/>
            </a:bodyPr>
            <a:lstStyle/>
            <a:p>
              <a:pPr algn="ctr">
                <a:spcBef>
                  <a:spcPct val="50000"/>
                </a:spcBef>
              </a:pPr>
              <a:r>
                <a:rPr lang="en-US" sz="2000">
                  <a:latin typeface="Tahoma" pitchFamily="34" charset="0"/>
                  <a:cs typeface="Tahoma" pitchFamily="34" charset="0"/>
                </a:rPr>
                <a:t>File system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003399"/>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title" idx="4294967295"/>
          </p:nvPr>
        </p:nvSpPr>
        <p:spPr>
          <a:xfrm>
            <a:off x="457200" y="274638"/>
            <a:ext cx="8229600" cy="866775"/>
          </a:xfrm>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400"/>
              <a:t>Công nghệ hỗ trợ phát triển web</a:t>
            </a:r>
          </a:p>
        </p:txBody>
      </p:sp>
      <p:sp>
        <p:nvSpPr>
          <p:cNvPr id="37891" name="Rectangle 2"/>
          <p:cNvSpPr>
            <a:spLocks noGrp="1" noChangeArrowheads="1"/>
          </p:cNvSpPr>
          <p:nvPr>
            <p:ph type="body" idx="4294967295"/>
          </p:nvPr>
        </p:nvSpPr>
        <p:spPr>
          <a:xfrm>
            <a:off x="457200" y="1219200"/>
            <a:ext cx="8229600" cy="5334000"/>
          </a:xfrm>
        </p:spPr>
        <p:txBody>
          <a:bodyPr/>
          <a:lstStyle/>
          <a:p>
            <a:pPr marL="334963" indent="-334963">
              <a:lnSpc>
                <a:spcPct val="90000"/>
              </a:lnSpc>
              <a:buClr>
                <a:srgbClr val="FFCC0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Các ngôn ngữ phát triển ứng dụng web </a:t>
            </a:r>
          </a:p>
          <a:p>
            <a:pPr marL="735013" lvl="1" indent="-277813">
              <a:lnSpc>
                <a:spcPct val="90000"/>
              </a:lnSpc>
              <a:spcBef>
                <a:spcPts val="575"/>
              </a:spcBef>
              <a:buClr>
                <a:srgbClr val="A886E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300"/>
              <a:t>Các ứng dụng web có thể được viết bằng ngôn ngữ HTML (web tĩnh)</a:t>
            </a:r>
          </a:p>
          <a:p>
            <a:pPr marL="735013" lvl="1" indent="-277813">
              <a:lnSpc>
                <a:spcPct val="90000"/>
              </a:lnSpc>
              <a:spcBef>
                <a:spcPts val="575"/>
              </a:spcBef>
              <a:buClr>
                <a:srgbClr val="A886E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300"/>
              <a:t>Hoặc kết hợp với các ngôn ngữ lập trình web để thực hiện các yêu cầu xử lý và truy xuất dữ liệu, để trả về trang web có nội dung thay đổi tùy theo đối tượng và hoàn cảnh (web động)</a:t>
            </a:r>
          </a:p>
          <a:p>
            <a:pPr marL="735013" lvl="1" indent="-277813">
              <a:lnSpc>
                <a:spcPct val="90000"/>
              </a:lnSpc>
              <a:spcBef>
                <a:spcPts val="575"/>
              </a:spcBef>
              <a:buClr>
                <a:srgbClr val="A886E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300"/>
              <a:t>Các ngôn ngữ script có thể là : CGI, Perl, ASP, VBScript, PHP (theo cú pháp ngôn ngữ C++), JSP, JavaScript (dựa trên ngôn ngữ Java)… </a:t>
            </a:r>
          </a:p>
          <a:p>
            <a:pPr marL="735013" lvl="1" indent="-277813">
              <a:lnSpc>
                <a:spcPct val="90000"/>
              </a:lnSpc>
              <a:spcBef>
                <a:spcPts val="575"/>
              </a:spcBef>
              <a:buClr>
                <a:srgbClr val="A886E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300"/>
              <a:t>Các công nghệ mới như : Java Bean, Java Applet, Dot Net,… sử dụng ngày càng nhiều trong lập trình web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003399"/>
        </a:solidFill>
        <a:effectLst/>
      </p:bgPr>
    </p:bg>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a:xfrm>
            <a:off x="457200" y="274638"/>
            <a:ext cx="8229600" cy="682625"/>
          </a:xfrm>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400"/>
              <a:t>Công nghệ hỗ trợ phát triển web</a:t>
            </a:r>
          </a:p>
        </p:txBody>
      </p:sp>
      <p:sp>
        <p:nvSpPr>
          <p:cNvPr id="38915" name="Rectangle 2"/>
          <p:cNvSpPr>
            <a:spLocks noGrp="1" noChangeArrowheads="1"/>
          </p:cNvSpPr>
          <p:nvPr>
            <p:ph type="body" idx="4294967295"/>
          </p:nvPr>
        </p:nvSpPr>
        <p:spPr>
          <a:xfrm>
            <a:off x="457200" y="914400"/>
            <a:ext cx="8229600" cy="5562600"/>
          </a:xfrm>
        </p:spPr>
        <p:txBody>
          <a:bodyPr/>
          <a:lstStyle/>
          <a:p>
            <a:pPr marL="334963" indent="-334963">
              <a:buClr>
                <a:srgbClr val="FFCC0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Cơ sở dữ liệu &amp; ứng dụng web </a:t>
            </a:r>
          </a:p>
          <a:p>
            <a:pPr marL="735013" lvl="1" indent="-277813">
              <a:spcBef>
                <a:spcPts val="675"/>
              </a:spcBef>
              <a:buClr>
                <a:srgbClr val="A886E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Các ứng dụng web đều đòi hỏi kết nối với một CSDL để lưu trữ các thông tin cập nhật </a:t>
            </a:r>
          </a:p>
          <a:p>
            <a:pPr marL="735013" lvl="1" indent="-277813">
              <a:spcBef>
                <a:spcPts val="675"/>
              </a:spcBef>
              <a:buClr>
                <a:srgbClr val="A886E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Có rất nhiều hệ quản trị CSDL phổ biến hiện nay như là:  Access, Foxpro, SQL Server, MySQL, Oracle, DB2… </a:t>
            </a:r>
          </a:p>
          <a:p>
            <a:pPr marL="735013" lvl="1" indent="-277813">
              <a:spcBef>
                <a:spcPts val="675"/>
              </a:spcBef>
              <a:buClr>
                <a:srgbClr val="A886E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Các hệ QTCSDL quan hệ này đều có 2 chức năng cơ bản:</a:t>
            </a:r>
          </a:p>
          <a:p>
            <a:pPr marL="1135063" lvl="2" indent="-220663">
              <a:spcBef>
                <a:spcPts val="575"/>
              </a:spcBef>
              <a:buClr>
                <a:srgbClr val="E5E5FF"/>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Tổ chức lưu trữ dữ liệu : dưới dạng 1 bảng (table), gồm các cột (field) và các dòng (record) </a:t>
            </a:r>
          </a:p>
          <a:p>
            <a:pPr marL="1135063" lvl="2" indent="-220663">
              <a:spcBef>
                <a:spcPts val="575"/>
              </a:spcBef>
              <a:buClr>
                <a:srgbClr val="E5E5FF"/>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Truy vấn dữ liệu: sử dụng ngôn ngữ SQL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457200" y="609600"/>
            <a:ext cx="8229600" cy="762000"/>
          </a:xfrm>
          <a:prstGeom prst="rect">
            <a:avLst/>
          </a:prstGeom>
          <a:noFill/>
          <a:ln w="9525">
            <a:noFill/>
            <a:round/>
            <a:headEnd/>
            <a:tailEnd/>
          </a:ln>
        </p:spPr>
        <p:txBody>
          <a:bodyPr/>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FFFFFF"/>
                </a:solidFill>
                <a:ea typeface="ＭＳ Ｐゴシック" pitchFamily="34" charset="-128"/>
              </a:rPr>
              <a:t>Giới thiệu về Lập trình web</a:t>
            </a:r>
          </a:p>
        </p:txBody>
      </p:sp>
      <p:sp>
        <p:nvSpPr>
          <p:cNvPr id="39939" name="Text Box 2"/>
          <p:cNvSpPr txBox="1">
            <a:spLocks noChangeArrowheads="1"/>
          </p:cNvSpPr>
          <p:nvPr/>
        </p:nvSpPr>
        <p:spPr bwMode="auto">
          <a:xfrm>
            <a:off x="685800" y="1524000"/>
            <a:ext cx="3733800" cy="4525963"/>
          </a:xfrm>
          <a:prstGeom prst="rect">
            <a:avLst/>
          </a:prstGeom>
          <a:noFill/>
          <a:ln w="9525">
            <a:noFill/>
            <a:round/>
            <a:headEnd/>
            <a:tailEnd/>
          </a:ln>
        </p:spPr>
        <p:txBody>
          <a:bodyPr/>
          <a:lstStyle/>
          <a:p>
            <a:pPr marL="334963" indent="-334963" eaLnBrk="1" hangingPunct="1">
              <a:spcBef>
                <a:spcPts val="700"/>
              </a:spcBef>
              <a:buClr>
                <a:srgbClr val="FFCC00"/>
              </a:buClr>
              <a:buSzPct val="70000"/>
              <a:buFont typeface="Wingdings" pitchFamily="2"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2800">
                <a:solidFill>
                  <a:srgbClr val="000000"/>
                </a:solidFill>
                <a:cs typeface="Times New Roman" pitchFamily="18" charset="0"/>
              </a:rPr>
              <a:t>Web tĩnh</a:t>
            </a:r>
          </a:p>
          <a:p>
            <a:pPr marL="334963" indent="-334963" eaLnBrk="1" hangingPunct="1">
              <a:spcBef>
                <a:spcPts val="700"/>
              </a:spcBef>
              <a:buClrTx/>
              <a:buSzPct val="70000"/>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800">
              <a:solidFill>
                <a:srgbClr val="000000"/>
              </a:solidFill>
              <a:cs typeface="Times New Roman" pitchFamily="18" charset="0"/>
            </a:endParaRPr>
          </a:p>
        </p:txBody>
      </p:sp>
      <p:sp>
        <p:nvSpPr>
          <p:cNvPr id="39940" name="Text Box 3"/>
          <p:cNvSpPr txBox="1">
            <a:spLocks noChangeArrowheads="1"/>
          </p:cNvSpPr>
          <p:nvPr/>
        </p:nvSpPr>
        <p:spPr bwMode="auto">
          <a:xfrm>
            <a:off x="4343400" y="1600200"/>
            <a:ext cx="4343400" cy="4525963"/>
          </a:xfrm>
          <a:prstGeom prst="rect">
            <a:avLst/>
          </a:prstGeom>
          <a:noFill/>
          <a:ln w="9525">
            <a:noFill/>
            <a:round/>
            <a:headEnd/>
            <a:tailEnd/>
          </a:ln>
        </p:spPr>
        <p:txBody>
          <a:bodyPr/>
          <a:lstStyle/>
          <a:p>
            <a:pPr marL="334963" indent="-334963" eaLnBrk="1" hangingPunct="1">
              <a:spcBef>
                <a:spcPts val="700"/>
              </a:spcBef>
              <a:buClr>
                <a:srgbClr val="FFCC00"/>
              </a:buClr>
              <a:buSzPct val="70000"/>
              <a:buFont typeface="Wingdings" pitchFamily="2"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2800">
                <a:solidFill>
                  <a:srgbClr val="000000"/>
                </a:solidFill>
                <a:cs typeface="Times New Roman" pitchFamily="18" charset="0"/>
              </a:rPr>
              <a:t>Web động</a:t>
            </a:r>
          </a:p>
          <a:p>
            <a:pPr marL="334963" indent="-334963" eaLnBrk="1" hangingPunct="1">
              <a:spcBef>
                <a:spcPts val="700"/>
              </a:spcBef>
              <a:buClrTx/>
              <a:buSzPct val="70000"/>
              <a:buFontTx/>
              <a:buNone/>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endParaRPr lang="en-US" sz="2800">
              <a:solidFill>
                <a:srgbClr val="000000"/>
              </a:solidFill>
              <a:cs typeface="Times New Roman" pitchFamily="18" charset="0"/>
            </a:endParaRPr>
          </a:p>
        </p:txBody>
      </p:sp>
      <p:grpSp>
        <p:nvGrpSpPr>
          <p:cNvPr id="39941" name="Group 4"/>
          <p:cNvGrpSpPr>
            <a:grpSpLocks/>
          </p:cNvGrpSpPr>
          <p:nvPr/>
        </p:nvGrpSpPr>
        <p:grpSpPr bwMode="auto">
          <a:xfrm>
            <a:off x="381000" y="1828800"/>
            <a:ext cx="4343400" cy="4383088"/>
            <a:chOff x="240" y="1152"/>
            <a:chExt cx="2210" cy="2761"/>
          </a:xfrm>
        </p:grpSpPr>
        <p:pic>
          <p:nvPicPr>
            <p:cNvPr id="39951" name="Picture 5"/>
            <p:cNvPicPr>
              <a:picLocks noChangeAspect="1" noChangeArrowheads="1"/>
            </p:cNvPicPr>
            <p:nvPr/>
          </p:nvPicPr>
          <p:blipFill>
            <a:blip r:embed="rId3" cstate="print"/>
            <a:srcRect/>
            <a:stretch>
              <a:fillRect/>
            </a:stretch>
          </p:blipFill>
          <p:spPr bwMode="auto">
            <a:xfrm>
              <a:off x="1680" y="1776"/>
              <a:ext cx="128" cy="1769"/>
            </a:xfrm>
            <a:prstGeom prst="rect">
              <a:avLst/>
            </a:prstGeom>
            <a:noFill/>
            <a:ln w="9525">
              <a:noFill/>
              <a:round/>
              <a:headEnd/>
              <a:tailEnd/>
            </a:ln>
          </p:spPr>
        </p:pic>
        <p:pic>
          <p:nvPicPr>
            <p:cNvPr id="39952" name="Picture 6"/>
            <p:cNvPicPr>
              <a:picLocks noChangeAspect="1" noChangeArrowheads="1"/>
            </p:cNvPicPr>
            <p:nvPr/>
          </p:nvPicPr>
          <p:blipFill>
            <a:blip r:embed="rId4" cstate="print"/>
            <a:srcRect/>
            <a:stretch>
              <a:fillRect/>
            </a:stretch>
          </p:blipFill>
          <p:spPr bwMode="auto">
            <a:xfrm>
              <a:off x="240" y="1152"/>
              <a:ext cx="179" cy="839"/>
            </a:xfrm>
            <a:prstGeom prst="rect">
              <a:avLst/>
            </a:prstGeom>
            <a:noFill/>
            <a:ln w="9525">
              <a:noFill/>
              <a:round/>
              <a:headEnd/>
              <a:tailEnd/>
            </a:ln>
          </p:spPr>
        </p:pic>
        <p:pic>
          <p:nvPicPr>
            <p:cNvPr id="39953" name="Picture 7"/>
            <p:cNvPicPr>
              <a:picLocks noChangeAspect="1" noChangeArrowheads="1"/>
            </p:cNvPicPr>
            <p:nvPr/>
          </p:nvPicPr>
          <p:blipFill>
            <a:blip r:embed="rId5" cstate="print"/>
            <a:srcRect/>
            <a:stretch>
              <a:fillRect/>
            </a:stretch>
          </p:blipFill>
          <p:spPr bwMode="auto">
            <a:xfrm>
              <a:off x="336" y="2976"/>
              <a:ext cx="204" cy="937"/>
            </a:xfrm>
            <a:prstGeom prst="rect">
              <a:avLst/>
            </a:prstGeom>
            <a:noFill/>
            <a:ln w="9525">
              <a:noFill/>
              <a:round/>
              <a:headEnd/>
              <a:tailEnd/>
            </a:ln>
          </p:spPr>
        </p:pic>
        <p:sp>
          <p:nvSpPr>
            <p:cNvPr id="39954" name="Line 8"/>
            <p:cNvSpPr>
              <a:spLocks noChangeShapeType="1"/>
            </p:cNvSpPr>
            <p:nvPr/>
          </p:nvSpPr>
          <p:spPr bwMode="auto">
            <a:xfrm>
              <a:off x="512" y="1572"/>
              <a:ext cx="914" cy="854"/>
            </a:xfrm>
            <a:prstGeom prst="line">
              <a:avLst/>
            </a:prstGeom>
            <a:noFill/>
            <a:ln w="57240">
              <a:solidFill>
                <a:srgbClr val="000000"/>
              </a:solidFill>
              <a:miter lim="800000"/>
              <a:headEnd/>
              <a:tailEnd type="triangle" w="med" len="med"/>
            </a:ln>
          </p:spPr>
          <p:txBody>
            <a:bodyPr/>
            <a:lstStyle/>
            <a:p>
              <a:endParaRPr lang="en-US"/>
            </a:p>
          </p:txBody>
        </p:sp>
        <p:sp>
          <p:nvSpPr>
            <p:cNvPr id="39955" name="Line 9"/>
            <p:cNvSpPr>
              <a:spLocks noChangeShapeType="1"/>
            </p:cNvSpPr>
            <p:nvPr/>
          </p:nvSpPr>
          <p:spPr bwMode="auto">
            <a:xfrm flipH="1">
              <a:off x="620" y="2826"/>
              <a:ext cx="810" cy="683"/>
            </a:xfrm>
            <a:prstGeom prst="line">
              <a:avLst/>
            </a:prstGeom>
            <a:noFill/>
            <a:ln w="57240">
              <a:solidFill>
                <a:srgbClr val="000000"/>
              </a:solidFill>
              <a:miter lim="800000"/>
              <a:headEnd/>
              <a:tailEnd type="triangle" w="med" len="med"/>
            </a:ln>
          </p:spPr>
          <p:txBody>
            <a:bodyPr/>
            <a:lstStyle/>
            <a:p>
              <a:endParaRPr lang="en-US"/>
            </a:p>
          </p:txBody>
        </p:sp>
        <p:sp>
          <p:nvSpPr>
            <p:cNvPr id="39956" name="Text Box 10"/>
            <p:cNvSpPr txBox="1">
              <a:spLocks noChangeArrowheads="1"/>
            </p:cNvSpPr>
            <p:nvPr/>
          </p:nvSpPr>
          <p:spPr bwMode="auto">
            <a:xfrm>
              <a:off x="1618" y="2400"/>
              <a:ext cx="832" cy="231"/>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Retrieve file</a:t>
              </a:r>
            </a:p>
          </p:txBody>
        </p:sp>
        <p:sp>
          <p:nvSpPr>
            <p:cNvPr id="39957" name="Text Box 11"/>
            <p:cNvSpPr txBox="1">
              <a:spLocks noChangeArrowheads="1"/>
            </p:cNvSpPr>
            <p:nvPr/>
          </p:nvSpPr>
          <p:spPr bwMode="auto">
            <a:xfrm>
              <a:off x="677" y="3396"/>
              <a:ext cx="630" cy="231"/>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Send file</a:t>
              </a:r>
            </a:p>
          </p:txBody>
        </p:sp>
        <p:sp>
          <p:nvSpPr>
            <p:cNvPr id="39958" name="Text Box 12"/>
            <p:cNvSpPr txBox="1">
              <a:spLocks noChangeArrowheads="1"/>
            </p:cNvSpPr>
            <p:nvPr/>
          </p:nvSpPr>
          <p:spPr bwMode="auto">
            <a:xfrm>
              <a:off x="593" y="1515"/>
              <a:ext cx="807" cy="231"/>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Request file</a:t>
              </a:r>
            </a:p>
          </p:txBody>
        </p:sp>
      </p:grpSp>
      <p:grpSp>
        <p:nvGrpSpPr>
          <p:cNvPr id="39942" name="Group 13"/>
          <p:cNvGrpSpPr>
            <a:grpSpLocks/>
          </p:cNvGrpSpPr>
          <p:nvPr/>
        </p:nvGrpSpPr>
        <p:grpSpPr bwMode="auto">
          <a:xfrm>
            <a:off x="4191000" y="1905000"/>
            <a:ext cx="4608513" cy="4237038"/>
            <a:chOff x="2880" y="1200"/>
            <a:chExt cx="2663" cy="2669"/>
          </a:xfrm>
        </p:grpSpPr>
        <p:pic>
          <p:nvPicPr>
            <p:cNvPr id="39943" name="Picture 14"/>
            <p:cNvPicPr>
              <a:picLocks noChangeAspect="1" noChangeArrowheads="1"/>
            </p:cNvPicPr>
            <p:nvPr/>
          </p:nvPicPr>
          <p:blipFill>
            <a:blip r:embed="rId3" cstate="print"/>
            <a:srcRect/>
            <a:stretch>
              <a:fillRect/>
            </a:stretch>
          </p:blipFill>
          <p:spPr bwMode="auto">
            <a:xfrm>
              <a:off x="4598" y="1946"/>
              <a:ext cx="158" cy="1254"/>
            </a:xfrm>
            <a:prstGeom prst="rect">
              <a:avLst/>
            </a:prstGeom>
            <a:noFill/>
            <a:ln w="9525">
              <a:noFill/>
              <a:round/>
              <a:headEnd/>
              <a:tailEnd/>
            </a:ln>
          </p:spPr>
        </p:pic>
        <p:pic>
          <p:nvPicPr>
            <p:cNvPr id="39944" name="Picture 15"/>
            <p:cNvPicPr>
              <a:picLocks noChangeAspect="1" noChangeArrowheads="1"/>
            </p:cNvPicPr>
            <p:nvPr/>
          </p:nvPicPr>
          <p:blipFill>
            <a:blip r:embed="rId4" cstate="print"/>
            <a:srcRect/>
            <a:stretch>
              <a:fillRect/>
            </a:stretch>
          </p:blipFill>
          <p:spPr bwMode="auto">
            <a:xfrm>
              <a:off x="2880" y="1200"/>
              <a:ext cx="221" cy="595"/>
            </a:xfrm>
            <a:prstGeom prst="rect">
              <a:avLst/>
            </a:prstGeom>
            <a:noFill/>
            <a:ln w="9525">
              <a:noFill/>
              <a:round/>
              <a:headEnd/>
              <a:tailEnd/>
            </a:ln>
          </p:spPr>
        </p:pic>
        <p:pic>
          <p:nvPicPr>
            <p:cNvPr id="39945" name="Picture 16"/>
            <p:cNvPicPr>
              <a:picLocks noChangeAspect="1" noChangeArrowheads="1"/>
            </p:cNvPicPr>
            <p:nvPr/>
          </p:nvPicPr>
          <p:blipFill>
            <a:blip r:embed="rId5" cstate="print"/>
            <a:srcRect/>
            <a:stretch>
              <a:fillRect/>
            </a:stretch>
          </p:blipFill>
          <p:spPr bwMode="auto">
            <a:xfrm>
              <a:off x="2880" y="2976"/>
              <a:ext cx="252" cy="664"/>
            </a:xfrm>
            <a:prstGeom prst="rect">
              <a:avLst/>
            </a:prstGeom>
            <a:noFill/>
            <a:ln w="9525">
              <a:noFill/>
              <a:round/>
              <a:headEnd/>
              <a:tailEnd/>
            </a:ln>
          </p:spPr>
        </p:pic>
        <p:sp>
          <p:nvSpPr>
            <p:cNvPr id="39946" name="Line 17"/>
            <p:cNvSpPr>
              <a:spLocks noChangeShapeType="1"/>
            </p:cNvSpPr>
            <p:nvPr/>
          </p:nvSpPr>
          <p:spPr bwMode="auto">
            <a:xfrm>
              <a:off x="3096" y="1536"/>
              <a:ext cx="1016" cy="719"/>
            </a:xfrm>
            <a:prstGeom prst="line">
              <a:avLst/>
            </a:prstGeom>
            <a:noFill/>
            <a:ln w="57240">
              <a:solidFill>
                <a:srgbClr val="000000"/>
              </a:solidFill>
              <a:miter lim="800000"/>
              <a:headEnd/>
              <a:tailEnd type="triangle" w="med" len="med"/>
            </a:ln>
          </p:spPr>
          <p:txBody>
            <a:bodyPr/>
            <a:lstStyle/>
            <a:p>
              <a:endParaRPr lang="en-US"/>
            </a:p>
          </p:txBody>
        </p:sp>
        <p:sp>
          <p:nvSpPr>
            <p:cNvPr id="39947" name="Line 18"/>
            <p:cNvSpPr>
              <a:spLocks noChangeShapeType="1"/>
            </p:cNvSpPr>
            <p:nvPr/>
          </p:nvSpPr>
          <p:spPr bwMode="auto">
            <a:xfrm flipH="1">
              <a:off x="3218" y="2592"/>
              <a:ext cx="899" cy="575"/>
            </a:xfrm>
            <a:prstGeom prst="line">
              <a:avLst/>
            </a:prstGeom>
            <a:noFill/>
            <a:ln w="57240">
              <a:solidFill>
                <a:srgbClr val="000000"/>
              </a:solidFill>
              <a:miter lim="800000"/>
              <a:headEnd/>
              <a:tailEnd type="triangle" w="med" len="med"/>
            </a:ln>
          </p:spPr>
          <p:txBody>
            <a:bodyPr/>
            <a:lstStyle/>
            <a:p>
              <a:endParaRPr lang="en-US"/>
            </a:p>
          </p:txBody>
        </p:sp>
        <p:sp>
          <p:nvSpPr>
            <p:cNvPr id="39948" name="Text Box 19"/>
            <p:cNvSpPr txBox="1">
              <a:spLocks noChangeArrowheads="1"/>
            </p:cNvSpPr>
            <p:nvPr/>
          </p:nvSpPr>
          <p:spPr bwMode="auto">
            <a:xfrm>
              <a:off x="4428" y="1728"/>
              <a:ext cx="1115" cy="1268"/>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Do Computation</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FFFFFF"/>
                </a:solidFill>
                <a:cs typeface="Arial" charset="0"/>
              </a:endParaRP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Generate HTML </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page with results</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of computation</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FFFFFF"/>
                </a:solidFill>
                <a:cs typeface="Arial" charset="0"/>
              </a:endParaRP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FFFFFF"/>
                </a:solidFill>
                <a:cs typeface="Arial" charset="0"/>
              </a:endParaRPr>
            </a:p>
          </p:txBody>
        </p:sp>
        <p:sp>
          <p:nvSpPr>
            <p:cNvPr id="39949" name="Text Box 20"/>
            <p:cNvSpPr txBox="1">
              <a:spLocks noChangeArrowheads="1"/>
            </p:cNvSpPr>
            <p:nvPr/>
          </p:nvSpPr>
          <p:spPr bwMode="auto">
            <a:xfrm>
              <a:off x="3276" y="3120"/>
              <a:ext cx="1069" cy="749"/>
            </a:xfrm>
            <a:prstGeom prst="rect">
              <a:avLst/>
            </a:prstGeom>
            <a:noFill/>
            <a:ln w="9525">
              <a:noFill/>
              <a:round/>
              <a:headEnd/>
              <a:tailEnd/>
            </a:ln>
          </p:spPr>
          <p:txBody>
            <a:bodyPr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Return dynamically generated HTML file</a:t>
              </a:r>
            </a:p>
          </p:txBody>
        </p:sp>
        <p:sp>
          <p:nvSpPr>
            <p:cNvPr id="39950" name="Text Box 21"/>
            <p:cNvSpPr txBox="1">
              <a:spLocks noChangeArrowheads="1"/>
            </p:cNvSpPr>
            <p:nvPr/>
          </p:nvSpPr>
          <p:spPr bwMode="auto">
            <a:xfrm>
              <a:off x="3220" y="1488"/>
              <a:ext cx="1023" cy="231"/>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Request service</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003399"/>
        </a:solidFill>
        <a:effectLst/>
      </p:bgPr>
    </p:bg>
    <p:spTree>
      <p:nvGrpSpPr>
        <p:cNvPr id="1" name=""/>
        <p:cNvGrpSpPr/>
        <p:nvPr/>
      </p:nvGrpSpPr>
      <p:grpSpPr>
        <a:xfrm>
          <a:off x="0" y="0"/>
          <a:ext cx="0" cy="0"/>
          <a:chOff x="0" y="0"/>
          <a:chExt cx="0" cy="0"/>
        </a:xfrm>
      </p:grpSpPr>
      <p:sp>
        <p:nvSpPr>
          <p:cNvPr id="1029" name="Rectangle 1"/>
          <p:cNvSpPr>
            <a:spLocks noGrp="1" noChangeArrowheads="1"/>
          </p:cNvSpPr>
          <p:nvPr>
            <p:ph type="title" idx="4294967295"/>
          </p:nvPr>
        </p:nvSpPr>
        <p:spPr>
          <a:xfrm>
            <a:off x="0" y="152400"/>
            <a:ext cx="9144000" cy="838200"/>
          </a:xfrm>
        </p:spPr>
        <p:txBody>
          <a:bodyPr anchorCtr="1"/>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t>Static HTML</a:t>
            </a:r>
          </a:p>
        </p:txBody>
      </p:sp>
      <p:graphicFrame>
        <p:nvGraphicFramePr>
          <p:cNvPr id="1026" name="Object 2"/>
          <p:cNvGraphicFramePr>
            <a:graphicFrameLocks noChangeAspect="1"/>
          </p:cNvGraphicFramePr>
          <p:nvPr/>
        </p:nvGraphicFramePr>
        <p:xfrm>
          <a:off x="6400800" y="1371600"/>
          <a:ext cx="998538" cy="1752600"/>
        </p:xfrm>
        <a:graphic>
          <a:graphicData uri="http://schemas.openxmlformats.org/presentationml/2006/ole">
            <mc:AlternateContent xmlns:mc="http://schemas.openxmlformats.org/markup-compatibility/2006">
              <mc:Choice xmlns:v="urn:schemas-microsoft-com:vml" Requires="v">
                <p:oleObj spid="_x0000_s1034" r:id="rId4" imgW="1927080" imgH="3382560" progId="">
                  <p:embed/>
                </p:oleObj>
              </mc:Choice>
              <mc:Fallback>
                <p:oleObj r:id="rId4" imgW="1927080" imgH="338256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371600"/>
                        <a:ext cx="998538" cy="17526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609600" y="4632325"/>
          <a:ext cx="1258888" cy="1136650"/>
        </p:xfrm>
        <a:graphic>
          <a:graphicData uri="http://schemas.openxmlformats.org/presentationml/2006/ole">
            <mc:AlternateContent xmlns:mc="http://schemas.openxmlformats.org/markup-compatibility/2006">
              <mc:Choice xmlns:v="urn:schemas-microsoft-com:vml" Requires="v">
                <p:oleObj spid="_x0000_s1035" r:id="rId6" imgW="1259640" imgH="1137240" progId="">
                  <p:embed/>
                </p:oleObj>
              </mc:Choice>
              <mc:Fallback>
                <p:oleObj r:id="rId6" imgW="1259640" imgH="11372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632325"/>
                        <a:ext cx="1258888" cy="11366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030" name="Text Box 4"/>
          <p:cNvSpPr txBox="1">
            <a:spLocks noChangeArrowheads="1"/>
          </p:cNvSpPr>
          <p:nvPr/>
        </p:nvSpPr>
        <p:spPr bwMode="auto">
          <a:xfrm>
            <a:off x="839788" y="5867400"/>
            <a:ext cx="801687"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FFFFFF"/>
                </a:solidFill>
              </a:rPr>
              <a:t>Client</a:t>
            </a:r>
          </a:p>
        </p:txBody>
      </p:sp>
      <p:sp>
        <p:nvSpPr>
          <p:cNvPr id="1031" name="Text Box 5"/>
          <p:cNvSpPr txBox="1">
            <a:spLocks noChangeArrowheads="1"/>
          </p:cNvSpPr>
          <p:nvPr/>
        </p:nvSpPr>
        <p:spPr bwMode="auto">
          <a:xfrm>
            <a:off x="7543800" y="1279525"/>
            <a:ext cx="846138"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FFFFFF"/>
                </a:solidFill>
              </a:rPr>
              <a:t>Server</a:t>
            </a:r>
          </a:p>
        </p:txBody>
      </p:sp>
      <p:sp>
        <p:nvSpPr>
          <p:cNvPr id="1032" name="Rectangle 6"/>
          <p:cNvSpPr>
            <a:spLocks noChangeArrowheads="1"/>
          </p:cNvSpPr>
          <p:nvPr/>
        </p:nvSpPr>
        <p:spPr bwMode="auto">
          <a:xfrm>
            <a:off x="7620000" y="2803525"/>
            <a:ext cx="1143000" cy="1295400"/>
          </a:xfrm>
          <a:prstGeom prst="rect">
            <a:avLst/>
          </a:prstGeom>
          <a:solidFill>
            <a:srgbClr val="FFCC66"/>
          </a:solidFill>
          <a:ln w="12600">
            <a:solidFill>
              <a:srgbClr val="FFFFFF"/>
            </a:solidFill>
            <a:miter lim="800000"/>
            <a:headEnd/>
            <a:tailEnd/>
          </a:ln>
        </p:spPr>
        <p:txBody>
          <a:bodyPr wrap="none" anchor="ctr"/>
          <a:lstStyle/>
          <a:p>
            <a:endParaRPr lang="en-US"/>
          </a:p>
        </p:txBody>
      </p:sp>
      <p:sp>
        <p:nvSpPr>
          <p:cNvPr id="1033" name="Rectangle 7"/>
          <p:cNvSpPr>
            <a:spLocks noChangeArrowheads="1"/>
          </p:cNvSpPr>
          <p:nvPr/>
        </p:nvSpPr>
        <p:spPr bwMode="auto">
          <a:xfrm>
            <a:off x="7467600" y="2955925"/>
            <a:ext cx="1143000" cy="1295400"/>
          </a:xfrm>
          <a:prstGeom prst="rect">
            <a:avLst/>
          </a:prstGeom>
          <a:solidFill>
            <a:srgbClr val="FFCC66"/>
          </a:solidFill>
          <a:ln w="12600">
            <a:solidFill>
              <a:srgbClr val="FFFFFF"/>
            </a:solidFill>
            <a:miter lim="800000"/>
            <a:headEnd/>
            <a:tailEnd/>
          </a:ln>
        </p:spPr>
        <p:txBody>
          <a:bodyPr wrap="none" anchor="ctr"/>
          <a:lstStyle/>
          <a:p>
            <a:endParaRPr lang="en-US"/>
          </a:p>
        </p:txBody>
      </p:sp>
      <p:sp>
        <p:nvSpPr>
          <p:cNvPr id="1034" name="Rectangle 8"/>
          <p:cNvSpPr>
            <a:spLocks noChangeArrowheads="1"/>
          </p:cNvSpPr>
          <p:nvPr/>
        </p:nvSpPr>
        <p:spPr bwMode="auto">
          <a:xfrm>
            <a:off x="7315200" y="3108325"/>
            <a:ext cx="1143000" cy="1295400"/>
          </a:xfrm>
          <a:prstGeom prst="rect">
            <a:avLst/>
          </a:prstGeom>
          <a:solidFill>
            <a:srgbClr val="FFCC66"/>
          </a:solidFill>
          <a:ln w="12600">
            <a:solidFill>
              <a:srgbClr val="FFFFFF"/>
            </a:solidFill>
            <a:miter lim="800000"/>
            <a:headEnd/>
            <a:tailEnd/>
          </a:ln>
        </p:spPr>
        <p:txBody>
          <a:bodyPr wrap="none" anchor="ctr"/>
          <a:lstStyle/>
          <a:p>
            <a:endParaRPr lang="en-US"/>
          </a:p>
        </p:txBody>
      </p:sp>
      <p:sp>
        <p:nvSpPr>
          <p:cNvPr id="1035" name="Rectangle 9"/>
          <p:cNvSpPr>
            <a:spLocks noChangeArrowheads="1"/>
          </p:cNvSpPr>
          <p:nvPr/>
        </p:nvSpPr>
        <p:spPr bwMode="auto">
          <a:xfrm>
            <a:off x="7162800" y="3260725"/>
            <a:ext cx="1143000" cy="1295400"/>
          </a:xfrm>
          <a:prstGeom prst="rect">
            <a:avLst/>
          </a:prstGeom>
          <a:solidFill>
            <a:srgbClr val="FFCC66"/>
          </a:solidFill>
          <a:ln w="12600">
            <a:solidFill>
              <a:srgbClr val="FFFFFF"/>
            </a:solidFill>
            <a:miter lim="800000"/>
            <a:headEnd/>
            <a:tailEnd/>
          </a:ln>
        </p:spPr>
        <p:txBody>
          <a:bodyPr wrap="none" anchor="ctr"/>
          <a:lstStyle/>
          <a:p>
            <a:endParaRPr lang="en-US"/>
          </a:p>
        </p:txBody>
      </p:sp>
      <p:sp>
        <p:nvSpPr>
          <p:cNvPr id="1036" name="Rectangle 10"/>
          <p:cNvSpPr>
            <a:spLocks noChangeArrowheads="1"/>
          </p:cNvSpPr>
          <p:nvPr/>
        </p:nvSpPr>
        <p:spPr bwMode="auto">
          <a:xfrm>
            <a:off x="7010400" y="3413125"/>
            <a:ext cx="1143000" cy="1295400"/>
          </a:xfrm>
          <a:prstGeom prst="rect">
            <a:avLst/>
          </a:prstGeom>
          <a:solidFill>
            <a:srgbClr val="FFCC66"/>
          </a:solidFill>
          <a:ln w="12600">
            <a:solidFill>
              <a:srgbClr val="FFFFFF"/>
            </a:solidFill>
            <a:miter lim="800000"/>
            <a:headEnd/>
            <a:tailEnd/>
          </a:ln>
        </p:spPr>
        <p:txBody>
          <a:bodyPr wrap="none" lIns="90000" tIns="46800" rIns="90000" bIns="46800"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3B76"/>
                </a:solidFill>
              </a:rPr>
              <a:t>&lt;html&gt;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3B76"/>
                </a:solidFill>
              </a:rPr>
              <a:t>&lt;head&gt;…&lt;/head&gt;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3B76"/>
                </a:solidFill>
              </a:rPr>
              <a:t>&lt;body&gt;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3B76"/>
                </a:solidFill>
              </a:rPr>
              <a: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a:solidFill>
                <a:srgbClr val="003B76"/>
              </a:solidFill>
            </a:endParaRP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a:solidFill>
                <a:srgbClr val="003B76"/>
              </a:solidFill>
            </a:endParaRP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a:solidFill>
                  <a:srgbClr val="003B76"/>
                </a:solidFill>
              </a:rPr>
              <a:t>&lt;/html&gt;</a:t>
            </a:r>
          </a:p>
        </p:txBody>
      </p:sp>
      <p:sp>
        <p:nvSpPr>
          <p:cNvPr id="1037" name="Text Box 11"/>
          <p:cNvSpPr txBox="1">
            <a:spLocks noChangeArrowheads="1"/>
          </p:cNvSpPr>
          <p:nvPr/>
        </p:nvSpPr>
        <p:spPr bwMode="auto">
          <a:xfrm>
            <a:off x="6858000" y="4860925"/>
            <a:ext cx="2044700"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FFFFFF"/>
                </a:solidFill>
              </a:rPr>
              <a:t>Static HTML files</a:t>
            </a:r>
          </a:p>
        </p:txBody>
      </p:sp>
      <p:sp>
        <p:nvSpPr>
          <p:cNvPr id="1038" name="Freeform 12"/>
          <p:cNvSpPr>
            <a:spLocks/>
          </p:cNvSpPr>
          <p:nvPr/>
        </p:nvSpPr>
        <p:spPr bwMode="auto">
          <a:xfrm>
            <a:off x="1219200" y="2346325"/>
            <a:ext cx="5181600" cy="2209800"/>
          </a:xfrm>
          <a:custGeom>
            <a:avLst/>
            <a:gdLst>
              <a:gd name="T0" fmla="*/ 0 w 2976"/>
              <a:gd name="T1" fmla="*/ 2147483647 h 1296"/>
              <a:gd name="T2" fmla="*/ 1891676004 w 2976"/>
              <a:gd name="T3" fmla="*/ 1255971157 h 1296"/>
              <a:gd name="T4" fmla="*/ 2147483647 w 2976"/>
              <a:gd name="T5" fmla="*/ 0 h 1296"/>
              <a:gd name="T6" fmla="*/ 0 60000 65536"/>
              <a:gd name="T7" fmla="*/ 0 60000 65536"/>
              <a:gd name="T8" fmla="*/ 0 60000 65536"/>
              <a:gd name="T9" fmla="*/ 0 w 2976"/>
              <a:gd name="T10" fmla="*/ 0 h 1296"/>
              <a:gd name="T11" fmla="*/ 2976 w 2976"/>
              <a:gd name="T12" fmla="*/ 1296 h 1296"/>
            </a:gdLst>
            <a:ahLst/>
            <a:cxnLst>
              <a:cxn ang="T6">
                <a:pos x="T0" y="T1"/>
              </a:cxn>
              <a:cxn ang="T7">
                <a:pos x="T2" y="T3"/>
              </a:cxn>
              <a:cxn ang="T8">
                <a:pos x="T4" y="T5"/>
              </a:cxn>
            </a:cxnLst>
            <a:rect l="T9" t="T10" r="T11" b="T12"/>
            <a:pathLst>
              <a:path w="2976" h="1296">
                <a:moveTo>
                  <a:pt x="0" y="1296"/>
                </a:moveTo>
                <a:cubicBezTo>
                  <a:pt x="64" y="972"/>
                  <a:pt x="128" y="648"/>
                  <a:pt x="624" y="432"/>
                </a:cubicBezTo>
                <a:cubicBezTo>
                  <a:pt x="1120" y="216"/>
                  <a:pt x="2048" y="108"/>
                  <a:pt x="2976" y="0"/>
                </a:cubicBezTo>
              </a:path>
            </a:pathLst>
          </a:custGeom>
          <a:noFill/>
          <a:ln w="38160">
            <a:solidFill>
              <a:srgbClr val="CCECFF"/>
            </a:solidFill>
            <a:round/>
            <a:headEnd/>
            <a:tailEnd type="triangle" w="med" len="med"/>
          </a:ln>
        </p:spPr>
        <p:txBody>
          <a:bodyPr wrap="none" anchor="ctr"/>
          <a:lstStyle/>
          <a:p>
            <a:endParaRPr lang="en-US"/>
          </a:p>
        </p:txBody>
      </p:sp>
      <p:sp>
        <p:nvSpPr>
          <p:cNvPr id="1039" name="Text Box 13"/>
          <p:cNvSpPr txBox="1">
            <a:spLocks noChangeArrowheads="1"/>
          </p:cNvSpPr>
          <p:nvPr/>
        </p:nvSpPr>
        <p:spPr bwMode="auto">
          <a:xfrm>
            <a:off x="1143000" y="1889125"/>
            <a:ext cx="4419600" cy="1189038"/>
          </a:xfrm>
          <a:prstGeom prst="rect">
            <a:avLst/>
          </a:prstGeom>
          <a:solidFill>
            <a:srgbClr val="0066CC"/>
          </a:solidFill>
          <a:ln w="12600">
            <a:solidFill>
              <a:srgbClr val="FFFFFF"/>
            </a:solidFill>
            <a:miter lim="800000"/>
            <a:headEnd/>
            <a:tailEnd/>
          </a:ln>
        </p:spPr>
        <p:txBody>
          <a:bodyPr lIns="90000" tIns="46800" rIns="90000" bIns="46800">
            <a:spAutoFit/>
          </a:bodyPr>
          <a:lstStyle/>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GET /index.html HTTP/1.0</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User-Agent: Mozilla/4.51 [en]</a:t>
            </a:r>
            <a:r>
              <a:rPr lang="en-US" sz="1600" b="1">
                <a:solidFill>
                  <a:srgbClr val="FFFFFF"/>
                </a:solidFill>
                <a:latin typeface="Courier New" pitchFamily="49" charset="0"/>
              </a:rPr>
              <a:t>...</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Host: sirah.csit.fsu.edu:8080</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Accept: image/gif, </a:t>
            </a:r>
            <a:r>
              <a:rPr lang="en-US" sz="1600" b="1">
                <a:solidFill>
                  <a:srgbClr val="FFFFFF"/>
                </a:solidFill>
                <a:latin typeface="Courier New" pitchFamily="49" charset="0"/>
              </a:rPr>
              <a:t>...</a:t>
            </a:r>
            <a:r>
              <a:rPr lang="en-US" sz="1600" b="1">
                <a:solidFill>
                  <a:srgbClr val="CCECFF"/>
                </a:solidFill>
                <a:latin typeface="Courier New" pitchFamily="49" charset="0"/>
              </a:rPr>
              <a:t>, */*</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a:t>
            </a:r>
          </a:p>
        </p:txBody>
      </p:sp>
      <p:sp>
        <p:nvSpPr>
          <p:cNvPr id="1040" name="Freeform 14"/>
          <p:cNvSpPr>
            <a:spLocks/>
          </p:cNvSpPr>
          <p:nvPr/>
        </p:nvSpPr>
        <p:spPr bwMode="auto">
          <a:xfrm>
            <a:off x="1752600" y="4098925"/>
            <a:ext cx="5181600" cy="838200"/>
          </a:xfrm>
          <a:custGeom>
            <a:avLst/>
            <a:gdLst>
              <a:gd name="T0" fmla="*/ 2147483647 w 3264"/>
              <a:gd name="T1" fmla="*/ 0 h 528"/>
              <a:gd name="T2" fmla="*/ 2147483647 w 3264"/>
              <a:gd name="T3" fmla="*/ 1088707393 h 528"/>
              <a:gd name="T4" fmla="*/ 0 w 3264"/>
              <a:gd name="T5" fmla="*/ 1330642282 h 528"/>
              <a:gd name="T6" fmla="*/ 0 60000 65536"/>
              <a:gd name="T7" fmla="*/ 0 60000 65536"/>
              <a:gd name="T8" fmla="*/ 0 60000 65536"/>
              <a:gd name="T9" fmla="*/ 0 w 3264"/>
              <a:gd name="T10" fmla="*/ 0 h 528"/>
              <a:gd name="T11" fmla="*/ 3264 w 3264"/>
              <a:gd name="T12" fmla="*/ 528 h 528"/>
            </a:gdLst>
            <a:ahLst/>
            <a:cxnLst>
              <a:cxn ang="T6">
                <a:pos x="T0" y="T1"/>
              </a:cxn>
              <a:cxn ang="T7">
                <a:pos x="T2" y="T3"/>
              </a:cxn>
              <a:cxn ang="T8">
                <a:pos x="T4" y="T5"/>
              </a:cxn>
            </a:cxnLst>
            <a:rect l="T9" t="T10" r="T11" b="T12"/>
            <a:pathLst>
              <a:path w="3264" h="528">
                <a:moveTo>
                  <a:pt x="3264" y="0"/>
                </a:moveTo>
                <a:cubicBezTo>
                  <a:pt x="3176" y="172"/>
                  <a:pt x="3088" y="344"/>
                  <a:pt x="2544" y="432"/>
                </a:cubicBezTo>
                <a:cubicBezTo>
                  <a:pt x="2000" y="520"/>
                  <a:pt x="1000" y="524"/>
                  <a:pt x="0" y="528"/>
                </a:cubicBezTo>
              </a:path>
            </a:pathLst>
          </a:custGeom>
          <a:noFill/>
          <a:ln w="38160">
            <a:solidFill>
              <a:srgbClr val="CCECFF"/>
            </a:solidFill>
            <a:round/>
            <a:headEnd/>
            <a:tailEnd type="triangle" w="med" len="med"/>
          </a:ln>
        </p:spPr>
        <p:txBody>
          <a:bodyPr wrap="none" anchor="ctr"/>
          <a:lstStyle/>
          <a:p>
            <a:endParaRPr lang="en-US"/>
          </a:p>
        </p:txBody>
      </p:sp>
      <p:sp>
        <p:nvSpPr>
          <p:cNvPr id="1041" name="Text Box 15"/>
          <p:cNvSpPr txBox="1">
            <a:spLocks noChangeArrowheads="1"/>
          </p:cNvSpPr>
          <p:nvPr/>
        </p:nvSpPr>
        <p:spPr bwMode="auto">
          <a:xfrm>
            <a:off x="3363913" y="3997325"/>
            <a:ext cx="2984500" cy="1844675"/>
          </a:xfrm>
          <a:prstGeom prst="rect">
            <a:avLst/>
          </a:prstGeom>
          <a:solidFill>
            <a:srgbClr val="0066CC"/>
          </a:solidFill>
          <a:ln w="12600">
            <a:solidFill>
              <a:srgbClr val="FFFFFF"/>
            </a:solidFill>
            <a:miter lim="800000"/>
            <a:headEnd/>
            <a:tailEnd/>
          </a:ln>
        </p:spPr>
        <p:txBody>
          <a:bodyPr wrap="none" lIns="90000" tIns="46800" rIns="90000" bIns="46800">
            <a:spAutoFit/>
          </a:bodyPr>
          <a:lstStyle/>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HTTP/1.1  200  OK</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Content-type: text/html</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&lt;html&gt;</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&lt;head&gt;</a:t>
            </a:r>
            <a:r>
              <a:rPr lang="en-US" sz="1600" b="1">
                <a:solidFill>
                  <a:srgbClr val="FFFFFF"/>
                </a:solidFill>
                <a:latin typeface="Courier New" pitchFamily="49" charset="0"/>
              </a:rPr>
              <a:t>...</a:t>
            </a:r>
            <a:r>
              <a:rPr lang="en-US" sz="1600" b="1">
                <a:solidFill>
                  <a:srgbClr val="CCECFF"/>
                </a:solidFill>
                <a:latin typeface="Courier New" pitchFamily="49" charset="0"/>
              </a:rPr>
              <a:t>&lt;/head&gt;</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&lt;body&gt;</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b="1">
              <a:solidFill>
                <a:srgbClr val="FFFFFF"/>
              </a:solidFill>
              <a:latin typeface="Courier New" pitchFamily="49" charset="0"/>
            </a:endParaRP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&lt;/html&gt;</a:t>
            </a:r>
          </a:p>
        </p:txBody>
      </p:sp>
      <p:sp>
        <p:nvSpPr>
          <p:cNvPr id="1042" name="Text Box 16"/>
          <p:cNvSpPr txBox="1">
            <a:spLocks noChangeArrowheads="1"/>
          </p:cNvSpPr>
          <p:nvPr/>
        </p:nvSpPr>
        <p:spPr bwMode="auto">
          <a:xfrm>
            <a:off x="2514600" y="1371600"/>
            <a:ext cx="1814513"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FFFFFF"/>
                </a:solidFill>
              </a:rPr>
              <a:t>HTTP Request</a:t>
            </a:r>
          </a:p>
        </p:txBody>
      </p:sp>
      <p:sp>
        <p:nvSpPr>
          <p:cNvPr id="1043" name="Text Box 17"/>
          <p:cNvSpPr txBox="1">
            <a:spLocks noChangeArrowheads="1"/>
          </p:cNvSpPr>
          <p:nvPr/>
        </p:nvSpPr>
        <p:spPr bwMode="auto">
          <a:xfrm>
            <a:off x="3725863" y="5927725"/>
            <a:ext cx="1955800"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FFFFFF"/>
                </a:solidFill>
              </a:rPr>
              <a:t>HTTP Response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5563" y="1995488"/>
            <a:ext cx="8686801" cy="1730375"/>
          </a:xfrm>
          <a:prstGeom prst="rect">
            <a:avLst/>
          </a:prstGeom>
          <a:noFill/>
          <a:ln w="9525">
            <a:noFill/>
            <a:round/>
            <a:headEnd/>
            <a:tailEnd/>
          </a:ln>
          <a:effectLst/>
        </p:spPr>
        <p:txBody>
          <a:bodyPr/>
          <a:lstStyle/>
          <a:p>
            <a:pPr algn="ctr" eaLnBrk="1" hangingPunct="1">
              <a:spcBef>
                <a:spcPts val="900"/>
              </a:spcBef>
              <a:buClrTx/>
              <a:buSzPct val="7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600" b="1" dirty="0">
                <a:solidFill>
                  <a:srgbClr val="FFFFFF"/>
                </a:solidFill>
                <a:effectLst>
                  <a:outerShdw blurRad="38100" dist="38100" dir="2700000" algn="tl">
                    <a:srgbClr val="000000"/>
                  </a:outerShdw>
                </a:effectLst>
                <a:latin typeface="Times New Roman" pitchFamily="16" charset="0"/>
                <a:cs typeface="Times New Roman" pitchFamily="16" charset="0"/>
              </a:rPr>
              <a:t>GIỚI THIỆU VỀ LẬP TRÌNH WEB</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1265">
                                            <p:txEl>
                                              <p:pRg st="0" end="0"/>
                                            </p:txEl>
                                          </p:spTgt>
                                        </p:tgtEl>
                                        <p:attrNameLst>
                                          <p:attrName>style.visibility</p:attrName>
                                        </p:attrNameLst>
                                      </p:cBhvr>
                                      <p:to>
                                        <p:strVal val="visible"/>
                                      </p:to>
                                    </p:set>
                                    <p:anim calcmode="lin" valueType="num">
                                      <p:cBhvr additive="repl">
                                        <p:cTn id="7" dur="500" fill="hold"/>
                                        <p:tgtEl>
                                          <p:spTgt spid="11265">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1265">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003399"/>
        </a:solidFill>
        <a:effectLst/>
      </p:bgPr>
    </p:bg>
    <p:spTree>
      <p:nvGrpSpPr>
        <p:cNvPr id="1" name=""/>
        <p:cNvGrpSpPr/>
        <p:nvPr/>
      </p:nvGrpSpPr>
      <p:grpSpPr>
        <a:xfrm>
          <a:off x="0" y="0"/>
          <a:ext cx="0" cy="0"/>
          <a:chOff x="0" y="0"/>
          <a:chExt cx="0" cy="0"/>
        </a:xfrm>
      </p:grpSpPr>
      <p:sp>
        <p:nvSpPr>
          <p:cNvPr id="2053" name="Rectangle 1"/>
          <p:cNvSpPr>
            <a:spLocks noGrp="1" noChangeArrowheads="1"/>
          </p:cNvSpPr>
          <p:nvPr>
            <p:ph type="title" idx="4294967295"/>
          </p:nvPr>
        </p:nvSpPr>
        <p:spPr>
          <a:xfrm>
            <a:off x="457200" y="0"/>
            <a:ext cx="8229600" cy="800100"/>
          </a:xfrm>
        </p:spPr>
        <p:txBody>
          <a:bodyPr anchorCtr="1"/>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Dynamic Generation of HTML</a:t>
            </a:r>
          </a:p>
        </p:txBody>
      </p:sp>
      <p:graphicFrame>
        <p:nvGraphicFramePr>
          <p:cNvPr id="2050" name="Object 2"/>
          <p:cNvGraphicFramePr>
            <a:graphicFrameLocks noChangeAspect="1"/>
          </p:cNvGraphicFramePr>
          <p:nvPr/>
        </p:nvGraphicFramePr>
        <p:xfrm>
          <a:off x="5410200" y="1158875"/>
          <a:ext cx="998538" cy="1752600"/>
        </p:xfrm>
        <a:graphic>
          <a:graphicData uri="http://schemas.openxmlformats.org/presentationml/2006/ole">
            <mc:AlternateContent xmlns:mc="http://schemas.openxmlformats.org/markup-compatibility/2006">
              <mc:Choice xmlns:v="urn:schemas-microsoft-com:vml" Requires="v">
                <p:oleObj spid="_x0000_s2058" r:id="rId4" imgW="1927080" imgH="3382560" progId="">
                  <p:embed/>
                </p:oleObj>
              </mc:Choice>
              <mc:Fallback>
                <p:oleObj r:id="rId4" imgW="1927080" imgH="338256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158875"/>
                        <a:ext cx="998538" cy="17526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52400" y="4632325"/>
          <a:ext cx="1258888" cy="1136650"/>
        </p:xfrm>
        <a:graphic>
          <a:graphicData uri="http://schemas.openxmlformats.org/presentationml/2006/ole">
            <mc:AlternateContent xmlns:mc="http://schemas.openxmlformats.org/markup-compatibility/2006">
              <mc:Choice xmlns:v="urn:schemas-microsoft-com:vml" Requires="v">
                <p:oleObj spid="_x0000_s2059" r:id="rId6" imgW="1259640" imgH="1137240" progId="">
                  <p:embed/>
                </p:oleObj>
              </mc:Choice>
              <mc:Fallback>
                <p:oleObj r:id="rId6" imgW="1259640" imgH="11372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4632325"/>
                        <a:ext cx="1258888" cy="11366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054" name="Text Box 4"/>
          <p:cNvSpPr txBox="1">
            <a:spLocks noChangeArrowheads="1"/>
          </p:cNvSpPr>
          <p:nvPr/>
        </p:nvSpPr>
        <p:spPr bwMode="auto">
          <a:xfrm>
            <a:off x="382588" y="6096000"/>
            <a:ext cx="801687"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FFFFFF"/>
                </a:solidFill>
              </a:rPr>
              <a:t>Client</a:t>
            </a:r>
          </a:p>
        </p:txBody>
      </p:sp>
      <p:sp>
        <p:nvSpPr>
          <p:cNvPr id="2055" name="Text Box 5"/>
          <p:cNvSpPr txBox="1">
            <a:spLocks noChangeArrowheads="1"/>
          </p:cNvSpPr>
          <p:nvPr/>
        </p:nvSpPr>
        <p:spPr bwMode="auto">
          <a:xfrm>
            <a:off x="6553200" y="1066800"/>
            <a:ext cx="846138"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FFFFFF"/>
                </a:solidFill>
              </a:rPr>
              <a:t>Server</a:t>
            </a:r>
          </a:p>
        </p:txBody>
      </p:sp>
      <p:sp>
        <p:nvSpPr>
          <p:cNvPr id="2056" name="Freeform 6"/>
          <p:cNvSpPr>
            <a:spLocks/>
          </p:cNvSpPr>
          <p:nvPr/>
        </p:nvSpPr>
        <p:spPr bwMode="auto">
          <a:xfrm>
            <a:off x="762000" y="1828800"/>
            <a:ext cx="4648200" cy="2743200"/>
          </a:xfrm>
          <a:custGeom>
            <a:avLst/>
            <a:gdLst>
              <a:gd name="T0" fmla="*/ 0 w 2976"/>
              <a:gd name="T1" fmla="*/ 2147483647 h 1296"/>
              <a:gd name="T2" fmla="*/ 1522258839 w 2976"/>
              <a:gd name="T3" fmla="*/ 1935479800 h 1296"/>
              <a:gd name="T4" fmla="*/ 2147483647 w 2976"/>
              <a:gd name="T5" fmla="*/ 0 h 1296"/>
              <a:gd name="T6" fmla="*/ 0 60000 65536"/>
              <a:gd name="T7" fmla="*/ 0 60000 65536"/>
              <a:gd name="T8" fmla="*/ 0 60000 65536"/>
              <a:gd name="T9" fmla="*/ 0 w 2976"/>
              <a:gd name="T10" fmla="*/ 0 h 1296"/>
              <a:gd name="T11" fmla="*/ 2976 w 2976"/>
              <a:gd name="T12" fmla="*/ 1296 h 1296"/>
            </a:gdLst>
            <a:ahLst/>
            <a:cxnLst>
              <a:cxn ang="T6">
                <a:pos x="T0" y="T1"/>
              </a:cxn>
              <a:cxn ang="T7">
                <a:pos x="T2" y="T3"/>
              </a:cxn>
              <a:cxn ang="T8">
                <a:pos x="T4" y="T5"/>
              </a:cxn>
            </a:cxnLst>
            <a:rect l="T9" t="T10" r="T11" b="T12"/>
            <a:pathLst>
              <a:path w="2976" h="1296">
                <a:moveTo>
                  <a:pt x="0" y="1296"/>
                </a:moveTo>
                <a:cubicBezTo>
                  <a:pt x="64" y="972"/>
                  <a:pt x="128" y="648"/>
                  <a:pt x="624" y="432"/>
                </a:cubicBezTo>
                <a:cubicBezTo>
                  <a:pt x="1120" y="216"/>
                  <a:pt x="2048" y="108"/>
                  <a:pt x="2976" y="0"/>
                </a:cubicBezTo>
              </a:path>
            </a:pathLst>
          </a:custGeom>
          <a:noFill/>
          <a:ln w="38160">
            <a:solidFill>
              <a:srgbClr val="CCECFF"/>
            </a:solidFill>
            <a:round/>
            <a:headEnd/>
            <a:tailEnd type="triangle" w="med" len="med"/>
          </a:ln>
        </p:spPr>
        <p:txBody>
          <a:bodyPr wrap="none" anchor="ctr"/>
          <a:lstStyle/>
          <a:p>
            <a:endParaRPr lang="en-US"/>
          </a:p>
        </p:txBody>
      </p:sp>
      <p:sp>
        <p:nvSpPr>
          <p:cNvPr id="2057" name="Text Box 7"/>
          <p:cNvSpPr txBox="1">
            <a:spLocks noChangeArrowheads="1"/>
          </p:cNvSpPr>
          <p:nvPr/>
        </p:nvSpPr>
        <p:spPr bwMode="auto">
          <a:xfrm>
            <a:off x="304800" y="1676400"/>
            <a:ext cx="4419600" cy="1189038"/>
          </a:xfrm>
          <a:prstGeom prst="rect">
            <a:avLst/>
          </a:prstGeom>
          <a:solidFill>
            <a:srgbClr val="0066CC"/>
          </a:solidFill>
          <a:ln w="12600">
            <a:solidFill>
              <a:srgbClr val="FFFFFF"/>
            </a:solidFill>
            <a:miter lim="800000"/>
            <a:headEnd/>
            <a:tailEnd/>
          </a:ln>
        </p:spPr>
        <p:txBody>
          <a:bodyPr lIns="90000" tIns="46800" rIns="90000" bIns="46800">
            <a:spAutoFit/>
          </a:bodyPr>
          <a:lstStyle/>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GET /hello.pl?who=bryan HTTP/1.0</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User-Agent: Mozilla/4.51 [en]</a:t>
            </a:r>
            <a:r>
              <a:rPr lang="en-US" sz="1600" b="1">
                <a:solidFill>
                  <a:srgbClr val="FFFFFF"/>
                </a:solidFill>
                <a:latin typeface="Courier New" pitchFamily="49" charset="0"/>
              </a:rPr>
              <a:t>...</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Host: sirah.csit.fsu.edu:8080</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Accept: image/gif, </a:t>
            </a:r>
            <a:r>
              <a:rPr lang="en-US" sz="1600" b="1">
                <a:solidFill>
                  <a:srgbClr val="FFFFFF"/>
                </a:solidFill>
                <a:latin typeface="Courier New" pitchFamily="49" charset="0"/>
              </a:rPr>
              <a:t>...</a:t>
            </a:r>
            <a:r>
              <a:rPr lang="en-US" sz="1600" b="1">
                <a:solidFill>
                  <a:srgbClr val="CCECFF"/>
                </a:solidFill>
                <a:latin typeface="Courier New" pitchFamily="49" charset="0"/>
              </a:rPr>
              <a:t>, */*</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a:t>
            </a:r>
          </a:p>
        </p:txBody>
      </p:sp>
      <p:sp>
        <p:nvSpPr>
          <p:cNvPr id="2058" name="Freeform 8"/>
          <p:cNvSpPr>
            <a:spLocks/>
          </p:cNvSpPr>
          <p:nvPr/>
        </p:nvSpPr>
        <p:spPr bwMode="auto">
          <a:xfrm>
            <a:off x="1371600" y="4267200"/>
            <a:ext cx="5410200" cy="762000"/>
          </a:xfrm>
          <a:custGeom>
            <a:avLst/>
            <a:gdLst>
              <a:gd name="T0" fmla="*/ 2147483647 w 3264"/>
              <a:gd name="T1" fmla="*/ 0 h 528"/>
              <a:gd name="T2" fmla="*/ 2147483647 w 3264"/>
              <a:gd name="T3" fmla="*/ 899757422 h 528"/>
              <a:gd name="T4" fmla="*/ 0 w 3264"/>
              <a:gd name="T5" fmla="*/ 1099704398 h 528"/>
              <a:gd name="T6" fmla="*/ 0 60000 65536"/>
              <a:gd name="T7" fmla="*/ 0 60000 65536"/>
              <a:gd name="T8" fmla="*/ 0 60000 65536"/>
              <a:gd name="T9" fmla="*/ 0 w 3264"/>
              <a:gd name="T10" fmla="*/ 0 h 528"/>
              <a:gd name="T11" fmla="*/ 3264 w 3264"/>
              <a:gd name="T12" fmla="*/ 528 h 528"/>
            </a:gdLst>
            <a:ahLst/>
            <a:cxnLst>
              <a:cxn ang="T6">
                <a:pos x="T0" y="T1"/>
              </a:cxn>
              <a:cxn ang="T7">
                <a:pos x="T2" y="T3"/>
              </a:cxn>
              <a:cxn ang="T8">
                <a:pos x="T4" y="T5"/>
              </a:cxn>
            </a:cxnLst>
            <a:rect l="T9" t="T10" r="T11" b="T12"/>
            <a:pathLst>
              <a:path w="3264" h="528">
                <a:moveTo>
                  <a:pt x="3264" y="0"/>
                </a:moveTo>
                <a:cubicBezTo>
                  <a:pt x="3176" y="172"/>
                  <a:pt x="3088" y="344"/>
                  <a:pt x="2544" y="432"/>
                </a:cubicBezTo>
                <a:cubicBezTo>
                  <a:pt x="2000" y="520"/>
                  <a:pt x="1000" y="524"/>
                  <a:pt x="0" y="528"/>
                </a:cubicBezTo>
              </a:path>
            </a:pathLst>
          </a:custGeom>
          <a:noFill/>
          <a:ln w="38160">
            <a:solidFill>
              <a:srgbClr val="CCECFF"/>
            </a:solidFill>
            <a:round/>
            <a:headEnd/>
            <a:tailEnd type="triangle" w="med" len="med"/>
          </a:ln>
        </p:spPr>
        <p:txBody>
          <a:bodyPr wrap="none" anchor="ctr"/>
          <a:lstStyle/>
          <a:p>
            <a:endParaRPr lang="en-US"/>
          </a:p>
        </p:txBody>
      </p:sp>
      <p:sp>
        <p:nvSpPr>
          <p:cNvPr id="2059" name="Text Box 9"/>
          <p:cNvSpPr txBox="1">
            <a:spLocks noChangeArrowheads="1"/>
          </p:cNvSpPr>
          <p:nvPr/>
        </p:nvSpPr>
        <p:spPr bwMode="auto">
          <a:xfrm>
            <a:off x="2601913" y="4378325"/>
            <a:ext cx="2984500" cy="1406525"/>
          </a:xfrm>
          <a:prstGeom prst="rect">
            <a:avLst/>
          </a:prstGeom>
          <a:solidFill>
            <a:srgbClr val="0066CC"/>
          </a:solidFill>
          <a:ln w="12600">
            <a:solidFill>
              <a:srgbClr val="FFFFFF"/>
            </a:solidFill>
            <a:miter lim="800000"/>
            <a:headEnd/>
            <a:tailEnd/>
          </a:ln>
        </p:spPr>
        <p:txBody>
          <a:bodyPr wrap="none" lIns="90000" tIns="46800" rIns="90000" bIns="46800">
            <a:spAutoFit/>
          </a:bodyPr>
          <a:lstStyle/>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HTTP/1.1  200  OK</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Content-type: text/html</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&lt;html&gt;</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&lt;body&gt;</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FFFFFF"/>
                </a:solidFill>
                <a:latin typeface="Courier New" pitchFamily="49" charset="0"/>
              </a:rPr>
              <a:t>Hello bryan!</a:t>
            </a:r>
          </a:p>
          <a:p>
            <a:pPr eaLnBrk="1" hangingPunct="1">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CCECFF"/>
                </a:solidFill>
                <a:latin typeface="Courier New" pitchFamily="49" charset="0"/>
              </a:rPr>
              <a:t>&lt;/body&gt;&lt;/html&gt;</a:t>
            </a:r>
          </a:p>
        </p:txBody>
      </p:sp>
      <p:sp>
        <p:nvSpPr>
          <p:cNvPr id="2060" name="Text Box 10"/>
          <p:cNvSpPr txBox="1">
            <a:spLocks noChangeArrowheads="1"/>
          </p:cNvSpPr>
          <p:nvPr/>
        </p:nvSpPr>
        <p:spPr bwMode="auto">
          <a:xfrm>
            <a:off x="1676400" y="1158875"/>
            <a:ext cx="1814513"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FFFFFF"/>
                </a:solidFill>
              </a:rPr>
              <a:t>HTTP Request</a:t>
            </a:r>
          </a:p>
        </p:txBody>
      </p:sp>
      <p:sp>
        <p:nvSpPr>
          <p:cNvPr id="2061" name="Text Box 11"/>
          <p:cNvSpPr txBox="1">
            <a:spLocks noChangeArrowheads="1"/>
          </p:cNvSpPr>
          <p:nvPr/>
        </p:nvSpPr>
        <p:spPr bwMode="auto">
          <a:xfrm>
            <a:off x="3200400" y="5943600"/>
            <a:ext cx="1955800"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FFFFFF"/>
                </a:solidFill>
              </a:rPr>
              <a:t>HTTP Response</a:t>
            </a:r>
          </a:p>
        </p:txBody>
      </p:sp>
      <p:sp>
        <p:nvSpPr>
          <p:cNvPr id="2062" name="Text Box 12"/>
          <p:cNvSpPr txBox="1">
            <a:spLocks noChangeArrowheads="1"/>
          </p:cNvSpPr>
          <p:nvPr/>
        </p:nvSpPr>
        <p:spPr bwMode="auto">
          <a:xfrm>
            <a:off x="3446463" y="3048000"/>
            <a:ext cx="5621337" cy="1103313"/>
          </a:xfrm>
          <a:prstGeom prst="rect">
            <a:avLst/>
          </a:prstGeom>
          <a:solidFill>
            <a:srgbClr val="FFCC99"/>
          </a:solidFill>
          <a:ln w="12600">
            <a:solidFill>
              <a:srgbClr val="FFFFFF"/>
            </a:solidFill>
            <a:miter lim="800000"/>
            <a:headEnd/>
            <a:tailEnd/>
          </a:ln>
        </p:spPr>
        <p:txBody>
          <a:bodyPr wrap="none" lIns="90000" tIns="46800" rIns="90000" bIns="46800">
            <a:spAutoFit/>
          </a:bodyPr>
          <a:lstStyle/>
          <a:p>
            <a:pPr eaLnBrk="1" hangingPunct="1">
              <a:lnSpc>
                <a:spcPct val="90000"/>
              </a:lnSpc>
              <a:spcBef>
                <a:spcPts val="7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3B76"/>
                </a:solidFill>
                <a:latin typeface="Courier New" pitchFamily="49" charset="0"/>
              </a:rPr>
              <a:t>#!/usr/bin/perl</a:t>
            </a:r>
          </a:p>
          <a:p>
            <a:pPr eaLnBrk="1" hangingPunct="1">
              <a:lnSpc>
                <a:spcPct val="90000"/>
              </a:lnSpc>
              <a:spcBef>
                <a:spcPts val="7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3B76"/>
                </a:solidFill>
                <a:latin typeface="Courier New" pitchFamily="49" charset="0"/>
              </a:rPr>
              <a:t>$name = param(“who”) ;</a:t>
            </a:r>
          </a:p>
          <a:p>
            <a:pPr eaLnBrk="1" hangingPunct="1">
              <a:lnSpc>
                <a:spcPct val="90000"/>
              </a:lnSpc>
              <a:spcBef>
                <a:spcPts val="5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3B76"/>
                </a:solidFill>
                <a:latin typeface="Courier New" pitchFamily="49" charset="0"/>
              </a:rPr>
              <a:t>print “Content-type: text/html\n\n” ;</a:t>
            </a:r>
          </a:p>
          <a:p>
            <a:pPr eaLnBrk="1" hangingPunct="1">
              <a:lnSpc>
                <a:spcPct val="90000"/>
              </a:lnSpc>
              <a:spcBef>
                <a:spcPts val="7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3B76"/>
                </a:solidFill>
                <a:latin typeface="Courier New" pitchFamily="49" charset="0"/>
              </a:rPr>
              <a:t>print “&lt;html&gt;&lt;body&gt;Hello $name!&lt;/body&gt;&lt;/html&gt;\n” ; </a:t>
            </a:r>
          </a:p>
        </p:txBody>
      </p:sp>
      <p:sp>
        <p:nvSpPr>
          <p:cNvPr id="2063" name="Freeform 13"/>
          <p:cNvSpPr>
            <a:spLocks/>
          </p:cNvSpPr>
          <p:nvPr/>
        </p:nvSpPr>
        <p:spPr bwMode="auto">
          <a:xfrm>
            <a:off x="6400800" y="1905000"/>
            <a:ext cx="533400" cy="990600"/>
          </a:xfrm>
          <a:custGeom>
            <a:avLst/>
            <a:gdLst>
              <a:gd name="T0" fmla="*/ 0 w 432"/>
              <a:gd name="T1" fmla="*/ 0 h 624"/>
              <a:gd name="T2" fmla="*/ 512245514 w 432"/>
              <a:gd name="T3" fmla="*/ 483870009 h 624"/>
              <a:gd name="T4" fmla="*/ 658600956 w 432"/>
              <a:gd name="T5" fmla="*/ 1572577282 h 624"/>
              <a:gd name="T6" fmla="*/ 0 60000 65536"/>
              <a:gd name="T7" fmla="*/ 0 60000 65536"/>
              <a:gd name="T8" fmla="*/ 0 60000 65536"/>
              <a:gd name="T9" fmla="*/ 0 w 432"/>
              <a:gd name="T10" fmla="*/ 0 h 624"/>
              <a:gd name="T11" fmla="*/ 432 w 432"/>
              <a:gd name="T12" fmla="*/ 624 h 624"/>
            </a:gdLst>
            <a:ahLst/>
            <a:cxnLst>
              <a:cxn ang="T6">
                <a:pos x="T0" y="T1"/>
              </a:cxn>
              <a:cxn ang="T7">
                <a:pos x="T2" y="T3"/>
              </a:cxn>
              <a:cxn ang="T8">
                <a:pos x="T4" y="T5"/>
              </a:cxn>
            </a:cxnLst>
            <a:rect l="T9" t="T10" r="T11" b="T12"/>
            <a:pathLst>
              <a:path w="432" h="624">
                <a:moveTo>
                  <a:pt x="0" y="0"/>
                </a:moveTo>
                <a:cubicBezTo>
                  <a:pt x="132" y="44"/>
                  <a:pt x="264" y="88"/>
                  <a:pt x="336" y="192"/>
                </a:cubicBezTo>
                <a:cubicBezTo>
                  <a:pt x="408" y="296"/>
                  <a:pt x="420" y="460"/>
                  <a:pt x="432" y="624"/>
                </a:cubicBezTo>
              </a:path>
            </a:pathLst>
          </a:custGeom>
          <a:noFill/>
          <a:ln w="50760">
            <a:solidFill>
              <a:srgbClr val="FFFFCC"/>
            </a:solidFill>
            <a:round/>
            <a:headEnd/>
            <a:tailEnd type="triangle" w="med" len="med"/>
          </a:ln>
        </p:spPr>
        <p:txBody>
          <a:bodyPr wrap="none" anchor="ctr"/>
          <a:lstStyle/>
          <a:p>
            <a:endParaRPr lang="en-US"/>
          </a:p>
        </p:txBody>
      </p:sp>
      <p:sp>
        <p:nvSpPr>
          <p:cNvPr id="2064" name="Text Box 14"/>
          <p:cNvSpPr txBox="1">
            <a:spLocks noChangeArrowheads="1"/>
          </p:cNvSpPr>
          <p:nvPr/>
        </p:nvSpPr>
        <p:spPr bwMode="auto">
          <a:xfrm>
            <a:off x="6961188" y="4267200"/>
            <a:ext cx="1955800" cy="398463"/>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FFFFFF"/>
                </a:solidFill>
              </a:rPr>
              <a:t>Script, or method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rgbClr val="003399"/>
        </a:solidFill>
        <a:effectLst/>
      </p:bgPr>
    </p:bg>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a:xfrm>
            <a:off x="0" y="152400"/>
            <a:ext cx="9144000" cy="838200"/>
          </a:xfrm>
        </p:spPr>
        <p:txBody>
          <a:bodyPr anchorCtr="1"/>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Lập trình Server-side</a:t>
            </a:r>
          </a:p>
        </p:txBody>
      </p:sp>
      <p:sp>
        <p:nvSpPr>
          <p:cNvPr id="40963" name="Rectangle 2"/>
          <p:cNvSpPr>
            <a:spLocks noGrp="1" noChangeArrowheads="1"/>
          </p:cNvSpPr>
          <p:nvPr>
            <p:ph type="body" idx="4294967295"/>
          </p:nvPr>
        </p:nvSpPr>
        <p:spPr>
          <a:xfrm>
            <a:off x="76200" y="1066800"/>
            <a:ext cx="8991600" cy="5410200"/>
          </a:xfrm>
        </p:spPr>
        <p:txBody>
          <a:bodyPr/>
          <a:lstStyle/>
          <a:p>
            <a:pPr marL="333375" indent="-333375" eaLnBrk="1" hangingPunct="1">
              <a:spcBef>
                <a:spcPts val="700"/>
              </a:spcBef>
              <a:buClr>
                <a:srgbClr val="FFFFCC"/>
              </a:buClr>
              <a:buSzPct val="60000"/>
              <a:buFont typeface="Wingdings" pitchFamily="2" charset="2"/>
              <a:buChar char=""/>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pPr>
            <a:r>
              <a:rPr lang="en-US"/>
              <a:t>Các kỹ thuật lập trình web động phía server:</a:t>
            </a:r>
          </a:p>
          <a:p>
            <a:pPr marL="733425" lvl="1" indent="-276225" eaLnBrk="1" hangingPunct="1">
              <a:spcBef>
                <a:spcPts val="600"/>
              </a:spcBef>
              <a:buClr>
                <a:srgbClr val="FFFFFF"/>
              </a:buClr>
              <a:buFont typeface="Times New Roman" pitchFamily="18" charset="0"/>
              <a:buChar char="•"/>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pPr>
            <a:r>
              <a:rPr lang="en-US"/>
              <a:t>1. </a:t>
            </a:r>
            <a:r>
              <a:rPr lang="en-US">
                <a:solidFill>
                  <a:srgbClr val="CCECFF"/>
                </a:solidFill>
              </a:rPr>
              <a:t>CGI</a:t>
            </a:r>
          </a:p>
          <a:p>
            <a:pPr marL="733425" lvl="1" indent="-276225" eaLnBrk="1" hangingPunct="1">
              <a:spcBef>
                <a:spcPts val="600"/>
              </a:spcBef>
              <a:buClr>
                <a:srgbClr val="FFFFFF"/>
              </a:buClr>
              <a:buFont typeface="Times New Roman" pitchFamily="18" charset="0"/>
              <a:buChar char="•"/>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pPr>
            <a:r>
              <a:rPr lang="en-US"/>
              <a:t>2. </a:t>
            </a:r>
            <a:r>
              <a:rPr lang="en-US">
                <a:solidFill>
                  <a:srgbClr val="CCECFF"/>
                </a:solidFill>
              </a:rPr>
              <a:t>Java Servlets</a:t>
            </a:r>
          </a:p>
          <a:p>
            <a:pPr marL="733425" lvl="1" indent="-276225" eaLnBrk="1" hangingPunct="1">
              <a:spcBef>
                <a:spcPts val="600"/>
              </a:spcBef>
              <a:buClr>
                <a:srgbClr val="FFFFFF"/>
              </a:buClr>
              <a:buFont typeface="Times New Roman" pitchFamily="18" charset="0"/>
              <a:buChar char="•"/>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pPr>
            <a:r>
              <a:rPr lang="en-US"/>
              <a:t>3. </a:t>
            </a:r>
            <a:r>
              <a:rPr lang="en-US">
                <a:solidFill>
                  <a:srgbClr val="CCECFF"/>
                </a:solidFill>
              </a:rPr>
              <a:t>Microsoft Active Server Pages</a:t>
            </a:r>
            <a:r>
              <a:rPr lang="en-US"/>
              <a:t> (ASP)</a:t>
            </a:r>
          </a:p>
          <a:p>
            <a:pPr marL="733425" lvl="1" indent="-276225" eaLnBrk="1" hangingPunct="1">
              <a:spcBef>
                <a:spcPts val="600"/>
              </a:spcBef>
              <a:buClr>
                <a:srgbClr val="FFFFFF"/>
              </a:buClr>
              <a:buFont typeface="Times New Roman" pitchFamily="18" charset="0"/>
              <a:buChar char="•"/>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pPr>
            <a:r>
              <a:rPr lang="en-US"/>
              <a:t>4. </a:t>
            </a:r>
            <a:r>
              <a:rPr lang="en-US">
                <a:solidFill>
                  <a:srgbClr val="CCECFF"/>
                </a:solidFill>
              </a:rPr>
              <a:t>JavaServer Pages</a:t>
            </a:r>
            <a:r>
              <a:rPr lang="en-US"/>
              <a:t> (JSP)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FFFF"/>
                </a:solidFill>
              </a:rPr>
              <a:t>Trang </a:t>
            </a:r>
            <a:fld id="{572209B2-E624-4F46-B353-D6DF6F476396}" type="slidenum">
              <a:rPr lang="en-US" sz="1400">
                <a:solidFill>
                  <a:srgbClr val="FFFFFF"/>
                </a:solidFill>
              </a:rPr>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32</a:t>
            </a:fld>
            <a:endParaRPr lang="en-US" sz="1400">
              <a:solidFill>
                <a:srgbClr val="FFFFFF"/>
              </a:solidFill>
            </a:endParaRPr>
          </a:p>
        </p:txBody>
      </p:sp>
      <p:sp>
        <p:nvSpPr>
          <p:cNvPr id="41987" name="Text Box 2"/>
          <p:cNvSpPr txBox="1">
            <a:spLocks noChangeArrowheads="1"/>
          </p:cNvSpPr>
          <p:nvPr/>
        </p:nvSpPr>
        <p:spPr bwMode="auto">
          <a:xfrm>
            <a:off x="685800" y="609600"/>
            <a:ext cx="7696200" cy="762000"/>
          </a:xfrm>
          <a:prstGeom prst="rect">
            <a:avLst/>
          </a:prstGeom>
          <a:noFill/>
          <a:ln w="9525">
            <a:noFill/>
            <a:round/>
            <a:headEnd/>
            <a:tailEnd/>
          </a:ln>
        </p:spPr>
        <p:txBody>
          <a:bodyPr/>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FFFFFF"/>
                </a:solidFill>
                <a:latin typeface="VNI-Times" pitchFamily="2" charset="0"/>
                <a:cs typeface="Times New Roman" pitchFamily="18" charset="0"/>
              </a:rPr>
              <a:t> </a:t>
            </a:r>
            <a:r>
              <a:rPr lang="en-US" sz="4400" b="1">
                <a:solidFill>
                  <a:srgbClr val="FFFFFF"/>
                </a:solidFill>
                <a:ea typeface="ＭＳ Ｐゴシック" pitchFamily="34" charset="-128"/>
              </a:rPr>
              <a:t>Lập trình web với CGI</a:t>
            </a:r>
          </a:p>
        </p:txBody>
      </p:sp>
      <p:sp>
        <p:nvSpPr>
          <p:cNvPr id="41988" name="Text Box 3"/>
          <p:cNvSpPr txBox="1">
            <a:spLocks noChangeArrowheads="1"/>
          </p:cNvSpPr>
          <p:nvPr/>
        </p:nvSpPr>
        <p:spPr bwMode="auto">
          <a:xfrm>
            <a:off x="609600" y="1600200"/>
            <a:ext cx="8153400" cy="5257800"/>
          </a:xfrm>
          <a:prstGeom prst="rect">
            <a:avLst/>
          </a:prstGeom>
          <a:noFill/>
          <a:ln w="9525">
            <a:noFill/>
            <a:round/>
            <a:headEnd/>
            <a:tailEnd/>
          </a:ln>
        </p:spPr>
        <p:txBody>
          <a:bodyPr/>
          <a:lstStyle/>
          <a:p>
            <a:pPr marL="449263" indent="-449263" eaLnBrk="1" hangingPunct="1">
              <a:spcBef>
                <a:spcPts val="8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3200" b="1">
                <a:solidFill>
                  <a:srgbClr val="FFFFFF"/>
                </a:solidFill>
                <a:cs typeface="Times New Roman" pitchFamily="18" charset="0"/>
              </a:rPr>
              <a:t>Các đặc điểm</a:t>
            </a:r>
          </a:p>
          <a:p>
            <a:pPr marL="830263" lvl="1" indent="-373063" eaLnBrk="1" hangingPunct="1">
              <a:spcBef>
                <a:spcPts val="7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800">
                <a:solidFill>
                  <a:srgbClr val="FFFFFF"/>
                </a:solidFill>
                <a:cs typeface="Times New Roman" pitchFamily="18" charset="0"/>
              </a:rPr>
              <a:t>CGI (</a:t>
            </a:r>
            <a:r>
              <a:rPr lang="en-US" sz="2800" u="sng">
                <a:solidFill>
                  <a:srgbClr val="FFFFFF"/>
                </a:solidFill>
                <a:cs typeface="Times New Roman" pitchFamily="18" charset="0"/>
              </a:rPr>
              <a:t>C</a:t>
            </a:r>
            <a:r>
              <a:rPr lang="en-US" sz="2800">
                <a:solidFill>
                  <a:srgbClr val="FFFFFF"/>
                </a:solidFill>
                <a:cs typeface="Times New Roman" pitchFamily="18" charset="0"/>
              </a:rPr>
              <a:t>ommon </a:t>
            </a:r>
            <a:r>
              <a:rPr lang="en-US" sz="2800" u="sng">
                <a:solidFill>
                  <a:srgbClr val="FFFFFF"/>
                </a:solidFill>
                <a:cs typeface="Times New Roman" pitchFamily="18" charset="0"/>
              </a:rPr>
              <a:t>G</a:t>
            </a:r>
            <a:r>
              <a:rPr lang="en-US" sz="2800">
                <a:solidFill>
                  <a:srgbClr val="FFFFFF"/>
                </a:solidFill>
                <a:cs typeface="Times New Roman" pitchFamily="18" charset="0"/>
              </a:rPr>
              <a:t>ateway </a:t>
            </a:r>
            <a:r>
              <a:rPr lang="en-US" sz="2800" u="sng">
                <a:solidFill>
                  <a:srgbClr val="FFFFFF"/>
                </a:solidFill>
                <a:cs typeface="Times New Roman" pitchFamily="18" charset="0"/>
              </a:rPr>
              <a:t>I</a:t>
            </a:r>
            <a:r>
              <a:rPr lang="en-US" sz="2800">
                <a:solidFill>
                  <a:srgbClr val="FFFFFF"/>
                </a:solidFill>
                <a:cs typeface="Times New Roman" pitchFamily="18" charset="0"/>
              </a:rPr>
              <a:t>nterface) là một chuẩn (standard) để viết ứng dụng web.</a:t>
            </a:r>
          </a:p>
          <a:p>
            <a:pPr marL="830263" lvl="1" indent="-373063" eaLnBrk="1" hangingPunct="1">
              <a:spcBef>
                <a:spcPts val="7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800">
                <a:solidFill>
                  <a:srgbClr val="FFFFFF"/>
                </a:solidFill>
                <a:cs typeface="Times New Roman" pitchFamily="18" charset="0"/>
              </a:rPr>
              <a:t>Là ứng dụng chạy trên nền web server. </a:t>
            </a:r>
          </a:p>
          <a:p>
            <a:pPr marL="830263" lvl="1" indent="-373063" eaLnBrk="1" hangingPunct="1">
              <a:spcBef>
                <a:spcPts val="7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800">
                <a:solidFill>
                  <a:srgbClr val="FFFFFF"/>
                </a:solidFill>
                <a:cs typeface="Times New Roman" pitchFamily="18" charset="0"/>
              </a:rPr>
              <a:t>Nhận thông tin từ web browser và xuất thông tin để web browser hiển thị thông qua web server.</a:t>
            </a:r>
          </a:p>
          <a:p>
            <a:pPr marL="830263" lvl="1" indent="-373063" eaLnBrk="1" hangingPunct="1">
              <a:spcBef>
                <a:spcPts val="7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800">
                <a:solidFill>
                  <a:srgbClr val="FFFFFF"/>
                </a:solidFill>
                <a:cs typeface="Times New Roman" pitchFamily="18" charset="0"/>
              </a:rPr>
              <a:t>Ứng dụng có thể được viết với bất cứ ngôn ngữ lập trình có standard input và standard output. (C/C++, Perl, Shell script, Dos shell…)</a:t>
            </a:r>
          </a:p>
          <a:p>
            <a:pPr marL="449263" indent="-449263" eaLnBrk="1" hangingPunct="1">
              <a:spcBef>
                <a:spcPts val="800"/>
              </a:spcBef>
              <a:buClrTx/>
              <a:buFontTx/>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endParaRPr lang="en-US" sz="2800">
              <a:solidFill>
                <a:srgbClr val="FFFFFF"/>
              </a:solidFill>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FFFF"/>
                </a:solidFill>
              </a:rPr>
              <a:t>Trang </a:t>
            </a:r>
            <a:fld id="{3C09DB3C-D507-4A37-8B32-FC37C32B2BB8}" type="slidenum">
              <a:rPr lang="en-US" sz="1400">
                <a:solidFill>
                  <a:srgbClr val="FFFFFF"/>
                </a:solidFill>
              </a:rPr>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33</a:t>
            </a:fld>
            <a:endParaRPr lang="en-US" sz="1400">
              <a:solidFill>
                <a:srgbClr val="FFFFFF"/>
              </a:solidFill>
            </a:endParaRPr>
          </a:p>
        </p:txBody>
      </p:sp>
      <p:sp>
        <p:nvSpPr>
          <p:cNvPr id="43011" name="Text Box 2"/>
          <p:cNvSpPr txBox="1">
            <a:spLocks noChangeArrowheads="1"/>
          </p:cNvSpPr>
          <p:nvPr/>
        </p:nvSpPr>
        <p:spPr bwMode="auto">
          <a:xfrm>
            <a:off x="685800" y="609600"/>
            <a:ext cx="7696200" cy="762000"/>
          </a:xfrm>
          <a:prstGeom prst="rect">
            <a:avLst/>
          </a:prstGeom>
          <a:noFill/>
          <a:ln w="9525">
            <a:noFill/>
            <a:round/>
            <a:headEnd/>
            <a:tailEnd/>
          </a:ln>
        </p:spPr>
        <p:txBody>
          <a:bodyPr/>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FFFFFF"/>
                </a:solidFill>
                <a:latin typeface="VNI-Times" pitchFamily="2" charset="0"/>
                <a:cs typeface="Times New Roman" pitchFamily="18" charset="0"/>
              </a:rPr>
              <a:t> </a:t>
            </a:r>
            <a:r>
              <a:rPr lang="en-US" sz="4400" b="1">
                <a:solidFill>
                  <a:srgbClr val="FFFFFF"/>
                </a:solidFill>
                <a:ea typeface="ＭＳ Ｐゴシック" pitchFamily="34" charset="-128"/>
              </a:rPr>
              <a:t>Lập trình web với CGI</a:t>
            </a:r>
          </a:p>
        </p:txBody>
      </p:sp>
      <p:sp>
        <p:nvSpPr>
          <p:cNvPr id="43012" name="Text Box 3"/>
          <p:cNvSpPr txBox="1">
            <a:spLocks noChangeArrowheads="1"/>
          </p:cNvSpPr>
          <p:nvPr/>
        </p:nvSpPr>
        <p:spPr bwMode="auto">
          <a:xfrm>
            <a:off x="609600" y="1371600"/>
            <a:ext cx="8153400" cy="4343400"/>
          </a:xfrm>
          <a:prstGeom prst="rect">
            <a:avLst/>
          </a:prstGeom>
          <a:noFill/>
          <a:ln w="9525">
            <a:noFill/>
            <a:round/>
            <a:headEnd/>
            <a:tailEnd/>
          </a:ln>
        </p:spPr>
        <p:txBody>
          <a:bodyPr/>
          <a:lstStyle/>
          <a:p>
            <a:pPr marL="449263" indent="-449263" eaLnBrk="1" hangingPunct="1">
              <a:spcBef>
                <a:spcPts val="7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800" b="1">
                <a:solidFill>
                  <a:srgbClr val="FFFFFF"/>
                </a:solidFill>
                <a:cs typeface="Times New Roman" pitchFamily="18" charset="0"/>
              </a:rPr>
              <a:t>Cách thức hoạt động của ứng dụng web CGI</a:t>
            </a:r>
          </a:p>
          <a:p>
            <a:pPr marL="830263" lvl="1" indent="-373063" eaLnBrk="1" hangingPunct="1">
              <a:spcBef>
                <a:spcPts val="6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400">
                <a:solidFill>
                  <a:srgbClr val="FFFFFF"/>
                </a:solidFill>
                <a:cs typeface="Times New Roman" pitchFamily="18" charset="0"/>
              </a:rPr>
              <a:t>Web server nhận request ứng dụng CGI từ browser.</a:t>
            </a:r>
          </a:p>
          <a:p>
            <a:pPr marL="830263" lvl="1" indent="-373063" eaLnBrk="1" hangingPunct="1">
              <a:spcBef>
                <a:spcPts val="6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400">
                <a:solidFill>
                  <a:srgbClr val="FFFFFF"/>
                </a:solidFill>
                <a:cs typeface="Times New Roman" pitchFamily="18" charset="0"/>
              </a:rPr>
              <a:t>Web server gọi ứng dụng CGI, truyền các thông số bằng các biến môi trường(thông qua standard input).</a:t>
            </a:r>
          </a:p>
          <a:p>
            <a:pPr marL="830263" lvl="1" indent="-373063" eaLnBrk="1" hangingPunct="1">
              <a:spcBef>
                <a:spcPts val="6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400">
                <a:solidFill>
                  <a:srgbClr val="FFFFFF"/>
                </a:solidFill>
                <a:cs typeface="Times New Roman" pitchFamily="18" charset="0"/>
              </a:rPr>
              <a:t>Ứng dụng web CGI xử lý, giao tiếp với các ứng dụng khác (database, mail…), xuất kết quả dạng HTML qua standard output đến web server.</a:t>
            </a:r>
          </a:p>
          <a:p>
            <a:pPr marL="830263" lvl="1" indent="-373063" eaLnBrk="1" hangingPunct="1">
              <a:spcBef>
                <a:spcPts val="6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2400">
                <a:solidFill>
                  <a:srgbClr val="FFFFFF"/>
                </a:solidFill>
                <a:cs typeface="Times New Roman" pitchFamily="18" charset="0"/>
              </a:rPr>
              <a:t>Web server nhận kết quả và trả về cho browser.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3124200" y="6245225"/>
            <a:ext cx="2895600" cy="476250"/>
          </a:xfrm>
          <a:prstGeom prst="rect">
            <a:avLst/>
          </a:prstGeom>
          <a:noFill/>
          <a:ln w="9525">
            <a:noFill/>
            <a:round/>
            <a:headEnd/>
            <a:tailEnd/>
          </a:ln>
        </p:spPr>
        <p:txBody>
          <a:bodyPr lIns="90000" tIns="46800" rIns="90000" bIns="46800"/>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FFFF"/>
                </a:solidFill>
              </a:rPr>
              <a:t>Trang </a:t>
            </a:r>
            <a:fld id="{FF2AE14B-C1C0-4041-8AA2-F5B62FF6F44C}" type="slidenum">
              <a:rPr lang="en-US" sz="1400">
                <a:solidFill>
                  <a:srgbClr val="FFFFFF"/>
                </a:solidFill>
              </a:rPr>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34</a:t>
            </a:fld>
            <a:endParaRPr lang="en-US" sz="1400">
              <a:solidFill>
                <a:srgbClr val="FFFFFF"/>
              </a:solidFill>
            </a:endParaRPr>
          </a:p>
        </p:txBody>
      </p:sp>
      <p:sp>
        <p:nvSpPr>
          <p:cNvPr id="44035" name="Text Box 2"/>
          <p:cNvSpPr txBox="1">
            <a:spLocks noChangeArrowheads="1"/>
          </p:cNvSpPr>
          <p:nvPr/>
        </p:nvSpPr>
        <p:spPr bwMode="auto">
          <a:xfrm>
            <a:off x="685800" y="609600"/>
            <a:ext cx="7696200" cy="762000"/>
          </a:xfrm>
          <a:prstGeom prst="rect">
            <a:avLst/>
          </a:prstGeom>
          <a:noFill/>
          <a:ln w="9525">
            <a:noFill/>
            <a:round/>
            <a:headEnd/>
            <a:tailEnd/>
          </a:ln>
        </p:spPr>
        <p:txBody>
          <a:bodyPr/>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FFFFFF"/>
                </a:solidFill>
                <a:latin typeface="VNI-Times" pitchFamily="2" charset="0"/>
                <a:cs typeface="Times New Roman" pitchFamily="18" charset="0"/>
              </a:rPr>
              <a:t> </a:t>
            </a:r>
            <a:r>
              <a:rPr lang="en-US" sz="4400" b="1">
                <a:solidFill>
                  <a:srgbClr val="FFFFFF"/>
                </a:solidFill>
                <a:ea typeface="ＭＳ Ｐゴシック" pitchFamily="34" charset="-128"/>
              </a:rPr>
              <a:t>Lập trình web với CGI</a:t>
            </a:r>
          </a:p>
        </p:txBody>
      </p:sp>
      <p:sp>
        <p:nvSpPr>
          <p:cNvPr id="44036" name="Text Box 3"/>
          <p:cNvSpPr txBox="1">
            <a:spLocks noChangeArrowheads="1"/>
          </p:cNvSpPr>
          <p:nvPr/>
        </p:nvSpPr>
        <p:spPr bwMode="auto">
          <a:xfrm>
            <a:off x="609600" y="1524000"/>
            <a:ext cx="8153400" cy="4343400"/>
          </a:xfrm>
          <a:prstGeom prst="rect">
            <a:avLst/>
          </a:prstGeom>
          <a:noFill/>
          <a:ln w="9525">
            <a:noFill/>
            <a:round/>
            <a:headEnd/>
            <a:tailEnd/>
          </a:ln>
        </p:spPr>
        <p:txBody>
          <a:bodyPr/>
          <a:lstStyle/>
          <a:p>
            <a:pPr marL="449263" indent="-449263" eaLnBrk="1" hangingPunct="1">
              <a:spcBef>
                <a:spcPts val="800"/>
              </a:spcBef>
              <a:buFont typeface="Arial" charset="0"/>
              <a:buChar cha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r>
              <a:rPr lang="en-US" sz="3200" b="1">
                <a:solidFill>
                  <a:srgbClr val="FFFFFF"/>
                </a:solidFill>
                <a:cs typeface="Times New Roman" pitchFamily="18" charset="0"/>
              </a:rPr>
              <a:t>Hình vẽ minh họa hoạt động CGI</a:t>
            </a:r>
          </a:p>
          <a:p>
            <a:pPr marL="449263" indent="-449263" eaLnBrk="1" hangingPunct="1">
              <a:spcBef>
                <a:spcPts val="800"/>
              </a:spcBef>
              <a:buClrTx/>
              <a:buFontTx/>
              <a:buNone/>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pPr>
            <a:endParaRPr lang="en-US" sz="3200" b="1">
              <a:solidFill>
                <a:srgbClr val="FFFFFF"/>
              </a:solidFill>
              <a:cs typeface="Times New Roman" pitchFamily="18" charset="0"/>
            </a:endParaRPr>
          </a:p>
        </p:txBody>
      </p:sp>
      <p:grpSp>
        <p:nvGrpSpPr>
          <p:cNvPr id="44037" name="Group 4"/>
          <p:cNvGrpSpPr>
            <a:grpSpLocks/>
          </p:cNvGrpSpPr>
          <p:nvPr/>
        </p:nvGrpSpPr>
        <p:grpSpPr bwMode="auto">
          <a:xfrm>
            <a:off x="609600" y="2133600"/>
            <a:ext cx="7680325" cy="4418013"/>
            <a:chOff x="384" y="1344"/>
            <a:chExt cx="4838" cy="2783"/>
          </a:xfrm>
        </p:grpSpPr>
        <p:grpSp>
          <p:nvGrpSpPr>
            <p:cNvPr id="44038" name="Group 5"/>
            <p:cNvGrpSpPr>
              <a:grpSpLocks/>
            </p:cNvGrpSpPr>
            <p:nvPr/>
          </p:nvGrpSpPr>
          <p:grpSpPr bwMode="auto">
            <a:xfrm>
              <a:off x="384" y="1344"/>
              <a:ext cx="4838" cy="2783"/>
              <a:chOff x="384" y="1344"/>
              <a:chExt cx="4838" cy="2783"/>
            </a:xfrm>
          </p:grpSpPr>
          <p:pic>
            <p:nvPicPr>
              <p:cNvPr id="44040" name="Picture 6"/>
              <p:cNvPicPr>
                <a:picLocks noChangeAspect="1" noChangeArrowheads="1"/>
              </p:cNvPicPr>
              <p:nvPr/>
            </p:nvPicPr>
            <p:blipFill>
              <a:blip r:embed="rId3" cstate="print"/>
              <a:srcRect/>
              <a:stretch>
                <a:fillRect/>
              </a:stretch>
            </p:blipFill>
            <p:spPr bwMode="auto">
              <a:xfrm>
                <a:off x="2896" y="1898"/>
                <a:ext cx="541" cy="1153"/>
              </a:xfrm>
              <a:prstGeom prst="rect">
                <a:avLst/>
              </a:prstGeom>
              <a:noFill/>
              <a:ln w="9525">
                <a:noFill/>
                <a:round/>
                <a:headEnd/>
                <a:tailEnd/>
              </a:ln>
            </p:spPr>
          </p:pic>
          <p:pic>
            <p:nvPicPr>
              <p:cNvPr id="44041" name="Picture 7"/>
              <p:cNvPicPr>
                <a:picLocks noChangeAspect="1" noChangeArrowheads="1"/>
              </p:cNvPicPr>
              <p:nvPr/>
            </p:nvPicPr>
            <p:blipFill>
              <a:blip r:embed="rId4" cstate="print"/>
              <a:srcRect/>
              <a:stretch>
                <a:fillRect/>
              </a:stretch>
            </p:blipFill>
            <p:spPr bwMode="auto">
              <a:xfrm>
                <a:off x="490" y="1344"/>
                <a:ext cx="757" cy="547"/>
              </a:xfrm>
              <a:prstGeom prst="rect">
                <a:avLst/>
              </a:prstGeom>
              <a:noFill/>
              <a:ln w="9525">
                <a:noFill/>
                <a:round/>
                <a:headEnd/>
                <a:tailEnd/>
              </a:ln>
            </p:spPr>
          </p:pic>
          <p:pic>
            <p:nvPicPr>
              <p:cNvPr id="44042" name="Picture 8"/>
              <p:cNvPicPr>
                <a:picLocks noChangeAspect="1" noChangeArrowheads="1"/>
              </p:cNvPicPr>
              <p:nvPr/>
            </p:nvPicPr>
            <p:blipFill>
              <a:blip r:embed="rId5" cstate="print"/>
              <a:srcRect/>
              <a:stretch>
                <a:fillRect/>
              </a:stretch>
            </p:blipFill>
            <p:spPr bwMode="auto">
              <a:xfrm>
                <a:off x="384" y="2851"/>
                <a:ext cx="862" cy="611"/>
              </a:xfrm>
              <a:prstGeom prst="rect">
                <a:avLst/>
              </a:prstGeom>
              <a:noFill/>
              <a:ln w="9525">
                <a:noFill/>
                <a:round/>
                <a:headEnd/>
                <a:tailEnd/>
              </a:ln>
            </p:spPr>
          </p:pic>
          <p:sp>
            <p:nvSpPr>
              <p:cNvPr id="44043" name="Line 9"/>
              <p:cNvSpPr>
                <a:spLocks noChangeShapeType="1"/>
              </p:cNvSpPr>
              <p:nvPr/>
            </p:nvSpPr>
            <p:spPr bwMode="auto">
              <a:xfrm>
                <a:off x="1252" y="1528"/>
                <a:ext cx="1835" cy="689"/>
              </a:xfrm>
              <a:prstGeom prst="line">
                <a:avLst/>
              </a:prstGeom>
              <a:noFill/>
              <a:ln w="57240">
                <a:solidFill>
                  <a:srgbClr val="000000"/>
                </a:solidFill>
                <a:miter lim="800000"/>
                <a:headEnd/>
                <a:tailEnd type="triangle" w="med" len="med"/>
              </a:ln>
            </p:spPr>
            <p:txBody>
              <a:bodyPr/>
              <a:lstStyle/>
              <a:p>
                <a:endParaRPr lang="en-US"/>
              </a:p>
            </p:txBody>
          </p:sp>
          <p:sp>
            <p:nvSpPr>
              <p:cNvPr id="44044" name="Line 10"/>
              <p:cNvSpPr>
                <a:spLocks noChangeShapeType="1"/>
              </p:cNvSpPr>
              <p:nvPr/>
            </p:nvSpPr>
            <p:spPr bwMode="auto">
              <a:xfrm flipH="1">
                <a:off x="1477" y="2541"/>
                <a:ext cx="1615" cy="551"/>
              </a:xfrm>
              <a:prstGeom prst="line">
                <a:avLst/>
              </a:prstGeom>
              <a:noFill/>
              <a:ln w="57240">
                <a:solidFill>
                  <a:srgbClr val="000000"/>
                </a:solidFill>
                <a:miter lim="800000"/>
                <a:headEnd/>
                <a:tailEnd type="triangle" w="med" len="med"/>
              </a:ln>
            </p:spPr>
            <p:txBody>
              <a:bodyPr/>
              <a:lstStyle/>
              <a:p>
                <a:endParaRPr lang="en-US"/>
              </a:p>
            </p:txBody>
          </p:sp>
          <p:sp>
            <p:nvSpPr>
              <p:cNvPr id="44045" name="Text Box 11"/>
              <p:cNvSpPr txBox="1">
                <a:spLocks noChangeArrowheads="1"/>
              </p:cNvSpPr>
              <p:nvPr/>
            </p:nvSpPr>
            <p:spPr bwMode="auto">
              <a:xfrm>
                <a:off x="4060" y="1875"/>
                <a:ext cx="1161" cy="1268"/>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Run CGI program</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print $result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FFFFFF"/>
                  </a:solidFill>
                  <a:cs typeface="Arial" charset="0"/>
                </a:endParaRP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FFFFFF"/>
                  </a:solidFill>
                  <a:cs typeface="Arial" charset="0"/>
                </a:endParaRPr>
              </a:p>
            </p:txBody>
          </p:sp>
          <p:sp>
            <p:nvSpPr>
              <p:cNvPr id="44046" name="Text Box 12"/>
              <p:cNvSpPr txBox="1">
                <a:spLocks noChangeArrowheads="1"/>
              </p:cNvSpPr>
              <p:nvPr/>
            </p:nvSpPr>
            <p:spPr bwMode="auto">
              <a:xfrm>
                <a:off x="1663" y="2953"/>
                <a:ext cx="1931" cy="404"/>
              </a:xfrm>
              <a:prstGeom prst="rect">
                <a:avLst/>
              </a:prstGeom>
              <a:noFill/>
              <a:ln w="9525">
                <a:noFill/>
                <a:round/>
                <a:headEnd/>
                <a:tailEnd/>
              </a:ln>
            </p:spPr>
            <p:txBody>
              <a:bodyPr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Return dynamically generated HTML file</a:t>
                </a:r>
              </a:p>
            </p:txBody>
          </p:sp>
          <p:sp>
            <p:nvSpPr>
              <p:cNvPr id="44047" name="Rectangle 13"/>
              <p:cNvSpPr>
                <a:spLocks noChangeArrowheads="1"/>
              </p:cNvSpPr>
              <p:nvPr/>
            </p:nvSpPr>
            <p:spPr bwMode="auto">
              <a:xfrm>
                <a:off x="1947" y="3433"/>
                <a:ext cx="789" cy="694"/>
              </a:xfrm>
              <a:prstGeom prst="rect">
                <a:avLst/>
              </a:prstGeom>
              <a:noFill/>
              <a:ln w="9360">
                <a:solidFill>
                  <a:srgbClr val="000000"/>
                </a:solidFill>
                <a:miter lim="800000"/>
                <a:headEnd/>
                <a:tailEnd/>
              </a:ln>
            </p:spPr>
            <p:txBody>
              <a:bodyPr wrap="none" lIns="90000" tIns="46800" rIns="90000" bIns="46800"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808080"/>
                    </a:solidFill>
                    <a:latin typeface="Garamond" pitchFamily="16" charset="0"/>
                    <a:cs typeface="Arial" charset="0"/>
                  </a:rPr>
                  <a:t>&lt;HEADER&gt;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808080"/>
                    </a:solidFill>
                    <a:latin typeface="Garamond" pitchFamily="16" charset="0"/>
                    <a:cs typeface="Arial" charset="0"/>
                  </a:rPr>
                  <a:t>&lt;BODY</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a:solidFill>
                    <a:srgbClr val="808080"/>
                  </a:solidFill>
                  <a:latin typeface="Garamond" pitchFamily="16" charset="0"/>
                  <a:cs typeface="Arial" charset="0"/>
                </a:endParaRP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a:solidFill>
                    <a:srgbClr val="808080"/>
                  </a:solidFill>
                  <a:latin typeface="Garamond" pitchFamily="16" charset="0"/>
                  <a:cs typeface="Arial" charset="0"/>
                </a:endParaRP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808080"/>
                    </a:solidFill>
                    <a:latin typeface="Garamond" pitchFamily="16" charset="0"/>
                    <a:cs typeface="Arial" charset="0"/>
                  </a:rPr>
                  <a:t>&lt;/BODY&gt;</a:t>
                </a:r>
              </a:p>
            </p:txBody>
          </p:sp>
          <p:sp>
            <p:nvSpPr>
              <p:cNvPr id="44048" name="AutoShape 14"/>
              <p:cNvSpPr>
                <a:spLocks/>
              </p:cNvSpPr>
              <p:nvPr/>
            </p:nvSpPr>
            <p:spPr bwMode="auto">
              <a:xfrm>
                <a:off x="2832" y="2996"/>
                <a:ext cx="1759" cy="875"/>
              </a:xfrm>
              <a:custGeom>
                <a:avLst/>
                <a:gdLst>
                  <a:gd name="T0" fmla="*/ 1206049158 w 2132"/>
                  <a:gd name="T1" fmla="*/ 0 h 226"/>
                  <a:gd name="T2" fmla="*/ 1206049158 w 2132"/>
                  <a:gd name="T3" fmla="*/ 2147483647 h 226"/>
                  <a:gd name="T4" fmla="*/ 0 w 2132"/>
                  <a:gd name="T5" fmla="*/ 2147483647 h 226"/>
                  <a:gd name="T6" fmla="*/ 0 60000 65536"/>
                  <a:gd name="T7" fmla="*/ 0 60000 65536"/>
                  <a:gd name="T8" fmla="*/ 0 60000 65536"/>
                  <a:gd name="T9" fmla="*/ 0 w 2132"/>
                  <a:gd name="T10" fmla="*/ 0 h 226"/>
                  <a:gd name="T11" fmla="*/ 2132 w 2132"/>
                  <a:gd name="T12" fmla="*/ 226 h 226"/>
                </a:gdLst>
                <a:ahLst/>
                <a:cxnLst>
                  <a:cxn ang="T6">
                    <a:pos x="T0" y="T1"/>
                  </a:cxn>
                  <a:cxn ang="T7">
                    <a:pos x="T2" y="T3"/>
                  </a:cxn>
                  <a:cxn ang="T8">
                    <a:pos x="T4" y="T5"/>
                  </a:cxn>
                </a:cxnLst>
                <a:rect l="T9" t="T10" r="T11" b="T12"/>
                <a:pathLst>
                  <a:path w="2132" h="226">
                    <a:moveTo>
                      <a:pt x="2132" y="0"/>
                    </a:moveTo>
                    <a:cubicBezTo>
                      <a:pt x="2128" y="49"/>
                      <a:pt x="2124" y="98"/>
                      <a:pt x="1769" y="136"/>
                    </a:cubicBezTo>
                    <a:cubicBezTo>
                      <a:pt x="1414" y="174"/>
                      <a:pt x="707" y="200"/>
                      <a:pt x="0" y="226"/>
                    </a:cubicBezTo>
                  </a:path>
                </a:pathLst>
              </a:custGeom>
              <a:noFill/>
              <a:ln w="9360">
                <a:solidFill>
                  <a:srgbClr val="000000"/>
                </a:solidFill>
                <a:round/>
                <a:headEnd/>
                <a:tailEnd type="triangle" w="med" len="med"/>
              </a:ln>
            </p:spPr>
            <p:txBody>
              <a:bodyPr wrap="none" anchor="ctr"/>
              <a:lstStyle/>
              <a:p>
                <a:endParaRPr lang="en-US"/>
              </a:p>
            </p:txBody>
          </p:sp>
          <p:sp>
            <p:nvSpPr>
              <p:cNvPr id="44049" name="AutoShape 15"/>
              <p:cNvSpPr>
                <a:spLocks/>
              </p:cNvSpPr>
              <p:nvPr/>
            </p:nvSpPr>
            <p:spPr bwMode="auto">
              <a:xfrm>
                <a:off x="2752" y="3619"/>
                <a:ext cx="80" cy="472"/>
              </a:xfrm>
              <a:prstGeom prst="rightBrace">
                <a:avLst>
                  <a:gd name="adj1" fmla="val 49167"/>
                  <a:gd name="adj2" fmla="val 50000"/>
                </a:avLst>
              </a:prstGeom>
              <a:noFill/>
              <a:ln w="9360">
                <a:solidFill>
                  <a:srgbClr val="000000"/>
                </a:solidFill>
                <a:miter lim="800000"/>
                <a:headEnd/>
                <a:tailEnd/>
              </a:ln>
            </p:spPr>
            <p:txBody>
              <a:bodyPr wrap="none" anchor="ctr"/>
              <a:lstStyle/>
              <a:p>
                <a:endParaRPr lang="en-US"/>
              </a:p>
            </p:txBody>
          </p:sp>
        </p:grpSp>
        <p:sp>
          <p:nvSpPr>
            <p:cNvPr id="44039" name="Text Box 16"/>
            <p:cNvSpPr txBox="1">
              <a:spLocks noChangeArrowheads="1"/>
            </p:cNvSpPr>
            <p:nvPr/>
          </p:nvSpPr>
          <p:spPr bwMode="auto">
            <a:xfrm>
              <a:off x="1980" y="1488"/>
              <a:ext cx="1023" cy="231"/>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cs typeface="Arial" charset="0"/>
                </a:rPr>
                <a:t>Request service</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457200" y="274638"/>
            <a:ext cx="8229600" cy="1143000"/>
          </a:xfrm>
          <a:prstGeom prst="rect">
            <a:avLst/>
          </a:prstGeom>
          <a:noFill/>
          <a:ln w="9525">
            <a:noFill/>
            <a:round/>
            <a:headEnd/>
            <a:tailEnd/>
          </a:ln>
        </p:spPr>
        <p:txBody>
          <a:bodyPr anchor="ctr"/>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a:solidFill>
                  <a:srgbClr val="FFFFFF"/>
                </a:solidFill>
                <a:cs typeface="Times New Roman" pitchFamily="18" charset="0"/>
              </a:rPr>
              <a:t>Lập trình web với  J2EE</a:t>
            </a:r>
          </a:p>
        </p:txBody>
      </p:sp>
      <p:sp>
        <p:nvSpPr>
          <p:cNvPr id="45059" name="Text Box 2"/>
          <p:cNvSpPr txBox="1">
            <a:spLocks noChangeArrowheads="1"/>
          </p:cNvSpPr>
          <p:nvPr/>
        </p:nvSpPr>
        <p:spPr bwMode="auto">
          <a:xfrm>
            <a:off x="457200" y="1600200"/>
            <a:ext cx="8229600" cy="4525963"/>
          </a:xfrm>
          <a:prstGeom prst="rect">
            <a:avLst/>
          </a:prstGeom>
          <a:noFill/>
          <a:ln w="9525">
            <a:noFill/>
            <a:round/>
            <a:headEnd/>
            <a:tailEnd/>
          </a:ln>
        </p:spPr>
        <p:txBody>
          <a:bodyPr/>
          <a:lstStyle/>
          <a:p>
            <a:pPr marL="334963" indent="-334963" eaLnBrk="1" hangingPunct="1">
              <a:spcBef>
                <a:spcPts val="800"/>
              </a:spcBef>
              <a:buClr>
                <a:srgbClr val="FFCC00"/>
              </a:buClr>
              <a:buSzPct val="70000"/>
              <a:buFont typeface="Wingdings" pitchFamily="2"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pPr>
            <a:r>
              <a:rPr lang="en-US" sz="3200">
                <a:solidFill>
                  <a:srgbClr val="FFFFFF"/>
                </a:solidFill>
                <a:cs typeface="Times New Roman" pitchFamily="18" charset="0"/>
              </a:rPr>
              <a:t>Kiến trúc J2EE bao gồm nhiều kỹ thuật lập trình web phía server</a:t>
            </a:r>
          </a:p>
        </p:txBody>
      </p:sp>
      <p:pic>
        <p:nvPicPr>
          <p:cNvPr id="6" name="Picture 5" descr="A screenshot of a cell phone&#13;&#10;&#13;&#10;Description automatically generated">
            <a:extLst>
              <a:ext uri="{FF2B5EF4-FFF2-40B4-BE49-F238E27FC236}">
                <a16:creationId xmlns:a16="http://schemas.microsoft.com/office/drawing/2014/main" id="{534D1B62-7B9D-6B43-8937-F1D266999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837044"/>
            <a:ext cx="6654800" cy="374631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0" y="1219200"/>
            <a:ext cx="9144000" cy="5486400"/>
          </a:xfrm>
          <a:prstGeom prst="rect">
            <a:avLst/>
          </a:prstGeom>
          <a:noFill/>
          <a:ln w="9525">
            <a:noFill/>
            <a:round/>
            <a:headEnd/>
            <a:tailEnd/>
          </a:ln>
          <a:effectLst/>
        </p:spPr>
        <p:txBody>
          <a:bodyPr/>
          <a:lstStyle/>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b="1" i="1" dirty="0" err="1">
                <a:solidFill>
                  <a:srgbClr val="FFFFFF"/>
                </a:solidFill>
                <a:effectLst>
                  <a:outerShdw blurRad="38100" dist="38100" dir="2700000" algn="tl">
                    <a:srgbClr val="000000"/>
                  </a:outerShdw>
                </a:effectLst>
                <a:latin typeface="Times New Roman" pitchFamily="16" charset="0"/>
                <a:cs typeface="Times New Roman" pitchFamily="16" charset="0"/>
              </a:rPr>
              <a:t>Mô</a:t>
            </a:r>
            <a:r>
              <a:rPr lang="en-US" sz="32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b="1" i="1" dirty="0" err="1">
                <a:solidFill>
                  <a:srgbClr val="FFFFFF"/>
                </a:solidFill>
                <a:effectLst>
                  <a:outerShdw blurRad="38100" dist="38100" dir="2700000" algn="tl">
                    <a:srgbClr val="000000"/>
                  </a:outerShdw>
                </a:effectLst>
                <a:latin typeface="Times New Roman" pitchFamily="16" charset="0"/>
                <a:cs typeface="Times New Roman" pitchFamily="16" charset="0"/>
              </a:rPr>
              <a:t>hình</a:t>
            </a:r>
            <a:r>
              <a:rPr lang="en-US" sz="32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b="1" i="1" dirty="0">
                <a:solidFill>
                  <a:srgbClr val="FFFFFF"/>
                </a:solidFill>
                <a:effectLst>
                  <a:outerShdw blurRad="38100" dist="38100" dir="2700000" algn="tl">
                    <a:srgbClr val="000000"/>
                  </a:outerShdw>
                </a:effectLst>
                <a:latin typeface="Times New Roman" pitchFamily="16" charset="0"/>
                <a:cs typeface="Times New Roman" pitchFamily="16" charset="0"/>
              </a:rPr>
              <a:t>Client</a:t>
            </a:r>
            <a:r>
              <a:rPr lang="en-US" sz="3200" b="1" dirty="0">
                <a:solidFill>
                  <a:srgbClr val="FFFFFF"/>
                </a:solidFill>
                <a:effectLst>
                  <a:outerShdw blurRad="38100" dist="38100" dir="2700000" algn="tl">
                    <a:srgbClr val="000000"/>
                  </a:outerShdw>
                </a:effectLst>
                <a:latin typeface="Times New Roman" pitchFamily="16" charset="0"/>
                <a:cs typeface="Times New Roman" pitchFamily="16" charset="0"/>
              </a:rPr>
              <a:t>-</a:t>
            </a:r>
            <a:r>
              <a:rPr lang="en-US" sz="3200" b="1" i="1" dirty="0">
                <a:solidFill>
                  <a:srgbClr val="FFFFFF"/>
                </a:solidFill>
                <a:effectLst>
                  <a:outerShdw blurRad="38100" dist="38100" dir="2700000" algn="tl">
                    <a:srgbClr val="000000"/>
                  </a:outerShdw>
                </a:effectLst>
                <a:latin typeface="Times New Roman" pitchFamily="16" charset="0"/>
                <a:cs typeface="Times New Roman" pitchFamily="16" charset="0"/>
              </a:rPr>
              <a:t>Server</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mô</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hình</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khách-chủ</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Server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chứa</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tài</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nguyên</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dùng</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chung</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cho</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nhiều</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máy</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Client</a:t>
            </a:r>
          </a:p>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b="1" i="1" dirty="0">
                <a:solidFill>
                  <a:srgbClr val="FFFFFF"/>
                </a:solidFill>
                <a:effectLst>
                  <a:outerShdw blurRad="38100" dist="38100" dir="2700000" algn="tl">
                    <a:srgbClr val="000000"/>
                  </a:outerShdw>
                </a:effectLst>
                <a:latin typeface="Times New Roman" pitchFamily="16" charset="0"/>
                <a:cs typeface="Times New Roman" pitchFamily="16" charset="0"/>
              </a:rPr>
              <a:t>Internet</a:t>
            </a:r>
            <a:r>
              <a:rPr lang="en-US" sz="32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b="1" i="1" dirty="0">
                <a:solidFill>
                  <a:srgbClr val="FFFFFF"/>
                </a:solidFill>
                <a:effectLst>
                  <a:outerShdw blurRad="38100" dist="38100" dir="2700000" algn="tl">
                    <a:srgbClr val="000000"/>
                  </a:outerShdw>
                </a:effectLst>
                <a:latin typeface="Times New Roman" pitchFamily="16" charset="0"/>
                <a:cs typeface="Times New Roman" pitchFamily="16" charset="0"/>
              </a:rPr>
              <a:t>Server</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là</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máy</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chủ</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cung</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cấp</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các</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dịch</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vụ</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Internet .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Một</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máy</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chủ</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có</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thể</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phục</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vụ</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1 hay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nhiều</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mục</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3200" dirty="0" err="1">
                <a:solidFill>
                  <a:srgbClr val="FFFFFF"/>
                </a:solidFill>
                <a:effectLst>
                  <a:outerShdw blurRad="38100" dist="38100" dir="2700000" algn="tl">
                    <a:srgbClr val="000000"/>
                  </a:outerShdw>
                </a:effectLst>
                <a:latin typeface="Times New Roman" pitchFamily="16" charset="0"/>
                <a:cs typeface="Times New Roman" pitchFamily="16" charset="0"/>
              </a:rPr>
              <a:t>đích</a:t>
            </a: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File server</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Mail server</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Application server</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b="1" dirty="0">
                <a:solidFill>
                  <a:srgbClr val="FF0000"/>
                </a:solidFill>
                <a:effectLst>
                  <a:outerShdw blurRad="38100" dist="38100" dir="2700000" algn="tl">
                    <a:srgbClr val="000000"/>
                  </a:outerShdw>
                </a:effectLst>
                <a:latin typeface="Times New Roman" pitchFamily="16" charset="0"/>
                <a:cs typeface="Times New Roman" pitchFamily="16" charset="0"/>
              </a:rPr>
              <a:t>Web server</a:t>
            </a:r>
          </a:p>
          <a:p>
            <a:pPr marL="1077913" lvl="1"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3200" dirty="0">
                <a:solidFill>
                  <a:srgbClr val="FFFFFF"/>
                </a:solidFill>
                <a:effectLst>
                  <a:outerShdw blurRad="38100" dist="38100" dir="2700000" algn="tl">
                    <a:srgbClr val="000000"/>
                  </a:outerShdw>
                </a:effectLst>
                <a:latin typeface="Times New Roman" pitchFamily="16" charset="0"/>
                <a:cs typeface="Times New Roman" pitchFamily="16" charset="0"/>
              </a:rPr>
              <a:t>…..</a:t>
            </a:r>
          </a:p>
        </p:txBody>
      </p:sp>
      <p:sp>
        <p:nvSpPr>
          <p:cNvPr id="12290" name="Text Box 2"/>
          <p:cNvSpPr txBox="1">
            <a:spLocks noChangeArrowheads="1"/>
          </p:cNvSpPr>
          <p:nvPr/>
        </p:nvSpPr>
        <p:spPr bwMode="auto">
          <a:xfrm>
            <a:off x="457200" y="150813"/>
            <a:ext cx="8229600" cy="762000"/>
          </a:xfrm>
          <a:prstGeom prst="rect">
            <a:avLst/>
          </a:prstGeom>
          <a:noFill/>
          <a:ln w="9525">
            <a:noFill/>
            <a:round/>
            <a:headEnd/>
            <a:tailEnd/>
          </a:ln>
          <a:effectLst/>
        </p:spPr>
        <p:txBody>
          <a:bodyPr anchor="b"/>
          <a:lstStyle/>
          <a:p>
            <a:pPr marL="1008063" indent="-1008063" algn="ctr" eaLnBrk="1" hangingPunct="1">
              <a:buClr>
                <a:srgbClr val="FFFFFF"/>
              </a:buClr>
              <a:buFont typeface="Times New Roman" pitchFamily="16" charset="0"/>
              <a:buAutoNum type="romanUcPeriod"/>
              <a:tabLst>
                <a:tab pos="1008063" algn="l"/>
                <a:tab pos="1465263" algn="l"/>
                <a:tab pos="1922463" algn="l"/>
                <a:tab pos="2379663" algn="l"/>
                <a:tab pos="2836863" algn="l"/>
                <a:tab pos="3294063" algn="l"/>
                <a:tab pos="3751263" algn="l"/>
                <a:tab pos="4208463" algn="l"/>
                <a:tab pos="4665663" algn="l"/>
                <a:tab pos="5122863" algn="l"/>
                <a:tab pos="5580063" algn="l"/>
                <a:tab pos="6037263" algn="l"/>
                <a:tab pos="6494463" algn="l"/>
                <a:tab pos="6951663" algn="l"/>
                <a:tab pos="7408863" algn="l"/>
                <a:tab pos="7866063" algn="l"/>
                <a:tab pos="8323263" algn="l"/>
                <a:tab pos="8780463" algn="l"/>
                <a:tab pos="9237663" algn="l"/>
                <a:tab pos="9694863" algn="l"/>
                <a:tab pos="10152063" algn="l"/>
              </a:tabLst>
              <a:defRPr/>
            </a:pPr>
            <a:r>
              <a:rPr lang="en-US" sz="3600" b="1">
                <a:solidFill>
                  <a:srgbClr val="FFFFFF"/>
                </a:solidFill>
                <a:effectLst>
                  <a:outerShdw blurRad="38100" dist="38100" dir="2700000" algn="tl">
                    <a:srgbClr val="000000"/>
                  </a:outerShdw>
                </a:effectLst>
                <a:latin typeface="Times New Roman" pitchFamily="16" charset="0"/>
                <a:cs typeface="Times New Roman" pitchFamily="16" charset="0"/>
              </a:rPr>
              <a:t>CÁC KHÁI NIỆM CƠ BẢN</a:t>
            </a:r>
          </a:p>
        </p:txBody>
      </p:sp>
      <p:sp>
        <p:nvSpPr>
          <p:cNvPr id="13316"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36D6CD-0252-4A4F-9736-2AF65084A12A}"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2289">
                                            <p:txEl>
                                              <p:pRg st="0" end="0"/>
                                            </p:txEl>
                                          </p:spTgt>
                                        </p:tgtEl>
                                        <p:attrNameLst>
                                          <p:attrName>style.visibility</p:attrName>
                                        </p:attrNameLst>
                                      </p:cBhvr>
                                      <p:to>
                                        <p:strVal val="visible"/>
                                      </p:to>
                                    </p:set>
                                    <p:anim calcmode="lin" valueType="num">
                                      <p:cBhvr additive="repl">
                                        <p:cTn id="7" dur="500" fill="hold"/>
                                        <p:tgtEl>
                                          <p:spTgt spid="12289">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2289">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12289">
                                            <p:txEl>
                                              <p:pRg st="1" end="1"/>
                                            </p:txEl>
                                          </p:spTgt>
                                        </p:tgtEl>
                                        <p:attrNameLst>
                                          <p:attrName>style.visibility</p:attrName>
                                        </p:attrNameLst>
                                      </p:cBhvr>
                                      <p:to>
                                        <p:strVal val="visible"/>
                                      </p:to>
                                    </p:set>
                                    <p:anim calcmode="lin" valueType="num">
                                      <p:cBhvr additive="repl">
                                        <p:cTn id="13" dur="500" fill="hold"/>
                                        <p:tgtEl>
                                          <p:spTgt spid="12289">
                                            <p:txEl>
                                              <p:pRg st="1" end="1"/>
                                            </p:txEl>
                                          </p:spTgt>
                                        </p:tgtEl>
                                        <p:attrNameLst>
                                          <p:attrName>ppt_x</p:attrName>
                                        </p:attrNameLst>
                                      </p:cBhvr>
                                      <p:tavLst>
                                        <p:tav tm="100000">
                                          <p:val>
                                            <p:strVal val="#ppt_x"/>
                                          </p:val>
                                        </p:tav>
                                        <p:tav>
                                          <p:val>
                                            <p:strVal val="#ppt_x"/>
                                          </p:val>
                                        </p:tav>
                                      </p:tavLst>
                                    </p:anim>
                                    <p:anim calcmode="lin" valueType="num">
                                      <p:cBhvr additive="repl">
                                        <p:cTn id="14" dur="500" fill="hold"/>
                                        <p:tgtEl>
                                          <p:spTgt spid="12289">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12289">
                                            <p:txEl>
                                              <p:pRg st="2" end="2"/>
                                            </p:txEl>
                                          </p:spTgt>
                                        </p:tgtEl>
                                        <p:attrNameLst>
                                          <p:attrName>style.visibility</p:attrName>
                                        </p:attrNameLst>
                                      </p:cBhvr>
                                      <p:to>
                                        <p:strVal val="visible"/>
                                      </p:to>
                                    </p:set>
                                    <p:anim calcmode="lin" valueType="num">
                                      <p:cBhvr additive="repl">
                                        <p:cTn id="19" dur="500" fill="hold"/>
                                        <p:tgtEl>
                                          <p:spTgt spid="12289">
                                            <p:txEl>
                                              <p:pRg st="2" end="2"/>
                                            </p:txEl>
                                          </p:spTgt>
                                        </p:tgtEl>
                                        <p:attrNameLst>
                                          <p:attrName>ppt_x</p:attrName>
                                        </p:attrNameLst>
                                      </p:cBhvr>
                                      <p:tavLst>
                                        <p:tav tm="100000">
                                          <p:val>
                                            <p:strVal val="#ppt_x"/>
                                          </p:val>
                                        </p:tav>
                                        <p:tav>
                                          <p:val>
                                            <p:strVal val="#ppt_x"/>
                                          </p:val>
                                        </p:tav>
                                      </p:tavLst>
                                    </p:anim>
                                    <p:anim calcmode="lin" valueType="num">
                                      <p:cBhvr additive="repl">
                                        <p:cTn id="20" dur="500" fill="hold"/>
                                        <p:tgtEl>
                                          <p:spTgt spid="12289">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12289">
                                            <p:txEl>
                                              <p:pRg st="3" end="3"/>
                                            </p:txEl>
                                          </p:spTgt>
                                        </p:tgtEl>
                                        <p:attrNameLst>
                                          <p:attrName>style.visibility</p:attrName>
                                        </p:attrNameLst>
                                      </p:cBhvr>
                                      <p:to>
                                        <p:strVal val="visible"/>
                                      </p:to>
                                    </p:set>
                                    <p:anim calcmode="lin" valueType="num">
                                      <p:cBhvr additive="repl">
                                        <p:cTn id="25" dur="500" fill="hold"/>
                                        <p:tgtEl>
                                          <p:spTgt spid="12289">
                                            <p:txEl>
                                              <p:pRg st="3" end="3"/>
                                            </p:txEl>
                                          </p:spTgt>
                                        </p:tgtEl>
                                        <p:attrNameLst>
                                          <p:attrName>ppt_x</p:attrName>
                                        </p:attrNameLst>
                                      </p:cBhvr>
                                      <p:tavLst>
                                        <p:tav tm="100000">
                                          <p:val>
                                            <p:strVal val="#ppt_x"/>
                                          </p:val>
                                        </p:tav>
                                        <p:tav>
                                          <p:val>
                                            <p:strVal val="#ppt_x"/>
                                          </p:val>
                                        </p:tav>
                                      </p:tavLst>
                                    </p:anim>
                                    <p:anim calcmode="lin" valueType="num">
                                      <p:cBhvr additive="repl">
                                        <p:cTn id="26" dur="500" fill="hold"/>
                                        <p:tgtEl>
                                          <p:spTgt spid="12289">
                                            <p:txEl>
                                              <p:pRg st="3" end="3"/>
                                            </p:txEl>
                                          </p:spTgt>
                                        </p:tgtEl>
                                        <p:attrNameLst>
                                          <p:attrName>ppt_y</p:attrName>
                                        </p:attrNameLst>
                                      </p:cBhvr>
                                      <p:tavLst>
                                        <p:tav tm="100000">
                                          <p:val>
                                            <p:strVal val="1+#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12289">
                                            <p:txEl>
                                              <p:pRg st="4" end="4"/>
                                            </p:txEl>
                                          </p:spTgt>
                                        </p:tgtEl>
                                        <p:attrNameLst>
                                          <p:attrName>style.visibility</p:attrName>
                                        </p:attrNameLst>
                                      </p:cBhvr>
                                      <p:to>
                                        <p:strVal val="visible"/>
                                      </p:to>
                                    </p:set>
                                    <p:anim calcmode="lin" valueType="num">
                                      <p:cBhvr additive="repl">
                                        <p:cTn id="31" dur="500" fill="hold"/>
                                        <p:tgtEl>
                                          <p:spTgt spid="12289">
                                            <p:txEl>
                                              <p:pRg st="4" end="4"/>
                                            </p:txEl>
                                          </p:spTgt>
                                        </p:tgtEl>
                                        <p:attrNameLst>
                                          <p:attrName>ppt_x</p:attrName>
                                        </p:attrNameLst>
                                      </p:cBhvr>
                                      <p:tavLst>
                                        <p:tav tm="100000">
                                          <p:val>
                                            <p:strVal val="#ppt_x"/>
                                          </p:val>
                                        </p:tav>
                                        <p:tav>
                                          <p:val>
                                            <p:strVal val="#ppt_x"/>
                                          </p:val>
                                        </p:tav>
                                      </p:tavLst>
                                    </p:anim>
                                    <p:anim calcmode="lin" valueType="num">
                                      <p:cBhvr additive="repl">
                                        <p:cTn id="32" dur="500" fill="hold"/>
                                        <p:tgtEl>
                                          <p:spTgt spid="12289">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12289">
                                            <p:txEl>
                                              <p:pRg st="5" end="5"/>
                                            </p:txEl>
                                          </p:spTgt>
                                        </p:tgtEl>
                                        <p:attrNameLst>
                                          <p:attrName>style.visibility</p:attrName>
                                        </p:attrNameLst>
                                      </p:cBhvr>
                                      <p:to>
                                        <p:strVal val="visible"/>
                                      </p:to>
                                    </p:set>
                                    <p:anim calcmode="lin" valueType="num">
                                      <p:cBhvr additive="repl">
                                        <p:cTn id="37" dur="500" fill="hold"/>
                                        <p:tgtEl>
                                          <p:spTgt spid="12289">
                                            <p:txEl>
                                              <p:pRg st="5" end="5"/>
                                            </p:txEl>
                                          </p:spTgt>
                                        </p:tgtEl>
                                        <p:attrNameLst>
                                          <p:attrName>ppt_x</p:attrName>
                                        </p:attrNameLst>
                                      </p:cBhvr>
                                      <p:tavLst>
                                        <p:tav tm="100000">
                                          <p:val>
                                            <p:strVal val="#ppt_x"/>
                                          </p:val>
                                        </p:tav>
                                        <p:tav>
                                          <p:val>
                                            <p:strVal val="#ppt_x"/>
                                          </p:val>
                                        </p:tav>
                                      </p:tavLst>
                                    </p:anim>
                                    <p:anim calcmode="lin" valueType="num">
                                      <p:cBhvr additive="repl">
                                        <p:cTn id="38" dur="500" fill="hold"/>
                                        <p:tgtEl>
                                          <p:spTgt spid="12289">
                                            <p:txEl>
                                              <p:pRg st="5" end="5"/>
                                            </p:txEl>
                                          </p:spTgt>
                                        </p:tgtEl>
                                        <p:attrNameLst>
                                          <p:attrName>ppt_y</p:attrName>
                                        </p:attrNameLst>
                                      </p:cBhvr>
                                      <p:tavLst>
                                        <p:tav tm="100000">
                                          <p:val>
                                            <p:strVal val="1+#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additive="repl">
                                        <p:cTn id="42" dur="1" fill="hold">
                                          <p:stCondLst>
                                            <p:cond delay="0"/>
                                          </p:stCondLst>
                                        </p:cTn>
                                        <p:tgtEl>
                                          <p:spTgt spid="12289">
                                            <p:txEl>
                                              <p:pRg st="6" end="6"/>
                                            </p:txEl>
                                          </p:spTgt>
                                        </p:tgtEl>
                                        <p:attrNameLst>
                                          <p:attrName>style.visibility</p:attrName>
                                        </p:attrNameLst>
                                      </p:cBhvr>
                                      <p:to>
                                        <p:strVal val="visible"/>
                                      </p:to>
                                    </p:set>
                                    <p:anim calcmode="lin" valueType="num">
                                      <p:cBhvr additive="repl">
                                        <p:cTn id="43" dur="500" fill="hold"/>
                                        <p:tgtEl>
                                          <p:spTgt spid="12289">
                                            <p:txEl>
                                              <p:pRg st="6" end="6"/>
                                            </p:txEl>
                                          </p:spTgt>
                                        </p:tgtEl>
                                        <p:attrNameLst>
                                          <p:attrName>ppt_x</p:attrName>
                                        </p:attrNameLst>
                                      </p:cBhvr>
                                      <p:tavLst>
                                        <p:tav tm="100000">
                                          <p:val>
                                            <p:strVal val="#ppt_x"/>
                                          </p:val>
                                        </p:tav>
                                        <p:tav>
                                          <p:val>
                                            <p:strVal val="#ppt_x"/>
                                          </p:val>
                                        </p:tav>
                                      </p:tavLst>
                                    </p:anim>
                                    <p:anim calcmode="lin" valueType="num">
                                      <p:cBhvr additive="repl">
                                        <p:cTn id="44" dur="500" fill="hold"/>
                                        <p:tgtEl>
                                          <p:spTgt spid="12289">
                                            <p:txEl>
                                              <p:pRg st="6" end="6"/>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003399"/>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457200" y="274638"/>
            <a:ext cx="8229600" cy="1143000"/>
          </a:xfrm>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World Wide Web</a:t>
            </a:r>
          </a:p>
        </p:txBody>
      </p:sp>
      <p:sp>
        <p:nvSpPr>
          <p:cNvPr id="16387" name="Rectangle 2"/>
          <p:cNvSpPr>
            <a:spLocks noGrp="1" noChangeArrowheads="1"/>
          </p:cNvSpPr>
          <p:nvPr>
            <p:ph type="body" idx="4294967295"/>
          </p:nvPr>
        </p:nvSpPr>
        <p:spPr>
          <a:xfrm>
            <a:off x="457200" y="1600200"/>
            <a:ext cx="8229600" cy="4530725"/>
          </a:xfrm>
        </p:spPr>
        <p:txBody>
          <a:bodyPr/>
          <a:lstStyle/>
          <a:p>
            <a:pPr marL="334963" indent="-334963">
              <a:buClr>
                <a:srgbClr val="FFCC0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World Wide Web viết tắt là WWW hay gọi ngắn gọn là Web</a:t>
            </a:r>
          </a:p>
          <a:p>
            <a:pPr marL="334963" indent="-334963">
              <a:buClr>
                <a:srgbClr val="FFCC0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Web là một dịch vụ của Internet </a:t>
            </a:r>
          </a:p>
          <a:p>
            <a:pPr marL="334963" indent="-334963">
              <a:buClr>
                <a:srgbClr val="FFCC00"/>
              </a:buClr>
              <a:buSzPct val="70000"/>
              <a:buFont typeface="Wingdings" pitchFamily="2"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t>Web chứa thông tin bao gồm văn bản, hình ảnh, âm thanh và thậm chí cả video được kết hợp với nhau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74638"/>
            <a:ext cx="8229600" cy="1143000"/>
          </a:xfrm>
          <a:prstGeom prst="rect">
            <a:avLst/>
          </a:prstGeom>
          <a:noFill/>
          <a:ln w="9525">
            <a:noFill/>
            <a:round/>
            <a:headEnd/>
            <a:tailEnd/>
          </a:ln>
        </p:spPr>
        <p:txBody>
          <a:bodyPr wrap="none" anchor="ctr"/>
          <a:lstStyle/>
          <a:p>
            <a:endParaRPr lang="en-US"/>
          </a:p>
        </p:txBody>
      </p:sp>
      <p:sp>
        <p:nvSpPr>
          <p:cNvPr id="17411" name="Text Box 2"/>
          <p:cNvSpPr txBox="1">
            <a:spLocks noChangeArrowheads="1"/>
          </p:cNvSpPr>
          <p:nvPr/>
        </p:nvSpPr>
        <p:spPr bwMode="auto">
          <a:xfrm>
            <a:off x="457200" y="1600200"/>
            <a:ext cx="8229600" cy="4525963"/>
          </a:xfrm>
          <a:prstGeom prst="rect">
            <a:avLst/>
          </a:prstGeom>
          <a:noFill/>
          <a:ln w="9525">
            <a:noFill/>
            <a:round/>
            <a:headEnd/>
            <a:tailEnd/>
          </a:ln>
        </p:spPr>
        <p:txBody>
          <a:bodyPr wrap="none" anchor="ctr"/>
          <a:lstStyle/>
          <a:p>
            <a:endParaRPr lang="en-US"/>
          </a:p>
        </p:txBody>
      </p:sp>
      <p:sp>
        <p:nvSpPr>
          <p:cNvPr id="17412"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7BD512A-93AF-4719-8DCD-272CD796F8E3}"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US" sz="1200">
              <a:solidFill>
                <a:srgbClr val="FFFFFF"/>
              </a:solidFill>
              <a:latin typeface="Arial" charset="0"/>
            </a:endParaRPr>
          </a:p>
        </p:txBody>
      </p:sp>
      <p:pic>
        <p:nvPicPr>
          <p:cNvPr id="17413" name="Picture 4"/>
          <p:cNvPicPr>
            <a:picLocks noChangeAspect="1" noChangeArrowheads="1"/>
          </p:cNvPicPr>
          <p:nvPr/>
        </p:nvPicPr>
        <p:blipFill>
          <a:blip r:embed="rId3" cstate="print"/>
          <a:srcRect l="5469" t="16667" r="3125" b="10417"/>
          <a:stretch>
            <a:fillRect/>
          </a:stretch>
        </p:blipFill>
        <p:spPr bwMode="auto">
          <a:xfrm>
            <a:off x="0" y="0"/>
            <a:ext cx="9144000" cy="6248400"/>
          </a:xfrm>
          <a:prstGeom prst="rect">
            <a:avLst/>
          </a:prstGeom>
          <a:noFill/>
          <a:ln w="9525">
            <a:noFill/>
            <a:round/>
            <a:headEnd/>
            <a:tailEnd/>
          </a:ln>
        </p:spPr>
      </p:pic>
    </p:spTree>
  </p:cSld>
  <p:clrMapOvr>
    <a:masterClrMapping/>
  </p:clrMapOvr>
  <p:transition spd="med">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0" y="1066800"/>
            <a:ext cx="9144000" cy="5791200"/>
          </a:xfrm>
          <a:prstGeom prst="rect">
            <a:avLst/>
          </a:prstGeom>
          <a:noFill/>
          <a:ln w="9525">
            <a:noFill/>
            <a:round/>
            <a:headEnd/>
            <a:tailEnd/>
          </a:ln>
          <a:effectLst/>
        </p:spPr>
        <p:txBody>
          <a:bodyPr/>
          <a:lstStyle/>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4000" b="1" i="1" dirty="0">
                <a:solidFill>
                  <a:srgbClr val="FFFFFF"/>
                </a:solidFill>
                <a:effectLst>
                  <a:outerShdw blurRad="38100" dist="38100" dir="2700000" algn="tl">
                    <a:srgbClr val="000000"/>
                  </a:outerShdw>
                </a:effectLst>
                <a:latin typeface="Times New Roman" pitchFamily="16" charset="0"/>
                <a:cs typeface="Times New Roman" pitchFamily="16" charset="0"/>
              </a:rPr>
              <a:t>Web</a:t>
            </a:r>
            <a:r>
              <a:rPr lang="en-US" sz="40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b="1" i="1" dirty="0">
                <a:solidFill>
                  <a:srgbClr val="FFFFFF"/>
                </a:solidFill>
                <a:effectLst>
                  <a:outerShdw blurRad="38100" dist="38100" dir="2700000" algn="tl">
                    <a:srgbClr val="000000"/>
                  </a:outerShdw>
                </a:effectLst>
                <a:latin typeface="Times New Roman" pitchFamily="16" charset="0"/>
                <a:cs typeface="Times New Roman" pitchFamily="16" charset="0"/>
              </a:rPr>
              <a:t>server</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là</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một</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chương</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trình</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phục</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vụ</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đáp</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ứng</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yêu</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cầu</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truy</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xuất</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tài</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nguyên</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của</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dịch</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vụ</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Web.</a:t>
            </a:r>
            <a:endParaRPr lang="en-US" sz="4000" b="1" i="1" dirty="0">
              <a:solidFill>
                <a:srgbClr val="FFFFFF"/>
              </a:solidFill>
              <a:effectLst>
                <a:outerShdw blurRad="38100" dist="38100" dir="2700000" algn="tl">
                  <a:srgbClr val="000000"/>
                </a:outerShdw>
              </a:effectLst>
              <a:latin typeface="Times New Roman" pitchFamily="16" charset="0"/>
              <a:cs typeface="Times New Roman" pitchFamily="16" charset="0"/>
            </a:endParaRPr>
          </a:p>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4000" b="1" i="1" dirty="0">
                <a:solidFill>
                  <a:srgbClr val="FFFFFF"/>
                </a:solidFill>
                <a:effectLst>
                  <a:outerShdw blurRad="38100" dist="38100" dir="2700000" algn="tl">
                    <a:srgbClr val="000000"/>
                  </a:outerShdw>
                </a:effectLst>
                <a:latin typeface="Times New Roman" pitchFamily="16" charset="0"/>
                <a:cs typeface="Times New Roman" pitchFamily="16" charset="0"/>
              </a:rPr>
              <a:t>Web</a:t>
            </a:r>
            <a:r>
              <a:rPr lang="en-US" sz="40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b="1" i="1" dirty="0">
                <a:solidFill>
                  <a:srgbClr val="FFFFFF"/>
                </a:solidFill>
                <a:effectLst>
                  <a:outerShdw blurRad="38100" dist="38100" dir="2700000" algn="tl">
                    <a:srgbClr val="000000"/>
                  </a:outerShdw>
                </a:effectLst>
                <a:latin typeface="Times New Roman" pitchFamily="16" charset="0"/>
                <a:cs typeface="Times New Roman" pitchFamily="16" charset="0"/>
              </a:rPr>
              <a:t>Browser </a:t>
            </a:r>
            <a:r>
              <a:rPr lang="en-US" sz="4000" b="1" dirty="0">
                <a:solidFill>
                  <a:srgbClr val="FFFFFF"/>
                </a:solidFill>
                <a:effectLst>
                  <a:outerShdw blurRad="38100" dist="38100" dir="2700000" algn="tl">
                    <a:srgbClr val="000000"/>
                  </a:outerShdw>
                </a:effectLst>
                <a:latin typeface="Times New Roman" pitchFamily="16" charset="0"/>
                <a:cs typeface="Times New Roman" pitchFamily="16" charset="0"/>
              </a:rPr>
              <a:t>:</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chương</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trình</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dùng</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để</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truy</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xuất</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các</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tài</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liệu</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trên</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000" dirty="0" err="1">
                <a:solidFill>
                  <a:srgbClr val="FFFFFF"/>
                </a:solidFill>
                <a:effectLst>
                  <a:outerShdw blurRad="38100" dist="38100" dir="2700000" algn="tl">
                    <a:srgbClr val="000000"/>
                  </a:outerShdw>
                </a:effectLst>
                <a:latin typeface="Times New Roman" pitchFamily="16" charset="0"/>
                <a:cs typeface="Times New Roman" pitchFamily="16" charset="0"/>
              </a:rPr>
              <a:t>các</a:t>
            </a: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 Web Server. </a:t>
            </a:r>
          </a:p>
          <a:p>
            <a:pPr marL="735013" lvl="1" indent="-277813" eaLnBrk="1" hangingPunct="1">
              <a:spcBef>
                <a:spcPts val="800"/>
              </a:spcBef>
              <a:buClr>
                <a:srgbClr val="A886E0"/>
              </a:buClr>
              <a:buSzPct val="70000"/>
              <a:buFont typeface="Times New Roman" pitchFamily="16"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Internet Explorer</a:t>
            </a:r>
          </a:p>
          <a:p>
            <a:pPr marL="735013" lvl="1" indent="-277813" eaLnBrk="1" hangingPunct="1">
              <a:spcBef>
                <a:spcPts val="800"/>
              </a:spcBef>
              <a:buClr>
                <a:srgbClr val="A886E0"/>
              </a:buClr>
              <a:buSzPct val="70000"/>
              <a:buFont typeface="Times New Roman" pitchFamily="16"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4000" dirty="0">
                <a:solidFill>
                  <a:srgbClr val="FFFFFF"/>
                </a:solidFill>
                <a:effectLst>
                  <a:outerShdw blurRad="38100" dist="38100" dir="2700000" algn="tl">
                    <a:srgbClr val="000000"/>
                  </a:outerShdw>
                </a:effectLst>
                <a:latin typeface="Times New Roman" pitchFamily="16" charset="0"/>
                <a:cs typeface="Times New Roman" pitchFamily="16" charset="0"/>
              </a:rPr>
              <a:t>Firefox</a:t>
            </a:r>
          </a:p>
        </p:txBody>
      </p:sp>
      <p:sp>
        <p:nvSpPr>
          <p:cNvPr id="24578" name="Text Box 2"/>
          <p:cNvSpPr txBox="1">
            <a:spLocks noChangeArrowheads="1"/>
          </p:cNvSpPr>
          <p:nvPr/>
        </p:nvSpPr>
        <p:spPr bwMode="auto">
          <a:xfrm>
            <a:off x="457200" y="150813"/>
            <a:ext cx="8229600" cy="762000"/>
          </a:xfrm>
          <a:prstGeom prst="rect">
            <a:avLst/>
          </a:prstGeom>
          <a:noFill/>
          <a:ln w="9525">
            <a:noFill/>
            <a:round/>
            <a:headEnd/>
            <a:tailEnd/>
          </a:ln>
          <a:effectLst/>
        </p:spPr>
        <p:txBody>
          <a:bodyPr anchor="b"/>
          <a:lstStyle/>
          <a:p>
            <a:pPr marL="1008063" indent="-1008063" algn="ctr" eaLnBrk="1" hangingPunct="1">
              <a:buClr>
                <a:srgbClr val="FFFFFF"/>
              </a:buClr>
              <a:buFont typeface="Times New Roman" pitchFamily="16" charset="0"/>
              <a:buAutoNum type="romanUcPeriod"/>
              <a:tabLst>
                <a:tab pos="1008063" algn="l"/>
                <a:tab pos="1465263" algn="l"/>
                <a:tab pos="1922463" algn="l"/>
                <a:tab pos="2379663" algn="l"/>
                <a:tab pos="2836863" algn="l"/>
                <a:tab pos="3294063" algn="l"/>
                <a:tab pos="3751263" algn="l"/>
                <a:tab pos="4208463" algn="l"/>
                <a:tab pos="4665663" algn="l"/>
                <a:tab pos="5122863" algn="l"/>
                <a:tab pos="5580063" algn="l"/>
                <a:tab pos="6037263" algn="l"/>
                <a:tab pos="6494463" algn="l"/>
                <a:tab pos="6951663" algn="l"/>
                <a:tab pos="7408863" algn="l"/>
                <a:tab pos="7866063" algn="l"/>
                <a:tab pos="8323263" algn="l"/>
                <a:tab pos="8780463" algn="l"/>
                <a:tab pos="9237663" algn="l"/>
                <a:tab pos="9694863" algn="l"/>
                <a:tab pos="10152063" algn="l"/>
              </a:tabLst>
              <a:defRPr/>
            </a:pPr>
            <a:r>
              <a:rPr lang="en-US" sz="3600" b="1">
                <a:solidFill>
                  <a:srgbClr val="FFFFFF"/>
                </a:solidFill>
                <a:effectLst>
                  <a:outerShdw blurRad="38100" dist="38100" dir="2700000" algn="tl">
                    <a:srgbClr val="000000"/>
                  </a:outerShdw>
                </a:effectLst>
                <a:latin typeface="Times New Roman" pitchFamily="16" charset="0"/>
                <a:cs typeface="Times New Roman" pitchFamily="16" charset="0"/>
              </a:rPr>
              <a:t>CÁC KHÁI NIỆM CƠ BẢN</a:t>
            </a:r>
          </a:p>
        </p:txBody>
      </p:sp>
      <p:sp>
        <p:nvSpPr>
          <p:cNvPr id="18436"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D34C9B-2E12-4648-80F8-D28DA797278F}"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a:solidFill>
                <a:srgbClr val="FFFFFF"/>
              </a:solidFill>
              <a:latin typeface="Arial" charset="0"/>
            </a:endParaRPr>
          </a:p>
        </p:txBody>
      </p:sp>
    </p:spTree>
  </p:cSld>
  <p:clrMapOvr>
    <a:masterClrMapping/>
  </p:clrMapOvr>
  <p:transition spd="med">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0" y="1066800"/>
            <a:ext cx="9144000" cy="5791200"/>
          </a:xfrm>
          <a:prstGeom prst="rect">
            <a:avLst/>
          </a:prstGeom>
          <a:noFill/>
          <a:ln w="9525">
            <a:noFill/>
            <a:round/>
            <a:headEnd/>
            <a:tailEnd/>
          </a:ln>
          <a:effectLst/>
        </p:spPr>
        <p:txBody>
          <a:bodyPr/>
          <a:lstStyle/>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4400" b="1" i="1" dirty="0">
                <a:solidFill>
                  <a:srgbClr val="FFFFFF"/>
                </a:solidFill>
                <a:effectLst>
                  <a:outerShdw blurRad="38100" dist="38100" dir="2700000" algn="tl">
                    <a:srgbClr val="000000"/>
                  </a:outerShdw>
                </a:effectLst>
                <a:latin typeface="Times New Roman" pitchFamily="16" charset="0"/>
                <a:cs typeface="Times New Roman" pitchFamily="16" charset="0"/>
              </a:rPr>
              <a:t>Webpage</a:t>
            </a:r>
            <a:r>
              <a:rPr lang="en-US" sz="4400" b="1" dirty="0">
                <a:solidFill>
                  <a:srgbClr val="FFFFFF"/>
                </a:solidFill>
                <a:effectLst>
                  <a:outerShdw blurRad="38100" dist="38100" dir="2700000" algn="tl">
                    <a:srgbClr val="000000"/>
                  </a:outerShdw>
                </a:effectLst>
                <a:latin typeface="Times New Roman" pitchFamily="16" charset="0"/>
                <a:cs typeface="Times New Roman" pitchFamily="16" charset="0"/>
              </a:rPr>
              <a:t>:</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là</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nội</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dung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trả</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về</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từ</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web server</a:t>
            </a:r>
          </a:p>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Website: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là</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tập</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hợp</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các</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webpage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có</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nội</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dung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thống</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nhất</a:t>
            </a:r>
            <a:endParaRPr lang="en-US" sz="4400" dirty="0">
              <a:solidFill>
                <a:srgbClr val="FFFFFF"/>
              </a:solidFill>
              <a:effectLst>
                <a:outerShdw blurRad="38100" dist="38100" dir="2700000" algn="tl">
                  <a:srgbClr val="000000"/>
                </a:outerShdw>
              </a:effectLst>
              <a:latin typeface="Times New Roman" pitchFamily="16" charset="0"/>
              <a:cs typeface="Times New Roman" pitchFamily="16" charset="0"/>
            </a:endParaRPr>
          </a:p>
          <a:p>
            <a:pPr marL="334963" indent="-334963" eaLnBrk="1" hangingPunct="1">
              <a:spcBef>
                <a:spcPts val="800"/>
              </a:spcBef>
              <a:buClr>
                <a:srgbClr val="FFCC00"/>
              </a:buClr>
              <a:buSzPct val="70000"/>
              <a:buFont typeface="Wingdings" charset="2"/>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4400" b="1" i="1" dirty="0">
                <a:solidFill>
                  <a:srgbClr val="FFFFFF"/>
                </a:solidFill>
                <a:effectLst>
                  <a:outerShdw blurRad="38100" dist="38100" dir="2700000" algn="tl">
                    <a:srgbClr val="000000"/>
                  </a:outerShdw>
                </a:effectLst>
                <a:latin typeface="Times New Roman" pitchFamily="16" charset="0"/>
                <a:cs typeface="Times New Roman" pitchFamily="16" charset="0"/>
              </a:rPr>
              <a:t>Hosting</a:t>
            </a:r>
            <a:r>
              <a:rPr lang="en-US" sz="4400" b="1"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b="1" i="1" dirty="0">
                <a:solidFill>
                  <a:srgbClr val="FFFFFF"/>
                </a:solidFill>
                <a:effectLst>
                  <a:outerShdw blurRad="38100" dist="38100" dir="2700000" algn="tl">
                    <a:srgbClr val="000000"/>
                  </a:outerShdw>
                </a:effectLst>
                <a:latin typeface="Times New Roman" pitchFamily="16" charset="0"/>
                <a:cs typeface="Times New Roman" pitchFamily="16" charset="0"/>
              </a:rPr>
              <a:t>provider</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là</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công</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ty</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hoặc</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tổ</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chức</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đưa</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các</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trang</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của</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chúng</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ta</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lên</a:t>
            </a:r>
            <a:r>
              <a:rPr lang="en-US" sz="4400" dirty="0">
                <a:solidFill>
                  <a:srgbClr val="FFFFFF"/>
                </a:solidFill>
                <a:effectLst>
                  <a:outerShdw blurRad="38100" dist="38100" dir="2700000" algn="tl">
                    <a:srgbClr val="000000"/>
                  </a:outerShdw>
                </a:effectLst>
                <a:latin typeface="Times New Roman" pitchFamily="16" charset="0"/>
                <a:cs typeface="Times New Roman" pitchFamily="16" charset="0"/>
              </a:rPr>
              <a:t> </a:t>
            </a:r>
            <a:r>
              <a:rPr lang="en-US" sz="4400" dirty="0" err="1">
                <a:solidFill>
                  <a:srgbClr val="FFFFFF"/>
                </a:solidFill>
                <a:effectLst>
                  <a:outerShdw blurRad="38100" dist="38100" dir="2700000" algn="tl">
                    <a:srgbClr val="000000"/>
                  </a:outerShdw>
                </a:effectLst>
                <a:latin typeface="Times New Roman" pitchFamily="16" charset="0"/>
                <a:cs typeface="Times New Roman" pitchFamily="16" charset="0"/>
              </a:rPr>
              <a:t>mạng</a:t>
            </a:r>
            <a:endParaRPr lang="en-US" sz="4400" dirty="0">
              <a:solidFill>
                <a:srgbClr val="FFFFFF"/>
              </a:solidFill>
              <a:effectLst>
                <a:outerShdw blurRad="38100" dist="38100" dir="2700000" algn="tl">
                  <a:srgbClr val="000000"/>
                </a:outerShdw>
              </a:effectLst>
              <a:latin typeface="Times New Roman" pitchFamily="16" charset="0"/>
              <a:cs typeface="Times New Roman" pitchFamily="16" charset="0"/>
            </a:endParaRPr>
          </a:p>
        </p:txBody>
      </p:sp>
      <p:sp>
        <p:nvSpPr>
          <p:cNvPr id="24578" name="Text Box 2"/>
          <p:cNvSpPr txBox="1">
            <a:spLocks noChangeArrowheads="1"/>
          </p:cNvSpPr>
          <p:nvPr/>
        </p:nvSpPr>
        <p:spPr bwMode="auto">
          <a:xfrm>
            <a:off x="457200" y="150813"/>
            <a:ext cx="8229600" cy="762000"/>
          </a:xfrm>
          <a:prstGeom prst="rect">
            <a:avLst/>
          </a:prstGeom>
          <a:noFill/>
          <a:ln w="9525">
            <a:noFill/>
            <a:round/>
            <a:headEnd/>
            <a:tailEnd/>
          </a:ln>
          <a:effectLst/>
        </p:spPr>
        <p:txBody>
          <a:bodyPr anchor="b"/>
          <a:lstStyle/>
          <a:p>
            <a:pPr marL="1008063" indent="-1008063" algn="ctr" eaLnBrk="1" hangingPunct="1">
              <a:buClr>
                <a:srgbClr val="FFFFFF"/>
              </a:buClr>
              <a:buFont typeface="Times New Roman" pitchFamily="16" charset="0"/>
              <a:buAutoNum type="romanUcPeriod"/>
              <a:tabLst>
                <a:tab pos="1008063" algn="l"/>
                <a:tab pos="1465263" algn="l"/>
                <a:tab pos="1922463" algn="l"/>
                <a:tab pos="2379663" algn="l"/>
                <a:tab pos="2836863" algn="l"/>
                <a:tab pos="3294063" algn="l"/>
                <a:tab pos="3751263" algn="l"/>
                <a:tab pos="4208463" algn="l"/>
                <a:tab pos="4665663" algn="l"/>
                <a:tab pos="5122863" algn="l"/>
                <a:tab pos="5580063" algn="l"/>
                <a:tab pos="6037263" algn="l"/>
                <a:tab pos="6494463" algn="l"/>
                <a:tab pos="6951663" algn="l"/>
                <a:tab pos="7408863" algn="l"/>
                <a:tab pos="7866063" algn="l"/>
                <a:tab pos="8323263" algn="l"/>
                <a:tab pos="8780463" algn="l"/>
                <a:tab pos="9237663" algn="l"/>
                <a:tab pos="9694863" algn="l"/>
                <a:tab pos="10152063" algn="l"/>
              </a:tabLst>
              <a:defRPr/>
            </a:pPr>
            <a:r>
              <a:rPr lang="en-US" sz="3600" b="1">
                <a:solidFill>
                  <a:srgbClr val="FFFFFF"/>
                </a:solidFill>
                <a:effectLst>
                  <a:outerShdw blurRad="38100" dist="38100" dir="2700000" algn="tl">
                    <a:srgbClr val="000000"/>
                  </a:outerShdw>
                </a:effectLst>
                <a:latin typeface="Times New Roman" pitchFamily="16" charset="0"/>
                <a:cs typeface="Times New Roman" pitchFamily="16" charset="0"/>
              </a:rPr>
              <a:t>CÁC KHÁI NIỆM CƠ BẢN</a:t>
            </a:r>
          </a:p>
        </p:txBody>
      </p:sp>
      <p:sp>
        <p:nvSpPr>
          <p:cNvPr id="18436" name="Text Box 3"/>
          <p:cNvSpPr txBox="1">
            <a:spLocks noChangeArrowheads="1"/>
          </p:cNvSpPr>
          <p:nvPr/>
        </p:nvSpPr>
        <p:spPr bwMode="auto">
          <a:xfrm>
            <a:off x="6553200" y="6248400"/>
            <a:ext cx="2133600" cy="47625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D34C9B-2E12-4648-80F8-D28DA797278F}" type="slidenum">
              <a:rPr lang="en-US" sz="1200">
                <a:solidFill>
                  <a:srgbClr val="FFFFFF"/>
                </a:solidFill>
                <a:latin typeface="Arial"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sz="1200">
              <a:solidFill>
                <a:srgbClr val="FFFFFF"/>
              </a:solidFill>
              <a:latin typeface="Arial" charset="0"/>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4577">
                                            <p:txEl>
                                              <p:pRg st="0" end="0"/>
                                            </p:txEl>
                                          </p:spTgt>
                                        </p:tgtEl>
                                        <p:attrNameLst>
                                          <p:attrName>style.visibility</p:attrName>
                                        </p:attrNameLst>
                                      </p:cBhvr>
                                      <p:to>
                                        <p:strVal val="visible"/>
                                      </p:to>
                                    </p:set>
                                    <p:anim calcmode="lin" valueType="num">
                                      <p:cBhvr additive="repl">
                                        <p:cTn id="7" dur="500" fill="hold"/>
                                        <p:tgtEl>
                                          <p:spTgt spid="24577">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24577">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4577">
                                            <p:txEl>
                                              <p:pRg st="1" end="1"/>
                                            </p:txEl>
                                          </p:spTgt>
                                        </p:tgtEl>
                                        <p:attrNameLst>
                                          <p:attrName>style.visibility</p:attrName>
                                        </p:attrNameLst>
                                      </p:cBhvr>
                                      <p:to>
                                        <p:strVal val="visible"/>
                                      </p:to>
                                    </p:set>
                                    <p:anim calcmode="lin" valueType="num">
                                      <p:cBhvr additive="repl">
                                        <p:cTn id="13" dur="500" fill="hold"/>
                                        <p:tgtEl>
                                          <p:spTgt spid="24577">
                                            <p:txEl>
                                              <p:pRg st="1" end="1"/>
                                            </p:txEl>
                                          </p:spTgt>
                                        </p:tgtEl>
                                        <p:attrNameLst>
                                          <p:attrName>ppt_x</p:attrName>
                                        </p:attrNameLst>
                                      </p:cBhvr>
                                      <p:tavLst>
                                        <p:tav tm="100000">
                                          <p:val>
                                            <p:strVal val="#ppt_x"/>
                                          </p:val>
                                        </p:tav>
                                        <p:tav>
                                          <p:val>
                                            <p:strVal val="#ppt_x"/>
                                          </p:val>
                                        </p:tav>
                                      </p:tavLst>
                                    </p:anim>
                                    <p:anim calcmode="lin" valueType="num">
                                      <p:cBhvr additive="repl">
                                        <p:cTn id="14" dur="500" fill="hold"/>
                                        <p:tgtEl>
                                          <p:spTgt spid="24577">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4577">
                                            <p:txEl>
                                              <p:pRg st="2" end="2"/>
                                            </p:txEl>
                                          </p:spTgt>
                                        </p:tgtEl>
                                        <p:attrNameLst>
                                          <p:attrName>style.visibility</p:attrName>
                                        </p:attrNameLst>
                                      </p:cBhvr>
                                      <p:to>
                                        <p:strVal val="visible"/>
                                      </p:to>
                                    </p:set>
                                    <p:anim calcmode="lin" valueType="num">
                                      <p:cBhvr additive="repl">
                                        <p:cTn id="19" dur="500" fill="hold"/>
                                        <p:tgtEl>
                                          <p:spTgt spid="24577">
                                            <p:txEl>
                                              <p:pRg st="2" end="2"/>
                                            </p:txEl>
                                          </p:spTgt>
                                        </p:tgtEl>
                                        <p:attrNameLst>
                                          <p:attrName>ppt_x</p:attrName>
                                        </p:attrNameLst>
                                      </p:cBhvr>
                                      <p:tavLst>
                                        <p:tav tm="100000">
                                          <p:val>
                                            <p:strVal val="#ppt_x"/>
                                          </p:val>
                                        </p:tav>
                                        <p:tav>
                                          <p:val>
                                            <p:strVal val="#ppt_x"/>
                                          </p:val>
                                        </p:tav>
                                      </p:tavLst>
                                    </p:anim>
                                    <p:anim calcmode="lin" valueType="num">
                                      <p:cBhvr additive="repl">
                                        <p:cTn id="20" dur="500" fill="hold"/>
                                        <p:tgtEl>
                                          <p:spTgt spid="24577">
                                            <p:txEl>
                                              <p:pRg st="2" end="2"/>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xfrm>
            <a:off x="6553200" y="6248400"/>
            <a:ext cx="2125663" cy="468313"/>
          </a:xfrm>
          <a:noFill/>
        </p:spPr>
        <p:txBody>
          <a:bodyPr/>
          <a:lstStyle/>
          <a:p>
            <a:endParaRPr lang="en-US" altLang="en-US">
              <a:latin typeface="Times New Roman" pitchFamily="18" charset="0"/>
            </a:endParaRPr>
          </a:p>
          <a:p>
            <a:r>
              <a:rPr lang="en-US" altLang="en-US" sz="1400">
                <a:latin typeface="Times New Roman" pitchFamily="18" charset="0"/>
              </a:rPr>
              <a:t>CS 638 Web Programming – Estan &amp; Kivolowitz</a:t>
            </a:r>
          </a:p>
        </p:txBody>
      </p:sp>
      <p:sp>
        <p:nvSpPr>
          <p:cNvPr id="15363" name="Rectangle 4"/>
          <p:cNvSpPr>
            <a:spLocks noGrp="1" noChangeArrowheads="1"/>
          </p:cNvSpPr>
          <p:nvPr>
            <p:ph type="title"/>
          </p:nvPr>
        </p:nvSpPr>
        <p:spPr/>
        <p:txBody>
          <a:bodyPr/>
          <a:lstStyle/>
          <a:p>
            <a:pPr eaLnBrk="1" hangingPunct="1">
              <a:defRPr/>
            </a:pPr>
            <a:r>
              <a:rPr lang="en-US" sz="3600" dirty="0">
                <a:effectLst>
                  <a:outerShdw blurRad="38100" dist="38100" dir="2700000" algn="tl">
                    <a:srgbClr val="000000"/>
                  </a:outerShdw>
                </a:effectLst>
              </a:rPr>
              <a:t>II. GIỚI THIỆU KHÁI QUÁT VỀ </a:t>
            </a:r>
            <a:br>
              <a:rPr lang="en-US" sz="3600" dirty="0">
                <a:effectLst>
                  <a:outerShdw blurRad="38100" dist="38100" dir="2700000" algn="tl">
                    <a:srgbClr val="000000"/>
                  </a:outerShdw>
                </a:effectLst>
              </a:rPr>
            </a:br>
            <a:r>
              <a:rPr lang="en-US" sz="3600" dirty="0">
                <a:effectLst>
                  <a:outerShdw blurRad="38100" dist="38100" dir="2700000" algn="tl">
                    <a:srgbClr val="000000"/>
                  </a:outerShdw>
                </a:effectLst>
              </a:rPr>
              <a:t>ỨNG DỤNG WEB</a:t>
            </a:r>
            <a:endParaRPr lang="en-US" sz="3600" dirty="0"/>
          </a:p>
        </p:txBody>
      </p:sp>
      <p:pic>
        <p:nvPicPr>
          <p:cNvPr id="21508" name="Picture 5" descr="j0250306"/>
          <p:cNvPicPr>
            <a:picLocks noChangeAspect="1" noChangeArrowheads="1"/>
          </p:cNvPicPr>
          <p:nvPr/>
        </p:nvPicPr>
        <p:blipFill>
          <a:blip r:embed="rId3" cstate="print"/>
          <a:srcRect/>
          <a:stretch>
            <a:fillRect/>
          </a:stretch>
        </p:blipFill>
        <p:spPr bwMode="auto">
          <a:xfrm>
            <a:off x="625475" y="2971800"/>
            <a:ext cx="2270125" cy="1565275"/>
          </a:xfrm>
          <a:prstGeom prst="rect">
            <a:avLst/>
          </a:prstGeom>
          <a:noFill/>
          <a:ln w="9525">
            <a:noFill/>
            <a:miter lim="800000"/>
            <a:headEnd/>
            <a:tailEnd/>
          </a:ln>
        </p:spPr>
      </p:pic>
      <p:pic>
        <p:nvPicPr>
          <p:cNvPr id="21509" name="Picture 6" descr="j0250297"/>
          <p:cNvPicPr>
            <a:picLocks noChangeAspect="1" noChangeArrowheads="1"/>
          </p:cNvPicPr>
          <p:nvPr/>
        </p:nvPicPr>
        <p:blipFill>
          <a:blip r:embed="rId4" cstate="print"/>
          <a:srcRect/>
          <a:stretch>
            <a:fillRect/>
          </a:stretch>
        </p:blipFill>
        <p:spPr bwMode="auto">
          <a:xfrm>
            <a:off x="6705600" y="2819400"/>
            <a:ext cx="2092325" cy="2057400"/>
          </a:xfrm>
          <a:prstGeom prst="rect">
            <a:avLst/>
          </a:prstGeom>
          <a:noFill/>
          <a:ln w="9525">
            <a:noFill/>
            <a:miter lim="800000"/>
            <a:headEnd/>
            <a:tailEnd/>
          </a:ln>
        </p:spPr>
      </p:pic>
      <p:pic>
        <p:nvPicPr>
          <p:cNvPr id="18439" name="Picture 7" descr="j0404013"/>
          <p:cNvPicPr>
            <a:picLocks noChangeAspect="1" noChangeArrowheads="1"/>
          </p:cNvPicPr>
          <p:nvPr/>
        </p:nvPicPr>
        <p:blipFill>
          <a:blip r:embed="rId5" cstate="print"/>
          <a:srcRect/>
          <a:stretch>
            <a:fillRect/>
          </a:stretch>
        </p:blipFill>
        <p:spPr bwMode="auto">
          <a:xfrm>
            <a:off x="5937250" y="2511425"/>
            <a:ext cx="1073150" cy="1069975"/>
          </a:xfrm>
          <a:prstGeom prst="rect">
            <a:avLst/>
          </a:prstGeom>
          <a:noFill/>
          <a:ln w="9525">
            <a:noFill/>
            <a:miter lim="800000"/>
            <a:headEnd/>
            <a:tailEnd/>
          </a:ln>
        </p:spPr>
      </p:pic>
      <p:sp>
        <p:nvSpPr>
          <p:cNvPr id="21511" name="Text Box 10"/>
          <p:cNvSpPr txBox="1">
            <a:spLocks noChangeArrowheads="1"/>
          </p:cNvSpPr>
          <p:nvPr/>
        </p:nvSpPr>
        <p:spPr bwMode="auto">
          <a:xfrm>
            <a:off x="609600" y="5105400"/>
            <a:ext cx="2209800" cy="579438"/>
          </a:xfrm>
          <a:prstGeom prst="rect">
            <a:avLst/>
          </a:prstGeom>
          <a:noFill/>
          <a:ln w="9525">
            <a:noFill/>
            <a:miter lim="800000"/>
            <a:headEnd/>
            <a:tailEnd/>
          </a:ln>
        </p:spPr>
        <p:txBody>
          <a:bodyPr>
            <a:spAutoFit/>
          </a:bodyPr>
          <a:lstStyle/>
          <a:p>
            <a:pPr>
              <a:spcBef>
                <a:spcPct val="50000"/>
              </a:spcBef>
            </a:pPr>
            <a:r>
              <a:rPr lang="en-US" sz="3200"/>
              <a:t>Web client</a:t>
            </a:r>
          </a:p>
        </p:txBody>
      </p:sp>
      <p:sp>
        <p:nvSpPr>
          <p:cNvPr id="21512" name="Text Box 11"/>
          <p:cNvSpPr txBox="1">
            <a:spLocks noChangeArrowheads="1"/>
          </p:cNvSpPr>
          <p:nvPr/>
        </p:nvSpPr>
        <p:spPr bwMode="auto">
          <a:xfrm>
            <a:off x="6400800" y="5105400"/>
            <a:ext cx="2362200" cy="579438"/>
          </a:xfrm>
          <a:prstGeom prst="rect">
            <a:avLst/>
          </a:prstGeom>
          <a:noFill/>
          <a:ln w="9525">
            <a:noFill/>
            <a:miter lim="800000"/>
            <a:headEnd/>
            <a:tailEnd/>
          </a:ln>
        </p:spPr>
        <p:txBody>
          <a:bodyPr>
            <a:spAutoFit/>
          </a:bodyPr>
          <a:lstStyle/>
          <a:p>
            <a:pPr>
              <a:spcBef>
                <a:spcPct val="50000"/>
              </a:spcBef>
            </a:pPr>
            <a:r>
              <a:rPr lang="en-US" sz="3200"/>
              <a:t>Web server</a:t>
            </a:r>
          </a:p>
        </p:txBody>
      </p:sp>
      <p:grpSp>
        <p:nvGrpSpPr>
          <p:cNvPr id="2" name="Group 13"/>
          <p:cNvGrpSpPr>
            <a:grpSpLocks/>
          </p:cNvGrpSpPr>
          <p:nvPr/>
        </p:nvGrpSpPr>
        <p:grpSpPr bwMode="auto">
          <a:xfrm>
            <a:off x="2894013" y="3522663"/>
            <a:ext cx="3673475" cy="2012950"/>
            <a:chOff x="1823" y="2219"/>
            <a:chExt cx="2314" cy="1268"/>
          </a:xfrm>
        </p:grpSpPr>
        <p:pic>
          <p:nvPicPr>
            <p:cNvPr id="21515" name="Picture 8" descr="MCNA01847_0000[1]"/>
            <p:cNvPicPr>
              <a:picLocks noChangeAspect="1" noChangeArrowheads="1"/>
            </p:cNvPicPr>
            <p:nvPr/>
          </p:nvPicPr>
          <p:blipFill>
            <a:blip r:embed="rId6" cstate="print"/>
            <a:srcRect/>
            <a:stretch>
              <a:fillRect/>
            </a:stretch>
          </p:blipFill>
          <p:spPr bwMode="auto">
            <a:xfrm rot="415925">
              <a:off x="1823" y="2219"/>
              <a:ext cx="2314" cy="542"/>
            </a:xfrm>
            <a:prstGeom prst="rect">
              <a:avLst/>
            </a:prstGeom>
            <a:noFill/>
            <a:ln w="9525">
              <a:noFill/>
              <a:miter lim="800000"/>
              <a:headEnd/>
              <a:tailEnd/>
            </a:ln>
          </p:spPr>
        </p:pic>
        <p:sp>
          <p:nvSpPr>
            <p:cNvPr id="21516" name="Text Box 12"/>
            <p:cNvSpPr txBox="1">
              <a:spLocks noChangeArrowheads="1"/>
            </p:cNvSpPr>
            <p:nvPr/>
          </p:nvSpPr>
          <p:spPr bwMode="auto">
            <a:xfrm>
              <a:off x="2016" y="2784"/>
              <a:ext cx="1680" cy="703"/>
            </a:xfrm>
            <a:prstGeom prst="rect">
              <a:avLst/>
            </a:prstGeom>
            <a:noFill/>
            <a:ln w="9525">
              <a:noFill/>
              <a:miter lim="800000"/>
              <a:headEnd/>
              <a:tailEnd/>
            </a:ln>
          </p:spPr>
          <p:txBody>
            <a:bodyPr>
              <a:spAutoFit/>
            </a:bodyPr>
            <a:lstStyle/>
            <a:p>
              <a:pPr algn="ctr">
                <a:spcBef>
                  <a:spcPct val="10000"/>
                </a:spcBef>
              </a:pPr>
              <a:r>
                <a:rPr lang="en-US" sz="3200"/>
                <a:t>Conversation</a:t>
              </a:r>
            </a:p>
            <a:p>
              <a:pPr algn="ctr">
                <a:spcBef>
                  <a:spcPct val="10000"/>
                </a:spcBef>
              </a:pPr>
              <a:r>
                <a:rPr lang="en-US" sz="3200"/>
                <a:t>using http</a:t>
              </a:r>
            </a:p>
          </p:txBody>
        </p:sp>
      </p:grpSp>
      <p:sp>
        <p:nvSpPr>
          <p:cNvPr id="18446" name="Text Box 14"/>
          <p:cNvSpPr txBox="1">
            <a:spLocks noChangeArrowheads="1"/>
          </p:cNvSpPr>
          <p:nvPr/>
        </p:nvSpPr>
        <p:spPr bwMode="auto">
          <a:xfrm>
            <a:off x="3505200" y="1828800"/>
            <a:ext cx="2209800" cy="1066800"/>
          </a:xfrm>
          <a:prstGeom prst="rect">
            <a:avLst/>
          </a:prstGeom>
          <a:noFill/>
          <a:ln w="9525">
            <a:noFill/>
            <a:miter lim="800000"/>
            <a:headEnd/>
            <a:tailEnd/>
          </a:ln>
        </p:spPr>
        <p:txBody>
          <a:bodyPr>
            <a:spAutoFit/>
          </a:bodyPr>
          <a:lstStyle/>
          <a:p>
            <a:pPr algn="ctr">
              <a:spcBef>
                <a:spcPct val="50000"/>
              </a:spcBef>
            </a:pPr>
            <a:r>
              <a:rPr lang="en-US" sz="3200"/>
              <a:t>Web page  (HTML)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par>
                                <p:cTn id="11" presetID="44" presetClass="path" presetSubtype="0" fill="hold" nodeType="withEffect">
                                  <p:stCondLst>
                                    <p:cond delay="0"/>
                                  </p:stCondLst>
                                  <p:childTnLst>
                                    <p:animMotion origin="layout" path="M 3.88889E-6 -2.96296E-6 L -0.10504 -0.05324 C -0.12709 -0.06527 -0.16007 -0.07199 -0.19427 -0.07199 C -0.23351 -0.07199 -0.26476 -0.06527 -0.28681 -0.05324 L -0.39132 -2.96296E-6 " pathEditMode="relative" rAng="0" ptsTypes="FffFF">
                                      <p:cBhvr>
                                        <p:cTn id="12" dur="1000" fill="hold"/>
                                        <p:tgtEl>
                                          <p:spTgt spid="18439"/>
                                        </p:tgtEl>
                                        <p:attrNameLst>
                                          <p:attrName>ppt_x</p:attrName>
                                          <p:attrName>ppt_y</p:attrName>
                                        </p:attrNameLst>
                                      </p:cBhvr>
                                      <p:rCtr x="-19600" y="-3600"/>
                                    </p:animMotion>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8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6" grpId="0"/>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Times New Roman" pitchFamily="16"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1785</TotalTime>
  <Words>1637</Words>
  <Application>Microsoft Macintosh PowerPoint</Application>
  <PresentationFormat>On-screen Show (4:3)</PresentationFormat>
  <Paragraphs>323</Paragraphs>
  <Slides>35</Slides>
  <Notes>25</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0</vt:i4>
      </vt:variant>
      <vt:variant>
        <vt:lpstr>Slide Titles</vt:lpstr>
      </vt:variant>
      <vt:variant>
        <vt:i4>35</vt:i4>
      </vt:variant>
    </vt:vector>
  </HeadingPairs>
  <TitlesOfParts>
    <vt:vector size="49" baseType="lpstr">
      <vt:lpstr>Arial Unicode MS</vt:lpstr>
      <vt:lpstr>ＭＳ Ｐゴシック</vt:lpstr>
      <vt:lpstr>新細明體</vt:lpstr>
      <vt:lpstr>Arial</vt:lpstr>
      <vt:lpstr>Arial Narrow</vt:lpstr>
      <vt:lpstr>Courier New</vt:lpstr>
      <vt:lpstr>DejaVu Sans</vt:lpstr>
      <vt:lpstr>Garamond</vt:lpstr>
      <vt:lpstr>Tahoma</vt:lpstr>
      <vt:lpstr>Times New Roman</vt:lpstr>
      <vt:lpstr>VNI-Times</vt:lpstr>
      <vt:lpstr>Wingdings</vt:lpstr>
      <vt:lpstr>Office Theme</vt:lpstr>
      <vt:lpstr>1_Office Theme</vt:lpstr>
      <vt:lpstr>PowerPoint Presentation</vt:lpstr>
      <vt:lpstr>PowerPoint Presentation</vt:lpstr>
      <vt:lpstr>PowerPoint Presentation</vt:lpstr>
      <vt:lpstr>PowerPoint Presentation</vt:lpstr>
      <vt:lpstr>World Wide Web</vt:lpstr>
      <vt:lpstr>PowerPoint Presentation</vt:lpstr>
      <vt:lpstr>PowerPoint Presentation</vt:lpstr>
      <vt:lpstr>PowerPoint Presentation</vt:lpstr>
      <vt:lpstr>II. GIỚI THIỆU KHÁI QUÁT VỀ  ỨNG DỤNG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vt:lpstr>
      <vt:lpstr>HTTP</vt:lpstr>
      <vt:lpstr>REQUEST</vt:lpstr>
      <vt:lpstr>Các Phương Thức Request Khác</vt:lpstr>
      <vt:lpstr>REQUEST HEADER</vt:lpstr>
      <vt:lpstr>RESPONSE</vt:lpstr>
      <vt:lpstr>RESPONSE HEADER</vt:lpstr>
      <vt:lpstr>RESPONSE HEADER</vt:lpstr>
      <vt:lpstr>Mô Hình ƯD Web</vt:lpstr>
      <vt:lpstr>Công nghệ hỗ trợ phát triển web</vt:lpstr>
      <vt:lpstr>Công nghệ hỗ trợ phát triển web</vt:lpstr>
      <vt:lpstr>PowerPoint Presentation</vt:lpstr>
      <vt:lpstr>Static HTML</vt:lpstr>
      <vt:lpstr>Dynamic Generation of HTML</vt:lpstr>
      <vt:lpstr>Lập trình Server-side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Tỏng quan về Web và HTML căn bản</dc:title>
  <dc:creator>client</dc:creator>
  <cp:lastModifiedBy>Nguyễn Trác Thức</cp:lastModifiedBy>
  <cp:revision>79</cp:revision>
  <cp:lastPrinted>1601-01-01T00:00:00Z</cp:lastPrinted>
  <dcterms:created xsi:type="dcterms:W3CDTF">2007-02-15T02:30:37Z</dcterms:created>
  <dcterms:modified xsi:type="dcterms:W3CDTF">2018-11-05T06:05:57Z</dcterms:modified>
</cp:coreProperties>
</file>