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5765-EBBA-4962-9462-A074EAAA8F1B}" type="datetimeFigureOut">
              <a:t>04/09/2025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A874F-5D17-4B20-A1D0-BEDABCF2F19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1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1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4800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568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678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6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840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166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693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6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3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21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5B5D2-CA2A-6548-955E-9897154AE4E2}" type="datetimeFigureOut">
              <a:rPr lang="it-IT" smtClean="0"/>
              <a:t>04/09/2025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11C3C-84A5-A346-8CE0-29825D2E2D3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75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9" name="CasellaDiTesto 1"/>
          <p:cNvSpPr txBox="1">
            <a:spLocks noChangeArrowheads="1"/>
          </p:cNvSpPr>
          <p:nvPr/>
        </p:nvSpPr>
        <p:spPr bwMode="auto">
          <a:xfrm>
            <a:off x="404442" y="389159"/>
            <a:ext cx="82768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pPr algn="ctr"/>
            <a:r>
              <a:rPr lang="it-IT" dirty="0" err="1">
                <a:latin typeface="Calibri"/>
              </a:rPr>
              <a:t>Tracked-legged</a:t>
            </a:r>
            <a:r>
              <a:rPr lang="it-IT" dirty="0">
                <a:latin typeface="Calibri"/>
              </a:rPr>
              <a:t> </a:t>
            </a:r>
            <a:r>
              <a:rPr lang="it-IT" dirty="0" err="1">
                <a:latin typeface="Calibri"/>
              </a:rPr>
              <a:t>Quadrupedal</a:t>
            </a:r>
            <a:r>
              <a:rPr lang="it-IT" dirty="0">
                <a:latin typeface="Calibri"/>
              </a:rPr>
              <a:t> Robot </a:t>
            </a:r>
            <a:r>
              <a:rPr lang="it-IT" dirty="0" err="1">
                <a:latin typeface="Calibri"/>
              </a:rPr>
              <a:t>Locomotion</a:t>
            </a:r>
            <a:endParaRPr lang="it-IT" dirty="0">
              <a:latin typeface="Calibri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92E29A6-EBDC-10F7-73A1-53CB2D0FAF31}"/>
              </a:ext>
            </a:extLst>
          </p:cNvPr>
          <p:cNvSpPr txBox="1"/>
          <p:nvPr/>
        </p:nvSpPr>
        <p:spPr>
          <a:xfrm>
            <a:off x="1039947" y="4655760"/>
            <a:ext cx="700582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200" dirty="0">
                <a:ea typeface="Calibri"/>
                <a:cs typeface="Calibri"/>
              </a:rPr>
              <a:t>Students:</a:t>
            </a:r>
          </a:p>
          <a:p>
            <a:endParaRPr lang="it-IT" sz="2200" dirty="0">
              <a:ea typeface="Calibri"/>
              <a:cs typeface="Calibri"/>
            </a:endParaRPr>
          </a:p>
          <a:p>
            <a:r>
              <a:rPr lang="it-IT" sz="2200" b="1" dirty="0">
                <a:ea typeface="Calibri"/>
                <a:cs typeface="Calibri"/>
              </a:rPr>
              <a:t>Giacomo Tambellini</a:t>
            </a:r>
            <a:endParaRPr lang="it-IT" sz="2200" dirty="0">
              <a:ea typeface="Calibri"/>
              <a:cs typeface="Calibri"/>
            </a:endParaRPr>
          </a:p>
          <a:p>
            <a:r>
              <a:rPr lang="it-IT" sz="2200" b="1" dirty="0">
                <a:ea typeface="Calibri"/>
                <a:cs typeface="Calibri"/>
              </a:rPr>
              <a:t>Duccio Petreni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8FCE901-DA9B-709D-3BED-71D20B5EE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98" y="1339720"/>
            <a:ext cx="6303604" cy="33160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2357371-8131-3F4E-2285-22BFAB086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7992" y="5359061"/>
            <a:ext cx="3106008" cy="10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/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10" name="CasellaDiTesto 1"/>
          <p:cNvSpPr txBox="1">
            <a:spLocks noChangeArrowheads="1"/>
          </p:cNvSpPr>
          <p:nvPr/>
        </p:nvSpPr>
        <p:spPr bwMode="auto">
          <a:xfrm>
            <a:off x="842734" y="407269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it-IT" dirty="0" err="1">
                <a:latin typeface="Calibri"/>
              </a:rPr>
              <a:t>Objectives</a:t>
            </a:r>
            <a:endParaRPr lang="it-IT" dirty="0">
              <a:latin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C9C7B8-FCDB-192F-8732-DD8E66EDCA83}"/>
              </a:ext>
            </a:extLst>
          </p:cNvPr>
          <p:cNvSpPr txBox="1"/>
          <p:nvPr/>
        </p:nvSpPr>
        <p:spPr>
          <a:xfrm>
            <a:off x="624719" y="1729972"/>
            <a:ext cx="7894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Calibri (Corpo)"/>
              </a:rPr>
              <a:t>Modeling</a:t>
            </a:r>
            <a:r>
              <a:rPr lang="it-IT" altLang="it-IT" sz="2400" dirty="0">
                <a:latin typeface="Calibri (Corpo)"/>
              </a:rPr>
              <a:t> of </a:t>
            </a:r>
            <a:r>
              <a:rPr lang="it-IT" altLang="it-IT" sz="2400" dirty="0" err="1">
                <a:latin typeface="Calibri (Corpo)"/>
              </a:rPr>
              <a:t>Tracked</a:t>
            </a:r>
            <a:r>
              <a:rPr lang="it-IT" altLang="it-IT" sz="2400" dirty="0">
                <a:latin typeface="Calibri (Corpo)"/>
              </a:rPr>
              <a:t> </a:t>
            </a:r>
            <a:r>
              <a:rPr lang="it-IT" altLang="it-IT" sz="2400" dirty="0" err="1">
                <a:latin typeface="Calibri (Corpo)"/>
              </a:rPr>
              <a:t>Wheels</a:t>
            </a:r>
            <a:r>
              <a:rPr lang="it-IT" altLang="it-IT" sz="2400" dirty="0">
                <a:latin typeface="Calibri (Corpo)"/>
              </a:rPr>
              <a:t> for </a:t>
            </a:r>
            <a:r>
              <a:rPr lang="it-IT" altLang="it-IT" sz="2400" dirty="0" err="1">
                <a:latin typeface="Calibri (Corpo)"/>
              </a:rPr>
              <a:t>Resolving</a:t>
            </a:r>
            <a:r>
              <a:rPr lang="it-IT" altLang="it-IT" sz="2400" dirty="0">
                <a:latin typeface="Calibri (Corpo)"/>
              </a:rPr>
              <a:t> URDF Issues with Track </a:t>
            </a:r>
            <a:r>
              <a:rPr lang="it-IT" altLang="it-IT" sz="2400" dirty="0" err="1">
                <a:latin typeface="Calibri (Corpo)"/>
              </a:rPr>
              <a:t>Mechanisms</a:t>
            </a:r>
            <a:endParaRPr lang="it-IT" altLang="it-IT" sz="2400" dirty="0">
              <a:latin typeface="Calibri (Corpo)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it-IT" altLang="it-IT" sz="2400" dirty="0">
              <a:latin typeface="Calibri (Corpo)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 err="1">
                <a:latin typeface="Calibri (Corpo)"/>
              </a:rPr>
              <a:t>Locomotion</a:t>
            </a:r>
            <a:r>
              <a:rPr lang="it-IT" altLang="it-IT" sz="2400" dirty="0">
                <a:latin typeface="Calibri (Corpo)"/>
              </a:rPr>
              <a:t> of a </a:t>
            </a:r>
            <a:r>
              <a:rPr lang="it-IT" altLang="it-IT" sz="2400" dirty="0" err="1">
                <a:latin typeface="Calibri (Corpo)"/>
              </a:rPr>
              <a:t>Tracked-Legged</a:t>
            </a:r>
            <a:r>
              <a:rPr lang="it-IT" altLang="it-IT" sz="2400" dirty="0">
                <a:latin typeface="Calibri (Corpo)"/>
              </a:rPr>
              <a:t> </a:t>
            </a:r>
            <a:r>
              <a:rPr lang="it-IT" altLang="it-IT" sz="2400" dirty="0" err="1">
                <a:latin typeface="Calibri (Corpo)"/>
              </a:rPr>
              <a:t>Quadrupedal</a:t>
            </a:r>
            <a:r>
              <a:rPr lang="it-IT" altLang="it-IT" sz="2400" dirty="0">
                <a:latin typeface="Calibri (Corpo)"/>
              </a:rPr>
              <a:t> Robot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Calibri (Corpo)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81AA961-E256-285A-51FE-42D2465B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92" y="5359061"/>
            <a:ext cx="3106008" cy="10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6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86EDB-6EBD-CCBC-60D3-9950A119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ma 5">
            <a:extLst>
              <a:ext uri="{FF2B5EF4-FFF2-40B4-BE49-F238E27FC236}">
                <a16:creationId xmlns:a16="http://schemas.microsoft.com/office/drawing/2014/main" id="{FEB6FECE-7D51-8D11-7CF7-FA04297B9D13}"/>
              </a:ext>
            </a:extLst>
          </p:cNvPr>
          <p:cNvSpPr/>
          <p:nvPr/>
        </p:nvSpPr>
        <p:spPr>
          <a:xfrm>
            <a:off x="-238532" y="6376663"/>
            <a:ext cx="8472198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7" name="Immagine 6" descr="cherubino_pant541.eps">
            <a:extLst>
              <a:ext uri="{FF2B5EF4-FFF2-40B4-BE49-F238E27FC236}">
                <a16:creationId xmlns:a16="http://schemas.microsoft.com/office/drawing/2014/main" id="{68E07DC4-B78F-F659-7E45-5B20B9DD7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6376662"/>
            <a:ext cx="459462" cy="469067"/>
          </a:xfrm>
          <a:prstGeom prst="rect">
            <a:avLst/>
          </a:prstGeom>
        </p:spPr>
      </p:pic>
      <p:pic>
        <p:nvPicPr>
          <p:cNvPr id="8" name="Immagine 7" descr="logo_white.eps">
            <a:extLst>
              <a:ext uri="{FF2B5EF4-FFF2-40B4-BE49-F238E27FC236}">
                <a16:creationId xmlns:a16="http://schemas.microsoft.com/office/drawing/2014/main" id="{B67B4A1F-0512-1832-5ED2-0E9FA917A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607" y="6502430"/>
            <a:ext cx="2395665" cy="220877"/>
          </a:xfrm>
          <a:prstGeom prst="rect">
            <a:avLst/>
          </a:prstGeom>
        </p:spPr>
      </p:pic>
      <p:sp>
        <p:nvSpPr>
          <p:cNvPr id="3" name="CasellaDiTesto 1">
            <a:extLst>
              <a:ext uri="{FF2B5EF4-FFF2-40B4-BE49-F238E27FC236}">
                <a16:creationId xmlns:a16="http://schemas.microsoft.com/office/drawing/2014/main" id="{E6201254-134D-CEF3-E3B0-9D3EE8EB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34" y="407269"/>
            <a:ext cx="630966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1pPr>
            <a:lvl2pPr marL="742950" indent="-28575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2pPr>
            <a:lvl3pPr marL="11430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3pPr>
            <a:lvl4pPr marL="16002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4pPr>
            <a:lvl5pPr marL="2057400" indent="-228600" eaLnBrk="0" hangingPunct="0"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414141"/>
                </a:solidFill>
                <a:latin typeface="Gill Sans Light" charset="0"/>
                <a:ea typeface="ヒラギノ角ゴ ProN W3" charset="0"/>
                <a:cs typeface="ヒラギノ角ゴ ProN W3" charset="0"/>
                <a:sym typeface="Gill Sans Light" charset="0"/>
              </a:defRPr>
            </a:lvl9pPr>
          </a:lstStyle>
          <a:p>
            <a:r>
              <a:rPr lang="it-IT" dirty="0" err="1">
                <a:latin typeface="Calibri"/>
              </a:rPr>
              <a:t>Proposed</a:t>
            </a:r>
            <a:r>
              <a:rPr lang="it-IT" dirty="0">
                <a:latin typeface="Calibri"/>
              </a:rPr>
              <a:t> Solutions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34E898-121E-D181-C027-BEA666F3DAD3}"/>
              </a:ext>
            </a:extLst>
          </p:cNvPr>
          <p:cNvSpPr txBox="1"/>
          <p:nvPr/>
        </p:nvSpPr>
        <p:spPr>
          <a:xfrm>
            <a:off x="624719" y="1490008"/>
            <a:ext cx="78945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Corpo)"/>
              </a:rPr>
              <a:t>Replacement of Tracked-Wheel Dynamics with a Simplified Model of Rotating Cylinders</a:t>
            </a:r>
          </a:p>
          <a:p>
            <a:endParaRPr lang="en-US" sz="2400" dirty="0">
              <a:latin typeface="Calibri (Corpo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 (Corpo)"/>
              </a:rPr>
              <a:t>Planning and Control via Reinforcement Learning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Calibri (Corpo)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EC53912-FB7B-04DB-080A-B699433AA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619" y="4786751"/>
            <a:ext cx="2582114" cy="80917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CDA68E-FE1F-6CBF-CE14-FE8C5CF43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3056" y="3128731"/>
            <a:ext cx="3151802" cy="1658020"/>
          </a:xfrm>
          <a:prstGeom prst="rect">
            <a:avLst/>
          </a:prstGeom>
        </p:spPr>
      </p:pic>
      <p:grpSp>
        <p:nvGrpSpPr>
          <p:cNvPr id="38" name="Gruppo 37">
            <a:extLst>
              <a:ext uri="{FF2B5EF4-FFF2-40B4-BE49-F238E27FC236}">
                <a16:creationId xmlns:a16="http://schemas.microsoft.com/office/drawing/2014/main" id="{3F3B2F00-65D0-3194-8412-808A130F0CF3}"/>
              </a:ext>
            </a:extLst>
          </p:cNvPr>
          <p:cNvGrpSpPr/>
          <p:nvPr/>
        </p:nvGrpSpPr>
        <p:grpSpPr>
          <a:xfrm>
            <a:off x="453431" y="3461277"/>
            <a:ext cx="2704992" cy="1166114"/>
            <a:chOff x="530805" y="3815439"/>
            <a:chExt cx="2704992" cy="1166114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EE370E5-637E-D251-C885-91310F017F25}"/>
                </a:ext>
              </a:extLst>
            </p:cNvPr>
            <p:cNvSpPr/>
            <p:nvPr/>
          </p:nvSpPr>
          <p:spPr>
            <a:xfrm>
              <a:off x="530805" y="3815439"/>
              <a:ext cx="2704992" cy="1166114"/>
            </a:xfrm>
            <a:prstGeom prst="rect">
              <a:avLst/>
            </a:prstGeom>
            <a:gradFill flip="none" rotWithShape="1">
              <a:gsLst>
                <a:gs pos="0">
                  <a:srgbClr val="92D050">
                    <a:tint val="66000"/>
                    <a:satMod val="160000"/>
                  </a:srgbClr>
                </a:gs>
                <a:gs pos="50000">
                  <a:srgbClr val="92D050">
                    <a:tint val="44500"/>
                    <a:satMod val="160000"/>
                  </a:srgbClr>
                </a:gs>
                <a:gs pos="100000">
                  <a:srgbClr val="92D050">
                    <a:tint val="23500"/>
                    <a:satMod val="16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solidFill>
                <a:schemeClr val="tx1"/>
              </a:solidFill>
            </a:ln>
            <a:scene3d>
              <a:camera prst="obliqueTopLeft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2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it-IT" sz="2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Isaac Sim + </a:t>
              </a:r>
            </a:p>
            <a:p>
              <a:pPr algn="ctr"/>
              <a:r>
                <a:rPr lang="it-IT" sz="2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Isaac Lab</a:t>
              </a:r>
              <a:endParaRPr lang="it-IT" sz="2600" dirty="0"/>
            </a:p>
            <a:p>
              <a:pPr algn="ctr"/>
              <a:endParaRPr lang="it-IT" dirty="0"/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D859095A-F357-AA31-B8E8-6EF8643B8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11659" y="4503272"/>
              <a:ext cx="533474" cy="352474"/>
            </a:xfrm>
            <a:prstGeom prst="rect">
              <a:avLst/>
            </a:prstGeom>
          </p:spPr>
        </p:pic>
      </p:grpSp>
      <p:cxnSp>
        <p:nvCxnSpPr>
          <p:cNvPr id="26" name="Connettore curvo 25">
            <a:extLst>
              <a:ext uri="{FF2B5EF4-FFF2-40B4-BE49-F238E27FC236}">
                <a16:creationId xmlns:a16="http://schemas.microsoft.com/office/drawing/2014/main" id="{E027F622-AD05-FFC7-F97B-C95024BF7C62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5976733" y="4786751"/>
            <a:ext cx="1462224" cy="40458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Connettore curvo 30">
            <a:extLst>
              <a:ext uri="{FF2B5EF4-FFF2-40B4-BE49-F238E27FC236}">
                <a16:creationId xmlns:a16="http://schemas.microsoft.com/office/drawing/2014/main" id="{40BB90D0-3366-73CC-25C9-287593A7545A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rot="16200000" flipH="1">
            <a:off x="2318300" y="4115018"/>
            <a:ext cx="563946" cy="158869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3" name="Immagine 42">
            <a:extLst>
              <a:ext uri="{FF2B5EF4-FFF2-40B4-BE49-F238E27FC236}">
                <a16:creationId xmlns:a16="http://schemas.microsoft.com/office/drawing/2014/main" id="{DBE0260F-7591-90AD-75F8-899AD98259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7992" y="5359061"/>
            <a:ext cx="3106008" cy="10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2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52</Words>
  <Application>Microsoft Office PowerPoint</Application>
  <PresentationFormat>Presentazione su schermo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(Corpo)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Ufficio Comunicazione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dcasfasf</dc:title>
  <dc:creator>Bruno Sereni</dc:creator>
  <cp:lastModifiedBy>DUCCIO PETRENI</cp:lastModifiedBy>
  <cp:revision>4</cp:revision>
  <dcterms:created xsi:type="dcterms:W3CDTF">2015-08-31T13:52:36Z</dcterms:created>
  <dcterms:modified xsi:type="dcterms:W3CDTF">2025-09-04T12:09:06Z</dcterms:modified>
</cp:coreProperties>
</file>